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3FBF57-A46B-40F9-ACF7-A2815A2B458A}">
          <p14:sldIdLst>
            <p14:sldId id="256"/>
            <p14:sldId id="257"/>
            <p14:sldId id="258"/>
            <p14:sldId id="25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665288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01940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293019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457603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264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17749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046314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75240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4274357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D5239E-6E7F-4371-A5C2-08A73D1A9A6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591485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D5239E-6E7F-4371-A5C2-08A73D1A9A6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808818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D5239E-6E7F-4371-A5C2-08A73D1A9A60}"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96252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D5239E-6E7F-4371-A5C2-08A73D1A9A60}"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394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5239E-6E7F-4371-A5C2-08A73D1A9A60}"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65910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D5239E-6E7F-4371-A5C2-08A73D1A9A6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190921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5239E-6E7F-4371-A5C2-08A73D1A9A6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3580255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D5239E-6E7F-4371-A5C2-08A73D1A9A60}" type="datetimeFigureOut">
              <a:rPr lang="en-US" smtClean="0"/>
              <a:t>2/19/2025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1D4770-D5FF-419B-A99F-4F2543671B3F}" type="slidenum">
              <a:rPr lang="en-US" smtClean="0"/>
              <a:t>‹#›</a:t>
            </a:fld>
            <a:endParaRPr lang="en-US"/>
          </a:p>
        </p:txBody>
      </p:sp>
    </p:spTree>
    <p:extLst>
      <p:ext uri="{BB962C8B-B14F-4D97-AF65-F5344CB8AC3E}">
        <p14:creationId xmlns:p14="http://schemas.microsoft.com/office/powerpoint/2010/main" val="5913183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7F37-6040-65A3-387D-8439E468FD25}"/>
              </a:ext>
            </a:extLst>
          </p:cNvPr>
          <p:cNvSpPr>
            <a:spLocks noGrp="1"/>
          </p:cNvSpPr>
          <p:nvPr>
            <p:ph type="ctrTitle"/>
          </p:nvPr>
        </p:nvSpPr>
        <p:spPr>
          <a:xfrm>
            <a:off x="1524000" y="1122363"/>
            <a:ext cx="9144000" cy="1002770"/>
          </a:xfrm>
        </p:spPr>
        <p:txBody>
          <a:bodyPr>
            <a:normAutofit/>
          </a:bodyPr>
          <a:lstStyle/>
          <a:p>
            <a:r>
              <a:rPr lang="en-US" dirty="0"/>
              <a:t>Aircraft risk assessment</a:t>
            </a:r>
          </a:p>
        </p:txBody>
      </p:sp>
      <p:sp>
        <p:nvSpPr>
          <p:cNvPr id="3" name="Subtitle 2">
            <a:extLst>
              <a:ext uri="{FF2B5EF4-FFF2-40B4-BE49-F238E27FC236}">
                <a16:creationId xmlns:a16="http://schemas.microsoft.com/office/drawing/2014/main" id="{40B0F58F-84B0-3786-3356-DE13D8C96832}"/>
              </a:ext>
            </a:extLst>
          </p:cNvPr>
          <p:cNvSpPr>
            <a:spLocks noGrp="1"/>
          </p:cNvSpPr>
          <p:nvPr>
            <p:ph type="subTitle" idx="1"/>
          </p:nvPr>
        </p:nvSpPr>
        <p:spPr/>
        <p:txBody>
          <a:bodyPr/>
          <a:lstStyle/>
          <a:p>
            <a:r>
              <a:rPr lang="en-US" dirty="0"/>
              <a:t>Commercial and Private aircraft analysis </a:t>
            </a:r>
          </a:p>
          <a:p>
            <a:r>
              <a:rPr lang="en-US" sz="1800" i="1" dirty="0"/>
              <a:t>By Rahaman Yusuf</a:t>
            </a:r>
          </a:p>
        </p:txBody>
      </p:sp>
    </p:spTree>
    <p:extLst>
      <p:ext uri="{BB962C8B-B14F-4D97-AF65-F5344CB8AC3E}">
        <p14:creationId xmlns:p14="http://schemas.microsoft.com/office/powerpoint/2010/main" val="24823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68FD-FBC6-9F05-344F-F577A846FF7E}"/>
              </a:ext>
            </a:extLst>
          </p:cNvPr>
          <p:cNvSpPr>
            <a:spLocks noGrp="1"/>
          </p:cNvSpPr>
          <p:nvPr>
            <p:ph type="title"/>
          </p:nvPr>
        </p:nvSpPr>
        <p:spPr/>
        <p:txBody>
          <a:bodyPr/>
          <a:lstStyle/>
          <a:p>
            <a:r>
              <a:rPr lang="en-US" dirty="0"/>
              <a:t>What engine type is the safest</a:t>
            </a:r>
          </a:p>
        </p:txBody>
      </p:sp>
      <p:pic>
        <p:nvPicPr>
          <p:cNvPr id="1026" name="Picture 2">
            <a:extLst>
              <a:ext uri="{FF2B5EF4-FFF2-40B4-BE49-F238E27FC236}">
                <a16:creationId xmlns:a16="http://schemas.microsoft.com/office/drawing/2014/main" id="{CD09AA0E-BBF6-3A4C-E398-65A161B43B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57965" y="2160588"/>
            <a:ext cx="783610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1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DD94-885A-3A17-4994-D864D55C92FE}"/>
              </a:ext>
            </a:extLst>
          </p:cNvPr>
          <p:cNvSpPr>
            <a:spLocks noGrp="1"/>
          </p:cNvSpPr>
          <p:nvPr>
            <p:ph type="title"/>
          </p:nvPr>
        </p:nvSpPr>
        <p:spPr/>
        <p:txBody>
          <a:bodyPr>
            <a:normAutofit/>
          </a:bodyPr>
          <a:lstStyle/>
          <a:p>
            <a:r>
              <a:rPr lang="en-US" dirty="0"/>
              <a:t>what is the survival rate of passengers on each type of airplane Model</a:t>
            </a:r>
          </a:p>
        </p:txBody>
      </p:sp>
      <p:sp>
        <p:nvSpPr>
          <p:cNvPr id="3" name="Content Placeholder 2">
            <a:extLst>
              <a:ext uri="{FF2B5EF4-FFF2-40B4-BE49-F238E27FC236}">
                <a16:creationId xmlns:a16="http://schemas.microsoft.com/office/drawing/2014/main" id="{D5A376D6-FF26-B0CB-C546-4E2327F14344}"/>
              </a:ext>
            </a:extLst>
          </p:cNvPr>
          <p:cNvSpPr>
            <a:spLocks noGrp="1"/>
          </p:cNvSpPr>
          <p:nvPr>
            <p:ph idx="1"/>
          </p:nvPr>
        </p:nvSpPr>
        <p:spPr/>
        <p:txBody>
          <a:bodyPr/>
          <a:lstStyle/>
          <a:p>
            <a:r>
              <a:rPr lang="en-US" dirty="0"/>
              <a:t>Ultimately. The preservation of life is the most important metric that we should be concerned about. On the next slide shows the percentile distribution and what airplane models are in each percentile. From the 90-99% and the 100% should be the ones considered.</a:t>
            </a:r>
          </a:p>
        </p:txBody>
      </p:sp>
    </p:spTree>
    <p:extLst>
      <p:ext uri="{BB962C8B-B14F-4D97-AF65-F5344CB8AC3E}">
        <p14:creationId xmlns:p14="http://schemas.microsoft.com/office/powerpoint/2010/main" val="2884143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B253-6C18-8BF9-8CFA-5DE487132B17}"/>
              </a:ext>
            </a:extLst>
          </p:cNvPr>
          <p:cNvSpPr>
            <a:spLocks noGrp="1"/>
          </p:cNvSpPr>
          <p:nvPr>
            <p:ph type="title"/>
          </p:nvPr>
        </p:nvSpPr>
        <p:spPr/>
        <p:txBody>
          <a:bodyPr/>
          <a:lstStyle/>
          <a:p>
            <a:r>
              <a:rPr lang="en-US" dirty="0"/>
              <a:t>Survival rate by Models</a:t>
            </a:r>
          </a:p>
        </p:txBody>
      </p:sp>
      <p:pic>
        <p:nvPicPr>
          <p:cNvPr id="11" name="Content Placeholder 10">
            <a:extLst>
              <a:ext uri="{FF2B5EF4-FFF2-40B4-BE49-F238E27FC236}">
                <a16:creationId xmlns:a16="http://schemas.microsoft.com/office/drawing/2014/main" id="{743F531B-6C88-0C11-B1B8-DC78A7463847}"/>
              </a:ext>
            </a:extLst>
          </p:cNvPr>
          <p:cNvPicPr>
            <a:picLocks noGrp="1" noChangeAspect="1"/>
          </p:cNvPicPr>
          <p:nvPr>
            <p:ph idx="1"/>
          </p:nvPr>
        </p:nvPicPr>
        <p:blipFill>
          <a:blip r:embed="rId2"/>
          <a:stretch>
            <a:fillRect/>
          </a:stretch>
        </p:blipFill>
        <p:spPr>
          <a:xfrm>
            <a:off x="1592826" y="1322147"/>
            <a:ext cx="8927689" cy="5323946"/>
          </a:xfrm>
        </p:spPr>
      </p:pic>
    </p:spTree>
    <p:extLst>
      <p:ext uri="{BB962C8B-B14F-4D97-AF65-F5344CB8AC3E}">
        <p14:creationId xmlns:p14="http://schemas.microsoft.com/office/powerpoint/2010/main" val="3057359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E126-6521-6616-F66D-DE8506CE959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BE11750-D595-B66E-BF2D-016C133F4D24}"/>
              </a:ext>
            </a:extLst>
          </p:cNvPr>
          <p:cNvSpPr>
            <a:spLocks noGrp="1"/>
          </p:cNvSpPr>
          <p:nvPr>
            <p:ph idx="1"/>
          </p:nvPr>
        </p:nvSpPr>
        <p:spPr/>
        <p:txBody>
          <a:bodyPr/>
          <a:lstStyle/>
          <a:p>
            <a:r>
              <a:rPr lang="en-US" dirty="0"/>
              <a:t>Our analysis shows that the safest aircrafts for our business has the following features and combinations:</a:t>
            </a:r>
          </a:p>
          <a:p>
            <a:pPr lvl="1"/>
            <a:r>
              <a:rPr lang="en-US" dirty="0"/>
              <a:t>Airplane</a:t>
            </a:r>
          </a:p>
          <a:p>
            <a:pPr lvl="1"/>
            <a:r>
              <a:rPr lang="en-US" dirty="0"/>
              <a:t>Dual engine</a:t>
            </a:r>
          </a:p>
          <a:p>
            <a:pPr lvl="1"/>
            <a:r>
              <a:rPr lang="en-US" dirty="0"/>
              <a:t>Jet propulsion</a:t>
            </a:r>
          </a:p>
          <a:p>
            <a:pPr lvl="1"/>
            <a:r>
              <a:rPr lang="en-US" dirty="0"/>
              <a:t>Models:</a:t>
            </a:r>
          </a:p>
          <a:p>
            <a:pPr lvl="2"/>
            <a:r>
              <a:rPr lang="en-US" dirty="0"/>
              <a:t>777-236, A319, DC-9-82, 777-236ER, 320-200</a:t>
            </a:r>
          </a:p>
          <a:p>
            <a:pPr lvl="2"/>
            <a:r>
              <a:rPr lang="en-US" dirty="0"/>
              <a:t>HPL 1 High Wing PARA, BL, BT13, BT 15, BRISTELL S-LSA</a:t>
            </a:r>
          </a:p>
          <a:p>
            <a:pPr marL="914400" lvl="2" indent="0">
              <a:buNone/>
            </a:pPr>
            <a:r>
              <a:rPr lang="en-US" dirty="0"/>
              <a:t>									*this is a short list of models that fall </a:t>
            </a:r>
            <a:r>
              <a:rPr lang="en-US"/>
              <a:t>into 									 our category.</a:t>
            </a:r>
            <a:endParaRPr lang="en-US" dirty="0"/>
          </a:p>
        </p:txBody>
      </p:sp>
    </p:spTree>
    <p:extLst>
      <p:ext uri="{BB962C8B-B14F-4D97-AF65-F5344CB8AC3E}">
        <p14:creationId xmlns:p14="http://schemas.microsoft.com/office/powerpoint/2010/main" val="348162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8EA-28F0-7360-06B1-15681BA223C7}"/>
              </a:ext>
            </a:extLst>
          </p:cNvPr>
          <p:cNvSpPr>
            <a:spLocks noGrp="1"/>
          </p:cNvSpPr>
          <p:nvPr>
            <p:ph type="title"/>
          </p:nvPr>
        </p:nvSpPr>
        <p:spPr/>
        <p:txBody>
          <a:bodyPr/>
          <a:lstStyle/>
          <a:p>
            <a:r>
              <a:rPr lang="en-US" dirty="0"/>
              <a:t>Business Expansion Goals</a:t>
            </a:r>
          </a:p>
        </p:txBody>
      </p:sp>
      <p:sp>
        <p:nvSpPr>
          <p:cNvPr id="3" name="Content Placeholder 2">
            <a:extLst>
              <a:ext uri="{FF2B5EF4-FFF2-40B4-BE49-F238E27FC236}">
                <a16:creationId xmlns:a16="http://schemas.microsoft.com/office/drawing/2014/main" id="{70F7C5BF-C057-8DA2-EF1F-0CEFD7447D38}"/>
              </a:ext>
            </a:extLst>
          </p:cNvPr>
          <p:cNvSpPr>
            <a:spLocks noGrp="1"/>
          </p:cNvSpPr>
          <p:nvPr>
            <p:ph idx="1"/>
          </p:nvPr>
        </p:nvSpPr>
        <p:spPr/>
        <p:txBody>
          <a:bodyPr>
            <a:normAutofit/>
          </a:bodyPr>
          <a:lstStyle/>
          <a:p>
            <a:r>
              <a:rPr lang="en-US" dirty="0"/>
              <a:t>Exploring the potential of aircraft acquisition for portfolio expansion</a:t>
            </a:r>
          </a:p>
          <a:p>
            <a:pPr lvl="1"/>
            <a:r>
              <a:rPr lang="en-US" dirty="0"/>
              <a:t>Expanding into new industries and increasing diversification of company’s existing lines of business. </a:t>
            </a:r>
          </a:p>
          <a:p>
            <a:pPr marL="457200" lvl="1" indent="0">
              <a:buNone/>
            </a:pPr>
            <a:endParaRPr lang="en-US" dirty="0"/>
          </a:p>
          <a:p>
            <a:r>
              <a:rPr lang="en-US" dirty="0"/>
              <a:t>Analysis of aircraft by manufacturer and model</a:t>
            </a:r>
          </a:p>
          <a:p>
            <a:pPr lvl="1"/>
            <a:r>
              <a:rPr lang="en-US" dirty="0"/>
              <a:t>Understanding how the selection of aircraft may optimize our current method of transportation </a:t>
            </a:r>
          </a:p>
          <a:p>
            <a:pPr lvl="1"/>
            <a:r>
              <a:rPr lang="en-US" dirty="0"/>
              <a:t>Increase accuracy of preparation for entering into new industry</a:t>
            </a:r>
          </a:p>
          <a:p>
            <a:pPr lvl="1"/>
            <a:r>
              <a:rPr lang="en-US" dirty="0"/>
              <a:t>Attempt to identify the synergies that may arise from expansion of current portfolio</a:t>
            </a:r>
          </a:p>
        </p:txBody>
      </p:sp>
    </p:spTree>
    <p:extLst>
      <p:ext uri="{BB962C8B-B14F-4D97-AF65-F5344CB8AC3E}">
        <p14:creationId xmlns:p14="http://schemas.microsoft.com/office/powerpoint/2010/main" val="407850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9160-7D81-1B04-FA1F-ED46AD76C94B}"/>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1F2A6E71-CE66-E01B-1ADD-68D6290C6AA9}"/>
              </a:ext>
            </a:extLst>
          </p:cNvPr>
          <p:cNvSpPr>
            <a:spLocks noGrp="1"/>
          </p:cNvSpPr>
          <p:nvPr>
            <p:ph idx="1"/>
          </p:nvPr>
        </p:nvSpPr>
        <p:spPr/>
        <p:txBody>
          <a:bodyPr>
            <a:normAutofit/>
          </a:bodyPr>
          <a:lstStyle/>
          <a:p>
            <a:r>
              <a:rPr lang="en-US" dirty="0"/>
              <a:t>We currently are a multinational company that invest in several industries sectors. Due to our long-term vision of maintaining growth for our stakeholders,  we aim to keep risk as low as possible while striving to select business lines that has shown a growth trends which closely aligns with global economic cycles. </a:t>
            </a:r>
          </a:p>
          <a:p>
            <a:r>
              <a:rPr lang="en-US" dirty="0"/>
              <a:t>Our latest expansion plans involves the purchase and acquisition of commercial and private aircrafts. Based on the outcome of our analysis, we will further proceed into qualifying which aircraft purchase combination strategy closely aligns with our current business strategy but also stay open to any potential evolution of our company that will further solidify our diversification of business’s that decreases our risk exposure, increases our profitability and streamlines our operations.</a:t>
            </a:r>
          </a:p>
        </p:txBody>
      </p:sp>
    </p:spTree>
    <p:extLst>
      <p:ext uri="{BB962C8B-B14F-4D97-AF65-F5344CB8AC3E}">
        <p14:creationId xmlns:p14="http://schemas.microsoft.com/office/powerpoint/2010/main" val="29668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307F-9153-F704-20CB-457F40E9D6B1}"/>
              </a:ext>
            </a:extLst>
          </p:cNvPr>
          <p:cNvSpPr>
            <a:spLocks noGrp="1"/>
          </p:cNvSpPr>
          <p:nvPr>
            <p:ph type="title"/>
          </p:nvPr>
        </p:nvSpPr>
        <p:spPr/>
        <p:txBody>
          <a:bodyPr/>
          <a:lstStyle/>
          <a:p>
            <a:r>
              <a:rPr lang="en-US" dirty="0"/>
              <a:t>Method of Analysis</a:t>
            </a:r>
          </a:p>
        </p:txBody>
      </p:sp>
      <p:sp>
        <p:nvSpPr>
          <p:cNvPr id="3" name="Content Placeholder 2">
            <a:extLst>
              <a:ext uri="{FF2B5EF4-FFF2-40B4-BE49-F238E27FC236}">
                <a16:creationId xmlns:a16="http://schemas.microsoft.com/office/drawing/2014/main" id="{5A6C4724-1A91-E09E-67E2-5A7F02855F0D}"/>
              </a:ext>
            </a:extLst>
          </p:cNvPr>
          <p:cNvSpPr>
            <a:spLocks noGrp="1"/>
          </p:cNvSpPr>
          <p:nvPr>
            <p:ph idx="1"/>
          </p:nvPr>
        </p:nvSpPr>
        <p:spPr/>
        <p:txBody>
          <a:bodyPr>
            <a:normAutofit lnSpcReduction="10000"/>
          </a:bodyPr>
          <a:lstStyle/>
          <a:p>
            <a:r>
              <a:rPr lang="en-US" dirty="0"/>
              <a:t>Our approach to this analysis involves using publicly available data that has been collected over a period of 62 years (from 1962 to 2024) by the National Transportation Safety Board (NTSB) and is available on there aviation accident database.</a:t>
            </a:r>
          </a:p>
          <a:p>
            <a:r>
              <a:rPr lang="en-US" dirty="0"/>
              <a:t>Statistical methods and Technologies used in this analysis will mainly be derived from the use of python programming language, pandas which is an open-source python library for data analysis and manipulation.</a:t>
            </a:r>
          </a:p>
          <a:p>
            <a:r>
              <a:rPr lang="en-US" dirty="0"/>
              <a:t>We will also convey our findings with the use of visual representation of data and their relations in order to easily gain insight and make business decisions based on reliable information as much as possible. The visual representation will be created with another well known and reliable python library known as matplotlib. This technology allows its user to create static and </a:t>
            </a:r>
            <a:r>
              <a:rPr lang="en-US"/>
              <a:t>interactive visualizations </a:t>
            </a:r>
            <a:endParaRPr lang="en-US" dirty="0"/>
          </a:p>
        </p:txBody>
      </p:sp>
    </p:spTree>
    <p:extLst>
      <p:ext uri="{BB962C8B-B14F-4D97-AF65-F5344CB8AC3E}">
        <p14:creationId xmlns:p14="http://schemas.microsoft.com/office/powerpoint/2010/main" val="372125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B1D9-B3C0-CBAB-DA51-8FD96AE85702}"/>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6941E90-40C8-ADEC-8A3D-529BFA281B1F}"/>
              </a:ext>
            </a:extLst>
          </p:cNvPr>
          <p:cNvSpPr>
            <a:spLocks noGrp="1"/>
          </p:cNvSpPr>
          <p:nvPr>
            <p:ph idx="1"/>
          </p:nvPr>
        </p:nvSpPr>
        <p:spPr/>
        <p:txBody>
          <a:bodyPr/>
          <a:lstStyle/>
          <a:p>
            <a:r>
              <a:rPr lang="en-US" dirty="0"/>
              <a:t>We are concerned with answering the following questions:</a:t>
            </a:r>
          </a:p>
          <a:p>
            <a:pPr lvl="1"/>
            <a:r>
              <a:rPr lang="en-US" dirty="0"/>
              <a:t>which commercial aircraft has the highest and lowest risk</a:t>
            </a:r>
          </a:p>
          <a:p>
            <a:pPr lvl="1"/>
            <a:r>
              <a:rPr lang="en-US" dirty="0"/>
              <a:t>which private aircraft has the highest and lowest risk</a:t>
            </a:r>
          </a:p>
          <a:p>
            <a:pPr lvl="1"/>
            <a:r>
              <a:rPr lang="en-US" dirty="0"/>
              <a:t>what is the </a:t>
            </a:r>
            <a:r>
              <a:rPr lang="en-US" dirty="0" err="1"/>
              <a:t>the</a:t>
            </a:r>
            <a:r>
              <a:rPr lang="en-US" dirty="0"/>
              <a:t> survival rate of passengers on each type of aircraft</a:t>
            </a:r>
          </a:p>
          <a:p>
            <a:pPr lvl="1"/>
            <a:r>
              <a:rPr lang="en-US" dirty="0"/>
              <a:t>which manufacturer makes the lowest risk aircraft</a:t>
            </a:r>
          </a:p>
        </p:txBody>
      </p:sp>
    </p:spTree>
    <p:extLst>
      <p:ext uri="{BB962C8B-B14F-4D97-AF65-F5344CB8AC3E}">
        <p14:creationId xmlns:p14="http://schemas.microsoft.com/office/powerpoint/2010/main" val="286389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77CF-FA81-DFA3-E2D0-EA817DA982F2}"/>
              </a:ext>
            </a:extLst>
          </p:cNvPr>
          <p:cNvSpPr>
            <a:spLocks noGrp="1"/>
          </p:cNvSpPr>
          <p:nvPr>
            <p:ph type="title"/>
          </p:nvPr>
        </p:nvSpPr>
        <p:spPr/>
        <p:txBody>
          <a:bodyPr>
            <a:normAutofit fontScale="90000"/>
          </a:bodyPr>
          <a:lstStyle/>
          <a:p>
            <a:r>
              <a:rPr lang="en-US" dirty="0"/>
              <a:t>which commercial aircraft has the highest and lowest risk</a:t>
            </a:r>
            <a:br>
              <a:rPr lang="en-US" dirty="0"/>
            </a:br>
            <a:endParaRPr lang="en-US" dirty="0"/>
          </a:p>
        </p:txBody>
      </p:sp>
      <p:sp>
        <p:nvSpPr>
          <p:cNvPr id="3" name="Content Placeholder 2">
            <a:extLst>
              <a:ext uri="{FF2B5EF4-FFF2-40B4-BE49-F238E27FC236}">
                <a16:creationId xmlns:a16="http://schemas.microsoft.com/office/drawing/2014/main" id="{D7D486BF-7FBC-1EA8-00B3-A3D0C4C60F13}"/>
              </a:ext>
            </a:extLst>
          </p:cNvPr>
          <p:cNvSpPr>
            <a:spLocks noGrp="1"/>
          </p:cNvSpPr>
          <p:nvPr>
            <p:ph idx="1"/>
          </p:nvPr>
        </p:nvSpPr>
        <p:spPr/>
        <p:txBody>
          <a:bodyPr>
            <a:normAutofit/>
          </a:bodyPr>
          <a:lstStyle/>
          <a:p>
            <a:r>
              <a:rPr lang="en-US" sz="2000" dirty="0"/>
              <a:t>Based on the analysis done on the available dataset, Airplanes have the highest risk. Risk is defined by Damage type which consist of three sub categories listed in order of most to least damage</a:t>
            </a:r>
          </a:p>
          <a:p>
            <a:pPr lvl="1"/>
            <a:r>
              <a:rPr lang="en-US" sz="2000" dirty="0"/>
              <a:t>Substantial </a:t>
            </a:r>
          </a:p>
          <a:p>
            <a:pPr lvl="1"/>
            <a:r>
              <a:rPr lang="en-US" sz="2000" dirty="0"/>
              <a:t>Destroyed </a:t>
            </a:r>
          </a:p>
          <a:p>
            <a:pPr lvl="1"/>
            <a:r>
              <a:rPr lang="en-US" sz="2000" dirty="0"/>
              <a:t>Minor</a:t>
            </a:r>
          </a:p>
          <a:p>
            <a:pPr marL="457200" lvl="1" indent="0">
              <a:buNone/>
            </a:pPr>
            <a:endParaRPr lang="en-US" sz="2000" dirty="0"/>
          </a:p>
        </p:txBody>
      </p:sp>
      <p:pic>
        <p:nvPicPr>
          <p:cNvPr id="5" name="Picture 4">
            <a:extLst>
              <a:ext uri="{FF2B5EF4-FFF2-40B4-BE49-F238E27FC236}">
                <a16:creationId xmlns:a16="http://schemas.microsoft.com/office/drawing/2014/main" id="{862F0668-4B99-9EE7-AA32-D15ED94D0F54}"/>
              </a:ext>
            </a:extLst>
          </p:cNvPr>
          <p:cNvPicPr>
            <a:picLocks noChangeAspect="1"/>
          </p:cNvPicPr>
          <p:nvPr/>
        </p:nvPicPr>
        <p:blipFill>
          <a:blip r:embed="rId2"/>
          <a:stretch>
            <a:fillRect/>
          </a:stretch>
        </p:blipFill>
        <p:spPr>
          <a:xfrm>
            <a:off x="2917998" y="3163595"/>
            <a:ext cx="6372520" cy="3694405"/>
          </a:xfrm>
          <a:prstGeom prst="rect">
            <a:avLst/>
          </a:prstGeom>
        </p:spPr>
      </p:pic>
    </p:spTree>
    <p:extLst>
      <p:ext uri="{BB962C8B-B14F-4D97-AF65-F5344CB8AC3E}">
        <p14:creationId xmlns:p14="http://schemas.microsoft.com/office/powerpoint/2010/main" val="308384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A2FF-7B3D-3593-F288-0F77735638D2}"/>
              </a:ext>
            </a:extLst>
          </p:cNvPr>
          <p:cNvSpPr>
            <a:spLocks noGrp="1"/>
          </p:cNvSpPr>
          <p:nvPr>
            <p:ph type="title"/>
          </p:nvPr>
        </p:nvSpPr>
        <p:spPr/>
        <p:txBody>
          <a:bodyPr>
            <a:normAutofit/>
          </a:bodyPr>
          <a:lstStyle/>
          <a:p>
            <a:r>
              <a:rPr lang="en-US" dirty="0"/>
              <a:t>which private aircraft has the highest and lowest risk</a:t>
            </a:r>
          </a:p>
        </p:txBody>
      </p:sp>
      <p:sp>
        <p:nvSpPr>
          <p:cNvPr id="3" name="Content Placeholder 2">
            <a:extLst>
              <a:ext uri="{FF2B5EF4-FFF2-40B4-BE49-F238E27FC236}">
                <a16:creationId xmlns:a16="http://schemas.microsoft.com/office/drawing/2014/main" id="{C6F23C45-E5F6-0C03-C5F4-E12845E5E31A}"/>
              </a:ext>
            </a:extLst>
          </p:cNvPr>
          <p:cNvSpPr>
            <a:spLocks noGrp="1"/>
          </p:cNvSpPr>
          <p:nvPr>
            <p:ph idx="1"/>
          </p:nvPr>
        </p:nvSpPr>
        <p:spPr>
          <a:xfrm>
            <a:off x="677334" y="2160589"/>
            <a:ext cx="5418666" cy="4381613"/>
          </a:xfrm>
        </p:spPr>
        <p:txBody>
          <a:bodyPr>
            <a:normAutofit/>
          </a:bodyPr>
          <a:lstStyle/>
          <a:p>
            <a:pPr marL="0" indent="0">
              <a:buNone/>
            </a:pPr>
            <a:r>
              <a:rPr lang="en-US" dirty="0"/>
              <a:t>Based on dataset, private and commercial  use case has been attained by categorizing a ‘Purpose of use column’ between private and commercial. For example, personal, business, corporate were considered private. And ferry, aerial observation, banner tow were considered commercial. </a:t>
            </a:r>
          </a:p>
          <a:p>
            <a:pPr marL="0" indent="0">
              <a:buNone/>
            </a:pPr>
            <a:r>
              <a:rPr lang="en-US" dirty="0"/>
              <a:t>Private use has the highest damage rate compared to commercial</a:t>
            </a:r>
          </a:p>
        </p:txBody>
      </p:sp>
      <p:pic>
        <p:nvPicPr>
          <p:cNvPr id="5" name="Picture 4">
            <a:extLst>
              <a:ext uri="{FF2B5EF4-FFF2-40B4-BE49-F238E27FC236}">
                <a16:creationId xmlns:a16="http://schemas.microsoft.com/office/drawing/2014/main" id="{E2510AF8-BBBF-16B4-CB8C-251A6628BE28}"/>
              </a:ext>
            </a:extLst>
          </p:cNvPr>
          <p:cNvPicPr>
            <a:picLocks noChangeAspect="1"/>
          </p:cNvPicPr>
          <p:nvPr/>
        </p:nvPicPr>
        <p:blipFill>
          <a:blip r:embed="rId2"/>
          <a:stretch>
            <a:fillRect/>
          </a:stretch>
        </p:blipFill>
        <p:spPr>
          <a:xfrm>
            <a:off x="6042127" y="2160589"/>
            <a:ext cx="6149873" cy="3604572"/>
          </a:xfrm>
          <a:prstGeom prst="rect">
            <a:avLst/>
          </a:prstGeom>
        </p:spPr>
      </p:pic>
    </p:spTree>
    <p:extLst>
      <p:ext uri="{BB962C8B-B14F-4D97-AF65-F5344CB8AC3E}">
        <p14:creationId xmlns:p14="http://schemas.microsoft.com/office/powerpoint/2010/main" val="246080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F520-DC9E-504E-8A56-64678D9494D1}"/>
              </a:ext>
            </a:extLst>
          </p:cNvPr>
          <p:cNvSpPr>
            <a:spLocks noGrp="1"/>
          </p:cNvSpPr>
          <p:nvPr>
            <p:ph type="title"/>
          </p:nvPr>
        </p:nvSpPr>
        <p:spPr/>
        <p:txBody>
          <a:bodyPr>
            <a:normAutofit/>
          </a:bodyPr>
          <a:lstStyle/>
          <a:p>
            <a:r>
              <a:rPr lang="en-US" dirty="0"/>
              <a:t>which manufacturer makes the lowest risk aircraft</a:t>
            </a:r>
          </a:p>
        </p:txBody>
      </p:sp>
      <p:sp>
        <p:nvSpPr>
          <p:cNvPr id="3" name="Content Placeholder 2">
            <a:extLst>
              <a:ext uri="{FF2B5EF4-FFF2-40B4-BE49-F238E27FC236}">
                <a16:creationId xmlns:a16="http://schemas.microsoft.com/office/drawing/2014/main" id="{AA07D956-EC35-506C-57F6-006D479D643A}"/>
              </a:ext>
            </a:extLst>
          </p:cNvPr>
          <p:cNvSpPr>
            <a:spLocks noGrp="1"/>
          </p:cNvSpPr>
          <p:nvPr>
            <p:ph idx="1"/>
          </p:nvPr>
        </p:nvSpPr>
        <p:spPr/>
        <p:txBody>
          <a:bodyPr/>
          <a:lstStyle/>
          <a:p>
            <a:r>
              <a:rPr lang="en-US" dirty="0"/>
              <a:t>The dataset does not have data based on manufacturer directly, but does have data on make and model. These two fields can closely give us the answer we are looking for. Within this dataset there are too many makes so the number of engines were used as a substitute. It turns out that the single engine airplanes have the highest number of injuries. The dual engine airplanes are second place for this metric. This information shows that the dual engine aircraft is a better choice</a:t>
            </a:r>
          </a:p>
        </p:txBody>
      </p:sp>
    </p:spTree>
    <p:extLst>
      <p:ext uri="{BB962C8B-B14F-4D97-AF65-F5344CB8AC3E}">
        <p14:creationId xmlns:p14="http://schemas.microsoft.com/office/powerpoint/2010/main" val="241927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235B-2A46-F264-F3A6-96177E9C3924}"/>
              </a:ext>
            </a:extLst>
          </p:cNvPr>
          <p:cNvSpPr>
            <a:spLocks noGrp="1"/>
          </p:cNvSpPr>
          <p:nvPr>
            <p:ph type="title"/>
          </p:nvPr>
        </p:nvSpPr>
        <p:spPr/>
        <p:txBody>
          <a:bodyPr/>
          <a:lstStyle/>
          <a:p>
            <a:r>
              <a:rPr lang="en-US" dirty="0"/>
              <a:t>Total injuries by Number of Engines</a:t>
            </a:r>
          </a:p>
        </p:txBody>
      </p:sp>
      <p:pic>
        <p:nvPicPr>
          <p:cNvPr id="5" name="Content Placeholder 4">
            <a:extLst>
              <a:ext uri="{FF2B5EF4-FFF2-40B4-BE49-F238E27FC236}">
                <a16:creationId xmlns:a16="http://schemas.microsoft.com/office/drawing/2014/main" id="{0CCC6F3B-B30E-9A11-2E1D-6F87E936AFD2}"/>
              </a:ext>
            </a:extLst>
          </p:cNvPr>
          <p:cNvPicPr>
            <a:picLocks noGrp="1" noChangeAspect="1"/>
          </p:cNvPicPr>
          <p:nvPr>
            <p:ph idx="1"/>
          </p:nvPr>
        </p:nvPicPr>
        <p:blipFill>
          <a:blip r:embed="rId2"/>
          <a:stretch>
            <a:fillRect/>
          </a:stretch>
        </p:blipFill>
        <p:spPr>
          <a:xfrm>
            <a:off x="892268" y="2160588"/>
            <a:ext cx="8167502" cy="3881437"/>
          </a:xfrm>
        </p:spPr>
      </p:pic>
    </p:spTree>
    <p:extLst>
      <p:ext uri="{BB962C8B-B14F-4D97-AF65-F5344CB8AC3E}">
        <p14:creationId xmlns:p14="http://schemas.microsoft.com/office/powerpoint/2010/main" val="28137773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1430</TotalTime>
  <Words>778</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Aircraft risk assessment</vt:lpstr>
      <vt:lpstr>Business Expansion Goals</vt:lpstr>
      <vt:lpstr>About Us</vt:lpstr>
      <vt:lpstr>Method of Analysis</vt:lpstr>
      <vt:lpstr>Analysis</vt:lpstr>
      <vt:lpstr>which commercial aircraft has the highest and lowest risk </vt:lpstr>
      <vt:lpstr>which private aircraft has the highest and lowest risk</vt:lpstr>
      <vt:lpstr>which manufacturer makes the lowest risk aircraft</vt:lpstr>
      <vt:lpstr>Total injuries by Number of Engines</vt:lpstr>
      <vt:lpstr>What engine type is the safest</vt:lpstr>
      <vt:lpstr>what is the survival rate of passengers on each type of airplane Model</vt:lpstr>
      <vt:lpstr>Survival rate by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Rahaman Yusuf</dc:creator>
  <cp:lastModifiedBy>Rahaman Yusuf</cp:lastModifiedBy>
  <cp:revision>3</cp:revision>
  <dcterms:created xsi:type="dcterms:W3CDTF">2025-02-02T00:15:12Z</dcterms:created>
  <dcterms:modified xsi:type="dcterms:W3CDTF">2025-02-21T01:16:11Z</dcterms:modified>
</cp:coreProperties>
</file>