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3FBF57-A46B-40F9-ACF7-A2815A2B458A}">
          <p14:sldIdLst>
            <p14:sldId id="256"/>
            <p14:sldId id="257"/>
            <p14:sldId id="258"/>
            <p14:sldId id="25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13" d="100"/>
          <a:sy n="113" d="100"/>
        </p:scale>
        <p:origin x="45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D4C9F-681A-9FE6-5359-C6016B728B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A08AE1-35C5-C7EE-A8B3-D34BD45982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209FC1-470E-F748-E230-A5735C556C4F}"/>
              </a:ext>
            </a:extLst>
          </p:cNvPr>
          <p:cNvSpPr>
            <a:spLocks noGrp="1"/>
          </p:cNvSpPr>
          <p:nvPr>
            <p:ph type="dt" sz="half" idx="10"/>
          </p:nvPr>
        </p:nvSpPr>
        <p:spPr/>
        <p:txBody>
          <a:bodyPr/>
          <a:lstStyle/>
          <a:p>
            <a:fld id="{7ED5239E-6E7F-4371-A5C2-08A73D1A9A60}" type="datetimeFigureOut">
              <a:rPr lang="en-US" smtClean="0"/>
              <a:t>2/1/2025</a:t>
            </a:fld>
            <a:endParaRPr lang="en-US"/>
          </a:p>
        </p:txBody>
      </p:sp>
      <p:sp>
        <p:nvSpPr>
          <p:cNvPr id="5" name="Footer Placeholder 4">
            <a:extLst>
              <a:ext uri="{FF2B5EF4-FFF2-40B4-BE49-F238E27FC236}">
                <a16:creationId xmlns:a16="http://schemas.microsoft.com/office/drawing/2014/main" id="{919C75AE-1519-04D9-905F-7576D8E31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E80BA-E787-7D33-1EF7-E97EAECB7D4D}"/>
              </a:ext>
            </a:extLst>
          </p:cNvPr>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3320974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64616-6F9E-375D-412E-976E98FCA1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36B8C3-D62B-3BFE-DCFB-6DA63C06A0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F214F-6D6E-0162-0654-ABBD0A251428}"/>
              </a:ext>
            </a:extLst>
          </p:cNvPr>
          <p:cNvSpPr>
            <a:spLocks noGrp="1"/>
          </p:cNvSpPr>
          <p:nvPr>
            <p:ph type="dt" sz="half" idx="10"/>
          </p:nvPr>
        </p:nvSpPr>
        <p:spPr/>
        <p:txBody>
          <a:bodyPr/>
          <a:lstStyle/>
          <a:p>
            <a:fld id="{7ED5239E-6E7F-4371-A5C2-08A73D1A9A60}" type="datetimeFigureOut">
              <a:rPr lang="en-US" smtClean="0"/>
              <a:t>2/1/2025</a:t>
            </a:fld>
            <a:endParaRPr lang="en-US"/>
          </a:p>
        </p:txBody>
      </p:sp>
      <p:sp>
        <p:nvSpPr>
          <p:cNvPr id="5" name="Footer Placeholder 4">
            <a:extLst>
              <a:ext uri="{FF2B5EF4-FFF2-40B4-BE49-F238E27FC236}">
                <a16:creationId xmlns:a16="http://schemas.microsoft.com/office/drawing/2014/main" id="{B3602D21-E161-16F8-88A0-E97EB8790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A1A73-013D-BBEA-0424-51C4941602FB}"/>
              </a:ext>
            </a:extLst>
          </p:cNvPr>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4132622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B96779-A788-642C-AC53-03CC3469B5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4E1985-6C5F-EA16-3BE9-80AA89359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5C5B48-BF6F-5333-375E-CFF168364711}"/>
              </a:ext>
            </a:extLst>
          </p:cNvPr>
          <p:cNvSpPr>
            <a:spLocks noGrp="1"/>
          </p:cNvSpPr>
          <p:nvPr>
            <p:ph type="dt" sz="half" idx="10"/>
          </p:nvPr>
        </p:nvSpPr>
        <p:spPr/>
        <p:txBody>
          <a:bodyPr/>
          <a:lstStyle/>
          <a:p>
            <a:fld id="{7ED5239E-6E7F-4371-A5C2-08A73D1A9A60}" type="datetimeFigureOut">
              <a:rPr lang="en-US" smtClean="0"/>
              <a:t>2/1/2025</a:t>
            </a:fld>
            <a:endParaRPr lang="en-US"/>
          </a:p>
        </p:txBody>
      </p:sp>
      <p:sp>
        <p:nvSpPr>
          <p:cNvPr id="5" name="Footer Placeholder 4">
            <a:extLst>
              <a:ext uri="{FF2B5EF4-FFF2-40B4-BE49-F238E27FC236}">
                <a16:creationId xmlns:a16="http://schemas.microsoft.com/office/drawing/2014/main" id="{467B8EDC-270F-AAF1-F883-C2B3B0404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D34EC-B32E-A928-79C7-54C7AB927231}"/>
              </a:ext>
            </a:extLst>
          </p:cNvPr>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1950135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27EF-18EA-7856-8658-432F8DC28D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2D422B-FB36-D440-609D-36D58A549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82207-0C20-797E-19FC-061B97ED9A92}"/>
              </a:ext>
            </a:extLst>
          </p:cNvPr>
          <p:cNvSpPr>
            <a:spLocks noGrp="1"/>
          </p:cNvSpPr>
          <p:nvPr>
            <p:ph type="dt" sz="half" idx="10"/>
          </p:nvPr>
        </p:nvSpPr>
        <p:spPr/>
        <p:txBody>
          <a:bodyPr/>
          <a:lstStyle/>
          <a:p>
            <a:fld id="{7ED5239E-6E7F-4371-A5C2-08A73D1A9A60}" type="datetimeFigureOut">
              <a:rPr lang="en-US" smtClean="0"/>
              <a:t>2/1/2025</a:t>
            </a:fld>
            <a:endParaRPr lang="en-US"/>
          </a:p>
        </p:txBody>
      </p:sp>
      <p:sp>
        <p:nvSpPr>
          <p:cNvPr id="5" name="Footer Placeholder 4">
            <a:extLst>
              <a:ext uri="{FF2B5EF4-FFF2-40B4-BE49-F238E27FC236}">
                <a16:creationId xmlns:a16="http://schemas.microsoft.com/office/drawing/2014/main" id="{AC9120CA-1374-119F-E66F-17C05A6D3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36EAD-F659-3236-F497-176DCFC75836}"/>
              </a:ext>
            </a:extLst>
          </p:cNvPr>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46010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DFF12-3A37-FCBD-3DF5-08BF4ABC45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8414B8-363F-3432-A45F-D23EC32A9C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CB3B67-AEC3-C78D-0398-46ED35237FE4}"/>
              </a:ext>
            </a:extLst>
          </p:cNvPr>
          <p:cNvSpPr>
            <a:spLocks noGrp="1"/>
          </p:cNvSpPr>
          <p:nvPr>
            <p:ph type="dt" sz="half" idx="10"/>
          </p:nvPr>
        </p:nvSpPr>
        <p:spPr/>
        <p:txBody>
          <a:bodyPr/>
          <a:lstStyle/>
          <a:p>
            <a:fld id="{7ED5239E-6E7F-4371-A5C2-08A73D1A9A60}" type="datetimeFigureOut">
              <a:rPr lang="en-US" smtClean="0"/>
              <a:t>2/1/2025</a:t>
            </a:fld>
            <a:endParaRPr lang="en-US"/>
          </a:p>
        </p:txBody>
      </p:sp>
      <p:sp>
        <p:nvSpPr>
          <p:cNvPr id="5" name="Footer Placeholder 4">
            <a:extLst>
              <a:ext uri="{FF2B5EF4-FFF2-40B4-BE49-F238E27FC236}">
                <a16:creationId xmlns:a16="http://schemas.microsoft.com/office/drawing/2014/main" id="{3BF4D1ED-01E4-969E-3541-DD4F5CF5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C2AE0-8E5B-CF7B-80F9-E8EC754A051D}"/>
              </a:ext>
            </a:extLst>
          </p:cNvPr>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3712390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7458-C591-5237-511B-A80375F9FB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48849E-FBE3-4DF3-48CB-69E3E6D420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939882-0488-90A9-31A8-CAA85B3187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A3A42B-1B17-6AD2-AC70-B98CF723FE45}"/>
              </a:ext>
            </a:extLst>
          </p:cNvPr>
          <p:cNvSpPr>
            <a:spLocks noGrp="1"/>
          </p:cNvSpPr>
          <p:nvPr>
            <p:ph type="dt" sz="half" idx="10"/>
          </p:nvPr>
        </p:nvSpPr>
        <p:spPr/>
        <p:txBody>
          <a:bodyPr/>
          <a:lstStyle/>
          <a:p>
            <a:fld id="{7ED5239E-6E7F-4371-A5C2-08A73D1A9A60}" type="datetimeFigureOut">
              <a:rPr lang="en-US" smtClean="0"/>
              <a:t>2/1/2025</a:t>
            </a:fld>
            <a:endParaRPr lang="en-US"/>
          </a:p>
        </p:txBody>
      </p:sp>
      <p:sp>
        <p:nvSpPr>
          <p:cNvPr id="6" name="Footer Placeholder 5">
            <a:extLst>
              <a:ext uri="{FF2B5EF4-FFF2-40B4-BE49-F238E27FC236}">
                <a16:creationId xmlns:a16="http://schemas.microsoft.com/office/drawing/2014/main" id="{7787589F-8F7A-11BE-2888-94F06EE6F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E4418C-32D5-0751-6829-81FEDD451546}"/>
              </a:ext>
            </a:extLst>
          </p:cNvPr>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3637834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7A723-AE3F-74A2-ECDA-E1417EB313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DFB120-71ED-16FB-4FED-993FB9F76B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6A1A8D-7BA8-E90A-3C23-CF06C0230C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126DA6-EE97-F015-3525-97248A8052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8F2D2D-FDE2-E748-5998-AB75663A6F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455418-A40A-878B-8B47-BE66D742839F}"/>
              </a:ext>
            </a:extLst>
          </p:cNvPr>
          <p:cNvSpPr>
            <a:spLocks noGrp="1"/>
          </p:cNvSpPr>
          <p:nvPr>
            <p:ph type="dt" sz="half" idx="10"/>
          </p:nvPr>
        </p:nvSpPr>
        <p:spPr/>
        <p:txBody>
          <a:bodyPr/>
          <a:lstStyle/>
          <a:p>
            <a:fld id="{7ED5239E-6E7F-4371-A5C2-08A73D1A9A60}" type="datetimeFigureOut">
              <a:rPr lang="en-US" smtClean="0"/>
              <a:t>2/1/2025</a:t>
            </a:fld>
            <a:endParaRPr lang="en-US"/>
          </a:p>
        </p:txBody>
      </p:sp>
      <p:sp>
        <p:nvSpPr>
          <p:cNvPr id="8" name="Footer Placeholder 7">
            <a:extLst>
              <a:ext uri="{FF2B5EF4-FFF2-40B4-BE49-F238E27FC236}">
                <a16:creationId xmlns:a16="http://schemas.microsoft.com/office/drawing/2014/main" id="{FCDE95FB-E9A2-42F6-2E63-0B3E6CC3DB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633DCE-50FB-9BEE-6B94-B7133BACF6D5}"/>
              </a:ext>
            </a:extLst>
          </p:cNvPr>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1561763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26030-F911-82EB-B864-46871E3EF0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EF5107-7007-C31A-3758-D643CC73F4EC}"/>
              </a:ext>
            </a:extLst>
          </p:cNvPr>
          <p:cNvSpPr>
            <a:spLocks noGrp="1"/>
          </p:cNvSpPr>
          <p:nvPr>
            <p:ph type="dt" sz="half" idx="10"/>
          </p:nvPr>
        </p:nvSpPr>
        <p:spPr/>
        <p:txBody>
          <a:bodyPr/>
          <a:lstStyle/>
          <a:p>
            <a:fld id="{7ED5239E-6E7F-4371-A5C2-08A73D1A9A60}" type="datetimeFigureOut">
              <a:rPr lang="en-US" smtClean="0"/>
              <a:t>2/1/2025</a:t>
            </a:fld>
            <a:endParaRPr lang="en-US"/>
          </a:p>
        </p:txBody>
      </p:sp>
      <p:sp>
        <p:nvSpPr>
          <p:cNvPr id="4" name="Footer Placeholder 3">
            <a:extLst>
              <a:ext uri="{FF2B5EF4-FFF2-40B4-BE49-F238E27FC236}">
                <a16:creationId xmlns:a16="http://schemas.microsoft.com/office/drawing/2014/main" id="{18FD3039-E08B-D816-213E-39C43B010A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52CD2E-533C-72A7-628E-AA05838A3808}"/>
              </a:ext>
            </a:extLst>
          </p:cNvPr>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668746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67E64E-F7B6-862B-5007-D09794115353}"/>
              </a:ext>
            </a:extLst>
          </p:cNvPr>
          <p:cNvSpPr>
            <a:spLocks noGrp="1"/>
          </p:cNvSpPr>
          <p:nvPr>
            <p:ph type="dt" sz="half" idx="10"/>
          </p:nvPr>
        </p:nvSpPr>
        <p:spPr/>
        <p:txBody>
          <a:bodyPr/>
          <a:lstStyle/>
          <a:p>
            <a:fld id="{7ED5239E-6E7F-4371-A5C2-08A73D1A9A60}" type="datetimeFigureOut">
              <a:rPr lang="en-US" smtClean="0"/>
              <a:t>2/1/2025</a:t>
            </a:fld>
            <a:endParaRPr lang="en-US"/>
          </a:p>
        </p:txBody>
      </p:sp>
      <p:sp>
        <p:nvSpPr>
          <p:cNvPr id="3" name="Footer Placeholder 2">
            <a:extLst>
              <a:ext uri="{FF2B5EF4-FFF2-40B4-BE49-F238E27FC236}">
                <a16:creationId xmlns:a16="http://schemas.microsoft.com/office/drawing/2014/main" id="{61691656-0C65-D37E-9C63-E155A9D935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84761E-1F3F-590A-92A9-AC2A18AB3D1C}"/>
              </a:ext>
            </a:extLst>
          </p:cNvPr>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93000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84E7-C1E5-1E22-8F94-43C87EA8FB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6AC039-2681-0352-FFF7-3DFACE939B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0F4F64-A84B-842E-CE19-C35F57188F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9B2498-4EB6-1266-C75C-942582DC2A6B}"/>
              </a:ext>
            </a:extLst>
          </p:cNvPr>
          <p:cNvSpPr>
            <a:spLocks noGrp="1"/>
          </p:cNvSpPr>
          <p:nvPr>
            <p:ph type="dt" sz="half" idx="10"/>
          </p:nvPr>
        </p:nvSpPr>
        <p:spPr/>
        <p:txBody>
          <a:bodyPr/>
          <a:lstStyle/>
          <a:p>
            <a:fld id="{7ED5239E-6E7F-4371-A5C2-08A73D1A9A60}" type="datetimeFigureOut">
              <a:rPr lang="en-US" smtClean="0"/>
              <a:t>2/1/2025</a:t>
            </a:fld>
            <a:endParaRPr lang="en-US"/>
          </a:p>
        </p:txBody>
      </p:sp>
      <p:sp>
        <p:nvSpPr>
          <p:cNvPr id="6" name="Footer Placeholder 5">
            <a:extLst>
              <a:ext uri="{FF2B5EF4-FFF2-40B4-BE49-F238E27FC236}">
                <a16:creationId xmlns:a16="http://schemas.microsoft.com/office/drawing/2014/main" id="{377DB83E-4479-F376-C1C7-B7784F6C7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766D5E-0D37-36B4-506C-1B94EE4E47D1}"/>
              </a:ext>
            </a:extLst>
          </p:cNvPr>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814652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216A-CC4C-D065-4AA3-85D5444196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5A0CAE-7402-AC1C-5869-4337E29D75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693FF1-EA2B-CF89-02DF-626BDD9B10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3BDF6F-F031-2978-879E-BFB31BEA1D09}"/>
              </a:ext>
            </a:extLst>
          </p:cNvPr>
          <p:cNvSpPr>
            <a:spLocks noGrp="1"/>
          </p:cNvSpPr>
          <p:nvPr>
            <p:ph type="dt" sz="half" idx="10"/>
          </p:nvPr>
        </p:nvSpPr>
        <p:spPr/>
        <p:txBody>
          <a:bodyPr/>
          <a:lstStyle/>
          <a:p>
            <a:fld id="{7ED5239E-6E7F-4371-A5C2-08A73D1A9A60}" type="datetimeFigureOut">
              <a:rPr lang="en-US" smtClean="0"/>
              <a:t>2/1/2025</a:t>
            </a:fld>
            <a:endParaRPr lang="en-US"/>
          </a:p>
        </p:txBody>
      </p:sp>
      <p:sp>
        <p:nvSpPr>
          <p:cNvPr id="6" name="Footer Placeholder 5">
            <a:extLst>
              <a:ext uri="{FF2B5EF4-FFF2-40B4-BE49-F238E27FC236}">
                <a16:creationId xmlns:a16="http://schemas.microsoft.com/office/drawing/2014/main" id="{5BA53FE9-FFAE-2593-9244-5C97FE1EAB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EFBE09-7396-D542-6CC3-B5F5C52BDBF0}"/>
              </a:ext>
            </a:extLst>
          </p:cNvPr>
          <p:cNvSpPr>
            <a:spLocks noGrp="1"/>
          </p:cNvSpPr>
          <p:nvPr>
            <p:ph type="sldNum" sz="quarter" idx="12"/>
          </p:nvPr>
        </p:nvSpPr>
        <p:spPr/>
        <p:txBody>
          <a:bodyPr/>
          <a:lstStyle/>
          <a:p>
            <a:fld id="{CA1D4770-D5FF-419B-A99F-4F2543671B3F}" type="slidenum">
              <a:rPr lang="en-US" smtClean="0"/>
              <a:t>‹#›</a:t>
            </a:fld>
            <a:endParaRPr lang="en-US"/>
          </a:p>
        </p:txBody>
      </p:sp>
    </p:spTree>
    <p:extLst>
      <p:ext uri="{BB962C8B-B14F-4D97-AF65-F5344CB8AC3E}">
        <p14:creationId xmlns:p14="http://schemas.microsoft.com/office/powerpoint/2010/main" val="2553748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AA52AA-3415-55B3-1B25-B4A4F11D8D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BA48AD-F7B4-5FDC-E05E-44722EB735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C1BE8F-5229-DC80-5129-55C3CD5110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D5239E-6E7F-4371-A5C2-08A73D1A9A60}" type="datetimeFigureOut">
              <a:rPr lang="en-US" smtClean="0"/>
              <a:t>2/1/2025</a:t>
            </a:fld>
            <a:endParaRPr lang="en-US"/>
          </a:p>
        </p:txBody>
      </p:sp>
      <p:sp>
        <p:nvSpPr>
          <p:cNvPr id="5" name="Footer Placeholder 4">
            <a:extLst>
              <a:ext uri="{FF2B5EF4-FFF2-40B4-BE49-F238E27FC236}">
                <a16:creationId xmlns:a16="http://schemas.microsoft.com/office/drawing/2014/main" id="{093509AF-7210-E3DE-2380-372BEA4BE4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749FE22-7DA7-1B5A-2766-CB65E1CAF7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1D4770-D5FF-419B-A99F-4F2543671B3F}" type="slidenum">
              <a:rPr lang="en-US" smtClean="0"/>
              <a:t>‹#›</a:t>
            </a:fld>
            <a:endParaRPr lang="en-US"/>
          </a:p>
        </p:txBody>
      </p:sp>
    </p:spTree>
    <p:extLst>
      <p:ext uri="{BB962C8B-B14F-4D97-AF65-F5344CB8AC3E}">
        <p14:creationId xmlns:p14="http://schemas.microsoft.com/office/powerpoint/2010/main" val="480384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F7F37-6040-65A3-387D-8439E468FD25}"/>
              </a:ext>
            </a:extLst>
          </p:cNvPr>
          <p:cNvSpPr>
            <a:spLocks noGrp="1"/>
          </p:cNvSpPr>
          <p:nvPr>
            <p:ph type="ctrTitle"/>
          </p:nvPr>
        </p:nvSpPr>
        <p:spPr>
          <a:xfrm>
            <a:off x="1524000" y="1122363"/>
            <a:ext cx="9144000" cy="1002770"/>
          </a:xfrm>
        </p:spPr>
        <p:txBody>
          <a:bodyPr/>
          <a:lstStyle/>
          <a:p>
            <a:r>
              <a:rPr lang="en-US" dirty="0"/>
              <a:t>Aircraft risk assessment</a:t>
            </a:r>
          </a:p>
        </p:txBody>
      </p:sp>
      <p:sp>
        <p:nvSpPr>
          <p:cNvPr id="3" name="Subtitle 2">
            <a:extLst>
              <a:ext uri="{FF2B5EF4-FFF2-40B4-BE49-F238E27FC236}">
                <a16:creationId xmlns:a16="http://schemas.microsoft.com/office/drawing/2014/main" id="{40B0F58F-84B0-3786-3356-DE13D8C96832}"/>
              </a:ext>
            </a:extLst>
          </p:cNvPr>
          <p:cNvSpPr>
            <a:spLocks noGrp="1"/>
          </p:cNvSpPr>
          <p:nvPr>
            <p:ph type="subTitle" idx="1"/>
          </p:nvPr>
        </p:nvSpPr>
        <p:spPr/>
        <p:txBody>
          <a:bodyPr/>
          <a:lstStyle/>
          <a:p>
            <a:r>
              <a:rPr lang="en-US" dirty="0"/>
              <a:t>Commercial and Private aircraft analysis </a:t>
            </a:r>
          </a:p>
          <a:p>
            <a:r>
              <a:rPr lang="en-US" sz="1800" i="1" dirty="0"/>
              <a:t>By Rahaman Yusuf</a:t>
            </a:r>
          </a:p>
        </p:txBody>
      </p:sp>
    </p:spTree>
    <p:extLst>
      <p:ext uri="{BB962C8B-B14F-4D97-AF65-F5344CB8AC3E}">
        <p14:creationId xmlns:p14="http://schemas.microsoft.com/office/powerpoint/2010/main" val="248238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AF8EA-28F0-7360-06B1-15681BA223C7}"/>
              </a:ext>
            </a:extLst>
          </p:cNvPr>
          <p:cNvSpPr>
            <a:spLocks noGrp="1"/>
          </p:cNvSpPr>
          <p:nvPr>
            <p:ph type="title"/>
          </p:nvPr>
        </p:nvSpPr>
        <p:spPr/>
        <p:txBody>
          <a:bodyPr/>
          <a:lstStyle/>
          <a:p>
            <a:r>
              <a:rPr lang="en-US" dirty="0"/>
              <a:t>Business Expansion Goals</a:t>
            </a:r>
          </a:p>
        </p:txBody>
      </p:sp>
      <p:sp>
        <p:nvSpPr>
          <p:cNvPr id="3" name="Content Placeholder 2">
            <a:extLst>
              <a:ext uri="{FF2B5EF4-FFF2-40B4-BE49-F238E27FC236}">
                <a16:creationId xmlns:a16="http://schemas.microsoft.com/office/drawing/2014/main" id="{70F7C5BF-C057-8DA2-EF1F-0CEFD7447D38}"/>
              </a:ext>
            </a:extLst>
          </p:cNvPr>
          <p:cNvSpPr>
            <a:spLocks noGrp="1"/>
          </p:cNvSpPr>
          <p:nvPr>
            <p:ph idx="1"/>
          </p:nvPr>
        </p:nvSpPr>
        <p:spPr/>
        <p:txBody>
          <a:bodyPr/>
          <a:lstStyle/>
          <a:p>
            <a:r>
              <a:rPr lang="en-US" dirty="0"/>
              <a:t>Exploring the potential of aircraft acquisition for portfolio expansion</a:t>
            </a:r>
          </a:p>
          <a:p>
            <a:pPr lvl="1"/>
            <a:r>
              <a:rPr lang="en-US" dirty="0"/>
              <a:t>Expanding into new industries and increasing diversification of company’s existing lines of business. </a:t>
            </a:r>
          </a:p>
          <a:p>
            <a:pPr marL="457200" lvl="1" indent="0">
              <a:buNone/>
            </a:pPr>
            <a:endParaRPr lang="en-US" dirty="0"/>
          </a:p>
          <a:p>
            <a:r>
              <a:rPr lang="en-US" dirty="0"/>
              <a:t>Analysis of aircraft by manufacturer and model</a:t>
            </a:r>
          </a:p>
          <a:p>
            <a:pPr lvl="1"/>
            <a:r>
              <a:rPr lang="en-US" dirty="0"/>
              <a:t>Understanding how the selection of aircraft may optimize our current method of transportation </a:t>
            </a:r>
          </a:p>
          <a:p>
            <a:pPr lvl="1"/>
            <a:r>
              <a:rPr lang="en-US" dirty="0"/>
              <a:t>Increase accuracy of preparation for entering into new industry</a:t>
            </a:r>
          </a:p>
          <a:p>
            <a:pPr lvl="1"/>
            <a:r>
              <a:rPr lang="en-US" dirty="0"/>
              <a:t>Attempt to identify the synergies that may arise from expansion of current portfolio</a:t>
            </a:r>
          </a:p>
        </p:txBody>
      </p:sp>
    </p:spTree>
    <p:extLst>
      <p:ext uri="{BB962C8B-B14F-4D97-AF65-F5344CB8AC3E}">
        <p14:creationId xmlns:p14="http://schemas.microsoft.com/office/powerpoint/2010/main" val="407850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59160-7D81-1B04-FA1F-ED46AD76C94B}"/>
              </a:ext>
            </a:extLst>
          </p:cNvPr>
          <p:cNvSpPr>
            <a:spLocks noGrp="1"/>
          </p:cNvSpPr>
          <p:nvPr>
            <p:ph type="title"/>
          </p:nvPr>
        </p:nvSpPr>
        <p:spPr/>
        <p:txBody>
          <a:bodyPr/>
          <a:lstStyle/>
          <a:p>
            <a:r>
              <a:rPr lang="en-US" dirty="0"/>
              <a:t>About Us</a:t>
            </a:r>
          </a:p>
        </p:txBody>
      </p:sp>
      <p:sp>
        <p:nvSpPr>
          <p:cNvPr id="3" name="Content Placeholder 2">
            <a:extLst>
              <a:ext uri="{FF2B5EF4-FFF2-40B4-BE49-F238E27FC236}">
                <a16:creationId xmlns:a16="http://schemas.microsoft.com/office/drawing/2014/main" id="{1F2A6E71-CE66-E01B-1ADD-68D6290C6AA9}"/>
              </a:ext>
            </a:extLst>
          </p:cNvPr>
          <p:cNvSpPr>
            <a:spLocks noGrp="1"/>
          </p:cNvSpPr>
          <p:nvPr>
            <p:ph idx="1"/>
          </p:nvPr>
        </p:nvSpPr>
        <p:spPr/>
        <p:txBody>
          <a:bodyPr>
            <a:normAutofit fontScale="92500" lnSpcReduction="10000"/>
          </a:bodyPr>
          <a:lstStyle/>
          <a:p>
            <a:r>
              <a:rPr lang="en-US" dirty="0"/>
              <a:t>We currently are a multinational company that invest in several industries sectors. Due to our long-term vision of maintaining growth for our stakeholders,  we aim to keep risk as low as possible while striving to select business lines that has shown a growth trends which closely aligns with global economic cycles. </a:t>
            </a:r>
          </a:p>
          <a:p>
            <a:r>
              <a:rPr lang="en-US" dirty="0"/>
              <a:t>Our latest expansion plans involves the purchase and acquisition of commercial and private aircrafts. Based on the outcome of our analysis, we will further proceed into qualifying which aircraft purchase combination strategy closely aligns with our current business strategy but also stay open to any potential evolution of our company that will further solidify our diversification of business’s that decreases our risk exposure, increases our profitability and streamlines our operations.</a:t>
            </a:r>
          </a:p>
        </p:txBody>
      </p:sp>
    </p:spTree>
    <p:extLst>
      <p:ext uri="{BB962C8B-B14F-4D97-AF65-F5344CB8AC3E}">
        <p14:creationId xmlns:p14="http://schemas.microsoft.com/office/powerpoint/2010/main" val="2966814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4307F-9153-F704-20CB-457F40E9D6B1}"/>
              </a:ext>
            </a:extLst>
          </p:cNvPr>
          <p:cNvSpPr>
            <a:spLocks noGrp="1"/>
          </p:cNvSpPr>
          <p:nvPr>
            <p:ph type="title"/>
          </p:nvPr>
        </p:nvSpPr>
        <p:spPr/>
        <p:txBody>
          <a:bodyPr/>
          <a:lstStyle/>
          <a:p>
            <a:r>
              <a:rPr lang="en-US" dirty="0"/>
              <a:t>Method of Analysis</a:t>
            </a:r>
          </a:p>
        </p:txBody>
      </p:sp>
      <p:sp>
        <p:nvSpPr>
          <p:cNvPr id="3" name="Content Placeholder 2">
            <a:extLst>
              <a:ext uri="{FF2B5EF4-FFF2-40B4-BE49-F238E27FC236}">
                <a16:creationId xmlns:a16="http://schemas.microsoft.com/office/drawing/2014/main" id="{5A6C4724-1A91-E09E-67E2-5A7F02855F0D}"/>
              </a:ext>
            </a:extLst>
          </p:cNvPr>
          <p:cNvSpPr>
            <a:spLocks noGrp="1"/>
          </p:cNvSpPr>
          <p:nvPr>
            <p:ph idx="1"/>
          </p:nvPr>
        </p:nvSpPr>
        <p:spPr/>
        <p:txBody>
          <a:bodyPr>
            <a:normAutofit fontScale="92500" lnSpcReduction="20000"/>
          </a:bodyPr>
          <a:lstStyle/>
          <a:p>
            <a:r>
              <a:rPr lang="en-US" dirty="0"/>
              <a:t>Our approach to this analysis involves using publicly available data that has been collected over a period of 62 years (from 1962 to 2024) by the National Transportation Safety Board (NTSB) and is available on there aviation accident database.</a:t>
            </a:r>
          </a:p>
          <a:p>
            <a:r>
              <a:rPr lang="en-US" dirty="0"/>
              <a:t>Statistical methods and Technologies used in this analysis will mainly be derived from the use of python programming language, pandas which is an open-source python library for data analysis and manipulation.</a:t>
            </a:r>
          </a:p>
          <a:p>
            <a:r>
              <a:rPr lang="en-US" dirty="0"/>
              <a:t>We will also convey our findings with the use of visual representation of data and their relations in order to easily gain insight and make business decisions based on reliable information as much as possible. The visual representation will be created with another well known and reliable python library known as matplotlib. This technology allows its user to create static and </a:t>
            </a:r>
            <a:r>
              <a:rPr lang="en-US"/>
              <a:t>interactive visualizations </a:t>
            </a:r>
            <a:endParaRPr lang="en-US" dirty="0"/>
          </a:p>
        </p:txBody>
      </p:sp>
    </p:spTree>
    <p:extLst>
      <p:ext uri="{BB962C8B-B14F-4D97-AF65-F5344CB8AC3E}">
        <p14:creationId xmlns:p14="http://schemas.microsoft.com/office/powerpoint/2010/main" val="3721256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354</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Aircraft risk assessment</vt:lpstr>
      <vt:lpstr>Business Expansion Goals</vt:lpstr>
      <vt:lpstr>About Us</vt:lpstr>
      <vt:lpstr>Method of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Rahaman Yusuf</dc:creator>
  <cp:lastModifiedBy>Rahaman Yusuf</cp:lastModifiedBy>
  <cp:revision>1</cp:revision>
  <dcterms:created xsi:type="dcterms:W3CDTF">2025-02-02T00:15:12Z</dcterms:created>
  <dcterms:modified xsi:type="dcterms:W3CDTF">2025-02-02T00:19:57Z</dcterms:modified>
</cp:coreProperties>
</file>