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3" r:id="rId5"/>
    <p:sldId id="264" r:id="rId6"/>
    <p:sldId id="265" r:id="rId7"/>
    <p:sldId id="266" r:id="rId8"/>
    <p:sldId id="267" r:id="rId9"/>
    <p:sldId id="268" r:id="rId10"/>
    <p:sldId id="269" r:id="rId11"/>
    <p:sldId id="270" r:id="rId12"/>
    <p:sldId id="272" r:id="rId13"/>
    <p:sldId id="273" r:id="rId14"/>
    <p:sldId id="274" r:id="rId15"/>
    <p:sldId id="271" r:id="rId16"/>
    <p:sldId id="275" r:id="rId17"/>
    <p:sldId id="276" r:id="rId18"/>
    <p:sldId id="277" r:id="rId19"/>
    <p:sldId id="278" r:id="rId20"/>
    <p:sldId id="279" r:id="rId21"/>
    <p:sldId id="280" r:id="rId22"/>
    <p:sldId id="281" r:id="rId23"/>
    <p:sldId id="282" r:id="rId24"/>
    <p:sldId id="283" r:id="rId25"/>
    <p:sldId id="285" r:id="rId26"/>
    <p:sldId id="286" r:id="rId27"/>
    <p:sldId id="287" r:id="rId28"/>
    <p:sldId id="288" r:id="rId29"/>
    <p:sldId id="289"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2D997F-460E-403D-95C8-E043A533A09A}"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422863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2D997F-460E-403D-95C8-E043A533A09A}"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3663977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2D997F-460E-403D-95C8-E043A533A09A}"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154086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2D997F-460E-403D-95C8-E043A533A09A}"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139264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2D997F-460E-403D-95C8-E043A533A09A}" type="datetimeFigureOut">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402537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2D997F-460E-403D-95C8-E043A533A09A}" type="datetimeFigureOut">
              <a:rPr lang="en-IN" smtClean="0"/>
              <a:pPr/>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417821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2D997F-460E-403D-95C8-E043A533A09A}" type="datetimeFigureOut">
              <a:rPr lang="en-IN" smtClean="0"/>
              <a:pPr/>
              <a:t>02-02-2021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280426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2D997F-460E-403D-95C8-E043A533A09A}" type="datetimeFigureOut">
              <a:rPr lang="en-IN" smtClean="0"/>
              <a:pPr/>
              <a:t>02-02-2021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390560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D997F-460E-403D-95C8-E043A533A09A}" type="datetimeFigureOut">
              <a:rPr lang="en-IN" smtClean="0"/>
              <a:pPr/>
              <a:t>02-02-2021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170988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D997F-460E-403D-95C8-E043A533A09A}" type="datetimeFigureOut">
              <a:rPr lang="en-IN" smtClean="0"/>
              <a:pPr/>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109604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D997F-460E-403D-95C8-E043A533A09A}" type="datetimeFigureOut">
              <a:rPr lang="en-IN" smtClean="0"/>
              <a:pPr/>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261986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D997F-460E-403D-95C8-E043A533A09A}" type="datetimeFigureOut">
              <a:rPr lang="en-IN" smtClean="0"/>
              <a:pPr/>
              <a:t>02-02-2021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9DBAA-5384-4943-AE6B-692EC7D86F56}" type="slidenum">
              <a:rPr lang="en-IN" smtClean="0"/>
              <a:pPr/>
              <a:t>‹#›</a:t>
            </a:fld>
            <a:endParaRPr lang="en-IN"/>
          </a:p>
        </p:txBody>
      </p:sp>
    </p:spTree>
    <p:extLst>
      <p:ext uri="{BB962C8B-B14F-4D97-AF65-F5344CB8AC3E}">
        <p14:creationId xmlns:p14="http://schemas.microsoft.com/office/powerpoint/2010/main" xmlns="" val="400785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Programming methodology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525573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Problem solving process</a:t>
            </a:r>
            <a:endParaRPr lang="en-IN" i="1" dirty="0"/>
          </a:p>
        </p:txBody>
      </p:sp>
      <p:sp>
        <p:nvSpPr>
          <p:cNvPr id="3" name="Content Placeholder 2"/>
          <p:cNvSpPr>
            <a:spLocks noGrp="1"/>
          </p:cNvSpPr>
          <p:nvPr>
            <p:ph idx="1"/>
          </p:nvPr>
        </p:nvSpPr>
        <p:spPr/>
        <p:txBody>
          <a:bodyPr/>
          <a:lstStyle/>
          <a:p>
            <a:pPr algn="just"/>
            <a:r>
              <a:rPr lang="en-US" dirty="0" smtClean="0"/>
              <a:t>The problem solving process starts with the problem specifications and ends with a concrete (and correct) program. Programming means a problem solving activity, which consists of four steps given below:</a:t>
            </a:r>
          </a:p>
          <a:p>
            <a:pPr marL="571500" indent="-571500" algn="just">
              <a:buAutoNum type="romanLcParenBoth"/>
            </a:pPr>
            <a:r>
              <a:rPr lang="en-US" dirty="0" smtClean="0"/>
              <a:t>Understanding the problem</a:t>
            </a:r>
          </a:p>
          <a:p>
            <a:pPr marL="571500" indent="-571500" algn="just">
              <a:buAutoNum type="romanLcParenBoth"/>
            </a:pPr>
            <a:r>
              <a:rPr lang="en-US" dirty="0" smtClean="0"/>
              <a:t> Devising a plan</a:t>
            </a:r>
          </a:p>
          <a:p>
            <a:pPr marL="571500" indent="-571500" algn="just">
              <a:buAutoNum type="romanLcParenBoth"/>
            </a:pPr>
            <a:r>
              <a:rPr lang="en-US" dirty="0" smtClean="0"/>
              <a:t> Executing the plan</a:t>
            </a:r>
          </a:p>
          <a:p>
            <a:pPr marL="571500" indent="-571500" algn="just">
              <a:buAutoNum type="romanLcParenBoth"/>
            </a:pPr>
            <a:r>
              <a:rPr lang="en-US" dirty="0" smtClean="0"/>
              <a:t> Evaluation</a:t>
            </a:r>
            <a:endParaRPr lang="en-IN" dirty="0"/>
          </a:p>
        </p:txBody>
      </p:sp>
    </p:spTree>
    <p:extLst>
      <p:ext uri="{BB962C8B-B14F-4D97-AF65-F5344CB8AC3E}">
        <p14:creationId xmlns:p14="http://schemas.microsoft.com/office/powerpoint/2010/main" xmlns="" val="396868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Understanding the problem</a:t>
            </a:r>
            <a:endParaRPr lang="en-IN" sz="3600" i="1" dirty="0"/>
          </a:p>
        </p:txBody>
      </p:sp>
      <p:sp>
        <p:nvSpPr>
          <p:cNvPr id="3" name="Content Placeholder 2"/>
          <p:cNvSpPr>
            <a:spLocks noGrp="1"/>
          </p:cNvSpPr>
          <p:nvPr>
            <p:ph idx="1"/>
          </p:nvPr>
        </p:nvSpPr>
        <p:spPr/>
        <p:txBody>
          <a:bodyPr/>
          <a:lstStyle/>
          <a:p>
            <a:pPr algn="just"/>
            <a:r>
              <a:rPr lang="en-US" dirty="0" smtClean="0"/>
              <a:t>The first step is to understand the problem well. It may be very difficult to understand the problem but it is crucial. In general, one must find out the output from the given data (input data) and assess the relationship between input and output data.</a:t>
            </a:r>
            <a:endParaRPr lang="en-IN" dirty="0"/>
          </a:p>
        </p:txBody>
      </p:sp>
    </p:spTree>
    <p:extLst>
      <p:ext uri="{BB962C8B-B14F-4D97-AF65-F5344CB8AC3E}">
        <p14:creationId xmlns:p14="http://schemas.microsoft.com/office/powerpoint/2010/main" xmlns="" val="658672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Devising a plan</a:t>
            </a:r>
            <a:endParaRPr lang="en-IN" sz="3600" i="1" dirty="0"/>
          </a:p>
        </p:txBody>
      </p:sp>
      <p:sp>
        <p:nvSpPr>
          <p:cNvPr id="3" name="Content Placeholder 2"/>
          <p:cNvSpPr>
            <a:spLocks noGrp="1"/>
          </p:cNvSpPr>
          <p:nvPr>
            <p:ph idx="1"/>
          </p:nvPr>
        </p:nvSpPr>
        <p:spPr/>
        <p:txBody>
          <a:bodyPr/>
          <a:lstStyle/>
          <a:p>
            <a:pPr algn="just"/>
            <a:r>
              <a:rPr lang="en-US" dirty="0" smtClean="0"/>
              <a:t>It means drawing an action plan to solve the problem, once understood. A plan is devised from data processing to the result according to the relationship that links both of them</a:t>
            </a:r>
            <a:endParaRPr lang="en-IN" dirty="0"/>
          </a:p>
        </p:txBody>
      </p:sp>
    </p:spTree>
    <p:extLst>
      <p:ext uri="{BB962C8B-B14F-4D97-AF65-F5344CB8AC3E}">
        <p14:creationId xmlns:p14="http://schemas.microsoft.com/office/powerpoint/2010/main" xmlns="" val="368978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Executing the plan</a:t>
            </a:r>
            <a:endParaRPr lang="en-IN" sz="3600" i="1" dirty="0"/>
          </a:p>
        </p:txBody>
      </p:sp>
      <p:sp>
        <p:nvSpPr>
          <p:cNvPr id="3" name="Content Placeholder 2"/>
          <p:cNvSpPr>
            <a:spLocks noGrp="1"/>
          </p:cNvSpPr>
          <p:nvPr>
            <p:ph idx="1"/>
          </p:nvPr>
        </p:nvSpPr>
        <p:spPr/>
        <p:txBody>
          <a:bodyPr/>
          <a:lstStyle/>
          <a:p>
            <a:pPr algn="just"/>
            <a:r>
              <a:rPr lang="en-US" dirty="0" smtClean="0"/>
              <a:t>Once the plan is defined, it should follow the plan of action completely and each element of the plan should be checked as it is applied. In the course of execution, if any part of the plan is found to be unsatisfactory, the plan should be revised.</a:t>
            </a:r>
            <a:endParaRPr lang="en-IN" dirty="0"/>
          </a:p>
        </p:txBody>
      </p:sp>
    </p:spTree>
    <p:extLst>
      <p:ext uri="{BB962C8B-B14F-4D97-AF65-F5344CB8AC3E}">
        <p14:creationId xmlns:p14="http://schemas.microsoft.com/office/powerpoint/2010/main" xmlns="" val="79850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Evaluation</a:t>
            </a:r>
            <a:endParaRPr lang="en-IN" sz="3600" i="1" dirty="0"/>
          </a:p>
        </p:txBody>
      </p:sp>
      <p:sp>
        <p:nvSpPr>
          <p:cNvPr id="3" name="Content Placeholder 2"/>
          <p:cNvSpPr>
            <a:spLocks noGrp="1"/>
          </p:cNvSpPr>
          <p:nvPr>
            <p:ph idx="1"/>
          </p:nvPr>
        </p:nvSpPr>
        <p:spPr/>
        <p:txBody>
          <a:bodyPr/>
          <a:lstStyle/>
          <a:p>
            <a:pPr algn="just"/>
            <a:r>
              <a:rPr lang="en-US" dirty="0" smtClean="0"/>
              <a:t>Finally, the result should be examined in order to make sure that it is valid and that the problem has been solved completely</a:t>
            </a:r>
            <a:endParaRPr lang="en-IN" dirty="0"/>
          </a:p>
        </p:txBody>
      </p:sp>
    </p:spTree>
    <p:extLst>
      <p:ext uri="{BB962C8B-B14F-4D97-AF65-F5344CB8AC3E}">
        <p14:creationId xmlns:p14="http://schemas.microsoft.com/office/powerpoint/2010/main" xmlns="" val="1572284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solving methodology</a:t>
            </a:r>
            <a:endParaRPr lang="en-IN" dirty="0"/>
          </a:p>
        </p:txBody>
      </p:sp>
      <p:sp>
        <p:nvSpPr>
          <p:cNvPr id="3" name="Content Placeholder 2"/>
          <p:cNvSpPr>
            <a:spLocks noGrp="1"/>
          </p:cNvSpPr>
          <p:nvPr>
            <p:ph idx="1"/>
          </p:nvPr>
        </p:nvSpPr>
        <p:spPr/>
        <p:txBody>
          <a:bodyPr/>
          <a:lstStyle/>
          <a:p>
            <a:pPr algn="just"/>
            <a:r>
              <a:rPr lang="en-US" dirty="0"/>
              <a:t>T</a:t>
            </a:r>
            <a:r>
              <a:rPr lang="en-US" dirty="0" smtClean="0"/>
              <a:t>here are many methods/approaches available to solve a particular problem. However, the efficient way is to adopt a systematic method of problem solving. The use of systematic method of problem solving is crucial when we use a computer to solve a problem.</a:t>
            </a:r>
          </a:p>
          <a:p>
            <a:pPr algn="just"/>
            <a:r>
              <a:rPr lang="en-US" dirty="0" smtClean="0"/>
              <a:t>Here a seven steps problem solving method, which is closely related to the software life cycle (the various stages in the life of a program), that can be adapted by each person to solve the problem in their own style. They are given as under</a:t>
            </a:r>
            <a:endParaRPr lang="en-IN" dirty="0"/>
          </a:p>
        </p:txBody>
      </p:sp>
    </p:spTree>
    <p:extLst>
      <p:ext uri="{BB962C8B-B14F-4D97-AF65-F5344CB8AC3E}">
        <p14:creationId xmlns:p14="http://schemas.microsoft.com/office/powerpoint/2010/main" xmlns="" val="1125497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514350" indent="-514350">
              <a:buAutoNum type="arabicPeriod"/>
            </a:pPr>
            <a:r>
              <a:rPr lang="en-US" dirty="0" smtClean="0"/>
              <a:t>Problem Definition</a:t>
            </a:r>
          </a:p>
          <a:p>
            <a:pPr marL="514350" indent="-514350">
              <a:buAutoNum type="arabicPeriod"/>
            </a:pPr>
            <a:r>
              <a:rPr lang="en-US" dirty="0" smtClean="0"/>
              <a:t>Problem Analysis</a:t>
            </a:r>
          </a:p>
          <a:p>
            <a:pPr marL="514350" indent="-514350">
              <a:buAutoNum type="arabicPeriod"/>
            </a:pPr>
            <a:r>
              <a:rPr lang="en-US" dirty="0" smtClean="0"/>
              <a:t>Design the problem</a:t>
            </a:r>
          </a:p>
          <a:p>
            <a:pPr marL="514350" indent="-514350">
              <a:buAutoNum type="arabicPeriod"/>
            </a:pPr>
            <a:r>
              <a:rPr lang="en-US" dirty="0" smtClean="0"/>
              <a:t>Coding</a:t>
            </a:r>
          </a:p>
          <a:p>
            <a:pPr marL="514350" indent="-514350">
              <a:buAutoNum type="arabicPeriod"/>
            </a:pPr>
            <a:r>
              <a:rPr lang="en-US" dirty="0" smtClean="0"/>
              <a:t>Program Testing and Debugging</a:t>
            </a:r>
          </a:p>
          <a:p>
            <a:pPr marL="514350" indent="-514350">
              <a:buAutoNum type="arabicPeriod"/>
            </a:pPr>
            <a:r>
              <a:rPr lang="en-US" dirty="0" smtClean="0"/>
              <a:t>Documentation</a:t>
            </a:r>
          </a:p>
          <a:p>
            <a:pPr marL="514350" indent="-514350">
              <a:buAutoNum type="arabicPeriod"/>
            </a:pPr>
            <a:r>
              <a:rPr lang="en-US" dirty="0" smtClean="0"/>
              <a:t>Program Maintenance</a:t>
            </a:r>
            <a:endParaRPr lang="en-IN" dirty="0"/>
          </a:p>
        </p:txBody>
      </p:sp>
    </p:spTree>
    <p:extLst>
      <p:ext uri="{BB962C8B-B14F-4D97-AF65-F5344CB8AC3E}">
        <p14:creationId xmlns:p14="http://schemas.microsoft.com/office/powerpoint/2010/main" xmlns="" val="2390113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Problem Definition/Specification</a:t>
            </a:r>
            <a:endParaRPr lang="en-IN" sz="3600" i="1" dirty="0"/>
          </a:p>
        </p:txBody>
      </p:sp>
      <p:sp>
        <p:nvSpPr>
          <p:cNvPr id="3" name="Content Placeholder 2"/>
          <p:cNvSpPr>
            <a:spLocks noGrp="1"/>
          </p:cNvSpPr>
          <p:nvPr>
            <p:ph idx="1"/>
          </p:nvPr>
        </p:nvSpPr>
        <p:spPr/>
        <p:txBody>
          <a:bodyPr/>
          <a:lstStyle/>
          <a:p>
            <a:pPr algn="just"/>
            <a:r>
              <a:rPr lang="en-US" dirty="0" smtClean="0"/>
              <a:t>Prior to writing a program, one has to understand a description of the problem to solve. Once you are sure of what the problem entails, you must write down a list of specifications. Specifications are precise definitions of what the program must do. It must include the following at least: </a:t>
            </a:r>
          </a:p>
          <a:p>
            <a:pPr lvl="1" algn="just"/>
            <a:r>
              <a:rPr lang="en-US" dirty="0" smtClean="0"/>
              <a:t>Input: what data must be included as input and in which form? </a:t>
            </a:r>
            <a:endParaRPr lang="en-US" dirty="0"/>
          </a:p>
          <a:p>
            <a:pPr lvl="1" algn="just"/>
            <a:r>
              <a:rPr lang="en-US" dirty="0" smtClean="0"/>
              <a:t>Output: what data must the program produce and in which form? (in order to solve the problem)</a:t>
            </a:r>
            <a:endParaRPr lang="en-IN" dirty="0"/>
          </a:p>
        </p:txBody>
      </p:sp>
    </p:spTree>
    <p:extLst>
      <p:ext uri="{BB962C8B-B14F-4D97-AF65-F5344CB8AC3E}">
        <p14:creationId xmlns:p14="http://schemas.microsoft.com/office/powerpoint/2010/main" xmlns="" val="2917053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Problem Analysis</a:t>
            </a:r>
            <a:endParaRPr lang="en-IN" sz="4000" i="1" dirty="0"/>
          </a:p>
        </p:txBody>
      </p:sp>
      <p:sp>
        <p:nvSpPr>
          <p:cNvPr id="3" name="Content Placeholder 2"/>
          <p:cNvSpPr>
            <a:spLocks noGrp="1"/>
          </p:cNvSpPr>
          <p:nvPr>
            <p:ph idx="1"/>
          </p:nvPr>
        </p:nvSpPr>
        <p:spPr/>
        <p:txBody>
          <a:bodyPr>
            <a:normAutofit lnSpcReduction="10000"/>
          </a:bodyPr>
          <a:lstStyle/>
          <a:p>
            <a:pPr algn="just"/>
            <a:r>
              <a:rPr lang="en-US" dirty="0" smtClean="0"/>
              <a:t>In this step, the problem has to be fragmented into smaller and manageable parts. The original problem has to be analyzed and divided into a number of sub-problems as these sub-problems are easier to solve and their solutions would become the components of the final program.</a:t>
            </a:r>
          </a:p>
          <a:p>
            <a:pPr marL="0" indent="0" algn="just">
              <a:buNone/>
            </a:pPr>
            <a:r>
              <a:rPr lang="en-US" b="1" dirty="0" smtClean="0"/>
              <a:t>Modular Programming</a:t>
            </a:r>
            <a:r>
              <a:rPr lang="en-US" dirty="0" smtClean="0"/>
              <a:t>: </a:t>
            </a:r>
            <a:r>
              <a:rPr lang="en-US" sz="2600" dirty="0" smtClean="0"/>
              <a:t>Modular Programming is the act of designing and writing programs as functions (a large program is divided into the small individual components) that each one performs, a single well-defined function, which has minimal interaction between the sub-programs. It means that the content of each function is cohesive and there is low coupling between them. There are two methods available for modular programming. They are: </a:t>
            </a:r>
            <a:r>
              <a:rPr lang="en-US" sz="2600" i="1" dirty="0" smtClean="0"/>
              <a:t>top-down design and bottom-up design</a:t>
            </a:r>
            <a:r>
              <a:rPr lang="en-US" sz="2600" dirty="0" smtClean="0"/>
              <a:t>.</a:t>
            </a:r>
            <a:endParaRPr lang="en-IN" sz="2600" dirty="0"/>
          </a:p>
        </p:txBody>
      </p:sp>
    </p:spTree>
    <p:extLst>
      <p:ext uri="{BB962C8B-B14F-4D97-AF65-F5344CB8AC3E}">
        <p14:creationId xmlns:p14="http://schemas.microsoft.com/office/powerpoint/2010/main" xmlns="" val="175656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i="1" dirty="0" smtClean="0"/>
              <a:t>Top-Down design</a:t>
            </a:r>
            <a:r>
              <a:rPr lang="en-US" dirty="0" smtClean="0"/>
              <a:t>: The principles of top-down design dictate that a program should be divided into a main module and its related module. Each module should also be divided into sub modules according to software engineering and programming style. The division continues till the module consists only of an elementary process that is intrinsically understood and cannot be further sub-divided.</a:t>
            </a:r>
            <a:endParaRPr lang="en-IN" dirty="0"/>
          </a:p>
        </p:txBody>
      </p:sp>
    </p:spTree>
    <p:extLst>
      <p:ext uri="{BB962C8B-B14F-4D97-AF65-F5344CB8AC3E}">
        <p14:creationId xmlns:p14="http://schemas.microsoft.com/office/powerpoint/2010/main" xmlns="" val="1204247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algn="just"/>
            <a:r>
              <a:rPr lang="en-US" dirty="0" smtClean="0"/>
              <a:t>Computer programming is the process of writing, testing, troubleshooting, debugging and maintaining of a computer program. </a:t>
            </a:r>
          </a:p>
          <a:p>
            <a:pPr algn="just"/>
            <a:r>
              <a:rPr lang="en-US" dirty="0" smtClean="0"/>
              <a:t>An effective program is that which gives result of all different inputs, including wrong input also. While creating program, we need to follow certain systematic approach.</a:t>
            </a:r>
          </a:p>
          <a:p>
            <a:pPr algn="just"/>
            <a:r>
              <a:rPr lang="en-US" dirty="0" smtClean="0"/>
              <a:t>Systematic approach comprises two steps/things, viz., program structure and program representation</a:t>
            </a:r>
            <a:endParaRPr lang="en-IN" dirty="0"/>
          </a:p>
        </p:txBody>
      </p:sp>
    </p:spTree>
    <p:extLst>
      <p:ext uri="{BB962C8B-B14F-4D97-AF65-F5344CB8AC3E}">
        <p14:creationId xmlns:p14="http://schemas.microsoft.com/office/powerpoint/2010/main" xmlns="" val="4042831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i="1" dirty="0" smtClean="0"/>
              <a:t>Bottom-up design</a:t>
            </a:r>
            <a:r>
              <a:rPr lang="en-US" dirty="0" smtClean="0"/>
              <a:t>: Bottom-up design is just the opposite of top-down design. It refers to a style of programming, in which, an application is constructed with existing primitives of the programming language and then gradually more and more complicated features are added till applications are written. In other words, initiating the design with simple modules and then build them into more complex structures ending at the top is bottom-up design.</a:t>
            </a:r>
            <a:endParaRPr lang="en-IN" dirty="0"/>
          </a:p>
        </p:txBody>
      </p:sp>
    </p:spTree>
    <p:extLst>
      <p:ext uri="{BB962C8B-B14F-4D97-AF65-F5344CB8AC3E}">
        <p14:creationId xmlns:p14="http://schemas.microsoft.com/office/powerpoint/2010/main" xmlns="" val="1856810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Designing the problem</a:t>
            </a:r>
            <a:endParaRPr lang="en-IN" sz="3600" i="1" dirty="0"/>
          </a:p>
        </p:txBody>
      </p:sp>
      <p:sp>
        <p:nvSpPr>
          <p:cNvPr id="3" name="Content Placeholder 2"/>
          <p:cNvSpPr>
            <a:spLocks noGrp="1"/>
          </p:cNvSpPr>
          <p:nvPr>
            <p:ph idx="1"/>
          </p:nvPr>
        </p:nvSpPr>
        <p:spPr/>
        <p:txBody>
          <a:bodyPr/>
          <a:lstStyle/>
          <a:p>
            <a:pPr marL="0" indent="0" algn="just">
              <a:buNone/>
            </a:pPr>
            <a:r>
              <a:rPr lang="en-US" dirty="0" smtClean="0"/>
              <a:t>Designing the problem can be expressed in the form of :</a:t>
            </a:r>
          </a:p>
          <a:p>
            <a:pPr algn="just"/>
            <a:r>
              <a:rPr lang="en-US" dirty="0" smtClean="0"/>
              <a:t> Algorithm </a:t>
            </a:r>
          </a:p>
          <a:p>
            <a:pPr algn="just"/>
            <a:r>
              <a:rPr lang="en-US" dirty="0" smtClean="0"/>
              <a:t>Flowchart</a:t>
            </a:r>
          </a:p>
          <a:p>
            <a:pPr marL="0" indent="0" algn="just">
              <a:buNone/>
            </a:pPr>
            <a:endParaRPr lang="en-US" dirty="0"/>
          </a:p>
          <a:p>
            <a:pPr marL="0" indent="0" algn="just">
              <a:buNone/>
            </a:pPr>
            <a:r>
              <a:rPr lang="en-US" b="1" dirty="0" smtClean="0"/>
              <a:t>Algorithm:</a:t>
            </a:r>
            <a:r>
              <a:rPr lang="en-US" dirty="0" smtClean="0"/>
              <a:t> An algorithm is a set of instructions that describe a method for solving a problem. It is normally given in mix of computer code and English language. This is often called “pseudo-code”.</a:t>
            </a:r>
            <a:endParaRPr lang="en-IN" dirty="0"/>
          </a:p>
        </p:txBody>
      </p:sp>
    </p:spTree>
    <p:extLst>
      <p:ext uri="{BB962C8B-B14F-4D97-AF65-F5344CB8AC3E}">
        <p14:creationId xmlns:p14="http://schemas.microsoft.com/office/powerpoint/2010/main" xmlns="" val="3110395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b="1" dirty="0" smtClean="0"/>
              <a:t>Flowchart</a:t>
            </a:r>
            <a:r>
              <a:rPr lang="en-US" dirty="0" smtClean="0"/>
              <a:t>: The algorithm is represented in the form of a diagram with action boxes linked by lines showing the order in which they are executed. This is known as “the flow of control”. It is the diagrammatic representation of an algorithm.</a:t>
            </a:r>
            <a:endParaRPr lang="en-IN" dirty="0"/>
          </a:p>
        </p:txBody>
      </p:sp>
    </p:spTree>
    <p:extLst>
      <p:ext uri="{BB962C8B-B14F-4D97-AF65-F5344CB8AC3E}">
        <p14:creationId xmlns:p14="http://schemas.microsoft.com/office/powerpoint/2010/main" xmlns="" val="3336848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Coding</a:t>
            </a:r>
            <a:endParaRPr lang="en-IN" sz="3600" i="1" dirty="0"/>
          </a:p>
        </p:txBody>
      </p:sp>
      <p:sp>
        <p:nvSpPr>
          <p:cNvPr id="3" name="Content Placeholder 2"/>
          <p:cNvSpPr>
            <a:spLocks noGrp="1"/>
          </p:cNvSpPr>
          <p:nvPr>
            <p:ph idx="1"/>
          </p:nvPr>
        </p:nvSpPr>
        <p:spPr/>
        <p:txBody>
          <a:bodyPr/>
          <a:lstStyle/>
          <a:p>
            <a:pPr algn="just"/>
            <a:r>
              <a:rPr lang="en-US" dirty="0" smtClean="0"/>
              <a:t>The process of translating the algorithm into syntax of a given language is known as “Coding”. Since algorithm cannot be executed directly by the computer, it has to be translated into a programming language.</a:t>
            </a:r>
            <a:endParaRPr lang="en-IN" dirty="0"/>
          </a:p>
        </p:txBody>
      </p:sp>
    </p:spTree>
    <p:extLst>
      <p:ext uri="{BB962C8B-B14F-4D97-AF65-F5344CB8AC3E}">
        <p14:creationId xmlns:p14="http://schemas.microsoft.com/office/powerpoint/2010/main" xmlns="" val="408593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Program Testing and Debugging</a:t>
            </a:r>
            <a:endParaRPr lang="en-IN" sz="3600" i="1" dirty="0"/>
          </a:p>
        </p:txBody>
      </p:sp>
      <p:sp>
        <p:nvSpPr>
          <p:cNvPr id="3" name="Content Placeholder 2"/>
          <p:cNvSpPr>
            <a:spLocks noGrp="1"/>
          </p:cNvSpPr>
          <p:nvPr>
            <p:ph idx="1"/>
          </p:nvPr>
        </p:nvSpPr>
        <p:spPr/>
        <p:txBody>
          <a:bodyPr/>
          <a:lstStyle/>
          <a:p>
            <a:pPr algn="just"/>
            <a:r>
              <a:rPr lang="en-US" dirty="0" smtClean="0"/>
              <a:t>Program Testing means running the program, executing all its instructions/ functions and testing the logic by entering sample data in order to check the output. Debugging is the process of finding and correcting the errors in the program code.</a:t>
            </a:r>
            <a:endParaRPr lang="en-IN" dirty="0"/>
          </a:p>
        </p:txBody>
      </p:sp>
    </p:spTree>
    <p:extLst>
      <p:ext uri="{BB962C8B-B14F-4D97-AF65-F5344CB8AC3E}">
        <p14:creationId xmlns:p14="http://schemas.microsoft.com/office/powerpoint/2010/main" xmlns="" val="659152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Type of errors</a:t>
            </a:r>
            <a:r>
              <a:rPr lang="en-US" dirty="0" smtClean="0"/>
              <a:t>: There are three types of errors generally occur during compilation and running a program:</a:t>
            </a:r>
          </a:p>
          <a:p>
            <a:pPr marL="571500" indent="-571500">
              <a:buAutoNum type="romanLcParenBoth"/>
            </a:pPr>
            <a:r>
              <a:rPr lang="en-US" dirty="0" smtClean="0"/>
              <a:t>Syntax error</a:t>
            </a:r>
          </a:p>
          <a:p>
            <a:pPr marL="571500" indent="-571500">
              <a:buAutoNum type="romanLcParenBoth"/>
            </a:pPr>
            <a:r>
              <a:rPr lang="en-US" dirty="0" smtClean="0"/>
              <a:t>Logical error</a:t>
            </a:r>
          </a:p>
          <a:p>
            <a:pPr marL="571500" indent="-571500">
              <a:buAutoNum type="romanLcParenBoth"/>
            </a:pPr>
            <a:r>
              <a:rPr lang="en-US" dirty="0" smtClean="0"/>
              <a:t>Runtime error.</a:t>
            </a:r>
            <a:endParaRPr lang="en-IN" dirty="0"/>
          </a:p>
        </p:txBody>
      </p:sp>
    </p:spTree>
    <p:extLst>
      <p:ext uri="{BB962C8B-B14F-4D97-AF65-F5344CB8AC3E}">
        <p14:creationId xmlns:p14="http://schemas.microsoft.com/office/powerpoint/2010/main" xmlns="" val="2566276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Documentation</a:t>
            </a:r>
            <a:endParaRPr lang="en-IN" sz="3600" i="1" dirty="0"/>
          </a:p>
        </p:txBody>
      </p:sp>
      <p:sp>
        <p:nvSpPr>
          <p:cNvPr id="3" name="Content Placeholder 2"/>
          <p:cNvSpPr>
            <a:spLocks noGrp="1"/>
          </p:cNvSpPr>
          <p:nvPr>
            <p:ph idx="1"/>
          </p:nvPr>
        </p:nvSpPr>
        <p:spPr/>
        <p:txBody>
          <a:bodyPr/>
          <a:lstStyle/>
          <a:p>
            <a:pPr algn="just"/>
            <a:r>
              <a:rPr lang="en-US" dirty="0" smtClean="0"/>
              <a:t>The documentation includes the problem definition, design documents, a description of the test perform, a history of the program development and its different versions and a </a:t>
            </a:r>
            <a:r>
              <a:rPr lang="en-US" dirty="0" err="1" smtClean="0"/>
              <a:t>user‟s</a:t>
            </a:r>
            <a:r>
              <a:rPr lang="en-US" dirty="0" smtClean="0"/>
              <a:t> manual. Such a manual is designed for a naive user and illustrates the preparation of input data, running the program and obtaining &amp; interpreting the results.</a:t>
            </a:r>
            <a:endParaRPr lang="en-IN" dirty="0"/>
          </a:p>
        </p:txBody>
      </p:sp>
    </p:spTree>
    <p:extLst>
      <p:ext uri="{BB962C8B-B14F-4D97-AF65-F5344CB8AC3E}">
        <p14:creationId xmlns:p14="http://schemas.microsoft.com/office/powerpoint/2010/main" xmlns="" val="2406784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i="1" dirty="0" smtClean="0"/>
              <a:t>Program maintenance</a:t>
            </a:r>
            <a:endParaRPr lang="en-IN" sz="3600" i="1" dirty="0"/>
          </a:p>
        </p:txBody>
      </p:sp>
      <p:sp>
        <p:nvSpPr>
          <p:cNvPr id="3" name="Content Placeholder 2"/>
          <p:cNvSpPr>
            <a:spLocks noGrp="1"/>
          </p:cNvSpPr>
          <p:nvPr>
            <p:ph idx="1"/>
          </p:nvPr>
        </p:nvSpPr>
        <p:spPr/>
        <p:txBody>
          <a:bodyPr/>
          <a:lstStyle/>
          <a:p>
            <a:pPr algn="just"/>
            <a:r>
              <a:rPr lang="en-US" dirty="0" smtClean="0"/>
              <a:t>All activities that occur after a program operation are part of the program maintenance. Many large programs have long life span that often exceed the lifetime of the hardware they run on. The program maintenance includes the following:</a:t>
            </a:r>
          </a:p>
          <a:p>
            <a:pPr lvl="1" algn="just"/>
            <a:r>
              <a:rPr lang="en-US" dirty="0" smtClean="0"/>
              <a:t>Finding and eliminating previously undetected </a:t>
            </a:r>
            <a:r>
              <a:rPr lang="en-US" dirty="0" smtClean="0"/>
              <a:t>program errors </a:t>
            </a:r>
          </a:p>
          <a:p>
            <a:pPr lvl="1" algn="just"/>
            <a:r>
              <a:rPr lang="en-US" dirty="0" smtClean="0"/>
              <a:t>Modifying the current program, often to improve its performance, or to adapt to new laws or government regulations, or to adapt to a new hardware, or to a new operating system.</a:t>
            </a:r>
          </a:p>
          <a:p>
            <a:pPr lvl="1" algn="just"/>
            <a:r>
              <a:rPr lang="en-US" dirty="0" smtClean="0"/>
              <a:t>Adding </a:t>
            </a:r>
            <a:r>
              <a:rPr lang="en-US" dirty="0" smtClean="0"/>
              <a:t>new features or a better user interface, or new capabilities to the program</a:t>
            </a:r>
          </a:p>
          <a:p>
            <a:pPr lvl="1" algn="just"/>
            <a:r>
              <a:rPr lang="en-US" dirty="0" smtClean="0"/>
              <a:t>Updating the documentation. </a:t>
            </a:r>
            <a:endParaRPr lang="en-IN" dirty="0"/>
          </a:p>
        </p:txBody>
      </p:sp>
    </p:spTree>
    <p:extLst>
      <p:ext uri="{BB962C8B-B14F-4D97-AF65-F5344CB8AC3E}">
        <p14:creationId xmlns:p14="http://schemas.microsoft.com/office/powerpoint/2010/main" xmlns="" val="3233762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400" dirty="0" smtClean="0"/>
              <a:t>Maintenance is an important part of the life cycle of a program. It is also important as far as documentation is concerned, since any change pertaining to a program will require updating of internal as well as external documentation.</a:t>
            </a:r>
            <a:endParaRPr lang="en-IN" sz="2400" dirty="0"/>
          </a:p>
        </p:txBody>
      </p:sp>
    </p:spTree>
    <p:extLst>
      <p:ext uri="{BB962C8B-B14F-4D97-AF65-F5344CB8AC3E}">
        <p14:creationId xmlns:p14="http://schemas.microsoft.com/office/powerpoint/2010/main" xmlns="" val="356655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a:t>
            </a:r>
            <a:endParaRPr lang="en-IN" dirty="0"/>
          </a:p>
        </p:txBody>
      </p:sp>
      <p:sp>
        <p:nvSpPr>
          <p:cNvPr id="3" name="Content Placeholder 2"/>
          <p:cNvSpPr>
            <a:spLocks noGrp="1"/>
          </p:cNvSpPr>
          <p:nvPr>
            <p:ph idx="1"/>
          </p:nvPr>
        </p:nvSpPr>
        <p:spPr/>
        <p:txBody>
          <a:bodyPr/>
          <a:lstStyle/>
          <a:p>
            <a:pPr algn="just"/>
            <a:r>
              <a:rPr lang="en-US" dirty="0" smtClean="0"/>
              <a:t>A comment is a programming language construct, which is used to embed programmer-readable annotations in the source code of a computer program. Those annotations are potentially significant to programmers but typically ignorable to compilers and interpreters. Comments are usually added with the purpose of making the source code easy to understand.</a:t>
            </a:r>
          </a:p>
          <a:p>
            <a:pPr algn="just"/>
            <a:r>
              <a:rPr lang="en-US" dirty="0" smtClean="0"/>
              <a:t>Comments are categorized as either “block comment” or “line comment”.</a:t>
            </a:r>
          </a:p>
          <a:p>
            <a:pPr algn="just"/>
            <a:r>
              <a:rPr lang="en-US" dirty="0" smtClean="0"/>
              <a:t>Block comment is implemented in python by “”” and “”” and line comment is implemented by #.</a:t>
            </a:r>
            <a:endParaRPr lang="en-IN" dirty="0"/>
          </a:p>
        </p:txBody>
      </p:sp>
    </p:spTree>
    <p:extLst>
      <p:ext uri="{BB962C8B-B14F-4D97-AF65-F5344CB8AC3E}">
        <p14:creationId xmlns:p14="http://schemas.microsoft.com/office/powerpoint/2010/main" xmlns="" val="186901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Program structure </a:t>
            </a:r>
            <a:r>
              <a:rPr lang="en-US" dirty="0" smtClean="0"/>
              <a:t>is implemented by using top-down or bottom-up approach and is known as “popular approach”.</a:t>
            </a:r>
          </a:p>
          <a:p>
            <a:pPr algn="just"/>
            <a:r>
              <a:rPr lang="en-US" b="1" dirty="0" smtClean="0"/>
              <a:t>Program representation</a:t>
            </a:r>
            <a:r>
              <a:rPr lang="en-US" dirty="0" smtClean="0"/>
              <a:t> plays an important role in making the program more readable and understandable</a:t>
            </a:r>
            <a:endParaRPr lang="en-IN" dirty="0"/>
          </a:p>
        </p:txBody>
      </p:sp>
    </p:spTree>
    <p:extLst>
      <p:ext uri="{BB962C8B-B14F-4D97-AF65-F5344CB8AC3E}">
        <p14:creationId xmlns:p14="http://schemas.microsoft.com/office/powerpoint/2010/main" xmlns="" val="71728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Indentation</a:t>
            </a:r>
            <a:endParaRPr lang="en-IN" dirty="0"/>
          </a:p>
        </p:txBody>
      </p:sp>
      <p:sp>
        <p:nvSpPr>
          <p:cNvPr id="3" name="Content Placeholder 2"/>
          <p:cNvSpPr>
            <a:spLocks noGrp="1"/>
          </p:cNvSpPr>
          <p:nvPr>
            <p:ph idx="1"/>
          </p:nvPr>
        </p:nvSpPr>
        <p:spPr/>
        <p:txBody>
          <a:bodyPr/>
          <a:lstStyle/>
          <a:p>
            <a:pPr algn="just"/>
            <a:r>
              <a:rPr lang="en-US" dirty="0" smtClean="0"/>
              <a:t>Leading white space (spaces and taps) at the beginning of each statement, which is used to determine the group of statement, is known as „indentation‟. </a:t>
            </a:r>
            <a:endParaRPr lang="en-IN" dirty="0"/>
          </a:p>
        </p:txBody>
      </p:sp>
    </p:spTree>
    <p:extLst>
      <p:ext uri="{BB962C8B-B14F-4D97-AF65-F5344CB8AC3E}">
        <p14:creationId xmlns:p14="http://schemas.microsoft.com/office/powerpoint/2010/main" xmlns="" val="164146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good programming </a:t>
            </a:r>
            <a:endParaRPr lang="en-IN" dirty="0"/>
          </a:p>
        </p:txBody>
      </p:sp>
      <p:sp>
        <p:nvSpPr>
          <p:cNvPr id="3" name="Content Placeholder 2"/>
          <p:cNvSpPr>
            <a:spLocks noGrp="1"/>
          </p:cNvSpPr>
          <p:nvPr>
            <p:ph idx="1"/>
          </p:nvPr>
        </p:nvSpPr>
        <p:spPr/>
        <p:txBody>
          <a:bodyPr/>
          <a:lstStyle/>
          <a:p>
            <a:pPr algn="just"/>
            <a:r>
              <a:rPr lang="en-US" dirty="0" smtClean="0"/>
              <a:t>Every computer needs proper instruction set (programs) to perform the required/assigned task. The quality of the program depends upon the instructions given to it. However, it is required to feed/provide the proper and correct instructions to the computer in order to yield/provide a correct and desired output. </a:t>
            </a:r>
            <a:endParaRPr lang="en-IN" dirty="0"/>
          </a:p>
        </p:txBody>
      </p:sp>
    </p:spTree>
    <p:extLst>
      <p:ext uri="{BB962C8B-B14F-4D97-AF65-F5344CB8AC3E}">
        <p14:creationId xmlns:p14="http://schemas.microsoft.com/office/powerpoint/2010/main" xmlns="" val="323321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Flexibility</a:t>
            </a:r>
          </a:p>
          <a:p>
            <a:pPr algn="just"/>
            <a:r>
              <a:rPr lang="en-US" dirty="0" smtClean="0"/>
              <a:t>A program should be flexible enough to handle most of the changes without having to rewrite the entire program. A flexible program is used to serve many purposes. For example, CAD (Computer Aided Design) software is used for different purposes such as; engineering drafting, printing circuit board layout and design, architectural design, technical drawing, industrial art, etc. </a:t>
            </a:r>
            <a:endParaRPr lang="en-IN" dirty="0"/>
          </a:p>
        </p:txBody>
      </p:sp>
    </p:spTree>
    <p:extLst>
      <p:ext uri="{BB962C8B-B14F-4D97-AF65-F5344CB8AC3E}">
        <p14:creationId xmlns:p14="http://schemas.microsoft.com/office/powerpoint/2010/main" xmlns="" val="299295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User Friendly</a:t>
            </a:r>
          </a:p>
          <a:p>
            <a:pPr algn="just"/>
            <a:r>
              <a:rPr lang="en-US" dirty="0" smtClean="0"/>
              <a:t>A program that can be easily understood by a beginner is called „user friendly‟. It must interact with user through understandable messages</a:t>
            </a:r>
            <a:endParaRPr lang="en-IN" dirty="0"/>
          </a:p>
        </p:txBody>
      </p:sp>
    </p:spTree>
    <p:extLst>
      <p:ext uri="{BB962C8B-B14F-4D97-AF65-F5344CB8AC3E}">
        <p14:creationId xmlns:p14="http://schemas.microsoft.com/office/powerpoint/2010/main" xmlns="" val="372654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Portability</a:t>
            </a:r>
          </a:p>
          <a:p>
            <a:pPr algn="just"/>
            <a:r>
              <a:rPr lang="en-US" dirty="0" smtClean="0"/>
              <a:t>Portability refers to the ability of an application to run on different platforms (operating systems) with or without minimal changes. If a program that is developed does have the ability to work on different platforms, it makes software more useable. High language programs are often more portable than assembly language programs.</a:t>
            </a:r>
            <a:endParaRPr lang="en-IN" dirty="0"/>
          </a:p>
        </p:txBody>
      </p:sp>
    </p:spTree>
    <p:extLst>
      <p:ext uri="{BB962C8B-B14F-4D97-AF65-F5344CB8AC3E}">
        <p14:creationId xmlns:p14="http://schemas.microsoft.com/office/powerpoint/2010/main" xmlns="" val="161517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Reliability</a:t>
            </a:r>
          </a:p>
          <a:p>
            <a:pPr algn="just"/>
            <a:r>
              <a:rPr lang="en-US" dirty="0" smtClean="0"/>
              <a:t>It is the ability of a program to do its intended function accurately even if there are even small changes in the computer system. Moreover, the program must be able to handle unexpected situation like wrong input or no input. The programs, which save such ability are known as “reliable”.</a:t>
            </a:r>
            <a:endParaRPr lang="en-IN" dirty="0"/>
          </a:p>
        </p:txBody>
      </p:sp>
    </p:spTree>
    <p:extLst>
      <p:ext uri="{BB962C8B-B14F-4D97-AF65-F5344CB8AC3E}">
        <p14:creationId xmlns:p14="http://schemas.microsoft.com/office/powerpoint/2010/main" xmlns="" val="398290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Self-Documenting Code</a:t>
            </a:r>
          </a:p>
          <a:p>
            <a:pPr algn="just"/>
            <a:r>
              <a:rPr lang="en-US" dirty="0" smtClean="0"/>
              <a:t>The source code, which uses suitable name for the identifiers (variables and methods), is called self-documenting code. Also, giving proper name for variables and methods would tell the reader of your code clearly.</a:t>
            </a:r>
            <a:endParaRPr lang="en-IN" dirty="0"/>
          </a:p>
        </p:txBody>
      </p:sp>
    </p:spTree>
    <p:extLst>
      <p:ext uri="{BB962C8B-B14F-4D97-AF65-F5344CB8AC3E}">
        <p14:creationId xmlns:p14="http://schemas.microsoft.com/office/powerpoint/2010/main" xmlns="" val="515604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1644</Words>
  <Application>Microsoft Office PowerPoint</Application>
  <PresentationFormat>Custom</PresentationFormat>
  <Paragraphs>82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Programming methodology</vt:lpstr>
      <vt:lpstr>Introduction</vt:lpstr>
      <vt:lpstr>Slide 3</vt:lpstr>
      <vt:lpstr>Characteristics of good programming </vt:lpstr>
      <vt:lpstr>Slide 5</vt:lpstr>
      <vt:lpstr>Slide 6</vt:lpstr>
      <vt:lpstr>Slide 7</vt:lpstr>
      <vt:lpstr>Slide 8</vt:lpstr>
      <vt:lpstr>Slide 9</vt:lpstr>
      <vt:lpstr>Problem solving process</vt:lpstr>
      <vt:lpstr>Understanding the problem</vt:lpstr>
      <vt:lpstr>Devising a plan</vt:lpstr>
      <vt:lpstr>Executing the plan</vt:lpstr>
      <vt:lpstr>Evaluation</vt:lpstr>
      <vt:lpstr>Problem solving methodology</vt:lpstr>
      <vt:lpstr>Slide 16</vt:lpstr>
      <vt:lpstr>Problem Definition/Specification</vt:lpstr>
      <vt:lpstr>Problem Analysis</vt:lpstr>
      <vt:lpstr>Slide 19</vt:lpstr>
      <vt:lpstr>Slide 20</vt:lpstr>
      <vt:lpstr>Designing the problem</vt:lpstr>
      <vt:lpstr>Slide 22</vt:lpstr>
      <vt:lpstr>Coding</vt:lpstr>
      <vt:lpstr>Program Testing and Debugging</vt:lpstr>
      <vt:lpstr>Slide 25</vt:lpstr>
      <vt:lpstr>Documentation</vt:lpstr>
      <vt:lpstr>Program maintenance</vt:lpstr>
      <vt:lpstr>Slide 28</vt:lpstr>
      <vt:lpstr>Comments</vt:lpstr>
      <vt:lpstr>Indentation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methodolody</dc:title>
  <dc:creator>Sumu</dc:creator>
  <cp:lastModifiedBy>hp</cp:lastModifiedBy>
  <cp:revision>81</cp:revision>
  <dcterms:created xsi:type="dcterms:W3CDTF">2020-03-26T09:00:48Z</dcterms:created>
  <dcterms:modified xsi:type="dcterms:W3CDTF">2021-02-02T10:41:51Z</dcterms:modified>
</cp:coreProperties>
</file>