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61" r:id="rId5"/>
    <p:sldId id="262"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sorterViewPr>
    <p:cViewPr>
      <p:scale>
        <a:sx n="100" d="100"/>
        <a:sy n="100" d="100"/>
      </p:scale>
      <p:origin x="0" y="-307"/>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64626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64136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3228483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360490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1668523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32742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273134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134114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163868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4167035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736F5-7447-450A-83C1-3464B7714647}" type="datetimeFigureOut">
              <a:rPr lang="en-IN" smtClean="0"/>
              <a:pPr/>
              <a:t>18-09-2020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26922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736F5-7447-450A-83C1-3464B7714647}" type="datetimeFigureOut">
              <a:rPr lang="en-IN" smtClean="0"/>
              <a:pPr/>
              <a:t>18-09-2020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1893B-BD32-4A6C-999A-F1E21D7F3582}" type="slidenum">
              <a:rPr lang="en-IN" smtClean="0"/>
              <a:pPr/>
              <a:t>‹#›</a:t>
            </a:fld>
            <a:endParaRPr lang="en-IN"/>
          </a:p>
        </p:txBody>
      </p:sp>
    </p:spTree>
    <p:extLst>
      <p:ext uri="{BB962C8B-B14F-4D97-AF65-F5344CB8AC3E}">
        <p14:creationId xmlns:p14="http://schemas.microsoft.com/office/powerpoint/2010/main" xmlns="" val="71943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Algorithms and Flowcharts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698013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Example 1:</a:t>
            </a:r>
            <a:r>
              <a:rPr lang="en-US" sz="2800" dirty="0" smtClean="0"/>
              <a:t>Write an algorithm to print all natural numbers up to “n”</a:t>
            </a:r>
            <a:endParaRPr lang="en-IN" sz="2800" dirty="0"/>
          </a:p>
        </p:txBody>
      </p:sp>
      <p:sp>
        <p:nvSpPr>
          <p:cNvPr id="3" name="Content Placeholder 2"/>
          <p:cNvSpPr>
            <a:spLocks noGrp="1"/>
          </p:cNvSpPr>
          <p:nvPr>
            <p:ph idx="1"/>
          </p:nvPr>
        </p:nvSpPr>
        <p:spPr/>
        <p:txBody>
          <a:bodyPr/>
          <a:lstStyle/>
          <a:p>
            <a:r>
              <a:rPr lang="en-US" dirty="0" smtClean="0"/>
              <a:t>Step 1: Start </a:t>
            </a:r>
          </a:p>
          <a:p>
            <a:r>
              <a:rPr lang="en-US" dirty="0" smtClean="0"/>
              <a:t>Step 2: Take any number and store it in n.</a:t>
            </a:r>
          </a:p>
          <a:p>
            <a:r>
              <a:rPr lang="en-US" dirty="0" smtClean="0"/>
              <a:t> Step 3: Store 1 in </a:t>
            </a:r>
            <a:r>
              <a:rPr lang="en-US" dirty="0" err="1" smtClean="0"/>
              <a:t>i</a:t>
            </a:r>
            <a:r>
              <a:rPr lang="en-US" dirty="0" smtClean="0"/>
              <a:t> </a:t>
            </a:r>
          </a:p>
          <a:p>
            <a:r>
              <a:rPr lang="en-US" dirty="0" smtClean="0"/>
              <a:t>Step 4: Check </a:t>
            </a:r>
            <a:r>
              <a:rPr lang="en-US" dirty="0" err="1" smtClean="0"/>
              <a:t>i</a:t>
            </a:r>
            <a:r>
              <a:rPr lang="en-US" dirty="0" smtClean="0"/>
              <a:t> value, if </a:t>
            </a:r>
            <a:r>
              <a:rPr lang="en-US" dirty="0" err="1" smtClean="0"/>
              <a:t>i</a:t>
            </a:r>
            <a:r>
              <a:rPr lang="en-US" dirty="0" smtClean="0"/>
              <a:t>&lt;=n then go to step 5 else go to step 8 </a:t>
            </a:r>
          </a:p>
          <a:p>
            <a:r>
              <a:rPr lang="en-US" dirty="0" smtClean="0"/>
              <a:t>Step 5: Print </a:t>
            </a:r>
            <a:r>
              <a:rPr lang="en-US" dirty="0" err="1" smtClean="0"/>
              <a:t>i</a:t>
            </a:r>
            <a:endParaRPr lang="en-US" dirty="0" smtClean="0"/>
          </a:p>
          <a:p>
            <a:r>
              <a:rPr lang="en-US" dirty="0" smtClean="0"/>
              <a:t> Step 6: Increment </a:t>
            </a:r>
            <a:r>
              <a:rPr lang="en-US" dirty="0" err="1" smtClean="0"/>
              <a:t>i</a:t>
            </a:r>
            <a:r>
              <a:rPr lang="en-US" dirty="0" smtClean="0"/>
              <a:t> value by 1 </a:t>
            </a:r>
          </a:p>
          <a:p>
            <a:r>
              <a:rPr lang="en-US" dirty="0" smtClean="0"/>
              <a:t>Step 7: Go to step 4 </a:t>
            </a:r>
          </a:p>
          <a:p>
            <a:r>
              <a:rPr lang="en-US" dirty="0" smtClean="0"/>
              <a:t>Step 8: Stop </a:t>
            </a:r>
            <a:endParaRPr lang="en-IN" dirty="0"/>
          </a:p>
        </p:txBody>
      </p:sp>
    </p:spTree>
    <p:extLst>
      <p:ext uri="{BB962C8B-B14F-4D97-AF65-F5344CB8AC3E}">
        <p14:creationId xmlns:p14="http://schemas.microsoft.com/office/powerpoint/2010/main" xmlns="" val="123910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In the above example, steps 4, 5, 6 and 7 are executed more than one time. </a:t>
            </a:r>
            <a:endParaRPr lang="en-IN" dirty="0"/>
          </a:p>
        </p:txBody>
      </p:sp>
    </p:spTree>
    <p:extLst>
      <p:ext uri="{BB962C8B-B14F-4D97-AF65-F5344CB8AC3E}">
        <p14:creationId xmlns:p14="http://schemas.microsoft.com/office/powerpoint/2010/main" xmlns="" val="97977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Flowchart</a:t>
            </a:r>
            <a:endParaRPr lang="en-IN" dirty="0"/>
          </a:p>
        </p:txBody>
      </p:sp>
      <p:sp>
        <p:nvSpPr>
          <p:cNvPr id="3" name="Content Placeholder 2"/>
          <p:cNvSpPr>
            <a:spLocks noGrp="1"/>
          </p:cNvSpPr>
          <p:nvPr>
            <p:ph idx="1"/>
          </p:nvPr>
        </p:nvSpPr>
        <p:spPr/>
        <p:txBody>
          <a:bodyPr/>
          <a:lstStyle/>
          <a:p>
            <a:pPr algn="just"/>
            <a:r>
              <a:rPr lang="en-US" dirty="0"/>
              <a:t>A flowchart is a visual representation of the sequence of steps and decisions needed to perform a process. Each step in the sequence is noted within a diagram shape. Steps are linked by connecting lines and directional arrows. This allows anyone to view the flowchart and logically follow the process from beginning to end.</a:t>
            </a:r>
          </a:p>
          <a:p>
            <a:pPr algn="just"/>
            <a:r>
              <a:rPr lang="en-US" dirty="0"/>
              <a:t>A flowchart is a powerful business tool. With proper design and construction, it communicates the steps in a process very effectively and efficiently.</a:t>
            </a:r>
          </a:p>
          <a:p>
            <a:endParaRPr lang="en-IN" dirty="0"/>
          </a:p>
        </p:txBody>
      </p:sp>
    </p:spTree>
    <p:extLst>
      <p:ext uri="{BB962C8B-B14F-4D97-AF65-F5344CB8AC3E}">
        <p14:creationId xmlns:p14="http://schemas.microsoft.com/office/powerpoint/2010/main" xmlns="" val="225095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116"/>
            <a:ext cx="10515600" cy="529278"/>
          </a:xfrm>
        </p:spPr>
        <p:txBody>
          <a:bodyPr>
            <a:normAutofit fontScale="90000"/>
          </a:bodyPr>
          <a:lstStyle/>
          <a:p>
            <a:r>
              <a:rPr lang="en-IN" dirty="0"/>
              <a:t>Flowchart Symbols </a:t>
            </a:r>
          </a:p>
        </p:txBody>
      </p:sp>
      <p:sp>
        <p:nvSpPr>
          <p:cNvPr id="3" name="Content Placeholder 2"/>
          <p:cNvSpPr>
            <a:spLocks noGrp="1"/>
          </p:cNvSpPr>
          <p:nvPr>
            <p:ph idx="1"/>
          </p:nvPr>
        </p:nvSpPr>
        <p:spPr>
          <a:xfrm>
            <a:off x="838200" y="957130"/>
            <a:ext cx="10515600" cy="5219834"/>
          </a:xfrm>
        </p:spPr>
        <p:txBody>
          <a:bodyPr/>
          <a:lstStyle/>
          <a:p>
            <a:pPr algn="just"/>
            <a:r>
              <a:rPr lang="en-US" dirty="0"/>
              <a:t>Some of the standard symbols along with respective function(s) that are used for making flowchart are as </a:t>
            </a:r>
            <a:r>
              <a:rPr lang="en-US" dirty="0" smtClean="0"/>
              <a:t>follows</a:t>
            </a:r>
            <a:r>
              <a:rPr lang="en-US" dirty="0"/>
              <a:t>: </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60833" y="1751887"/>
            <a:ext cx="5155749" cy="4945808"/>
          </a:xfrm>
          <a:prstGeom prst="rect">
            <a:avLst/>
          </a:prstGeom>
        </p:spPr>
      </p:pic>
    </p:spTree>
    <p:extLst>
      <p:ext uri="{BB962C8B-B14F-4D97-AF65-F5344CB8AC3E}">
        <p14:creationId xmlns:p14="http://schemas.microsoft.com/office/powerpoint/2010/main" xmlns="" val="1680407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793905" y="2365629"/>
            <a:ext cx="5852160" cy="2194560"/>
          </a:xfrm>
        </p:spPr>
      </p:pic>
    </p:spTree>
    <p:extLst>
      <p:ext uri="{BB962C8B-B14F-4D97-AF65-F5344CB8AC3E}">
        <p14:creationId xmlns:p14="http://schemas.microsoft.com/office/powerpoint/2010/main" xmlns="" val="1402919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US" dirty="0"/>
              <a:t>The following flowchart is an example of a sequential </a:t>
            </a:r>
            <a:r>
              <a:rPr lang="en-US" dirty="0" smtClean="0"/>
              <a:t>execution: </a:t>
            </a:r>
            <a:r>
              <a:rPr lang="en-US" sz="2400" i="1" dirty="0" smtClean="0"/>
              <a:t>Example:</a:t>
            </a:r>
            <a:r>
              <a:rPr lang="en-US" dirty="0" smtClean="0"/>
              <a:t> </a:t>
            </a:r>
            <a:r>
              <a:rPr lang="en-US" sz="2000" b="1" dirty="0"/>
              <a:t>Draw a flowchart to find the simple interest. (Sequence) </a:t>
            </a: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48313" y="2959194"/>
            <a:ext cx="2179320" cy="3520440"/>
          </a:xfrm>
          <a:prstGeom prst="rect">
            <a:avLst/>
          </a:prstGeom>
        </p:spPr>
      </p:pic>
    </p:spTree>
    <p:extLst>
      <p:ext uri="{BB962C8B-B14F-4D97-AF65-F5344CB8AC3E}">
        <p14:creationId xmlns:p14="http://schemas.microsoft.com/office/powerpoint/2010/main" xmlns="" val="154305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2766"/>
            <a:ext cx="10515600" cy="5194197"/>
          </a:xfrm>
        </p:spPr>
        <p:txBody>
          <a:bodyPr/>
          <a:lstStyle/>
          <a:p>
            <a:pPr marL="0" indent="0" algn="just">
              <a:buNone/>
            </a:pPr>
            <a:r>
              <a:rPr lang="en-US" dirty="0"/>
              <a:t>The following flowchart is an example of a selective </a:t>
            </a:r>
            <a:r>
              <a:rPr lang="en-US" dirty="0" smtClean="0"/>
              <a:t>execution: </a:t>
            </a:r>
          </a:p>
          <a:p>
            <a:pPr marL="0" indent="0" algn="just">
              <a:buNone/>
            </a:pPr>
            <a:r>
              <a:rPr lang="en-US" sz="2000" i="1" dirty="0" smtClean="0"/>
              <a:t>Example:</a:t>
            </a:r>
            <a:r>
              <a:rPr lang="en-US" dirty="0" smtClean="0"/>
              <a:t> </a:t>
            </a:r>
            <a:r>
              <a:rPr lang="en-US" sz="2000" b="1" dirty="0"/>
              <a:t>Draw a flowchart to find bigger number among two numbers (selective) </a:t>
            </a:r>
            <a:endParaRPr lang="en-IN"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94880" y="2213005"/>
            <a:ext cx="5188543" cy="4135230"/>
          </a:xfrm>
          <a:prstGeom prst="rect">
            <a:avLst/>
          </a:prstGeom>
        </p:spPr>
      </p:pic>
    </p:spTree>
    <p:extLst>
      <p:ext uri="{BB962C8B-B14F-4D97-AF65-F5344CB8AC3E}">
        <p14:creationId xmlns:p14="http://schemas.microsoft.com/office/powerpoint/2010/main" xmlns="" val="392131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292" y="358924"/>
            <a:ext cx="10515600" cy="5416387"/>
          </a:xfrm>
        </p:spPr>
        <p:txBody>
          <a:bodyPr/>
          <a:lstStyle/>
          <a:p>
            <a:pPr marL="0" indent="0">
              <a:buNone/>
            </a:pPr>
            <a:r>
              <a:rPr lang="en-US" dirty="0"/>
              <a:t>The following are the </a:t>
            </a:r>
            <a:r>
              <a:rPr lang="en-US" dirty="0" smtClean="0"/>
              <a:t>examples </a:t>
            </a:r>
            <a:r>
              <a:rPr lang="en-US" dirty="0"/>
              <a:t>of an iterative </a:t>
            </a:r>
            <a:r>
              <a:rPr lang="en-US" dirty="0" smtClean="0"/>
              <a:t>execution:</a:t>
            </a:r>
          </a:p>
          <a:p>
            <a:pPr marL="0" indent="0">
              <a:buNone/>
            </a:pPr>
            <a:r>
              <a:rPr lang="en-US" sz="2000" i="1" dirty="0" smtClean="0"/>
              <a:t>Example:</a:t>
            </a:r>
            <a:r>
              <a:rPr lang="en-US" dirty="0" smtClean="0"/>
              <a:t> </a:t>
            </a:r>
            <a:r>
              <a:rPr lang="en-US" sz="2000" b="1" dirty="0"/>
              <a:t>Draw a flow chart to find factorial of any number.</a:t>
            </a:r>
            <a:r>
              <a:rPr lang="en-US" dirty="0"/>
              <a:t> </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558077" y="1307158"/>
            <a:ext cx="5611560" cy="5439996"/>
          </a:xfrm>
          <a:prstGeom prst="rect">
            <a:avLst/>
          </a:prstGeom>
        </p:spPr>
      </p:pic>
    </p:spTree>
    <p:extLst>
      <p:ext uri="{BB962C8B-B14F-4D97-AF65-F5344CB8AC3E}">
        <p14:creationId xmlns:p14="http://schemas.microsoft.com/office/powerpoint/2010/main" xmlns="" val="18213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5092"/>
          </a:xfrm>
        </p:spPr>
        <p:txBody>
          <a:bodyPr>
            <a:normAutofit/>
          </a:bodyPr>
          <a:lstStyle/>
          <a:p>
            <a:r>
              <a:rPr lang="en-US" sz="2000" i="1" dirty="0" smtClean="0"/>
              <a:t>Example:</a:t>
            </a:r>
            <a:r>
              <a:rPr lang="en-US" sz="2000" dirty="0" smtClean="0"/>
              <a:t> </a:t>
            </a:r>
            <a:r>
              <a:rPr lang="en-US" sz="2000" b="1" dirty="0"/>
              <a:t>Draw a flow chart to find biggest number among </a:t>
            </a:r>
            <a:r>
              <a:rPr lang="en-US" sz="2000" b="1" dirty="0" smtClean="0"/>
              <a:t>“n” numbers:</a:t>
            </a:r>
            <a:endParaRPr lang="en-IN" sz="20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156931" y="1068521"/>
            <a:ext cx="4910299" cy="5432019"/>
          </a:xfrm>
        </p:spPr>
      </p:pic>
    </p:spTree>
    <p:extLst>
      <p:ext uri="{BB962C8B-B14F-4D97-AF65-F5344CB8AC3E}">
        <p14:creationId xmlns:p14="http://schemas.microsoft.com/office/powerpoint/2010/main" xmlns="" val="1537746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6565"/>
          </a:xfrm>
        </p:spPr>
        <p:txBody>
          <a:bodyPr/>
          <a:lstStyle/>
          <a:p>
            <a:r>
              <a:rPr lang="en-US" sz="3600" dirty="0"/>
              <a:t>Finite and Infinite loop </a:t>
            </a:r>
            <a:endParaRPr lang="en-IN" dirty="0"/>
          </a:p>
        </p:txBody>
      </p:sp>
      <p:sp>
        <p:nvSpPr>
          <p:cNvPr id="3" name="Content Placeholder 2"/>
          <p:cNvSpPr>
            <a:spLocks noGrp="1"/>
          </p:cNvSpPr>
          <p:nvPr>
            <p:ph idx="1"/>
          </p:nvPr>
        </p:nvSpPr>
        <p:spPr>
          <a:xfrm>
            <a:off x="838200" y="1495514"/>
            <a:ext cx="10515600" cy="4681449"/>
          </a:xfrm>
        </p:spPr>
        <p:txBody>
          <a:bodyPr/>
          <a:lstStyle/>
          <a:p>
            <a:pPr algn="just"/>
            <a:r>
              <a:rPr lang="en-US" dirty="0" smtClean="0"/>
              <a:t>In </a:t>
            </a:r>
            <a:r>
              <a:rPr lang="en-US" dirty="0"/>
              <a:t>looping statements, if some set of statements are executed </a:t>
            </a:r>
            <a:r>
              <a:rPr lang="en-US" dirty="0" smtClean="0"/>
              <a:t>“n” times </a:t>
            </a:r>
            <a:r>
              <a:rPr lang="en-US" dirty="0"/>
              <a:t>(fixed number of times), then it is called </a:t>
            </a:r>
            <a:r>
              <a:rPr lang="en-US" dirty="0" smtClean="0"/>
              <a:t>“finite loop”. </a:t>
            </a:r>
            <a:r>
              <a:rPr lang="en-US" dirty="0"/>
              <a:t>At the same time, if some set of statements are executed again and again without any end (infinite times), then it is called </a:t>
            </a:r>
            <a:r>
              <a:rPr lang="en-US" dirty="0" smtClean="0"/>
              <a:t>“infinite loop”. </a:t>
            </a:r>
            <a:r>
              <a:rPr lang="en-US" dirty="0"/>
              <a:t>For example (X), if we are not incrementing </a:t>
            </a:r>
            <a:r>
              <a:rPr lang="en-US" dirty="0" smtClean="0"/>
              <a:t>“I” </a:t>
            </a:r>
            <a:r>
              <a:rPr lang="en-US" dirty="0"/>
              <a:t>(index) value, then we will get endless (infinite) loop. The following is an example of infinite </a:t>
            </a:r>
            <a:r>
              <a:rPr lang="en-US" dirty="0" smtClean="0"/>
              <a:t>loop</a:t>
            </a:r>
            <a:r>
              <a:rPr lang="en-US" dirty="0"/>
              <a:t>:</a:t>
            </a:r>
            <a:endParaRPr lang="en-IN" dirty="0"/>
          </a:p>
        </p:txBody>
      </p:sp>
    </p:spTree>
    <p:extLst>
      <p:ext uri="{BB962C8B-B14F-4D97-AF65-F5344CB8AC3E}">
        <p14:creationId xmlns:p14="http://schemas.microsoft.com/office/powerpoint/2010/main" xmlns="" val="172269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lstStyle/>
          <a:p>
            <a:pPr algn="just"/>
            <a:r>
              <a:rPr lang="en-US" dirty="0" smtClean="0"/>
              <a:t>An algorithm is an effective method expressed as a finite list of well defined instructions for calculating a function, starting from an initial state and initial input. The instructions describe a computation, which will eventually produce output, when executed.</a:t>
            </a:r>
          </a:p>
          <a:p>
            <a:pPr algn="just"/>
            <a:r>
              <a:rPr lang="en-US" dirty="0" smtClean="0"/>
              <a:t>We can use algorithm to solve any kind of problems. However, before writing a program, we need to write the steps to solve the problem in simple English language. This step-by-step procedure to solve the problem is called algorithm.</a:t>
            </a:r>
            <a:endParaRPr lang="en-IN" dirty="0"/>
          </a:p>
        </p:txBody>
      </p:sp>
    </p:spTree>
    <p:extLst>
      <p:ext uri="{BB962C8B-B14F-4D97-AF65-F5344CB8AC3E}">
        <p14:creationId xmlns:p14="http://schemas.microsoft.com/office/powerpoint/2010/main" xmlns="" val="3150585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752386" y="997803"/>
            <a:ext cx="5102273" cy="4266406"/>
          </a:xfrm>
        </p:spPr>
      </p:pic>
    </p:spTree>
    <p:extLst>
      <p:ext uri="{BB962C8B-B14F-4D97-AF65-F5344CB8AC3E}">
        <p14:creationId xmlns:p14="http://schemas.microsoft.com/office/powerpoint/2010/main" xmlns="" val="3246325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In the above example “I” value is not at all incremented, so it will create endless loop. This is also called infinite loop. </a:t>
            </a:r>
            <a:endParaRPr lang="en-IN" dirty="0"/>
          </a:p>
        </p:txBody>
      </p:sp>
    </p:spTree>
    <p:extLst>
      <p:ext uri="{BB962C8B-B14F-4D97-AF65-F5344CB8AC3E}">
        <p14:creationId xmlns:p14="http://schemas.microsoft.com/office/powerpoint/2010/main" xmlns="" val="81681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Let us take one simple day-to-day example by writing algorithm for making “Maggi Noodles”</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Step 1: Start</a:t>
            </a:r>
          </a:p>
          <a:p>
            <a:r>
              <a:rPr lang="en-US" dirty="0" smtClean="0"/>
              <a:t> Step 2: Take pan with water </a:t>
            </a:r>
          </a:p>
          <a:p>
            <a:r>
              <a:rPr lang="en-US" dirty="0" smtClean="0"/>
              <a:t>Step 3: Put pan on the burner</a:t>
            </a:r>
          </a:p>
          <a:p>
            <a:r>
              <a:rPr lang="en-US" dirty="0" smtClean="0"/>
              <a:t> Step 4: Switch on the gas/burner</a:t>
            </a:r>
          </a:p>
          <a:p>
            <a:r>
              <a:rPr lang="en-US" dirty="0" smtClean="0"/>
              <a:t> Step 5: Put magi and masala </a:t>
            </a:r>
          </a:p>
          <a:p>
            <a:r>
              <a:rPr lang="en-US" dirty="0" smtClean="0"/>
              <a:t>Step 6: Give two minutes to boil </a:t>
            </a:r>
          </a:p>
          <a:p>
            <a:r>
              <a:rPr lang="en-US" dirty="0" smtClean="0"/>
              <a:t>Step 7: Take off the pan </a:t>
            </a:r>
          </a:p>
          <a:p>
            <a:r>
              <a:rPr lang="en-US" dirty="0" smtClean="0"/>
              <a:t>Step 8: Take out the magi with the help of fork/spoon </a:t>
            </a:r>
          </a:p>
          <a:p>
            <a:r>
              <a:rPr lang="en-US" dirty="0" smtClean="0"/>
              <a:t>Step 9: Put the </a:t>
            </a:r>
            <a:r>
              <a:rPr lang="en-US" dirty="0" err="1" smtClean="0"/>
              <a:t>maggi</a:t>
            </a:r>
            <a:r>
              <a:rPr lang="en-US" dirty="0" smtClean="0"/>
              <a:t> on the plate and serve it</a:t>
            </a:r>
          </a:p>
          <a:p>
            <a:r>
              <a:rPr lang="en-US" dirty="0" smtClean="0"/>
              <a:t> Step 10: Stop. </a:t>
            </a:r>
            <a:endParaRPr lang="en-IN" dirty="0"/>
          </a:p>
        </p:txBody>
      </p:sp>
    </p:spTree>
    <p:extLst>
      <p:ext uri="{BB962C8B-B14F-4D97-AF65-F5344CB8AC3E}">
        <p14:creationId xmlns:p14="http://schemas.microsoft.com/office/powerpoint/2010/main" xmlns="" val="21825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way of execution of the program shall be categorized into three ways: </a:t>
            </a:r>
          </a:p>
          <a:p>
            <a:pPr marL="571500" indent="-571500">
              <a:buAutoNum type="romanLcParenBoth"/>
            </a:pPr>
            <a:r>
              <a:rPr lang="en-US" dirty="0" smtClean="0"/>
              <a:t>sequence statements</a:t>
            </a:r>
          </a:p>
          <a:p>
            <a:pPr marL="571500" indent="-571500">
              <a:buAutoNum type="romanLcParenBoth"/>
            </a:pPr>
            <a:r>
              <a:rPr lang="en-US" dirty="0" smtClean="0"/>
              <a:t>selection statements</a:t>
            </a:r>
          </a:p>
          <a:p>
            <a:pPr marL="571500" indent="-571500">
              <a:buAutoNum type="romanLcParenBoth"/>
            </a:pPr>
            <a:r>
              <a:rPr lang="en-US" dirty="0" smtClean="0"/>
              <a:t>iteration or looping statements. This is also called as “control structure”.</a:t>
            </a:r>
            <a:endParaRPr lang="en-IN" dirty="0"/>
          </a:p>
        </p:txBody>
      </p:sp>
    </p:spTree>
    <p:extLst>
      <p:ext uri="{BB962C8B-B14F-4D97-AF65-F5344CB8AC3E}">
        <p14:creationId xmlns:p14="http://schemas.microsoft.com/office/powerpoint/2010/main" xmlns="" val="349831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u="sng" dirty="0" smtClean="0"/>
              <a:t>Sequence statements:</a:t>
            </a:r>
            <a:r>
              <a:rPr lang="en-US" dirty="0" smtClean="0"/>
              <a:t> In this, all the instructions are executed one after another.</a:t>
            </a:r>
          </a:p>
          <a:p>
            <a:pPr marL="0" indent="0">
              <a:buNone/>
            </a:pPr>
            <a:r>
              <a:rPr lang="en-US" b="1" i="1" dirty="0" smtClean="0"/>
              <a:t>Example: </a:t>
            </a:r>
            <a:r>
              <a:rPr lang="en-US" dirty="0" smtClean="0"/>
              <a:t>Write an algorithm to find area of a rectangle</a:t>
            </a:r>
          </a:p>
          <a:p>
            <a:pPr lvl="1"/>
            <a:r>
              <a:rPr lang="en-US" dirty="0" smtClean="0"/>
              <a:t>Step 1: Start </a:t>
            </a:r>
          </a:p>
          <a:p>
            <a:pPr lvl="1"/>
            <a:r>
              <a:rPr lang="en-US" dirty="0" smtClean="0"/>
              <a:t>Step 2: Take length and breadth and store them as L and B?</a:t>
            </a:r>
          </a:p>
          <a:p>
            <a:pPr lvl="1"/>
            <a:r>
              <a:rPr lang="en-US" dirty="0" smtClean="0"/>
              <a:t> Step 3: Multiply by L and B and store it in area</a:t>
            </a:r>
          </a:p>
          <a:p>
            <a:pPr lvl="1"/>
            <a:r>
              <a:rPr lang="en-US" dirty="0" smtClean="0"/>
              <a:t>Step 4: Print area </a:t>
            </a:r>
          </a:p>
          <a:p>
            <a:pPr lvl="1"/>
            <a:r>
              <a:rPr lang="en-US" dirty="0" smtClean="0"/>
              <a:t>Step 5: Stop</a:t>
            </a:r>
            <a:endParaRPr lang="en-IN" dirty="0"/>
          </a:p>
        </p:txBody>
      </p:sp>
    </p:spTree>
    <p:extLst>
      <p:ext uri="{BB962C8B-B14F-4D97-AF65-F5344CB8AC3E}">
        <p14:creationId xmlns:p14="http://schemas.microsoft.com/office/powerpoint/2010/main" xmlns="" val="3042833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u="sng" dirty="0" smtClean="0"/>
              <a:t>Selective Statements</a:t>
            </a:r>
            <a:r>
              <a:rPr lang="en-US" dirty="0" smtClean="0"/>
              <a:t>: In this program, some portion of the program is executed based upon the conditional test. If the conditional test is true, compiler will execute some part of the program, otherwise it will execute the other part of the program. </a:t>
            </a:r>
          </a:p>
          <a:p>
            <a:pPr marL="0" indent="0" algn="just">
              <a:buNone/>
            </a:pPr>
            <a:r>
              <a:rPr lang="en-US" b="1" i="1" dirty="0" smtClean="0"/>
              <a:t>Example 1: </a:t>
            </a:r>
            <a:r>
              <a:rPr lang="en-US" sz="2400" dirty="0" smtClean="0"/>
              <a:t>Write an algorithm to check whether he is eligible to vote? (more than or equal to 18 years old)</a:t>
            </a:r>
          </a:p>
          <a:p>
            <a:pPr lvl="1" algn="just">
              <a:lnSpc>
                <a:spcPct val="110000"/>
              </a:lnSpc>
            </a:pPr>
            <a:r>
              <a:rPr lang="en-US" sz="2000" dirty="0" smtClean="0"/>
              <a:t>Step 1: Start</a:t>
            </a:r>
          </a:p>
          <a:p>
            <a:pPr lvl="1" algn="just">
              <a:lnSpc>
                <a:spcPct val="110000"/>
              </a:lnSpc>
            </a:pPr>
            <a:r>
              <a:rPr lang="en-US" sz="2000" dirty="0" smtClean="0"/>
              <a:t> Step 2: Take age and store it in age </a:t>
            </a:r>
          </a:p>
          <a:p>
            <a:pPr lvl="1" algn="just">
              <a:lnSpc>
                <a:spcPct val="110000"/>
              </a:lnSpc>
            </a:pPr>
            <a:r>
              <a:rPr lang="en-US" sz="2000" dirty="0" smtClean="0"/>
              <a:t>Step 3: Check age value, if age &gt;= 18 then go to step 4 else step 5</a:t>
            </a:r>
          </a:p>
          <a:p>
            <a:pPr lvl="1" algn="just">
              <a:lnSpc>
                <a:spcPct val="110000"/>
              </a:lnSpc>
            </a:pPr>
            <a:r>
              <a:rPr lang="en-US" sz="2000" dirty="0" smtClean="0"/>
              <a:t> Step 4: Print “Eligible to vote” and go to step 6 </a:t>
            </a:r>
          </a:p>
          <a:p>
            <a:pPr lvl="1" algn="just">
              <a:lnSpc>
                <a:spcPct val="110000"/>
              </a:lnSpc>
            </a:pPr>
            <a:r>
              <a:rPr lang="en-US" sz="2000" dirty="0" smtClean="0"/>
              <a:t>Step 5: Print “Not eligible to vote” </a:t>
            </a:r>
          </a:p>
          <a:p>
            <a:pPr lvl="1" algn="just">
              <a:lnSpc>
                <a:spcPct val="110000"/>
              </a:lnSpc>
            </a:pPr>
            <a:r>
              <a:rPr lang="en-US" sz="2000" dirty="0" smtClean="0"/>
              <a:t>Step 6: Stop </a:t>
            </a:r>
            <a:endParaRPr lang="en-IN" sz="2000" dirty="0"/>
          </a:p>
        </p:txBody>
      </p:sp>
    </p:spTree>
    <p:extLst>
      <p:ext uri="{BB962C8B-B14F-4D97-AF65-F5344CB8AC3E}">
        <p14:creationId xmlns:p14="http://schemas.microsoft.com/office/powerpoint/2010/main" xmlns="" val="307558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8737"/>
          </a:xfrm>
        </p:spPr>
        <p:txBody>
          <a:bodyPr>
            <a:normAutofit/>
          </a:bodyPr>
          <a:lstStyle/>
          <a:p>
            <a:r>
              <a:rPr lang="en-IN" sz="2800" b="1" i="1" dirty="0" smtClean="0"/>
              <a:t>Example 2</a:t>
            </a:r>
            <a:r>
              <a:rPr lang="en-IN" sz="2400" b="1" i="1" dirty="0" smtClean="0"/>
              <a:t> </a:t>
            </a:r>
            <a:r>
              <a:rPr lang="en-IN" sz="2400" dirty="0" smtClean="0"/>
              <a:t>: </a:t>
            </a:r>
            <a:r>
              <a:rPr lang="en-US" sz="2400" dirty="0" smtClean="0"/>
              <a:t>Write an algorithm to check whether given number is +</a:t>
            </a:r>
            <a:r>
              <a:rPr lang="en-US" sz="2400" dirty="0" err="1" smtClean="0"/>
              <a:t>ve</a:t>
            </a:r>
            <a:r>
              <a:rPr lang="en-US" sz="2400" dirty="0" smtClean="0"/>
              <a:t>, -</a:t>
            </a:r>
            <a:r>
              <a:rPr lang="en-US" sz="2400" dirty="0" err="1" smtClean="0"/>
              <a:t>ve</a:t>
            </a:r>
            <a:r>
              <a:rPr lang="en-US" sz="2400" dirty="0" smtClean="0"/>
              <a:t> or zero. </a:t>
            </a:r>
            <a:endParaRPr lang="en-IN" sz="2400" dirty="0"/>
          </a:p>
        </p:txBody>
      </p:sp>
      <p:sp>
        <p:nvSpPr>
          <p:cNvPr id="3" name="Content Placeholder 2"/>
          <p:cNvSpPr>
            <a:spLocks noGrp="1"/>
          </p:cNvSpPr>
          <p:nvPr>
            <p:ph idx="1"/>
          </p:nvPr>
        </p:nvSpPr>
        <p:spPr>
          <a:xfrm>
            <a:off x="838200" y="1256231"/>
            <a:ext cx="10515600" cy="4920731"/>
          </a:xfrm>
        </p:spPr>
        <p:txBody>
          <a:bodyPr/>
          <a:lstStyle/>
          <a:p>
            <a:r>
              <a:rPr lang="en-US" dirty="0" smtClean="0"/>
              <a:t>Step 1: Start</a:t>
            </a:r>
          </a:p>
          <a:p>
            <a:r>
              <a:rPr lang="en-US" dirty="0" smtClean="0"/>
              <a:t> Step 2: Take any number and store it in </a:t>
            </a:r>
            <a:r>
              <a:rPr lang="en-US" i="1" dirty="0" smtClean="0"/>
              <a:t>n</a:t>
            </a:r>
            <a:r>
              <a:rPr lang="en-US" dirty="0" smtClean="0"/>
              <a:t>. </a:t>
            </a:r>
          </a:p>
          <a:p>
            <a:r>
              <a:rPr lang="en-US" dirty="0" smtClean="0"/>
              <a:t>Step 3: Check n value, if n &gt; 0 then go to step 5 else go to step 4 </a:t>
            </a:r>
          </a:p>
          <a:p>
            <a:r>
              <a:rPr lang="en-US" dirty="0" smtClean="0"/>
              <a:t>Step 4: Check n value, if n &lt; 0 then go to step 6 else go to step 7</a:t>
            </a:r>
          </a:p>
          <a:p>
            <a:r>
              <a:rPr lang="en-US" dirty="0" smtClean="0"/>
              <a:t> Step 5: Print “Given number is +</a:t>
            </a:r>
            <a:r>
              <a:rPr lang="en-US" dirty="0" err="1" smtClean="0"/>
              <a:t>ve</a:t>
            </a:r>
            <a:r>
              <a:rPr lang="en-US" dirty="0" smtClean="0"/>
              <a:t>” and go to step 8</a:t>
            </a:r>
          </a:p>
          <a:p>
            <a:r>
              <a:rPr lang="en-US" dirty="0" smtClean="0"/>
              <a:t> Step 6: Print “Given number is -</a:t>
            </a:r>
            <a:r>
              <a:rPr lang="en-US" dirty="0" err="1" smtClean="0"/>
              <a:t>ve</a:t>
            </a:r>
            <a:r>
              <a:rPr lang="en-US" dirty="0" smtClean="0"/>
              <a:t>” and go to step 8 </a:t>
            </a:r>
          </a:p>
          <a:p>
            <a:r>
              <a:rPr lang="en-US" dirty="0" smtClean="0"/>
              <a:t>Step 7: Print “Given number is zero” </a:t>
            </a:r>
          </a:p>
          <a:p>
            <a:r>
              <a:rPr lang="en-US" dirty="0" smtClean="0"/>
              <a:t>Step 8: Stop</a:t>
            </a:r>
            <a:endParaRPr lang="en-IN" dirty="0"/>
          </a:p>
        </p:txBody>
      </p:sp>
    </p:spTree>
    <p:extLst>
      <p:ext uri="{BB962C8B-B14F-4D97-AF65-F5344CB8AC3E}">
        <p14:creationId xmlns:p14="http://schemas.microsoft.com/office/powerpoint/2010/main" xmlns="" val="141243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In the above mentioned examples 1 &amp; 2, all the statements are not executed, but based upon the input, some portions of the algorithm are executed, because we have “true” or “false” situation in the program.</a:t>
            </a:r>
            <a:endParaRPr lang="en-IN" dirty="0"/>
          </a:p>
        </p:txBody>
      </p:sp>
    </p:spTree>
    <p:extLst>
      <p:ext uri="{BB962C8B-B14F-4D97-AF65-F5344CB8AC3E}">
        <p14:creationId xmlns:p14="http://schemas.microsoft.com/office/powerpoint/2010/main" xmlns="" val="3272409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u="sng" dirty="0" smtClean="0"/>
              <a:t>Iterative statements: </a:t>
            </a:r>
            <a:r>
              <a:rPr lang="en-US" dirty="0" smtClean="0"/>
              <a:t>In some programs, certain set of statements are executed again and again based upon conditional test. i.e. executed more than one time. This type of execution is called “looping or iteration”. </a:t>
            </a:r>
            <a:endParaRPr lang="en-IN" dirty="0"/>
          </a:p>
        </p:txBody>
      </p:sp>
    </p:spTree>
    <p:extLst>
      <p:ext uri="{BB962C8B-B14F-4D97-AF65-F5344CB8AC3E}">
        <p14:creationId xmlns:p14="http://schemas.microsoft.com/office/powerpoint/2010/main" xmlns="" val="2224286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1065</Words>
  <Application>Microsoft Office PowerPoint</Application>
  <PresentationFormat>Custom</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Algorithms and Flowcharts</vt:lpstr>
      <vt:lpstr>Algorithm</vt:lpstr>
      <vt:lpstr>Let us take one simple day-to-day example by writing algorithm for making “Maggi Noodles” </vt:lpstr>
      <vt:lpstr>Slide 4</vt:lpstr>
      <vt:lpstr>Slide 5</vt:lpstr>
      <vt:lpstr>Slide 6</vt:lpstr>
      <vt:lpstr>Example 2 : Write an algorithm to check whether given number is +ve, -ve or zero. </vt:lpstr>
      <vt:lpstr>Slide 8</vt:lpstr>
      <vt:lpstr>Slide 9</vt:lpstr>
      <vt:lpstr>Example 1:Write an algorithm to print all natural numbers up to “n”</vt:lpstr>
      <vt:lpstr>Slide 11</vt:lpstr>
      <vt:lpstr>Flowchart</vt:lpstr>
      <vt:lpstr>Flowchart Symbols </vt:lpstr>
      <vt:lpstr>Slide 14</vt:lpstr>
      <vt:lpstr>Slide 15</vt:lpstr>
      <vt:lpstr>Slide 16</vt:lpstr>
      <vt:lpstr>Slide 17</vt:lpstr>
      <vt:lpstr>Example: Draw a flow chart to find biggest number among “n” numbers:</vt:lpstr>
      <vt:lpstr>Finite and Infinite loop </vt:lpstr>
      <vt:lpstr>Slide 20</vt:lpstr>
      <vt:lpstr>Slide 21</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Sumu</dc:creator>
  <cp:lastModifiedBy>hp</cp:lastModifiedBy>
  <cp:revision>86</cp:revision>
  <dcterms:created xsi:type="dcterms:W3CDTF">2020-03-26T15:05:38Z</dcterms:created>
  <dcterms:modified xsi:type="dcterms:W3CDTF">2020-09-18T09:18:05Z</dcterms:modified>
</cp:coreProperties>
</file>