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70" r:id="rId6"/>
    <p:sldId id="271" r:id="rId7"/>
    <p:sldId id="272" r:id="rId8"/>
    <p:sldId id="273" r:id="rId9"/>
    <p:sldId id="274" r:id="rId10"/>
    <p:sldId id="275" r:id="rId11"/>
    <p:sldId id="259" r:id="rId12"/>
    <p:sldId id="261" r:id="rId13"/>
    <p:sldId id="262" r:id="rId14"/>
    <p:sldId id="263" r:id="rId15"/>
    <p:sldId id="264" r:id="rId16"/>
    <p:sldId id="265" r:id="rId17"/>
    <p:sldId id="266" r:id="rId18"/>
    <p:sldId id="267" r:id="rId19"/>
    <p:sldId id="268" r:id="rId20"/>
    <p:sldId id="26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BD8ACD6-7F54-4BA5-A2DE-DBDF998C5749}" type="datetimeFigureOut">
              <a:rPr lang="en-IN" smtClean="0"/>
              <a:t>01-04-2020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BCEDCE-AB71-4462-85A5-0FBD4EE1D9E7}" type="slidenum">
              <a:rPr lang="en-IN" smtClean="0"/>
              <a:t>‹#›</a:t>
            </a:fld>
            <a:endParaRPr lang="en-IN"/>
          </a:p>
        </p:txBody>
      </p:sp>
    </p:spTree>
    <p:extLst>
      <p:ext uri="{BB962C8B-B14F-4D97-AF65-F5344CB8AC3E}">
        <p14:creationId xmlns:p14="http://schemas.microsoft.com/office/powerpoint/2010/main" val="1219626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BD8ACD6-7F54-4BA5-A2DE-DBDF998C5749}" type="datetimeFigureOut">
              <a:rPr lang="en-IN" smtClean="0"/>
              <a:t>01-04-2020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BCEDCE-AB71-4462-85A5-0FBD4EE1D9E7}" type="slidenum">
              <a:rPr lang="en-IN" smtClean="0"/>
              <a:t>‹#›</a:t>
            </a:fld>
            <a:endParaRPr lang="en-IN"/>
          </a:p>
        </p:txBody>
      </p:sp>
    </p:spTree>
    <p:extLst>
      <p:ext uri="{BB962C8B-B14F-4D97-AF65-F5344CB8AC3E}">
        <p14:creationId xmlns:p14="http://schemas.microsoft.com/office/powerpoint/2010/main" val="2449565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BD8ACD6-7F54-4BA5-A2DE-DBDF998C5749}" type="datetimeFigureOut">
              <a:rPr lang="en-IN" smtClean="0"/>
              <a:t>01-04-2020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BCEDCE-AB71-4462-85A5-0FBD4EE1D9E7}" type="slidenum">
              <a:rPr lang="en-IN" smtClean="0"/>
              <a:t>‹#›</a:t>
            </a:fld>
            <a:endParaRPr lang="en-IN"/>
          </a:p>
        </p:txBody>
      </p:sp>
    </p:spTree>
    <p:extLst>
      <p:ext uri="{BB962C8B-B14F-4D97-AF65-F5344CB8AC3E}">
        <p14:creationId xmlns:p14="http://schemas.microsoft.com/office/powerpoint/2010/main" val="1955746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BD8ACD6-7F54-4BA5-A2DE-DBDF998C5749}" type="datetimeFigureOut">
              <a:rPr lang="en-IN" smtClean="0"/>
              <a:t>01-04-2020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BCEDCE-AB71-4462-85A5-0FBD4EE1D9E7}" type="slidenum">
              <a:rPr lang="en-IN" smtClean="0"/>
              <a:t>‹#›</a:t>
            </a:fld>
            <a:endParaRPr lang="en-IN"/>
          </a:p>
        </p:txBody>
      </p:sp>
    </p:spTree>
    <p:extLst>
      <p:ext uri="{BB962C8B-B14F-4D97-AF65-F5344CB8AC3E}">
        <p14:creationId xmlns:p14="http://schemas.microsoft.com/office/powerpoint/2010/main" val="980446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D8ACD6-7F54-4BA5-A2DE-DBDF998C5749}" type="datetimeFigureOut">
              <a:rPr lang="en-IN" smtClean="0"/>
              <a:t>01-04-2020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5BCEDCE-AB71-4462-85A5-0FBD4EE1D9E7}" type="slidenum">
              <a:rPr lang="en-IN" smtClean="0"/>
              <a:t>‹#›</a:t>
            </a:fld>
            <a:endParaRPr lang="en-IN"/>
          </a:p>
        </p:txBody>
      </p:sp>
    </p:spTree>
    <p:extLst>
      <p:ext uri="{BB962C8B-B14F-4D97-AF65-F5344CB8AC3E}">
        <p14:creationId xmlns:p14="http://schemas.microsoft.com/office/powerpoint/2010/main" val="1511883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BD8ACD6-7F54-4BA5-A2DE-DBDF998C5749}" type="datetimeFigureOut">
              <a:rPr lang="en-IN" smtClean="0"/>
              <a:t>01-04-2020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BCEDCE-AB71-4462-85A5-0FBD4EE1D9E7}" type="slidenum">
              <a:rPr lang="en-IN" smtClean="0"/>
              <a:t>‹#›</a:t>
            </a:fld>
            <a:endParaRPr lang="en-IN"/>
          </a:p>
        </p:txBody>
      </p:sp>
    </p:spTree>
    <p:extLst>
      <p:ext uri="{BB962C8B-B14F-4D97-AF65-F5344CB8AC3E}">
        <p14:creationId xmlns:p14="http://schemas.microsoft.com/office/powerpoint/2010/main" val="2133406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BD8ACD6-7F54-4BA5-A2DE-DBDF998C5749}" type="datetimeFigureOut">
              <a:rPr lang="en-IN" smtClean="0"/>
              <a:t>01-04-2020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5BCEDCE-AB71-4462-85A5-0FBD4EE1D9E7}" type="slidenum">
              <a:rPr lang="en-IN" smtClean="0"/>
              <a:t>‹#›</a:t>
            </a:fld>
            <a:endParaRPr lang="en-IN"/>
          </a:p>
        </p:txBody>
      </p:sp>
    </p:spTree>
    <p:extLst>
      <p:ext uri="{BB962C8B-B14F-4D97-AF65-F5344CB8AC3E}">
        <p14:creationId xmlns:p14="http://schemas.microsoft.com/office/powerpoint/2010/main" val="2914081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BD8ACD6-7F54-4BA5-A2DE-DBDF998C5749}" type="datetimeFigureOut">
              <a:rPr lang="en-IN" smtClean="0"/>
              <a:t>01-04-2020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5BCEDCE-AB71-4462-85A5-0FBD4EE1D9E7}" type="slidenum">
              <a:rPr lang="en-IN" smtClean="0"/>
              <a:t>‹#›</a:t>
            </a:fld>
            <a:endParaRPr lang="en-IN"/>
          </a:p>
        </p:txBody>
      </p:sp>
    </p:spTree>
    <p:extLst>
      <p:ext uri="{BB962C8B-B14F-4D97-AF65-F5344CB8AC3E}">
        <p14:creationId xmlns:p14="http://schemas.microsoft.com/office/powerpoint/2010/main" val="3480988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D8ACD6-7F54-4BA5-A2DE-DBDF998C5749}" type="datetimeFigureOut">
              <a:rPr lang="en-IN" smtClean="0"/>
              <a:t>01-04-2020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5BCEDCE-AB71-4462-85A5-0FBD4EE1D9E7}" type="slidenum">
              <a:rPr lang="en-IN" smtClean="0"/>
              <a:t>‹#›</a:t>
            </a:fld>
            <a:endParaRPr lang="en-IN"/>
          </a:p>
        </p:txBody>
      </p:sp>
    </p:spTree>
    <p:extLst>
      <p:ext uri="{BB962C8B-B14F-4D97-AF65-F5344CB8AC3E}">
        <p14:creationId xmlns:p14="http://schemas.microsoft.com/office/powerpoint/2010/main" val="3118292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D8ACD6-7F54-4BA5-A2DE-DBDF998C5749}" type="datetimeFigureOut">
              <a:rPr lang="en-IN" smtClean="0"/>
              <a:t>01-04-2020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BCEDCE-AB71-4462-85A5-0FBD4EE1D9E7}" type="slidenum">
              <a:rPr lang="en-IN" smtClean="0"/>
              <a:t>‹#›</a:t>
            </a:fld>
            <a:endParaRPr lang="en-IN"/>
          </a:p>
        </p:txBody>
      </p:sp>
    </p:spTree>
    <p:extLst>
      <p:ext uri="{BB962C8B-B14F-4D97-AF65-F5344CB8AC3E}">
        <p14:creationId xmlns:p14="http://schemas.microsoft.com/office/powerpoint/2010/main" val="1456529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D8ACD6-7F54-4BA5-A2DE-DBDF998C5749}" type="datetimeFigureOut">
              <a:rPr lang="en-IN" smtClean="0"/>
              <a:t>01-04-2020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5BCEDCE-AB71-4462-85A5-0FBD4EE1D9E7}" type="slidenum">
              <a:rPr lang="en-IN" smtClean="0"/>
              <a:t>‹#›</a:t>
            </a:fld>
            <a:endParaRPr lang="en-IN"/>
          </a:p>
        </p:txBody>
      </p:sp>
    </p:spTree>
    <p:extLst>
      <p:ext uri="{BB962C8B-B14F-4D97-AF65-F5344CB8AC3E}">
        <p14:creationId xmlns:p14="http://schemas.microsoft.com/office/powerpoint/2010/main" val="812888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D8ACD6-7F54-4BA5-A2DE-DBDF998C5749}" type="datetimeFigureOut">
              <a:rPr lang="en-IN" smtClean="0"/>
              <a:t>01-04-2020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BCEDCE-AB71-4462-85A5-0FBD4EE1D9E7}" type="slidenum">
              <a:rPr lang="en-IN" smtClean="0"/>
              <a:t>‹#›</a:t>
            </a:fld>
            <a:endParaRPr lang="en-IN"/>
          </a:p>
        </p:txBody>
      </p:sp>
    </p:spTree>
    <p:extLst>
      <p:ext uri="{BB962C8B-B14F-4D97-AF65-F5344CB8AC3E}">
        <p14:creationId xmlns:p14="http://schemas.microsoft.com/office/powerpoint/2010/main" val="490497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Introduction to Python</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168469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US" dirty="0"/>
              <a:t>Gaming, Images, AI, XML, and More</a:t>
            </a:r>
          </a:p>
          <a:p>
            <a:pPr algn="just"/>
            <a:r>
              <a:rPr lang="en-US" dirty="0" smtClean="0"/>
              <a:t>We can </a:t>
            </a:r>
            <a:r>
              <a:rPr lang="en-US" dirty="0"/>
              <a:t>do graphics and game programming in </a:t>
            </a:r>
            <a:r>
              <a:rPr lang="en-US" dirty="0" smtClean="0"/>
              <a:t>Python, </a:t>
            </a:r>
            <a:r>
              <a:rPr lang="en-US" dirty="0"/>
              <a:t>AI programming with neural network simulators and expert system shells</a:t>
            </a:r>
            <a:endParaRPr lang="en-IN" dirty="0"/>
          </a:p>
        </p:txBody>
      </p:sp>
    </p:spTree>
    <p:extLst>
      <p:ext uri="{BB962C8B-B14F-4D97-AF65-F5344CB8AC3E}">
        <p14:creationId xmlns:p14="http://schemas.microsoft.com/office/powerpoint/2010/main" val="2176565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i="1" dirty="0" smtClean="0"/>
              <a:t>The language is used by companies in real revenue generating products, such as: </a:t>
            </a:r>
            <a:endParaRPr lang="en-IN" sz="2400" i="1" dirty="0"/>
          </a:p>
        </p:txBody>
      </p:sp>
      <p:sp>
        <p:nvSpPr>
          <p:cNvPr id="3" name="Content Placeholder 2"/>
          <p:cNvSpPr>
            <a:spLocks noGrp="1"/>
          </p:cNvSpPr>
          <p:nvPr>
            <p:ph idx="1"/>
          </p:nvPr>
        </p:nvSpPr>
        <p:spPr/>
        <p:txBody>
          <a:bodyPr>
            <a:normAutofit/>
          </a:bodyPr>
          <a:lstStyle/>
          <a:p>
            <a:pPr algn="just">
              <a:lnSpc>
                <a:spcPct val="150000"/>
              </a:lnSpc>
            </a:pPr>
            <a:r>
              <a:rPr lang="en-IN" sz="2400" dirty="0" smtClean="0"/>
              <a:t>In operations of Google search engine, </a:t>
            </a:r>
            <a:r>
              <a:rPr lang="en-IN" sz="2400" dirty="0" err="1" smtClean="0"/>
              <a:t>youtube</a:t>
            </a:r>
            <a:r>
              <a:rPr lang="en-IN" sz="2400" dirty="0" smtClean="0"/>
              <a:t>, </a:t>
            </a:r>
            <a:r>
              <a:rPr lang="en-IN" sz="2400" dirty="0" err="1" smtClean="0"/>
              <a:t>etc</a:t>
            </a:r>
            <a:endParaRPr lang="en-IN" sz="2400" dirty="0" smtClean="0"/>
          </a:p>
          <a:p>
            <a:pPr algn="just">
              <a:lnSpc>
                <a:spcPct val="150000"/>
              </a:lnSpc>
            </a:pPr>
            <a:r>
              <a:rPr lang="en-IN" sz="2400" dirty="0" smtClean="0"/>
              <a:t> Bit Torrent peer to peer file sharing is written using Python.</a:t>
            </a:r>
          </a:p>
          <a:p>
            <a:pPr algn="just">
              <a:lnSpc>
                <a:spcPct val="150000"/>
              </a:lnSpc>
            </a:pPr>
            <a:r>
              <a:rPr lang="en-IN" sz="2400" dirty="0" smtClean="0"/>
              <a:t>Intel, Cisco, HP, IBM, </a:t>
            </a:r>
            <a:r>
              <a:rPr lang="en-IN" sz="2400" dirty="0" err="1" smtClean="0"/>
              <a:t>etc</a:t>
            </a:r>
            <a:r>
              <a:rPr lang="en-IN" sz="2400" dirty="0" smtClean="0"/>
              <a:t> use Python for hardware testing.</a:t>
            </a:r>
          </a:p>
          <a:p>
            <a:pPr algn="just">
              <a:lnSpc>
                <a:spcPct val="150000"/>
              </a:lnSpc>
            </a:pPr>
            <a:r>
              <a:rPr lang="en-IN" sz="2400" dirty="0" smtClean="0"/>
              <a:t>Maya provides a Python scripting API</a:t>
            </a:r>
          </a:p>
          <a:p>
            <a:pPr algn="just">
              <a:lnSpc>
                <a:spcPct val="150000"/>
              </a:lnSpc>
            </a:pPr>
            <a:r>
              <a:rPr lang="en-IN" sz="2400" dirty="0" err="1" smtClean="0"/>
              <a:t>i</a:t>
            </a:r>
            <a:r>
              <a:rPr lang="en-IN" sz="2400" dirty="0" smtClean="0"/>
              <a:t>–Robot uses Python to develop commercial Robot. </a:t>
            </a:r>
            <a:endParaRPr lang="en-IN" sz="2400" dirty="0"/>
          </a:p>
          <a:p>
            <a:pPr algn="just">
              <a:lnSpc>
                <a:spcPct val="150000"/>
              </a:lnSpc>
            </a:pPr>
            <a:r>
              <a:rPr lang="en-IN" sz="2400" dirty="0" smtClean="0"/>
              <a:t>NASA and others use Python for their scientific programming task. </a:t>
            </a:r>
            <a:endParaRPr lang="en-IN" sz="3200" dirty="0"/>
          </a:p>
        </p:txBody>
      </p:sp>
    </p:spTree>
    <p:extLst>
      <p:ext uri="{BB962C8B-B14F-4D97-AF65-F5344CB8AC3E}">
        <p14:creationId xmlns:p14="http://schemas.microsoft.com/office/powerpoint/2010/main" val="700084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Python’s technical strengths</a:t>
            </a:r>
            <a:endParaRPr lang="en-IN" dirty="0"/>
          </a:p>
        </p:txBody>
      </p:sp>
      <p:sp>
        <p:nvSpPr>
          <p:cNvPr id="3" name="Content Placeholder 2"/>
          <p:cNvSpPr>
            <a:spLocks noGrp="1"/>
          </p:cNvSpPr>
          <p:nvPr>
            <p:ph idx="1"/>
          </p:nvPr>
        </p:nvSpPr>
        <p:spPr/>
        <p:txBody>
          <a:bodyPr/>
          <a:lstStyle/>
          <a:p>
            <a:pPr marL="0" indent="0" fontAlgn="base">
              <a:buNone/>
            </a:pPr>
            <a:r>
              <a:rPr lang="en-IN" dirty="0"/>
              <a:t>It’s Free</a:t>
            </a:r>
          </a:p>
          <a:p>
            <a:pPr algn="just"/>
            <a:r>
              <a:rPr lang="en-US" dirty="0"/>
              <a:t>Python is free. Just like other open source software, such as </a:t>
            </a:r>
            <a:r>
              <a:rPr lang="en-US" dirty="0" err="1"/>
              <a:t>Tcl</a:t>
            </a:r>
            <a:r>
              <a:rPr lang="en-US" dirty="0"/>
              <a:t>, Perl, Linux, and Apache, you can get the entire Python system for free on the Internet. There are no restrictions on copying it, embedding it in your systems, or shipping it with your </a:t>
            </a:r>
            <a:r>
              <a:rPr lang="en-US" dirty="0" smtClean="0"/>
              <a:t>products. The </a:t>
            </a:r>
            <a:r>
              <a:rPr lang="en-US" dirty="0"/>
              <a:t>Python online community responds to user queries with a speed that most commercial software vendors would do well to notice. Moreover, because Python comes with complete source code, it empowers developers, and creates a large team of implementation experts</a:t>
            </a:r>
            <a:r>
              <a:rPr lang="en-IN" dirty="0" smtClean="0"/>
              <a:t/>
            </a:r>
            <a:br>
              <a:rPr lang="en-IN" dirty="0" smtClean="0"/>
            </a:br>
            <a:endParaRPr lang="en-IN" dirty="0"/>
          </a:p>
        </p:txBody>
      </p:sp>
    </p:spTree>
    <p:extLst>
      <p:ext uri="{BB962C8B-B14F-4D97-AF65-F5344CB8AC3E}">
        <p14:creationId xmlns:p14="http://schemas.microsoft.com/office/powerpoint/2010/main" val="3411606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0" indent="0" fontAlgn="base">
              <a:buNone/>
            </a:pPr>
            <a:r>
              <a:rPr lang="en-IN" dirty="0"/>
              <a:t>It’s Portable</a:t>
            </a:r>
          </a:p>
          <a:p>
            <a:pPr algn="just" fontAlgn="base"/>
            <a:r>
              <a:rPr lang="en-US" dirty="0"/>
              <a:t>The standard implementation of Python is written in portable ANSI C, and compiles and runs on virtually every major platform in use today. For example, Python programs run today on everything from PDAs to supercomputers. As a partial list, Python is available on Unix systems, Linux, MS-DOS, MS Windows (95, 98, NT, 2000, XP, etc.), Macintosh (classic and OS X), Amiga, </a:t>
            </a:r>
            <a:r>
              <a:rPr lang="en-US" dirty="0" err="1"/>
              <a:t>AtariST</a:t>
            </a:r>
            <a:r>
              <a:rPr lang="en-US" dirty="0"/>
              <a:t>, Be-OS, OS/2, VMS, QNX, </a:t>
            </a:r>
            <a:r>
              <a:rPr lang="en-US" dirty="0" err="1"/>
              <a:t>Vxworks</a:t>
            </a:r>
            <a:r>
              <a:rPr lang="en-US" dirty="0"/>
              <a:t>, </a:t>
            </a:r>
            <a:r>
              <a:rPr lang="en-US" dirty="0" err="1"/>
              <a:t>PalmOS</a:t>
            </a:r>
            <a:r>
              <a:rPr lang="en-US" dirty="0"/>
              <a:t>, </a:t>
            </a:r>
            <a:r>
              <a:rPr lang="en-US" dirty="0" err="1"/>
              <a:t>PocketPC</a:t>
            </a:r>
            <a:r>
              <a:rPr lang="en-US" dirty="0"/>
              <a:t> and CE, Cray supercomputers, IBM mainframes, PDAs running Linux, and more.</a:t>
            </a:r>
          </a:p>
          <a:p>
            <a:pPr algn="just" fontAlgn="base"/>
            <a:r>
              <a:rPr lang="en-US" dirty="0"/>
              <a:t>Besides the language interpreter itself, the set of standard library modules that ship with Python are also implemented to be as portable across platform boundaries as possible. Further, Python programs are automatically compiled to portable byte code, which runs the same on any platform with a compatible version of Python </a:t>
            </a:r>
            <a:r>
              <a:rPr lang="en-US" dirty="0" smtClean="0"/>
              <a:t>installed.</a:t>
            </a:r>
            <a:endParaRPr lang="en-US" dirty="0"/>
          </a:p>
          <a:p>
            <a:endParaRPr lang="en-IN" dirty="0"/>
          </a:p>
        </p:txBody>
      </p:sp>
    </p:spTree>
    <p:extLst>
      <p:ext uri="{BB962C8B-B14F-4D97-AF65-F5344CB8AC3E}">
        <p14:creationId xmlns:p14="http://schemas.microsoft.com/office/powerpoint/2010/main" val="1530911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fontAlgn="base">
              <a:buNone/>
            </a:pPr>
            <a:r>
              <a:rPr lang="en-IN" dirty="0"/>
              <a:t>It’s Object-Oriented</a:t>
            </a:r>
          </a:p>
          <a:p>
            <a:pPr algn="just"/>
            <a:r>
              <a:rPr lang="en-US" dirty="0"/>
              <a:t>Python is an object-oriented language, from the ground up. Its class model supports advanced notions such as polymorphism, operator overloading, and multiple inheritance; yet in the context of Python’s simple syntax and typing, OOP is remarkably easy to apply</a:t>
            </a:r>
            <a:r>
              <a:rPr lang="en-US" dirty="0" smtClean="0"/>
              <a:t>.</a:t>
            </a:r>
            <a:r>
              <a:rPr lang="en-US" dirty="0"/>
              <a:t> Besides serving as a powerful code structuring and reuse device, Python’s OOP nature makes it ideal as a scripting tool for object-oriented systems languages such as C++ and Java.</a:t>
            </a:r>
            <a:r>
              <a:rPr lang="en-IN" dirty="0" smtClean="0"/>
              <a:t/>
            </a:r>
            <a:br>
              <a:rPr lang="en-IN" dirty="0" smtClean="0"/>
            </a:br>
            <a:endParaRPr lang="en-IN" dirty="0"/>
          </a:p>
        </p:txBody>
      </p:sp>
    </p:spTree>
    <p:extLst>
      <p:ext uri="{BB962C8B-B14F-4D97-AF65-F5344CB8AC3E}">
        <p14:creationId xmlns:p14="http://schemas.microsoft.com/office/powerpoint/2010/main" val="914778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smtClean="0"/>
              <a:t>It’s powerful</a:t>
            </a:r>
          </a:p>
          <a:p>
            <a:pPr algn="just"/>
            <a:r>
              <a:rPr lang="en-US" dirty="0" smtClean="0"/>
              <a:t>From </a:t>
            </a:r>
            <a:r>
              <a:rPr lang="en-US" dirty="0"/>
              <a:t>a features perspective, Python is something of a hybrid. Its tool set places it between traditional scripting languages (such as </a:t>
            </a:r>
            <a:r>
              <a:rPr lang="en-US" dirty="0" err="1"/>
              <a:t>Tcl</a:t>
            </a:r>
            <a:r>
              <a:rPr lang="en-US" dirty="0"/>
              <a:t>, Scheme, and Perl), and systems development languages (such as C, C++, and Java). Python provides all the simplicity and ease of use of a scripting language, along with more advanced software engineering tools typically found in compiled languages. Unlike some scripting languages, this combination makes Python useful for large-scale development projects. </a:t>
            </a:r>
            <a:endParaRPr lang="en-IN" dirty="0"/>
          </a:p>
        </p:txBody>
      </p:sp>
    </p:spTree>
    <p:extLst>
      <p:ext uri="{BB962C8B-B14F-4D97-AF65-F5344CB8AC3E}">
        <p14:creationId xmlns:p14="http://schemas.microsoft.com/office/powerpoint/2010/main" val="1453424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a:t>H</a:t>
            </a:r>
            <a:r>
              <a:rPr lang="en-US" dirty="0" smtClean="0"/>
              <a:t>ere </a:t>
            </a:r>
            <a:r>
              <a:rPr lang="en-US" dirty="0"/>
              <a:t>are some of the main things we’ll find in Python’s toolbox</a:t>
            </a:r>
            <a:r>
              <a:rPr lang="en-US" dirty="0" smtClean="0"/>
              <a:t>:</a:t>
            </a:r>
          </a:p>
          <a:p>
            <a:r>
              <a:rPr lang="en-IN" sz="2000" i="1" dirty="0" smtClean="0"/>
              <a:t>Dynamic typing</a:t>
            </a:r>
          </a:p>
          <a:p>
            <a:r>
              <a:rPr lang="en-IN" sz="2000" i="1" dirty="0" smtClean="0"/>
              <a:t>Automatic </a:t>
            </a:r>
            <a:r>
              <a:rPr lang="en-IN" sz="2000" i="1" dirty="0"/>
              <a:t>memory </a:t>
            </a:r>
            <a:r>
              <a:rPr lang="en-IN" sz="2000" i="1" dirty="0" smtClean="0"/>
              <a:t>management</a:t>
            </a:r>
          </a:p>
          <a:p>
            <a:r>
              <a:rPr lang="en-IN" sz="2000" i="1" dirty="0"/>
              <a:t>Programming-in-the-large </a:t>
            </a:r>
            <a:r>
              <a:rPr lang="en-IN" sz="2000" i="1" dirty="0" smtClean="0"/>
              <a:t>support</a:t>
            </a:r>
          </a:p>
          <a:p>
            <a:r>
              <a:rPr lang="en-IN" sz="2000" i="1" dirty="0"/>
              <a:t>Built-in object </a:t>
            </a:r>
            <a:r>
              <a:rPr lang="en-IN" sz="2000" i="1" dirty="0" smtClean="0"/>
              <a:t>types</a:t>
            </a:r>
          </a:p>
          <a:p>
            <a:r>
              <a:rPr lang="en-IN" sz="2000" i="1" dirty="0" smtClean="0"/>
              <a:t>Built-in tools</a:t>
            </a:r>
          </a:p>
          <a:p>
            <a:r>
              <a:rPr lang="en-IN" sz="2000" i="1" dirty="0" smtClean="0"/>
              <a:t>Library utilities</a:t>
            </a:r>
          </a:p>
          <a:p>
            <a:r>
              <a:rPr lang="en-IN" sz="2000" i="1" dirty="0"/>
              <a:t>Third-party </a:t>
            </a:r>
            <a:r>
              <a:rPr lang="en-IN" sz="2000" i="1" dirty="0" smtClean="0"/>
              <a:t>utilities</a:t>
            </a:r>
            <a:endParaRPr lang="en-IN" sz="2000" dirty="0"/>
          </a:p>
        </p:txBody>
      </p:sp>
    </p:spTree>
    <p:extLst>
      <p:ext uri="{BB962C8B-B14F-4D97-AF65-F5344CB8AC3E}">
        <p14:creationId xmlns:p14="http://schemas.microsoft.com/office/powerpoint/2010/main" val="380906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fontAlgn="base">
              <a:buNone/>
            </a:pPr>
            <a:r>
              <a:rPr lang="en-IN" dirty="0"/>
              <a:t>It’s Mixable</a:t>
            </a:r>
          </a:p>
          <a:p>
            <a:pPr algn="just"/>
            <a:r>
              <a:rPr lang="en-US" dirty="0"/>
              <a:t>Python programs can be easily “glued” to components written in other languages, in a variety of ways. For example, Python’s C API lets C programs call and be called by Python programs flexibly. That means you can add functionality to the Python system as needed, and use Python programs within other environments or </a:t>
            </a:r>
            <a:r>
              <a:rPr lang="en-US" dirty="0" smtClean="0"/>
              <a:t>systems.</a:t>
            </a:r>
          </a:p>
          <a:p>
            <a:pPr marL="0" indent="0">
              <a:buNone/>
            </a:pPr>
            <a:r>
              <a:rPr lang="en-IN" dirty="0" smtClean="0"/>
              <a:t/>
            </a:r>
            <a:br>
              <a:rPr lang="en-IN" dirty="0" smtClean="0"/>
            </a:br>
            <a:endParaRPr lang="en-IN" dirty="0"/>
          </a:p>
        </p:txBody>
      </p:sp>
    </p:spTree>
    <p:extLst>
      <p:ext uri="{BB962C8B-B14F-4D97-AF65-F5344CB8AC3E}">
        <p14:creationId xmlns:p14="http://schemas.microsoft.com/office/powerpoint/2010/main" val="552616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smtClean="0"/>
              <a:t>It’s Easy to Use</a:t>
            </a:r>
            <a:endParaRPr lang="en-US" dirty="0" smtClean="0"/>
          </a:p>
          <a:p>
            <a:r>
              <a:rPr lang="en-US" dirty="0" smtClean="0"/>
              <a:t>To </a:t>
            </a:r>
            <a:r>
              <a:rPr lang="en-US" dirty="0"/>
              <a:t>run a Python program, you simply type it and run it. There are no intermediate compile and link steps like there are for languages such as C or C++. Python executes programs immediately, which makes for both an interactive programming experience and rapid turnaround after program changes</a:t>
            </a:r>
            <a:endParaRPr lang="en-IN" dirty="0"/>
          </a:p>
        </p:txBody>
      </p:sp>
    </p:spTree>
    <p:extLst>
      <p:ext uri="{BB962C8B-B14F-4D97-AF65-F5344CB8AC3E}">
        <p14:creationId xmlns:p14="http://schemas.microsoft.com/office/powerpoint/2010/main" val="4287552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fontAlgn="base">
              <a:buNone/>
            </a:pPr>
            <a:r>
              <a:rPr lang="en-IN" dirty="0"/>
              <a:t>It’s Easy to Learn</a:t>
            </a:r>
          </a:p>
          <a:p>
            <a:pPr algn="just"/>
            <a:r>
              <a:rPr lang="en-US" dirty="0" smtClean="0"/>
              <a:t>Compared </a:t>
            </a:r>
            <a:r>
              <a:rPr lang="en-US" dirty="0"/>
              <a:t>to other programming languages, the core Python language is remarkably easy to learn</a:t>
            </a:r>
            <a:r>
              <a:rPr lang="en-IN" dirty="0" smtClean="0"/>
              <a:t/>
            </a:r>
            <a:br>
              <a:rPr lang="en-IN" dirty="0" smtClean="0"/>
            </a:br>
            <a:endParaRPr lang="en-IN" dirty="0"/>
          </a:p>
        </p:txBody>
      </p:sp>
    </p:spTree>
    <p:extLst>
      <p:ext uri="{BB962C8B-B14F-4D97-AF65-F5344CB8AC3E}">
        <p14:creationId xmlns:p14="http://schemas.microsoft.com/office/powerpoint/2010/main" val="1679905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Python</a:t>
            </a:r>
            <a:endParaRPr lang="en-IN" dirty="0"/>
          </a:p>
        </p:txBody>
      </p:sp>
      <p:sp>
        <p:nvSpPr>
          <p:cNvPr id="3" name="Content Placeholder 2"/>
          <p:cNvSpPr>
            <a:spLocks noGrp="1"/>
          </p:cNvSpPr>
          <p:nvPr>
            <p:ph idx="1"/>
          </p:nvPr>
        </p:nvSpPr>
        <p:spPr/>
        <p:txBody>
          <a:bodyPr/>
          <a:lstStyle/>
          <a:p>
            <a:pPr algn="just"/>
            <a:r>
              <a:rPr lang="en-US" dirty="0" smtClean="0"/>
              <a:t>Python was created by Guido Van </a:t>
            </a:r>
            <a:r>
              <a:rPr lang="en-US" dirty="0" err="1" smtClean="0"/>
              <a:t>Rossum</a:t>
            </a:r>
            <a:r>
              <a:rPr lang="en-US" dirty="0" smtClean="0"/>
              <a:t> when he was working at CWI (Centrum </a:t>
            </a:r>
            <a:r>
              <a:rPr lang="en-US" dirty="0" err="1" smtClean="0"/>
              <a:t>Wiskunde</a:t>
            </a:r>
            <a:r>
              <a:rPr lang="en-US" dirty="0" smtClean="0"/>
              <a:t> &amp; </a:t>
            </a:r>
            <a:r>
              <a:rPr lang="en-US" dirty="0" err="1" smtClean="0"/>
              <a:t>Informatica</a:t>
            </a:r>
            <a:r>
              <a:rPr lang="en-US" dirty="0" smtClean="0"/>
              <a:t>) which is a National Research Institute for Mathematics and Computer Science in Netherlands. The language was released in I991.</a:t>
            </a:r>
          </a:p>
          <a:p>
            <a:pPr algn="just"/>
            <a:r>
              <a:rPr lang="en-US" dirty="0" smtClean="0"/>
              <a:t> Python got its name from a BBC comedy series from seventies- “Monty Python’s Flying Circus”. Python can be used to follow both Procedural approach and Object Oriented approach of programming. It is free to use. </a:t>
            </a:r>
            <a:endParaRPr lang="en-IN" dirty="0"/>
          </a:p>
        </p:txBody>
      </p:sp>
    </p:spTree>
    <p:extLst>
      <p:ext uri="{BB962C8B-B14F-4D97-AF65-F5344CB8AC3E}">
        <p14:creationId xmlns:p14="http://schemas.microsoft.com/office/powerpoint/2010/main" val="564381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smtClean="0"/>
              <a:t>A program is a sequence of instructions that specifies how to perform a Computation. The Computation might be mathematical or working with text. </a:t>
            </a:r>
          </a:p>
          <a:p>
            <a:pPr algn="just"/>
            <a:r>
              <a:rPr lang="en-US" dirty="0" smtClean="0"/>
              <a:t>To write and run Python program, we need to have Python interpreter installed in our computer. </a:t>
            </a:r>
            <a:endParaRPr lang="en-IN" dirty="0"/>
          </a:p>
        </p:txBody>
      </p:sp>
    </p:spTree>
    <p:extLst>
      <p:ext uri="{BB962C8B-B14F-4D97-AF65-F5344CB8AC3E}">
        <p14:creationId xmlns:p14="http://schemas.microsoft.com/office/powerpoint/2010/main" val="1916250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i="1" dirty="0" smtClean="0"/>
              <a:t>Some of the features which make Python so popular are as follows: </a:t>
            </a:r>
            <a:endParaRPr lang="en-IN" sz="2400" i="1" dirty="0"/>
          </a:p>
        </p:txBody>
      </p:sp>
      <p:sp>
        <p:nvSpPr>
          <p:cNvPr id="3" name="Content Placeholder 2"/>
          <p:cNvSpPr>
            <a:spLocks noGrp="1"/>
          </p:cNvSpPr>
          <p:nvPr>
            <p:ph idx="1"/>
          </p:nvPr>
        </p:nvSpPr>
        <p:spPr/>
        <p:txBody>
          <a:bodyPr>
            <a:normAutofit/>
          </a:bodyPr>
          <a:lstStyle/>
          <a:p>
            <a:pPr algn="just"/>
            <a:r>
              <a:rPr lang="en-US" sz="2400" dirty="0" smtClean="0"/>
              <a:t>It is a general purpose programming language which can be used for both scientific and non scientific programming. </a:t>
            </a:r>
            <a:endParaRPr lang="en-US" sz="2400" dirty="0"/>
          </a:p>
          <a:p>
            <a:pPr algn="just"/>
            <a:r>
              <a:rPr lang="en-US" sz="2400" dirty="0" smtClean="0"/>
              <a:t>It is a platform independent programming language.</a:t>
            </a:r>
          </a:p>
          <a:p>
            <a:pPr algn="just"/>
            <a:r>
              <a:rPr lang="en-US" sz="2400" dirty="0" smtClean="0"/>
              <a:t>It is a very simple high level language with vast library of add-on modules.</a:t>
            </a:r>
          </a:p>
          <a:p>
            <a:pPr algn="just"/>
            <a:r>
              <a:rPr lang="en-US" sz="2400" dirty="0" smtClean="0"/>
              <a:t>It is excellent for beginners as the language is interpreted, hence gives immediate results.</a:t>
            </a:r>
          </a:p>
          <a:p>
            <a:pPr algn="just"/>
            <a:r>
              <a:rPr lang="en-US" sz="2400" dirty="0" smtClean="0"/>
              <a:t>The programs written in Python are easily readable and understandable. </a:t>
            </a:r>
          </a:p>
          <a:p>
            <a:pPr algn="just"/>
            <a:r>
              <a:rPr lang="en-US" sz="2400" dirty="0" smtClean="0"/>
              <a:t>It is suitable as an extension language for customizable applications.</a:t>
            </a:r>
          </a:p>
          <a:p>
            <a:pPr algn="just"/>
            <a:r>
              <a:rPr lang="en-US" sz="2400" dirty="0" smtClean="0"/>
              <a:t>It is easy to learn and use. </a:t>
            </a:r>
            <a:endParaRPr lang="en-IN" sz="2400" dirty="0"/>
          </a:p>
        </p:txBody>
      </p:sp>
    </p:spTree>
    <p:extLst>
      <p:ext uri="{BB962C8B-B14F-4D97-AF65-F5344CB8AC3E}">
        <p14:creationId xmlns:p14="http://schemas.microsoft.com/office/powerpoint/2010/main" val="3540526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3200" dirty="0"/>
              <a:t>What Can I Do with Python</a:t>
            </a:r>
            <a:r>
              <a:rPr lang="en-US" sz="3200" dirty="0" smtClean="0"/>
              <a:t>?</a:t>
            </a:r>
            <a:endParaRPr lang="en-IN" sz="3200" dirty="0"/>
          </a:p>
        </p:txBody>
      </p:sp>
      <p:sp>
        <p:nvSpPr>
          <p:cNvPr id="3" name="Content Placeholder 2"/>
          <p:cNvSpPr>
            <a:spLocks noGrp="1"/>
          </p:cNvSpPr>
          <p:nvPr>
            <p:ph idx="1"/>
          </p:nvPr>
        </p:nvSpPr>
        <p:spPr/>
        <p:txBody>
          <a:bodyPr>
            <a:normAutofit/>
          </a:bodyPr>
          <a:lstStyle/>
          <a:p>
            <a:pPr algn="just">
              <a:lnSpc>
                <a:spcPct val="150000"/>
              </a:lnSpc>
            </a:pPr>
            <a:r>
              <a:rPr lang="en-US" sz="2400" dirty="0"/>
              <a:t>Besides being a well-designed programming language, Python is also useful for accomplishing real world tasks—the sorts of things developers do day in and day out. It’s commonly used in a variety of domains, as a tool for both scripting other components and implementing standalone programs. In fact, as a general purpose language, Python’s roles are virtually unlimited.</a:t>
            </a:r>
            <a:endParaRPr lang="en-IN" sz="2400" dirty="0"/>
          </a:p>
        </p:txBody>
      </p:sp>
    </p:spTree>
    <p:extLst>
      <p:ext uri="{BB962C8B-B14F-4D97-AF65-F5344CB8AC3E}">
        <p14:creationId xmlns:p14="http://schemas.microsoft.com/office/powerpoint/2010/main" val="1695254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fontAlgn="base"/>
            <a:r>
              <a:rPr lang="en-IN" dirty="0"/>
              <a:t>Systems Programming</a:t>
            </a:r>
          </a:p>
          <a:p>
            <a:pPr marL="0" indent="0" algn="just">
              <a:buNone/>
            </a:pPr>
            <a:r>
              <a:rPr lang="en-US" dirty="0"/>
              <a:t>Python’s built-in interfaces to operating-system services make it ideal for writing portable, maintainable system-administration tools and utilities (sometimes called shell tools). Python programs can search files and directory trees, launch other programs, do parallel processing with processes and threads, and so on</a:t>
            </a:r>
            <a:r>
              <a:rPr lang="en-US" dirty="0" smtClean="0"/>
              <a:t>.</a:t>
            </a:r>
          </a:p>
          <a:p>
            <a:r>
              <a:rPr lang="en-IN" dirty="0"/>
              <a:t>GUIs</a:t>
            </a:r>
          </a:p>
          <a:p>
            <a:pPr marL="0" indent="0" algn="just">
              <a:buNone/>
            </a:pPr>
            <a:r>
              <a:rPr lang="en-US" dirty="0"/>
              <a:t>Python’s simplicity and rapid turnaround also make it a good match for GUI (graphical user interface) programming. Python comes with a standard object-oriented interface to the </a:t>
            </a:r>
            <a:r>
              <a:rPr lang="en-US" dirty="0" err="1"/>
              <a:t>Tk</a:t>
            </a:r>
            <a:r>
              <a:rPr lang="en-US" dirty="0"/>
              <a:t> GUI API called </a:t>
            </a:r>
            <a:r>
              <a:rPr lang="en-US" dirty="0" err="1"/>
              <a:t>Tkinter</a:t>
            </a:r>
            <a:r>
              <a:rPr lang="en-US" dirty="0"/>
              <a:t>, which allows Python programs to implement portable GUIs with native look and feel.</a:t>
            </a:r>
            <a:r>
              <a:rPr lang="en-IN" dirty="0" smtClean="0"/>
              <a:t/>
            </a:r>
            <a:br>
              <a:rPr lang="en-IN" dirty="0" smtClean="0"/>
            </a:br>
            <a:endParaRPr lang="en-IN" dirty="0"/>
          </a:p>
        </p:txBody>
      </p:sp>
    </p:spTree>
    <p:extLst>
      <p:ext uri="{BB962C8B-B14F-4D97-AF65-F5344CB8AC3E}">
        <p14:creationId xmlns:p14="http://schemas.microsoft.com/office/powerpoint/2010/main" val="676320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IN" dirty="0"/>
              <a:t>Internet Scripting</a:t>
            </a:r>
          </a:p>
          <a:p>
            <a:pPr marL="0" indent="0" algn="just">
              <a:buNone/>
            </a:pPr>
            <a:r>
              <a:rPr lang="en-US" dirty="0"/>
              <a:t>Python comes with standard Internet modules that allow Python programs to perform a wide variety of networking tasks, in both client and server modes. Scripts can communicate over sockets; extract form information sent to a server-side CGI script; transfer files by FTP; process XML files; send, receive, and parse email; fetch web pages by </a:t>
            </a:r>
            <a:r>
              <a:rPr lang="en-US" dirty="0" smtClean="0"/>
              <a:t>URLs, etc. </a:t>
            </a:r>
            <a:r>
              <a:rPr lang="en-US" dirty="0"/>
              <a:t>Python’s libraries make these tasks remarkably simple</a:t>
            </a:r>
            <a:endParaRPr lang="en-IN" dirty="0"/>
          </a:p>
        </p:txBody>
      </p:sp>
    </p:spTree>
    <p:extLst>
      <p:ext uri="{BB962C8B-B14F-4D97-AF65-F5344CB8AC3E}">
        <p14:creationId xmlns:p14="http://schemas.microsoft.com/office/powerpoint/2010/main" val="861945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IN" dirty="0"/>
              <a:t>Component Integration</a:t>
            </a:r>
          </a:p>
          <a:p>
            <a:pPr marL="0" indent="0" algn="just">
              <a:buNone/>
            </a:pPr>
            <a:r>
              <a:rPr lang="en-US" dirty="0"/>
              <a:t>Python’s ability to be extended by and embedded in C and C++ systems makes it useful as a flexile glue language, for scripting the behavior of other systems and components. For instance, by integrating a C library into Python, Python can test and launch its components.</a:t>
            </a:r>
            <a:endParaRPr lang="en-IN" dirty="0"/>
          </a:p>
        </p:txBody>
      </p:sp>
    </p:spTree>
    <p:extLst>
      <p:ext uri="{BB962C8B-B14F-4D97-AF65-F5344CB8AC3E}">
        <p14:creationId xmlns:p14="http://schemas.microsoft.com/office/powerpoint/2010/main" val="2826570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IN" dirty="0"/>
              <a:t>Database </a:t>
            </a:r>
            <a:r>
              <a:rPr lang="en-IN" dirty="0" smtClean="0"/>
              <a:t>Programming</a:t>
            </a:r>
          </a:p>
          <a:p>
            <a:pPr fontAlgn="base"/>
            <a:endParaRPr lang="en-IN" dirty="0"/>
          </a:p>
        </p:txBody>
      </p:sp>
      <p:sp>
        <p:nvSpPr>
          <p:cNvPr id="9" name="Rectangle 6"/>
          <p:cNvSpPr>
            <a:spLocks noChangeArrowheads="1"/>
          </p:cNvSpPr>
          <p:nvPr/>
        </p:nvSpPr>
        <p:spPr bwMode="auto">
          <a:xfrm rot="10800000" flipV="1">
            <a:off x="1085850" y="2352770"/>
            <a:ext cx="10020300" cy="215443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mn-lt"/>
              </a:rPr>
              <a:t>Python’s standard pickle module provides a simple </a:t>
            </a:r>
            <a:r>
              <a:rPr kumimoji="0" lang="en-US" sz="2800" b="0" i="1" u="none" strike="noStrike" cap="none" normalizeH="0" baseline="0" dirty="0" smtClean="0">
                <a:ln>
                  <a:noFill/>
                </a:ln>
                <a:solidFill>
                  <a:srgbClr val="333333"/>
                </a:solidFill>
                <a:effectLst/>
                <a:latin typeface="+mn-lt"/>
              </a:rPr>
              <a:t>object persistence</a:t>
            </a:r>
            <a:r>
              <a:rPr kumimoji="0" lang="en-US" sz="2800" b="0" i="0" u="none" strike="noStrike" cap="none" normalizeH="0" baseline="0" dirty="0" smtClean="0">
                <a:ln>
                  <a:noFill/>
                </a:ln>
                <a:solidFill>
                  <a:srgbClr val="333333"/>
                </a:solidFill>
                <a:effectLst/>
                <a:latin typeface="+mn-lt"/>
              </a:rPr>
              <a:t> system—it allows programs to easily save and restore entire Python objects to files and file-like objects. For more traditional database demands, there are Python interfaces to Sybase, Oracle, Informix, ODBC, MySQL, and more.</a:t>
            </a:r>
            <a:endParaRPr kumimoji="0" lang="en-US" sz="36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4187673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IN" dirty="0"/>
              <a:t>Numeric Programming</a:t>
            </a:r>
          </a:p>
          <a:p>
            <a:pPr algn="just"/>
            <a:r>
              <a:rPr lang="en-US" dirty="0"/>
              <a:t>The </a:t>
            </a:r>
            <a:r>
              <a:rPr lang="en-US" i="1" dirty="0" err="1"/>
              <a:t>NumPy</a:t>
            </a:r>
            <a:r>
              <a:rPr lang="en-US" dirty="0"/>
              <a:t> numeric programming extension for </a:t>
            </a:r>
            <a:r>
              <a:rPr lang="en-US" dirty="0" smtClean="0"/>
              <a:t>Python includes </a:t>
            </a:r>
            <a:r>
              <a:rPr lang="en-US" dirty="0"/>
              <a:t>such advanced tools as an array object, interfaces to standard mathematical libraries, and much more. By integrating Python with numeric routines coded in a compiled language for speed, </a:t>
            </a:r>
            <a:r>
              <a:rPr lang="en-US" dirty="0" err="1"/>
              <a:t>NumPy</a:t>
            </a:r>
            <a:r>
              <a:rPr lang="en-US" dirty="0"/>
              <a:t> turns Python into a sophisticated yet easy-to-use numeric programming tool, which can often replace existing code written in traditional compiled languages such as FORTRAN or C++.</a:t>
            </a:r>
            <a:endParaRPr lang="en-IN" dirty="0"/>
          </a:p>
        </p:txBody>
      </p:sp>
    </p:spTree>
    <p:extLst>
      <p:ext uri="{BB962C8B-B14F-4D97-AF65-F5344CB8AC3E}">
        <p14:creationId xmlns:p14="http://schemas.microsoft.com/office/powerpoint/2010/main" val="14969306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622</Words>
  <Application>Microsoft Office PowerPoint</Application>
  <PresentationFormat>Widescreen</PresentationFormat>
  <Paragraphs>62</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Introduction to Python</vt:lpstr>
      <vt:lpstr>Python</vt:lpstr>
      <vt:lpstr>Some of the features which make Python so popular are as follows: </vt:lpstr>
      <vt:lpstr>What Can I Do with Python?</vt:lpstr>
      <vt:lpstr>PowerPoint Presentation</vt:lpstr>
      <vt:lpstr>PowerPoint Presentation</vt:lpstr>
      <vt:lpstr>PowerPoint Presentation</vt:lpstr>
      <vt:lpstr>PowerPoint Presentation</vt:lpstr>
      <vt:lpstr>PowerPoint Presentation</vt:lpstr>
      <vt:lpstr>PowerPoint Presentation</vt:lpstr>
      <vt:lpstr>The language is used by companies in real revenue generating products, such as: </vt:lpstr>
      <vt:lpstr>Python’s technical strengths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Python</dc:title>
  <dc:creator>Sumu</dc:creator>
  <cp:lastModifiedBy>Sumu</cp:lastModifiedBy>
  <cp:revision>63</cp:revision>
  <dcterms:created xsi:type="dcterms:W3CDTF">2020-04-01T08:52:13Z</dcterms:created>
  <dcterms:modified xsi:type="dcterms:W3CDTF">2020-04-01T11:09:07Z</dcterms:modified>
</cp:coreProperties>
</file>