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08FBD4D-24E8-4B2A-8E16-3B36B516C878}"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90EF2-CDD6-485D-B273-DA68F5A75A8A}" type="slidenum">
              <a:rPr lang="en-IN" smtClean="0"/>
              <a:t>‹#›</a:t>
            </a:fld>
            <a:endParaRPr lang="en-IN"/>
          </a:p>
        </p:txBody>
      </p:sp>
    </p:spTree>
    <p:extLst>
      <p:ext uri="{BB962C8B-B14F-4D97-AF65-F5344CB8AC3E}">
        <p14:creationId xmlns:p14="http://schemas.microsoft.com/office/powerpoint/2010/main" val="329821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8FBD4D-24E8-4B2A-8E16-3B36B516C878}"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90EF2-CDD6-485D-B273-DA68F5A75A8A}" type="slidenum">
              <a:rPr lang="en-IN" smtClean="0"/>
              <a:t>‹#›</a:t>
            </a:fld>
            <a:endParaRPr lang="en-IN"/>
          </a:p>
        </p:txBody>
      </p:sp>
    </p:spTree>
    <p:extLst>
      <p:ext uri="{BB962C8B-B14F-4D97-AF65-F5344CB8AC3E}">
        <p14:creationId xmlns:p14="http://schemas.microsoft.com/office/powerpoint/2010/main" val="3418880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8FBD4D-24E8-4B2A-8E16-3B36B516C878}"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90EF2-CDD6-485D-B273-DA68F5A75A8A}" type="slidenum">
              <a:rPr lang="en-IN" smtClean="0"/>
              <a:t>‹#›</a:t>
            </a:fld>
            <a:endParaRPr lang="en-IN"/>
          </a:p>
        </p:txBody>
      </p:sp>
    </p:spTree>
    <p:extLst>
      <p:ext uri="{BB962C8B-B14F-4D97-AF65-F5344CB8AC3E}">
        <p14:creationId xmlns:p14="http://schemas.microsoft.com/office/powerpoint/2010/main" val="154887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8FBD4D-24E8-4B2A-8E16-3B36B516C878}"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90EF2-CDD6-485D-B273-DA68F5A75A8A}" type="slidenum">
              <a:rPr lang="en-IN" smtClean="0"/>
              <a:t>‹#›</a:t>
            </a:fld>
            <a:endParaRPr lang="en-IN"/>
          </a:p>
        </p:txBody>
      </p:sp>
    </p:spTree>
    <p:extLst>
      <p:ext uri="{BB962C8B-B14F-4D97-AF65-F5344CB8AC3E}">
        <p14:creationId xmlns:p14="http://schemas.microsoft.com/office/powerpoint/2010/main" val="383960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8FBD4D-24E8-4B2A-8E16-3B36B516C878}"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90EF2-CDD6-485D-B273-DA68F5A75A8A}" type="slidenum">
              <a:rPr lang="en-IN" smtClean="0"/>
              <a:t>‹#›</a:t>
            </a:fld>
            <a:endParaRPr lang="en-IN"/>
          </a:p>
        </p:txBody>
      </p:sp>
    </p:spTree>
    <p:extLst>
      <p:ext uri="{BB962C8B-B14F-4D97-AF65-F5344CB8AC3E}">
        <p14:creationId xmlns:p14="http://schemas.microsoft.com/office/powerpoint/2010/main" val="421421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08FBD4D-24E8-4B2A-8E16-3B36B516C878}"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90EF2-CDD6-485D-B273-DA68F5A75A8A}" type="slidenum">
              <a:rPr lang="en-IN" smtClean="0"/>
              <a:t>‹#›</a:t>
            </a:fld>
            <a:endParaRPr lang="en-IN"/>
          </a:p>
        </p:txBody>
      </p:sp>
    </p:spTree>
    <p:extLst>
      <p:ext uri="{BB962C8B-B14F-4D97-AF65-F5344CB8AC3E}">
        <p14:creationId xmlns:p14="http://schemas.microsoft.com/office/powerpoint/2010/main" val="2344801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08FBD4D-24E8-4B2A-8E16-3B36B516C878}" type="datetimeFigureOut">
              <a:rPr lang="en-IN" smtClean="0"/>
              <a:t>23-08-2023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790EF2-CDD6-485D-B273-DA68F5A75A8A}" type="slidenum">
              <a:rPr lang="en-IN" smtClean="0"/>
              <a:t>‹#›</a:t>
            </a:fld>
            <a:endParaRPr lang="en-IN"/>
          </a:p>
        </p:txBody>
      </p:sp>
    </p:spTree>
    <p:extLst>
      <p:ext uri="{BB962C8B-B14F-4D97-AF65-F5344CB8AC3E}">
        <p14:creationId xmlns:p14="http://schemas.microsoft.com/office/powerpoint/2010/main" val="2748284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08FBD4D-24E8-4B2A-8E16-3B36B516C878}" type="datetimeFigureOut">
              <a:rPr lang="en-IN" smtClean="0"/>
              <a:t>23-08-2023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790EF2-CDD6-485D-B273-DA68F5A75A8A}" type="slidenum">
              <a:rPr lang="en-IN" smtClean="0"/>
              <a:t>‹#›</a:t>
            </a:fld>
            <a:endParaRPr lang="en-IN"/>
          </a:p>
        </p:txBody>
      </p:sp>
    </p:spTree>
    <p:extLst>
      <p:ext uri="{BB962C8B-B14F-4D97-AF65-F5344CB8AC3E}">
        <p14:creationId xmlns:p14="http://schemas.microsoft.com/office/powerpoint/2010/main" val="65974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FBD4D-24E8-4B2A-8E16-3B36B516C878}" type="datetimeFigureOut">
              <a:rPr lang="en-IN" smtClean="0"/>
              <a:t>23-08-2023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790EF2-CDD6-485D-B273-DA68F5A75A8A}" type="slidenum">
              <a:rPr lang="en-IN" smtClean="0"/>
              <a:t>‹#›</a:t>
            </a:fld>
            <a:endParaRPr lang="en-IN"/>
          </a:p>
        </p:txBody>
      </p:sp>
    </p:spTree>
    <p:extLst>
      <p:ext uri="{BB962C8B-B14F-4D97-AF65-F5344CB8AC3E}">
        <p14:creationId xmlns:p14="http://schemas.microsoft.com/office/powerpoint/2010/main" val="2732023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FBD4D-24E8-4B2A-8E16-3B36B516C878}"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90EF2-CDD6-485D-B273-DA68F5A75A8A}" type="slidenum">
              <a:rPr lang="en-IN" smtClean="0"/>
              <a:t>‹#›</a:t>
            </a:fld>
            <a:endParaRPr lang="en-IN"/>
          </a:p>
        </p:txBody>
      </p:sp>
    </p:spTree>
    <p:extLst>
      <p:ext uri="{BB962C8B-B14F-4D97-AF65-F5344CB8AC3E}">
        <p14:creationId xmlns:p14="http://schemas.microsoft.com/office/powerpoint/2010/main" val="171856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FBD4D-24E8-4B2A-8E16-3B36B516C878}"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90EF2-CDD6-485D-B273-DA68F5A75A8A}" type="slidenum">
              <a:rPr lang="en-IN" smtClean="0"/>
              <a:t>‹#›</a:t>
            </a:fld>
            <a:endParaRPr lang="en-IN"/>
          </a:p>
        </p:txBody>
      </p:sp>
    </p:spTree>
    <p:extLst>
      <p:ext uri="{BB962C8B-B14F-4D97-AF65-F5344CB8AC3E}">
        <p14:creationId xmlns:p14="http://schemas.microsoft.com/office/powerpoint/2010/main" val="3017302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FBD4D-24E8-4B2A-8E16-3B36B516C878}" type="datetimeFigureOut">
              <a:rPr lang="en-IN" smtClean="0"/>
              <a:t>23-08-2023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90EF2-CDD6-485D-B273-DA68F5A75A8A}" type="slidenum">
              <a:rPr lang="en-IN" smtClean="0"/>
              <a:t>‹#›</a:t>
            </a:fld>
            <a:endParaRPr lang="en-IN"/>
          </a:p>
        </p:txBody>
      </p:sp>
    </p:spTree>
    <p:extLst>
      <p:ext uri="{BB962C8B-B14F-4D97-AF65-F5344CB8AC3E}">
        <p14:creationId xmlns:p14="http://schemas.microsoft.com/office/powerpoint/2010/main" val="4276980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Python Interpreter and program execution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080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It is also possible to get a sequence of instructions executed through interpreter.</a:t>
            </a:r>
          </a:p>
          <a:p>
            <a:pPr algn="just"/>
            <a:endParaRPr lang="en-US" dirty="0"/>
          </a:p>
          <a:p>
            <a:pPr algn="just"/>
            <a:endParaRPr lang="en-US" dirty="0" smtClean="0"/>
          </a:p>
          <a:p>
            <a:pPr algn="just"/>
            <a:endParaRPr lang="en-US" dirty="0"/>
          </a:p>
          <a:p>
            <a:pPr algn="just"/>
            <a:endParaRPr lang="en-US" dirty="0" smtClean="0"/>
          </a:p>
          <a:p>
            <a:pPr algn="just"/>
            <a:r>
              <a:rPr lang="en-US" dirty="0" smtClean="0"/>
              <a:t>#result is tuple of 2 values, is a comment statement.</a:t>
            </a:r>
          </a:p>
          <a:p>
            <a:pPr algn="just"/>
            <a:r>
              <a:rPr lang="en-US" dirty="0" err="1" smtClean="0"/>
              <a:t>Ctrl+D</a:t>
            </a:r>
            <a:r>
              <a:rPr lang="en-US" dirty="0" smtClean="0"/>
              <a:t> or quit() is used to leave the interpreter. ^F6 will restart the shell.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895" y="2654929"/>
            <a:ext cx="5242560" cy="1958340"/>
          </a:xfrm>
          <a:prstGeom prst="rect">
            <a:avLst/>
          </a:prstGeom>
        </p:spPr>
      </p:pic>
    </p:spTree>
    <p:extLst>
      <p:ext uri="{BB962C8B-B14F-4D97-AF65-F5344CB8AC3E}">
        <p14:creationId xmlns:p14="http://schemas.microsoft.com/office/powerpoint/2010/main" val="3047515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solidFill>
                  <a:srgbClr val="002060"/>
                </a:solidFill>
              </a:rPr>
              <a:t>Script Mode </a:t>
            </a:r>
          </a:p>
          <a:p>
            <a:pPr algn="just"/>
            <a:r>
              <a:rPr lang="en-US" dirty="0" smtClean="0"/>
              <a:t>In script mode, we type Python program in a file and then use the interpreter to execute the content from the file. Working in interactive mode is convenient for beginners and for testing small pieces of code, as we can test them immediately. But for coding more than few lines, we should always save our code so that we may modify and reuse the code.</a:t>
            </a:r>
          </a:p>
          <a:p>
            <a:pPr algn="just"/>
            <a:endParaRPr lang="en-US" dirty="0"/>
          </a:p>
          <a:p>
            <a:pPr algn="just"/>
            <a:r>
              <a:rPr lang="en-US" sz="1800" i="1" dirty="0" smtClean="0"/>
              <a:t>Note : Result produced by Interpreter in both the modes, viz., Interactive and script mode is exactly same. </a:t>
            </a:r>
            <a:endParaRPr lang="en-IN" sz="1800" i="1" dirty="0"/>
          </a:p>
        </p:txBody>
      </p:sp>
    </p:spTree>
    <p:extLst>
      <p:ext uri="{BB962C8B-B14F-4D97-AF65-F5344CB8AC3E}">
        <p14:creationId xmlns:p14="http://schemas.microsoft.com/office/powerpoint/2010/main" val="2413793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smtClean="0"/>
              <a:t>Python, in interactive mode, is good enough to learn, experiment or explore, but its only drawback is that we cannot save the statements for further use and we have to retype all the statements to re-run them. </a:t>
            </a:r>
          </a:p>
          <a:p>
            <a:pPr marL="0" indent="0" algn="just">
              <a:buNone/>
            </a:pPr>
            <a:r>
              <a:rPr lang="en-US" dirty="0" smtClean="0"/>
              <a:t>To create and run a Python script, we will use following steps in IDLE, if the script mode is not made available by default with IDLE environment. </a:t>
            </a:r>
          </a:p>
          <a:p>
            <a:pPr marL="514350" indent="-514350" algn="just">
              <a:buAutoNum type="arabicPeriod"/>
            </a:pPr>
            <a:r>
              <a:rPr lang="en-US" dirty="0" smtClean="0"/>
              <a:t>File&gt;Open OR File&gt;New Window (for creating a new script file) </a:t>
            </a:r>
          </a:p>
          <a:p>
            <a:pPr marL="514350" indent="-514350" algn="just">
              <a:buAutoNum type="arabicPeriod"/>
            </a:pPr>
            <a:r>
              <a:rPr lang="en-US" dirty="0" smtClean="0"/>
              <a:t>Write the Python code as function i.e. script</a:t>
            </a:r>
          </a:p>
          <a:p>
            <a:pPr marL="514350" indent="-514350" algn="just">
              <a:buAutoNum type="arabicPeriod"/>
            </a:pPr>
            <a:r>
              <a:rPr lang="en-US" dirty="0" smtClean="0"/>
              <a:t>Save it (^S)</a:t>
            </a:r>
          </a:p>
          <a:p>
            <a:pPr marL="514350" indent="-514350" algn="just">
              <a:buAutoNum type="arabicPeriod"/>
            </a:pPr>
            <a:r>
              <a:rPr lang="en-US" dirty="0" smtClean="0"/>
              <a:t>Execute it in interactive mode- by using RUN option (^F5)</a:t>
            </a:r>
          </a:p>
          <a:p>
            <a:pPr marL="0" indent="0" algn="just">
              <a:buNone/>
            </a:pPr>
            <a:endParaRPr lang="en-US" sz="1700" i="1" dirty="0" smtClean="0"/>
          </a:p>
          <a:p>
            <a:pPr marL="0" indent="0" algn="just">
              <a:buNone/>
            </a:pPr>
            <a:r>
              <a:rPr lang="en-US" sz="1700" i="1" dirty="0" smtClean="0"/>
              <a:t>Note: For every </a:t>
            </a:r>
            <a:r>
              <a:rPr lang="en-US" sz="1700" i="1" dirty="0" err="1" smtClean="0"/>
              <a:t>updation</a:t>
            </a:r>
            <a:r>
              <a:rPr lang="en-US" sz="1700" i="1" dirty="0" smtClean="0"/>
              <a:t> of script file, we need to repeat step 3 &amp; step 4</a:t>
            </a:r>
            <a:endParaRPr lang="en-IN" sz="1700" i="1" dirty="0"/>
          </a:p>
        </p:txBody>
      </p:sp>
    </p:spTree>
    <p:extLst>
      <p:ext uri="{BB962C8B-B14F-4D97-AF65-F5344CB8AC3E}">
        <p14:creationId xmlns:p14="http://schemas.microsoft.com/office/powerpoint/2010/main" val="1183598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pPr>
            <a:r>
              <a:rPr lang="en-US" dirty="0" smtClean="0"/>
              <a:t>If we write Example 1 in script mode, it will be written in the following way: </a:t>
            </a:r>
          </a:p>
          <a:p>
            <a:pPr marL="0" indent="0" algn="just">
              <a:buNone/>
            </a:pPr>
            <a:r>
              <a:rPr lang="en-US" dirty="0" smtClean="0"/>
              <a:t>Step 1: File&gt; New Window </a:t>
            </a:r>
          </a:p>
          <a:p>
            <a:pPr marL="0" indent="0" algn="just">
              <a:buNone/>
            </a:pPr>
            <a:r>
              <a:rPr lang="en-IN" dirty="0" smtClean="0"/>
              <a:t>Step 2: </a:t>
            </a:r>
          </a:p>
          <a:p>
            <a:pPr marL="0" indent="0" algn="just">
              <a:buNone/>
            </a:pPr>
            <a:r>
              <a:rPr lang="es-ES" dirty="0" smtClean="0"/>
              <a:t>	x=2 </a:t>
            </a:r>
          </a:p>
          <a:p>
            <a:pPr marL="0" indent="0" algn="just">
              <a:buNone/>
            </a:pPr>
            <a:r>
              <a:rPr lang="es-ES" dirty="0"/>
              <a:t>	</a:t>
            </a:r>
            <a:r>
              <a:rPr lang="es-ES" dirty="0" smtClean="0"/>
              <a:t>y=6 </a:t>
            </a:r>
          </a:p>
          <a:p>
            <a:pPr marL="0" indent="0" algn="just">
              <a:buNone/>
            </a:pPr>
            <a:r>
              <a:rPr lang="es-ES" dirty="0"/>
              <a:t>	</a:t>
            </a:r>
            <a:r>
              <a:rPr lang="es-ES" dirty="0" smtClean="0"/>
              <a:t>z = </a:t>
            </a:r>
            <a:r>
              <a:rPr lang="es-ES" dirty="0" err="1" smtClean="0"/>
              <a:t>x+y</a:t>
            </a:r>
            <a:r>
              <a:rPr lang="es-ES" dirty="0" smtClean="0"/>
              <a:t> </a:t>
            </a:r>
          </a:p>
          <a:p>
            <a:pPr marL="0" indent="0" algn="just">
              <a:buNone/>
            </a:pPr>
            <a:r>
              <a:rPr lang="es-ES" dirty="0"/>
              <a:t>	</a:t>
            </a:r>
            <a:r>
              <a:rPr lang="es-ES" dirty="0" err="1" smtClean="0"/>
              <a:t>print</a:t>
            </a:r>
            <a:r>
              <a:rPr lang="es-ES" dirty="0" smtClean="0"/>
              <a:t> (z)</a:t>
            </a:r>
            <a:endParaRPr lang="en-IN" dirty="0"/>
          </a:p>
        </p:txBody>
      </p:sp>
    </p:spTree>
    <p:extLst>
      <p:ext uri="{BB962C8B-B14F-4D97-AF65-F5344CB8AC3E}">
        <p14:creationId xmlns:p14="http://schemas.microsoft.com/office/powerpoint/2010/main" val="2061394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Step 3: </a:t>
            </a:r>
          </a:p>
          <a:p>
            <a:pPr marL="0" indent="0">
              <a:buNone/>
            </a:pPr>
            <a:r>
              <a:rPr lang="en-US" dirty="0" smtClean="0"/>
              <a:t>	Use File &gt; Save or File &gt; Save As - option for saving the file</a:t>
            </a:r>
          </a:p>
          <a:p>
            <a:pPr marL="0" indent="0">
              <a:buNone/>
            </a:pPr>
            <a:r>
              <a:rPr lang="en-US" sz="1800" dirty="0" smtClean="0"/>
              <a:t> (By convention all Python program files have names which end with .</a:t>
            </a:r>
            <a:r>
              <a:rPr lang="en-US" sz="1800" dirty="0" err="1" smtClean="0"/>
              <a:t>py</a:t>
            </a:r>
            <a:r>
              <a:rPr lang="en-US" sz="1800" dirty="0" smtClean="0"/>
              <a:t>)</a:t>
            </a:r>
          </a:p>
          <a:p>
            <a:pPr marL="0" indent="0">
              <a:buNone/>
            </a:pPr>
            <a:r>
              <a:rPr lang="en-US" dirty="0"/>
              <a:t>Step 4: </a:t>
            </a:r>
            <a:endParaRPr lang="en-US" dirty="0" smtClean="0"/>
          </a:p>
          <a:p>
            <a:pPr marL="0" indent="0">
              <a:buNone/>
            </a:pPr>
            <a:r>
              <a:rPr lang="en-US" dirty="0"/>
              <a:t>	</a:t>
            </a:r>
            <a:r>
              <a:rPr lang="en-US" dirty="0" smtClean="0"/>
              <a:t>For </a:t>
            </a:r>
            <a:r>
              <a:rPr lang="en-US" dirty="0"/>
              <a:t>execution, press ^F5, and we will go to Python prompt (in other window) </a:t>
            </a:r>
            <a:endParaRPr lang="en-US" dirty="0" smtClean="0"/>
          </a:p>
          <a:p>
            <a:pPr marL="0" indent="0">
              <a:buNone/>
            </a:pPr>
            <a:r>
              <a:rPr lang="en-US" dirty="0"/>
              <a:t>	</a:t>
            </a:r>
            <a:r>
              <a:rPr lang="en-US" sz="2000" dirty="0" smtClean="0"/>
              <a:t>&gt;&gt;&gt; </a:t>
            </a:r>
            <a:r>
              <a:rPr lang="en-US" sz="2000" dirty="0"/>
              <a:t>test()</a:t>
            </a:r>
            <a:r>
              <a:rPr lang="en-US" dirty="0"/>
              <a:t> </a:t>
            </a:r>
            <a:endParaRPr lang="en-IN" dirty="0"/>
          </a:p>
        </p:txBody>
      </p:sp>
    </p:spTree>
    <p:extLst>
      <p:ext uri="{BB962C8B-B14F-4D97-AF65-F5344CB8AC3E}">
        <p14:creationId xmlns:p14="http://schemas.microsoft.com/office/powerpoint/2010/main" val="209545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Python </a:t>
            </a:r>
            <a:r>
              <a:rPr lang="en-IN" b="1" smtClean="0"/>
              <a:t>Variables</a:t>
            </a:r>
            <a:endParaRPr lang="en-IN"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t>A </a:t>
            </a:r>
            <a:r>
              <a:rPr lang="en-US" dirty="0"/>
              <a:t>variable is a named location used to store data in the memory. It is helpful to think of variables as a container that holds data which can be changed later throughout programming. For </a:t>
            </a:r>
            <a:r>
              <a:rPr lang="en-US" dirty="0" smtClean="0"/>
              <a:t>example:</a:t>
            </a:r>
            <a:endParaRPr lang="en-IN" b="1" dirty="0"/>
          </a:p>
          <a:p>
            <a:pPr marL="0" indent="0">
              <a:buNone/>
            </a:pPr>
            <a:r>
              <a:rPr lang="en-IN" sz="2000" dirty="0" smtClean="0"/>
              <a:t>number = 10</a:t>
            </a:r>
          </a:p>
          <a:p>
            <a:pPr marL="0" indent="0">
              <a:buNone/>
            </a:pPr>
            <a:endParaRPr lang="en-US" sz="2000" dirty="0" smtClean="0"/>
          </a:p>
          <a:p>
            <a:pPr marL="0" indent="0">
              <a:buNone/>
            </a:pPr>
            <a:r>
              <a:rPr lang="en-US" sz="2000" dirty="0" smtClean="0"/>
              <a:t>Here</a:t>
            </a:r>
            <a:r>
              <a:rPr lang="en-US" sz="2000" dirty="0"/>
              <a:t>, we have created a named number. We have assigned value 10 to the variable</a:t>
            </a:r>
            <a:r>
              <a:rPr lang="en-US" sz="2000" dirty="0" smtClean="0"/>
              <a:t>.</a:t>
            </a:r>
          </a:p>
          <a:p>
            <a:pPr marL="0" indent="0">
              <a:buNone/>
            </a:pPr>
            <a:r>
              <a:rPr lang="en-US" sz="2000" dirty="0"/>
              <a:t>You can think variable as a bag to store books in it and those books can be replaced at any time</a:t>
            </a:r>
            <a:r>
              <a:rPr lang="en-US" sz="2000" dirty="0" smtClean="0"/>
              <a:t>.</a:t>
            </a:r>
          </a:p>
          <a:p>
            <a:pPr marL="0" indent="0">
              <a:buNone/>
            </a:pPr>
            <a:endParaRPr lang="en-IN" sz="2000" dirty="0" smtClean="0"/>
          </a:p>
          <a:p>
            <a:pPr marL="0" indent="0">
              <a:buNone/>
            </a:pPr>
            <a:r>
              <a:rPr lang="en-IN" sz="2000" dirty="0" smtClean="0"/>
              <a:t>number =10</a:t>
            </a:r>
          </a:p>
          <a:p>
            <a:pPr marL="0" indent="0">
              <a:buNone/>
            </a:pPr>
            <a:r>
              <a:rPr lang="en-IN" sz="2000" dirty="0" smtClean="0"/>
              <a:t>number= 1.1</a:t>
            </a:r>
          </a:p>
          <a:p>
            <a:pPr marL="0" indent="0">
              <a:buNone/>
            </a:pPr>
            <a:endParaRPr lang="en-US" sz="1700" dirty="0" smtClean="0"/>
          </a:p>
          <a:p>
            <a:pPr marL="0" indent="0">
              <a:buNone/>
            </a:pPr>
            <a:r>
              <a:rPr lang="en-US" sz="1700" dirty="0" smtClean="0"/>
              <a:t>Note</a:t>
            </a:r>
            <a:r>
              <a:rPr lang="en-US" sz="1700" dirty="0"/>
              <a:t>: In Python, we don't assign values to the variables, whereas Python gives the reference of the object (value) to the variable.</a:t>
            </a:r>
            <a:endParaRPr lang="en-IN" sz="1700" dirty="0"/>
          </a:p>
        </p:txBody>
      </p:sp>
    </p:spTree>
    <p:extLst>
      <p:ext uri="{BB962C8B-B14F-4D97-AF65-F5344CB8AC3E}">
        <p14:creationId xmlns:p14="http://schemas.microsoft.com/office/powerpoint/2010/main" val="4092339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7660"/>
          </a:xfrm>
        </p:spPr>
        <p:txBody>
          <a:bodyPr>
            <a:normAutofit/>
          </a:bodyPr>
          <a:lstStyle/>
          <a:p>
            <a:r>
              <a:rPr lang="en-US" sz="3200" b="1" dirty="0"/>
              <a:t>Assigning a value to a Variable in </a:t>
            </a:r>
            <a:r>
              <a:rPr lang="en-US" sz="3200" b="1" dirty="0" smtClean="0"/>
              <a:t>Python</a:t>
            </a:r>
            <a:endParaRPr lang="en-IN" sz="3200" dirty="0"/>
          </a:p>
        </p:txBody>
      </p:sp>
      <p:sp>
        <p:nvSpPr>
          <p:cNvPr id="3" name="Content Placeholder 2"/>
          <p:cNvSpPr>
            <a:spLocks noGrp="1"/>
          </p:cNvSpPr>
          <p:nvPr>
            <p:ph idx="1"/>
          </p:nvPr>
        </p:nvSpPr>
        <p:spPr/>
        <p:txBody>
          <a:bodyPr/>
          <a:lstStyle/>
          <a:p>
            <a:r>
              <a:rPr lang="en-US" dirty="0"/>
              <a:t>As you can see from the above example, you can use the assignment </a:t>
            </a:r>
            <a:r>
              <a:rPr lang="en-US" dirty="0" smtClean="0"/>
              <a:t>operator = </a:t>
            </a:r>
            <a:r>
              <a:rPr lang="en-US" dirty="0"/>
              <a:t>to assign a value to a variable.</a:t>
            </a:r>
          </a:p>
          <a:p>
            <a:pPr marL="0" indent="0">
              <a:buNone/>
            </a:pPr>
            <a:endParaRPr lang="en-US" dirty="0" smtClean="0"/>
          </a:p>
          <a:p>
            <a:pPr marL="0" indent="0">
              <a:buNone/>
            </a:pPr>
            <a:r>
              <a:rPr lang="en-IN" b="1" dirty="0"/>
              <a:t>Assigning multiple values to multiple </a:t>
            </a:r>
            <a:r>
              <a:rPr lang="en-IN" b="1" dirty="0" smtClean="0"/>
              <a:t>variables</a:t>
            </a:r>
          </a:p>
          <a:p>
            <a:pPr marL="0" indent="0">
              <a:buNone/>
            </a:pPr>
            <a:r>
              <a:rPr lang="en-US" dirty="0" smtClean="0"/>
              <a:t>a, b, c = 5, 3.2, "Hello“</a:t>
            </a:r>
          </a:p>
          <a:p>
            <a:pPr marL="0" indent="0">
              <a:buNone/>
            </a:pPr>
            <a:r>
              <a:rPr lang="en-US" dirty="0" smtClean="0"/>
              <a:t>print (a)</a:t>
            </a:r>
          </a:p>
          <a:p>
            <a:pPr marL="0" indent="0">
              <a:buNone/>
            </a:pPr>
            <a:r>
              <a:rPr lang="en-US" dirty="0" smtClean="0"/>
              <a:t>print (b)</a:t>
            </a:r>
          </a:p>
          <a:p>
            <a:pPr marL="0" indent="0">
              <a:buNone/>
            </a:pPr>
            <a:r>
              <a:rPr lang="en-US" dirty="0" smtClean="0"/>
              <a:t>print (c)</a:t>
            </a:r>
            <a:br>
              <a:rPr lang="en-US" dirty="0" smtClean="0"/>
            </a:br>
            <a:endParaRPr lang="en-IN" dirty="0"/>
          </a:p>
        </p:txBody>
      </p:sp>
    </p:spTree>
    <p:extLst>
      <p:ext uri="{BB962C8B-B14F-4D97-AF65-F5344CB8AC3E}">
        <p14:creationId xmlns:p14="http://schemas.microsoft.com/office/powerpoint/2010/main" val="2544294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If we want to assign the same value to multiple variables at once, we can do this as</a:t>
            </a:r>
          </a:p>
          <a:p>
            <a:pPr marL="0" indent="0">
              <a:buNone/>
            </a:pPr>
            <a:r>
              <a:rPr lang="en-IN" dirty="0" smtClean="0"/>
              <a:t>x = y = z = "same“</a:t>
            </a:r>
          </a:p>
          <a:p>
            <a:pPr marL="0" indent="0">
              <a:buNone/>
            </a:pPr>
            <a:r>
              <a:rPr lang="en-IN" dirty="0" smtClean="0"/>
              <a:t>print (x)</a:t>
            </a:r>
          </a:p>
          <a:p>
            <a:pPr marL="0" indent="0">
              <a:buNone/>
            </a:pPr>
            <a:r>
              <a:rPr lang="en-IN" dirty="0" smtClean="0"/>
              <a:t>print (y)</a:t>
            </a:r>
          </a:p>
          <a:p>
            <a:pPr marL="0" indent="0">
              <a:buNone/>
            </a:pPr>
            <a:r>
              <a:rPr lang="en-IN" dirty="0" smtClean="0"/>
              <a:t>print (z)</a:t>
            </a:r>
            <a:endParaRPr lang="en-IN" dirty="0"/>
          </a:p>
        </p:txBody>
      </p:sp>
    </p:spTree>
    <p:extLst>
      <p:ext uri="{BB962C8B-B14F-4D97-AF65-F5344CB8AC3E}">
        <p14:creationId xmlns:p14="http://schemas.microsoft.com/office/powerpoint/2010/main" val="562399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Constants</a:t>
            </a:r>
            <a:endParaRPr lang="en-IN" dirty="0"/>
          </a:p>
        </p:txBody>
      </p:sp>
      <p:sp>
        <p:nvSpPr>
          <p:cNvPr id="3" name="Content Placeholder 2"/>
          <p:cNvSpPr>
            <a:spLocks noGrp="1"/>
          </p:cNvSpPr>
          <p:nvPr>
            <p:ph idx="1"/>
          </p:nvPr>
        </p:nvSpPr>
        <p:spPr/>
        <p:txBody>
          <a:bodyPr/>
          <a:lstStyle/>
          <a:p>
            <a:pPr algn="just"/>
            <a:r>
              <a:rPr lang="en-US" dirty="0"/>
              <a:t>A constant is a type of variable whose value cannot be changed. It is helpful to think of constants as containers that hold information which cannot be changed later.</a:t>
            </a:r>
          </a:p>
          <a:p>
            <a:pPr marL="0" indent="0">
              <a:buNone/>
            </a:pPr>
            <a:r>
              <a:rPr lang="en-US" sz="2400" i="1" dirty="0"/>
              <a:t>Non technically, you can think of constant as a bag to store some books and those books cannot be replaced once placed inside the bag</a:t>
            </a:r>
            <a:r>
              <a:rPr lang="en-US" sz="2400" i="1" dirty="0" smtClean="0"/>
              <a:t>.</a:t>
            </a:r>
          </a:p>
          <a:p>
            <a:pPr marL="0" indent="0">
              <a:buNone/>
            </a:pPr>
            <a:endParaRPr lang="en-US" sz="2400" i="1" dirty="0"/>
          </a:p>
          <a:p>
            <a:pPr marL="0" indent="0" algn="just">
              <a:buNone/>
            </a:pPr>
            <a:r>
              <a:rPr lang="en-US" dirty="0"/>
              <a:t>In Python, constants are usually declared and assigned on a module. Here, the module means a new file containing variables, functions </a:t>
            </a:r>
            <a:r>
              <a:rPr lang="en-US" dirty="0" err="1"/>
              <a:t>etc</a:t>
            </a:r>
            <a:r>
              <a:rPr lang="en-US" dirty="0"/>
              <a:t> which is imported to main file. Inside the module, constants are written in all capital letters and underscores separating the words.</a:t>
            </a:r>
            <a:endParaRPr lang="en-US" i="1" dirty="0"/>
          </a:p>
          <a:p>
            <a:endParaRPr lang="en-IN" dirty="0"/>
          </a:p>
        </p:txBody>
      </p:sp>
    </p:spTree>
    <p:extLst>
      <p:ext uri="{BB962C8B-B14F-4D97-AF65-F5344CB8AC3E}">
        <p14:creationId xmlns:p14="http://schemas.microsoft.com/office/powerpoint/2010/main" val="2805495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Declaring and assigning value to a </a:t>
            </a:r>
            <a:r>
              <a:rPr lang="en-US" sz="2800" dirty="0" smtClean="0"/>
              <a:t>constant</a:t>
            </a:r>
            <a:endParaRPr lang="en-IN" sz="2800" dirty="0"/>
          </a:p>
        </p:txBody>
      </p:sp>
      <p:sp>
        <p:nvSpPr>
          <p:cNvPr id="3" name="Content Placeholder 2"/>
          <p:cNvSpPr>
            <a:spLocks noGrp="1"/>
          </p:cNvSpPr>
          <p:nvPr>
            <p:ph idx="1"/>
          </p:nvPr>
        </p:nvSpPr>
        <p:spPr/>
        <p:txBody>
          <a:bodyPr/>
          <a:lstStyle/>
          <a:p>
            <a:r>
              <a:rPr lang="en-IN" sz="2000" dirty="0"/>
              <a:t>Create a constant.py</a:t>
            </a:r>
          </a:p>
          <a:p>
            <a:endParaRPr lang="en-IN" dirty="0" smtClean="0"/>
          </a:p>
          <a:p>
            <a:r>
              <a:rPr lang="en-IN" sz="2000" dirty="0"/>
              <a:t>Create a main.py</a:t>
            </a:r>
          </a:p>
          <a:p>
            <a:pPr marL="0" indent="0">
              <a:buNone/>
            </a:pPr>
            <a:r>
              <a:rPr lang="en-IN" dirty="0" smtClean="0"/>
              <a:t/>
            </a:r>
            <a:br>
              <a:rPr lang="en-IN" dirty="0" smtClean="0"/>
            </a:br>
            <a:endParaRPr lang="en-IN" dirty="0"/>
          </a:p>
        </p:txBody>
      </p:sp>
      <p:sp>
        <p:nvSpPr>
          <p:cNvPr id="4" name="Rectangle 1"/>
          <p:cNvSpPr>
            <a:spLocks noChangeArrowheads="1"/>
          </p:cNvSpPr>
          <p:nvPr/>
        </p:nvSpPr>
        <p:spPr bwMode="auto">
          <a:xfrm>
            <a:off x="1760433" y="2426541"/>
            <a:ext cx="1623701" cy="18466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Droid Sans Mono"/>
              </a:rPr>
              <a:t>PI = </a:t>
            </a:r>
            <a:r>
              <a:rPr kumimoji="0" lang="en-US" sz="1200" b="0" i="0" u="none" strike="noStrike" cap="none" normalizeH="0" baseline="0" dirty="0" smtClean="0">
                <a:ln>
                  <a:noFill/>
                </a:ln>
                <a:solidFill>
                  <a:srgbClr val="800000"/>
                </a:solidFill>
                <a:effectLst/>
                <a:latin typeface="Droid Sans Mono"/>
              </a:rPr>
              <a:t>3.14</a:t>
            </a:r>
            <a:r>
              <a:rPr kumimoji="0" lang="en-US" sz="1200" b="0" i="0" u="none" strike="noStrike" cap="none" normalizeH="0" baseline="0" dirty="0" smtClean="0">
                <a:ln>
                  <a:noFill/>
                </a:ln>
                <a:solidFill>
                  <a:srgbClr val="000000"/>
                </a:solidFill>
                <a:effectLst/>
                <a:latin typeface="Droid Sans Mono"/>
              </a:rPr>
              <a:t> </a:t>
            </a:r>
            <a:r>
              <a:rPr kumimoji="0" lang="en-US" sz="105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610881" y="3311653"/>
            <a:ext cx="2089448" cy="43088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8B"/>
                </a:solidFill>
                <a:effectLst/>
                <a:latin typeface="Droid Sans Mono"/>
              </a:rPr>
              <a:t>import</a:t>
            </a:r>
            <a:r>
              <a:rPr kumimoji="0" lang="en-US" sz="1400" b="0" i="0" u="none" strike="noStrike" cap="none" normalizeH="0" baseline="0" dirty="0" smtClean="0">
                <a:ln>
                  <a:noFill/>
                </a:ln>
                <a:solidFill>
                  <a:srgbClr val="000000"/>
                </a:solidFill>
                <a:effectLst/>
                <a:latin typeface="Droid Sans Mono"/>
              </a:rPr>
              <a:t> constant </a:t>
            </a:r>
            <a:r>
              <a:rPr kumimoji="0" lang="en-US" sz="1400" b="0" i="0" u="none" strike="noStrike" cap="none" normalizeH="0" baseline="0" dirty="0" smtClean="0">
                <a:ln>
                  <a:noFill/>
                </a:ln>
                <a:solidFill>
                  <a:srgbClr val="00008B"/>
                </a:solidFill>
                <a:effectLst/>
                <a:latin typeface="Droid Sans Mono"/>
              </a:rPr>
              <a:t>print</a:t>
            </a:r>
            <a:r>
              <a:rPr kumimoji="0" lang="en-US" sz="1400" b="0" i="0" u="none" strike="noStrike" cap="none" normalizeH="0" baseline="0" dirty="0" smtClean="0">
                <a:ln>
                  <a:noFill/>
                </a:ln>
                <a:solidFill>
                  <a:srgbClr val="000000"/>
                </a:solidFill>
                <a:effectLst/>
                <a:latin typeface="Droid Sans Mono"/>
              </a:rPr>
              <a:t>(</a:t>
            </a:r>
            <a:r>
              <a:rPr kumimoji="0" lang="en-US" sz="1400" b="0" i="0" u="none" strike="noStrike" cap="none" normalizeH="0" baseline="0" dirty="0" err="1" smtClean="0">
                <a:ln>
                  <a:noFill/>
                </a:ln>
                <a:solidFill>
                  <a:srgbClr val="000000"/>
                </a:solidFill>
                <a:effectLst/>
                <a:latin typeface="Droid Sans Mono"/>
              </a:rPr>
              <a:t>constant.PI</a:t>
            </a:r>
            <a:r>
              <a:rPr kumimoji="0" lang="en-US" sz="1400" b="0" i="0" u="none" strike="noStrike" cap="none" normalizeH="0" baseline="0" dirty="0" smtClean="0">
                <a:ln>
                  <a:noFill/>
                </a:ln>
                <a:solidFill>
                  <a:srgbClr val="000000"/>
                </a:solidFill>
                <a:effectLst/>
                <a:latin typeface="Droid Sans Mono"/>
              </a:rPr>
              <a:t>)</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424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 program is a sequence of instructions that specifies how to perform a Computation. The Computation might be mathematical or working with text.</a:t>
            </a:r>
          </a:p>
          <a:p>
            <a:pPr algn="just"/>
            <a:r>
              <a:rPr lang="en-US" dirty="0" smtClean="0"/>
              <a:t>To write and run Python program, we need to have Python interpreter installed in our computer. </a:t>
            </a:r>
            <a:endParaRPr lang="en-IN" dirty="0"/>
          </a:p>
        </p:txBody>
      </p:sp>
    </p:spTree>
    <p:extLst>
      <p:ext uri="{BB962C8B-B14F-4D97-AF65-F5344CB8AC3E}">
        <p14:creationId xmlns:p14="http://schemas.microsoft.com/office/powerpoint/2010/main" val="2403128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sz="2400" b="1" dirty="0"/>
              <a:t>Rules and Naming Convention for Variables and constants</a:t>
            </a:r>
            <a:endParaRPr lang="en-US" b="1" dirty="0"/>
          </a:p>
          <a:p>
            <a:pPr algn="just"/>
            <a:r>
              <a:rPr lang="en-US" sz="2400" dirty="0"/>
              <a:t>Constant and variable names should have a combination of letters in lowercase (a to z) or uppercase (A to Z) or digits (0 to 9) or an underscore </a:t>
            </a:r>
            <a:r>
              <a:rPr lang="en-US" sz="2400" dirty="0" smtClean="0"/>
              <a:t>(_).</a:t>
            </a:r>
          </a:p>
          <a:p>
            <a:pPr algn="just"/>
            <a:r>
              <a:rPr lang="en-US" sz="2400" dirty="0"/>
              <a:t>Create a name that makes sense. For example</a:t>
            </a:r>
            <a:r>
              <a:rPr lang="en-US" sz="2400" dirty="0" smtClean="0"/>
              <a:t>, vowel makes more sense than v.</a:t>
            </a:r>
          </a:p>
          <a:p>
            <a:pPr algn="just"/>
            <a:r>
              <a:rPr lang="en-US" sz="2400" dirty="0"/>
              <a:t>If you want to create a variable name having two words, use underscore to separate </a:t>
            </a:r>
            <a:r>
              <a:rPr lang="en-US" sz="2400" dirty="0" smtClean="0"/>
              <a:t>them.</a:t>
            </a:r>
          </a:p>
          <a:p>
            <a:pPr algn="just"/>
            <a:r>
              <a:rPr lang="en-US" sz="2400" dirty="0"/>
              <a:t>Use capital letters possible to declare a constant. </a:t>
            </a:r>
            <a:endParaRPr lang="en-US" sz="2400" dirty="0" smtClean="0"/>
          </a:p>
          <a:p>
            <a:r>
              <a:rPr lang="en-US" sz="2400" dirty="0"/>
              <a:t>Never use special symbols like !, @, #, $, %, etc.</a:t>
            </a:r>
          </a:p>
          <a:p>
            <a:r>
              <a:rPr lang="en-US" sz="2400" dirty="0"/>
              <a:t>Don't start a variable name with a digit.</a:t>
            </a:r>
          </a:p>
          <a:p>
            <a:pPr algn="just"/>
            <a:endParaRPr lang="en-IN" dirty="0"/>
          </a:p>
        </p:txBody>
      </p:sp>
    </p:spTree>
    <p:extLst>
      <p:ext uri="{BB962C8B-B14F-4D97-AF65-F5344CB8AC3E}">
        <p14:creationId xmlns:p14="http://schemas.microsoft.com/office/powerpoint/2010/main" val="2549047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849"/>
            <a:ext cx="10515600" cy="1325563"/>
          </a:xfrm>
        </p:spPr>
        <p:txBody>
          <a:bodyPr/>
          <a:lstStyle/>
          <a:p>
            <a:r>
              <a:rPr lang="en-IN" b="1" dirty="0" smtClean="0"/>
              <a:t>Literals</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dirty="0" smtClean="0"/>
              <a:t>Literal </a:t>
            </a:r>
            <a:r>
              <a:rPr lang="en-US" dirty="0"/>
              <a:t>is a raw data given in a variable or constant. In Python, there are various types of literals they are as follows</a:t>
            </a:r>
            <a:r>
              <a:rPr lang="en-US" dirty="0" smtClean="0"/>
              <a:t>:</a:t>
            </a:r>
          </a:p>
          <a:p>
            <a:r>
              <a:rPr lang="en-IN" b="1" dirty="0"/>
              <a:t>Numeric Literals</a:t>
            </a:r>
          </a:p>
          <a:p>
            <a:pPr marL="0" indent="0" algn="just">
              <a:buNone/>
            </a:pPr>
            <a:r>
              <a:rPr lang="en-US" dirty="0"/>
              <a:t>Numeric Literals are immutable (unchangeable). Numeric literals can belong to 3 different numerical types Integer, Float, and Complex</a:t>
            </a:r>
            <a:r>
              <a:rPr lang="en-US" dirty="0" smtClean="0"/>
              <a:t>.</a:t>
            </a:r>
          </a:p>
          <a:p>
            <a:pPr marL="0" indent="0" algn="just">
              <a:buNone/>
            </a:pPr>
            <a:endParaRPr lang="en-US" dirty="0"/>
          </a:p>
          <a:p>
            <a:r>
              <a:rPr lang="en-IN" b="1" dirty="0"/>
              <a:t>String literals</a:t>
            </a:r>
          </a:p>
          <a:p>
            <a:pPr marL="0" indent="0">
              <a:buNone/>
            </a:pPr>
            <a:r>
              <a:rPr lang="en-US" dirty="0"/>
              <a:t>A string literal is a sequence of characters surrounded by quotes. We can use both single, double or triple quotes for a string. And, a character literal is a single character surrounded by single or double quotes.</a:t>
            </a:r>
            <a:endParaRPr lang="en-IN" dirty="0"/>
          </a:p>
        </p:txBody>
      </p:sp>
    </p:spTree>
    <p:extLst>
      <p:ext uri="{BB962C8B-B14F-4D97-AF65-F5344CB8AC3E}">
        <p14:creationId xmlns:p14="http://schemas.microsoft.com/office/powerpoint/2010/main" val="3093124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Boolean literals</a:t>
            </a:r>
          </a:p>
          <a:p>
            <a:pPr marL="0" indent="0">
              <a:buNone/>
            </a:pPr>
            <a:r>
              <a:rPr lang="en-US" dirty="0"/>
              <a:t>A Boolean literal </a:t>
            </a:r>
            <a:r>
              <a:rPr lang="en-US" dirty="0" smtClean="0"/>
              <a:t>can have any of the two values: True or False</a:t>
            </a:r>
          </a:p>
          <a:p>
            <a:pPr marL="0" indent="0">
              <a:buNone/>
            </a:pPr>
            <a:endParaRPr lang="en-US" dirty="0"/>
          </a:p>
          <a:p>
            <a:r>
              <a:rPr lang="en-IN" b="1" dirty="0"/>
              <a:t>Special literals</a:t>
            </a:r>
          </a:p>
          <a:p>
            <a:pPr marL="0" indent="0">
              <a:buNone/>
            </a:pPr>
            <a:r>
              <a:rPr lang="en-US" dirty="0"/>
              <a:t>Python contains one special literal i.e</a:t>
            </a:r>
            <a:r>
              <a:rPr lang="en-US" dirty="0" smtClean="0"/>
              <a:t>. None</a:t>
            </a:r>
            <a:endParaRPr lang="en-IN" dirty="0"/>
          </a:p>
        </p:txBody>
      </p:sp>
    </p:spTree>
    <p:extLst>
      <p:ext uri="{BB962C8B-B14F-4D97-AF65-F5344CB8AC3E}">
        <p14:creationId xmlns:p14="http://schemas.microsoft.com/office/powerpoint/2010/main" val="205211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Interpreter</a:t>
            </a:r>
            <a:endParaRPr lang="en-IN" dirty="0"/>
          </a:p>
        </p:txBody>
      </p:sp>
      <p:sp>
        <p:nvSpPr>
          <p:cNvPr id="3" name="Content Placeholder 2"/>
          <p:cNvSpPr>
            <a:spLocks noGrp="1"/>
          </p:cNvSpPr>
          <p:nvPr>
            <p:ph idx="1"/>
          </p:nvPr>
        </p:nvSpPr>
        <p:spPr/>
        <p:txBody>
          <a:bodyPr/>
          <a:lstStyle/>
          <a:p>
            <a:pPr algn="just"/>
            <a:r>
              <a:rPr lang="en-US" dirty="0"/>
              <a:t>An interpreter is a program that reads and executes code. This includes source code, pre-compiled code, and scripts. Common interpreters include Perl, Python, and Ruby interpreters, which execute Perl, Python, and Ruby code </a:t>
            </a:r>
            <a:r>
              <a:rPr lang="en-US" dirty="0" smtClean="0"/>
              <a:t>respectively. Interpreters</a:t>
            </a:r>
            <a:r>
              <a:rPr lang="en-US" dirty="0"/>
              <a:t> bypass the compilation process and execute the code directly</a:t>
            </a:r>
            <a:r>
              <a:rPr lang="en-US" dirty="0" smtClean="0"/>
              <a:t>.</a:t>
            </a:r>
          </a:p>
          <a:p>
            <a:pPr algn="just"/>
            <a:r>
              <a:rPr lang="en-US" dirty="0"/>
              <a:t>The Python interpreter is the application that runs your python script. </a:t>
            </a:r>
            <a:endParaRPr lang="en-IN" b="1" dirty="0"/>
          </a:p>
        </p:txBody>
      </p:sp>
    </p:spTree>
    <p:extLst>
      <p:ext uri="{BB962C8B-B14F-4D97-AF65-F5344CB8AC3E}">
        <p14:creationId xmlns:p14="http://schemas.microsoft.com/office/powerpoint/2010/main" val="230463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idx="1"/>
          </p:nvPr>
        </p:nvSpPr>
        <p:spPr/>
        <p:txBody>
          <a:bodyPr/>
          <a:lstStyle/>
          <a:p>
            <a:pPr algn="just"/>
            <a:r>
              <a:rPr lang="en-US" dirty="0"/>
              <a:t>The Python interpreter is usually installed </a:t>
            </a:r>
            <a:r>
              <a:rPr lang="en-US" dirty="0" smtClean="0"/>
              <a:t>as </a:t>
            </a:r>
            <a:r>
              <a:rPr lang="en-IN" dirty="0">
                <a:solidFill>
                  <a:schemeClr val="accent1">
                    <a:lumMod val="50000"/>
                  </a:schemeClr>
                </a:solidFill>
              </a:rPr>
              <a:t>/</a:t>
            </a:r>
            <a:r>
              <a:rPr lang="en-IN" dirty="0" err="1">
                <a:solidFill>
                  <a:schemeClr val="accent1">
                    <a:lumMod val="50000"/>
                  </a:schemeClr>
                </a:solidFill>
              </a:rPr>
              <a:t>usr</a:t>
            </a:r>
            <a:r>
              <a:rPr lang="en-IN" dirty="0">
                <a:solidFill>
                  <a:schemeClr val="accent1">
                    <a:lumMod val="50000"/>
                  </a:schemeClr>
                </a:solidFill>
              </a:rPr>
              <a:t>/local/bin/python3.6</a:t>
            </a:r>
            <a:r>
              <a:rPr lang="en-US" dirty="0" smtClean="0"/>
              <a:t>  </a:t>
            </a:r>
            <a:r>
              <a:rPr lang="en-US" dirty="0"/>
              <a:t>on those machines where it is available; </a:t>
            </a:r>
            <a:r>
              <a:rPr lang="en-US" dirty="0" smtClean="0"/>
              <a:t>putting </a:t>
            </a:r>
            <a:r>
              <a:rPr lang="en-IN" dirty="0">
                <a:solidFill>
                  <a:schemeClr val="accent1">
                    <a:lumMod val="50000"/>
                  </a:schemeClr>
                </a:solidFill>
              </a:rPr>
              <a:t>/</a:t>
            </a:r>
            <a:r>
              <a:rPr lang="en-IN" dirty="0" err="1" smtClean="0">
                <a:solidFill>
                  <a:schemeClr val="accent1">
                    <a:lumMod val="50000"/>
                  </a:schemeClr>
                </a:solidFill>
              </a:rPr>
              <a:t>usr</a:t>
            </a:r>
            <a:r>
              <a:rPr lang="en-IN" dirty="0" smtClean="0">
                <a:solidFill>
                  <a:schemeClr val="accent1">
                    <a:lumMod val="50000"/>
                  </a:schemeClr>
                </a:solidFill>
              </a:rPr>
              <a:t>/local/bin</a:t>
            </a:r>
            <a:r>
              <a:rPr lang="en-IN" dirty="0" smtClean="0"/>
              <a:t>   </a:t>
            </a:r>
            <a:r>
              <a:rPr lang="en-US" dirty="0"/>
              <a:t>in your Unix shell’s search path makes it possible to start it by typing the </a:t>
            </a:r>
            <a:r>
              <a:rPr lang="en-US" dirty="0" smtClean="0"/>
              <a:t>command to the shell:</a:t>
            </a:r>
          </a:p>
          <a:p>
            <a:pPr algn="just"/>
            <a:endParaRPr lang="en-US" dirty="0"/>
          </a:p>
          <a:p>
            <a:pPr algn="just"/>
            <a:endParaRPr lang="en-US" dirty="0" smtClean="0"/>
          </a:p>
          <a:p>
            <a:pPr algn="just"/>
            <a:endParaRPr lang="en-US" dirty="0" smtClean="0"/>
          </a:p>
          <a:p>
            <a:pPr marL="0" indent="0" algn="just">
              <a:buNone/>
            </a:pPr>
            <a:endParaRPr lang="en-US" dirty="0" smtClean="0"/>
          </a:p>
          <a:p>
            <a:pPr marL="0" indent="0" algn="just">
              <a:buNone/>
            </a:pPr>
            <a:endParaRPr lang="en-IN" dirty="0"/>
          </a:p>
        </p:txBody>
      </p:sp>
      <p:sp>
        <p:nvSpPr>
          <p:cNvPr id="7" name="Rectangle 4"/>
          <p:cNvSpPr>
            <a:spLocks noChangeArrowheads="1"/>
          </p:cNvSpPr>
          <p:nvPr/>
        </p:nvSpPr>
        <p:spPr bwMode="auto">
          <a:xfrm>
            <a:off x="1145137" y="3478396"/>
            <a:ext cx="1034041" cy="815608"/>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python3.6 </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rot="10800000" flipV="1">
            <a:off x="838200" y="4198109"/>
            <a:ext cx="10807471" cy="923330"/>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dirty="0" smtClean="0"/>
              <a:t>On Windows </a:t>
            </a:r>
            <a:r>
              <a:rPr lang="en-US" dirty="0"/>
              <a:t>machines, the Python installation is usually placed in C:\Python36, though you can change this when you’re running the installer. To add this directory to your path, you can type the following command into the command prompt in a DOS </a:t>
            </a:r>
            <a:r>
              <a:rPr lang="en-US" dirty="0" smtClean="0"/>
              <a:t>box.</a:t>
            </a:r>
            <a:endParaRPr lang="en-US" dirty="0"/>
          </a:p>
        </p:txBody>
      </p:sp>
      <p:sp>
        <p:nvSpPr>
          <p:cNvPr id="12" name="Rectangle 9"/>
          <p:cNvSpPr>
            <a:spLocks noChangeArrowheads="1"/>
          </p:cNvSpPr>
          <p:nvPr/>
        </p:nvSpPr>
        <p:spPr bwMode="auto">
          <a:xfrm>
            <a:off x="940038" y="5342327"/>
            <a:ext cx="3956703" cy="369332"/>
          </a:xfrm>
          <a:prstGeom prst="rect">
            <a:avLst/>
          </a:prstGeom>
          <a:solidFill>
            <a:srgbClr val="EE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chemeClr val="tx1"/>
                </a:solidFill>
                <a:effectLst/>
                <a:latin typeface="Arial" panose="020B0604020202020204" pitchFamily="34" charset="0"/>
              </a:rPr>
              <a:t>path</a:t>
            </a:r>
            <a:r>
              <a:rPr kumimoji="0" lang="en-US" sz="1800" b="0" i="0" u="none" strike="noStrike" cap="none" normalizeH="0" baseline="0" dirty="0" smtClean="0">
                <a:ln>
                  <a:noFill/>
                </a:ln>
                <a:solidFill>
                  <a:srgbClr val="666666"/>
                </a:solidFill>
                <a:effectLst/>
                <a:latin typeface="Arial" panose="020B0604020202020204" pitchFamily="34" charset="0"/>
              </a:rPr>
              <a:t>=%</a:t>
            </a:r>
            <a:r>
              <a:rPr kumimoji="0" lang="en-US" sz="1200" b="0" i="0" u="none" strike="noStrike" cap="none" normalizeH="0" baseline="0" dirty="0" smtClean="0">
                <a:ln>
                  <a:noFill/>
                </a:ln>
                <a:solidFill>
                  <a:schemeClr val="tx1"/>
                </a:solidFill>
                <a:effectLst/>
                <a:latin typeface="Arial" panose="020B0604020202020204" pitchFamily="34" charset="0"/>
              </a:rPr>
              <a:t>path</a:t>
            </a:r>
            <a:r>
              <a:rPr kumimoji="0" lang="en-US" sz="1800" b="0" i="0" u="none" strike="noStrike" cap="none" normalizeH="0" baseline="0" dirty="0" smtClean="0">
                <a:ln>
                  <a:noFill/>
                </a:ln>
                <a:solidFill>
                  <a:srgbClr val="666666"/>
                </a:solidFill>
                <a:effectLst/>
                <a:latin typeface="Arial" panose="020B0604020202020204" pitchFamily="34" charset="0"/>
              </a:rPr>
              <a:t>%</a:t>
            </a:r>
            <a:r>
              <a:rPr kumimoji="0" lang="en-US"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smtClean="0">
                <a:ln>
                  <a:noFill/>
                </a:ln>
                <a:solidFill>
                  <a:schemeClr val="tx1"/>
                </a:solidFill>
                <a:effectLst/>
                <a:latin typeface="Arial" panose="020B0604020202020204" pitchFamily="34" charset="0"/>
              </a:rPr>
              <a:t>C</a:t>
            </a:r>
            <a:r>
              <a:rPr kumimoji="0" lang="en-US" sz="11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smtClean="0">
                <a:ln>
                  <a:noFill/>
                </a:ln>
                <a:solidFill>
                  <a:schemeClr val="tx1"/>
                </a:solidFill>
                <a:effectLst/>
                <a:latin typeface="Arial" panose="020B0604020202020204" pitchFamily="34" charset="0"/>
              </a:rPr>
              <a:t>python36</a:t>
            </a:r>
            <a:r>
              <a:rPr kumimoji="0" lang="en-US" sz="800" b="0" i="0" u="none" strike="noStrike" cap="none" normalizeH="0" baseline="0" dirty="0" smtClean="0">
                <a:ln>
                  <a:noFill/>
                </a:ln>
                <a:solidFill>
                  <a:schemeClr val="tx1"/>
                </a:solidFill>
                <a:effectLst/>
              </a:rPr>
              <a:t> </a:t>
            </a:r>
            <a:endParaRPr kumimoji="0" 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497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smtClean="0"/>
              <a:t>IDLE (GUI integrated) is the standard, most popular Python development environment. IDLE is an acronym of Integrated Development Environment. It lets edit, run, browse and debug Python Programs from a single interface. This environment makes it easy to write programs. </a:t>
            </a:r>
          </a:p>
          <a:p>
            <a:pPr algn="just"/>
            <a:r>
              <a:rPr lang="en-US" dirty="0" smtClean="0"/>
              <a:t>Python shell can be used in two ways, viz., interactive mode and script mode. Where Interactive Mode, as the name suggests, allows us to interact with OS; script mode let us create and edit python source file. Now, we will first start with interactive mode. Here, we type a Python statement and the interpreter displays the result(s) immediately. </a:t>
            </a:r>
            <a:endParaRPr lang="en-IN" dirty="0"/>
          </a:p>
        </p:txBody>
      </p:sp>
    </p:spTree>
    <p:extLst>
      <p:ext uri="{BB962C8B-B14F-4D97-AF65-F5344CB8AC3E}">
        <p14:creationId xmlns:p14="http://schemas.microsoft.com/office/powerpoint/2010/main" val="49215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i="1" dirty="0" smtClean="0">
                <a:solidFill>
                  <a:schemeClr val="accent1">
                    <a:lumMod val="50000"/>
                  </a:schemeClr>
                </a:solidFill>
              </a:rPr>
              <a:t>Interactive Mode</a:t>
            </a:r>
          </a:p>
          <a:p>
            <a:pPr marL="0" indent="0">
              <a:buNone/>
            </a:pPr>
            <a:r>
              <a:rPr lang="en-US" dirty="0" smtClean="0"/>
              <a:t>For working in the interactive mode, we will start Python.</a:t>
            </a:r>
          </a:p>
          <a:p>
            <a:pPr marL="0" indent="0">
              <a:buNone/>
            </a:pPr>
            <a:r>
              <a:rPr lang="en-US" dirty="0" smtClean="0"/>
              <a:t>When we start up the IDLE following window will appear: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528" y="3690619"/>
            <a:ext cx="6341714" cy="2761455"/>
          </a:xfrm>
          <a:prstGeom prst="rect">
            <a:avLst/>
          </a:prstGeom>
        </p:spPr>
      </p:pic>
    </p:spTree>
    <p:extLst>
      <p:ext uri="{BB962C8B-B14F-4D97-AF65-F5344CB8AC3E}">
        <p14:creationId xmlns:p14="http://schemas.microsoft.com/office/powerpoint/2010/main" val="240826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What we see is a welcome message of Python interpreter with revision details and the Python prompt, i.e. “&gt;&gt;&gt;”. This is a primary prompt indicating that the interpreter is expecting a python command. There is secondary prompt also which is “…” indicating that interpreter is waiting for additional input to complete the current statement.</a:t>
            </a:r>
            <a:endParaRPr lang="en-IN" dirty="0"/>
          </a:p>
        </p:txBody>
      </p:sp>
    </p:spTree>
    <p:extLst>
      <p:ext uri="{BB962C8B-B14F-4D97-AF65-F5344CB8AC3E}">
        <p14:creationId xmlns:p14="http://schemas.microsoft.com/office/powerpoint/2010/main" val="77646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Interpreter uses prompt to indicate that it is ready for instruction. Therefore, we can say, if there is prompt on screen, it means IDLE is working in interactive mode. </a:t>
            </a:r>
          </a:p>
          <a:p>
            <a:pPr algn="just"/>
            <a:r>
              <a:rPr lang="en-US" dirty="0" smtClean="0"/>
              <a:t>We type Python expression / statement / command after the prompt and Python immediately responds with the output of it. </a:t>
            </a:r>
          </a:p>
          <a:p>
            <a:pPr algn="just"/>
            <a:r>
              <a:rPr lang="en-US" dirty="0" smtClean="0"/>
              <a:t>Let’s start with typing </a:t>
            </a:r>
            <a:r>
              <a:rPr lang="en-US" sz="2400" b="1" i="1" dirty="0" smtClean="0"/>
              <a:t>print command</a:t>
            </a:r>
          </a:p>
          <a:p>
            <a:pPr marL="0" indent="0" algn="just">
              <a:buNone/>
            </a:pPr>
            <a:r>
              <a:rPr lang="en-US" sz="2400" b="1" i="1" dirty="0" smtClean="0"/>
              <a:t>&gt;&gt;&gt;print(“Welcome to world of python”)</a:t>
            </a:r>
          </a:p>
          <a:p>
            <a:pPr marL="0" indent="0" algn="just">
              <a:buNone/>
            </a:pPr>
            <a:endParaRPr lang="en-US" sz="1800" dirty="0" smtClean="0"/>
          </a:p>
          <a:p>
            <a:pPr marL="0" indent="0" algn="just">
              <a:buNone/>
            </a:pPr>
            <a:r>
              <a:rPr lang="en-US" sz="1800" dirty="0" smtClean="0"/>
              <a:t>What we get is Python’s response. </a:t>
            </a:r>
            <a:endParaRPr lang="en-IN" sz="1800" b="1" i="1" dirty="0"/>
          </a:p>
        </p:txBody>
      </p:sp>
    </p:spTree>
    <p:extLst>
      <p:ext uri="{BB962C8B-B14F-4D97-AF65-F5344CB8AC3E}">
        <p14:creationId xmlns:p14="http://schemas.microsoft.com/office/powerpoint/2010/main" val="545964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Few valid expressions in python:</a:t>
            </a:r>
          </a:p>
          <a:p>
            <a:r>
              <a:rPr lang="en-IN" dirty="0" smtClean="0"/>
              <a:t>print (5+7)</a:t>
            </a:r>
          </a:p>
          <a:p>
            <a:r>
              <a:rPr lang="en-IN" dirty="0" smtClean="0"/>
              <a:t>5+7</a:t>
            </a:r>
          </a:p>
          <a:p>
            <a:r>
              <a:rPr lang="en-IN" dirty="0" smtClean="0"/>
              <a:t>6*250/9</a:t>
            </a:r>
          </a:p>
          <a:p>
            <a:r>
              <a:rPr lang="en-IN" dirty="0" smtClean="0"/>
              <a:t>print (8-2)</a:t>
            </a:r>
            <a:endParaRPr lang="en-IN" dirty="0"/>
          </a:p>
        </p:txBody>
      </p:sp>
    </p:spTree>
    <p:extLst>
      <p:ext uri="{BB962C8B-B14F-4D97-AF65-F5344CB8AC3E}">
        <p14:creationId xmlns:p14="http://schemas.microsoft.com/office/powerpoint/2010/main" val="1174041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1166</Words>
  <Application>Microsoft Office PowerPoint</Application>
  <PresentationFormat>Widescreen</PresentationFormat>
  <Paragraphs>118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 New</vt:lpstr>
      <vt:lpstr>Droid Sans Mono</vt:lpstr>
      <vt:lpstr>Office Theme</vt:lpstr>
      <vt:lpstr>Python Interpreter and program execution</vt:lpstr>
      <vt:lpstr>PowerPoint Presentation</vt:lpstr>
      <vt:lpstr>Interpreter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Variables</vt:lpstr>
      <vt:lpstr>Assigning a value to a Variable in Python</vt:lpstr>
      <vt:lpstr>PowerPoint Presentation</vt:lpstr>
      <vt:lpstr>Constants</vt:lpstr>
      <vt:lpstr>Declaring and assigning value to a constant</vt:lpstr>
      <vt:lpstr>PowerPoint Presentation</vt:lpstr>
      <vt:lpstr>Literals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Interpreter and program execution</dc:title>
  <dc:creator>Sumu</dc:creator>
  <cp:lastModifiedBy>Dell</cp:lastModifiedBy>
  <cp:revision>91</cp:revision>
  <dcterms:created xsi:type="dcterms:W3CDTF">2020-04-03T07:42:31Z</dcterms:created>
  <dcterms:modified xsi:type="dcterms:W3CDTF">2023-08-23T04:41:00Z</dcterms:modified>
</cp:coreProperties>
</file>