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EABE26A-4820-44BC-91AD-62FC9AF1E3F0}"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43136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ABE26A-4820-44BC-91AD-62FC9AF1E3F0}"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147198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ABE26A-4820-44BC-91AD-62FC9AF1E3F0}"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5136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EABE26A-4820-44BC-91AD-62FC9AF1E3F0}"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396658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ABE26A-4820-44BC-91AD-62FC9AF1E3F0}"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34838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ABE26A-4820-44BC-91AD-62FC9AF1E3F0}"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78473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EABE26A-4820-44BC-91AD-62FC9AF1E3F0}" type="datetimeFigureOut">
              <a:rPr lang="en-IN" smtClean="0"/>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219965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EABE26A-4820-44BC-91AD-62FC9AF1E3F0}"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356314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ABE26A-4820-44BC-91AD-62FC9AF1E3F0}" type="datetimeFigureOut">
              <a:rPr lang="en-IN" smtClean="0"/>
              <a:t>26-08-2023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102557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BE26A-4820-44BC-91AD-62FC9AF1E3F0}"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378006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BE26A-4820-44BC-91AD-62FC9AF1E3F0}"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CA46B-E72D-4993-ADD3-C84242FB5A3C}" type="slidenum">
              <a:rPr lang="en-IN" smtClean="0"/>
              <a:t>‹#›</a:t>
            </a:fld>
            <a:endParaRPr lang="en-IN"/>
          </a:p>
        </p:txBody>
      </p:sp>
    </p:spTree>
    <p:extLst>
      <p:ext uri="{BB962C8B-B14F-4D97-AF65-F5344CB8AC3E}">
        <p14:creationId xmlns:p14="http://schemas.microsoft.com/office/powerpoint/2010/main" val="41843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BE26A-4820-44BC-91AD-62FC9AF1E3F0}" type="datetimeFigureOut">
              <a:rPr lang="en-IN" smtClean="0"/>
              <a:t>26-08-2023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CA46B-E72D-4993-ADD3-C84242FB5A3C}" type="slidenum">
              <a:rPr lang="en-IN" smtClean="0"/>
              <a:t>‹#›</a:t>
            </a:fld>
            <a:endParaRPr lang="en-IN"/>
          </a:p>
        </p:txBody>
      </p:sp>
    </p:spTree>
    <p:extLst>
      <p:ext uri="{BB962C8B-B14F-4D97-AF65-F5344CB8AC3E}">
        <p14:creationId xmlns:p14="http://schemas.microsoft.com/office/powerpoint/2010/main" val="3383150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Operators, expressions </a:t>
            </a:r>
            <a:r>
              <a:rPr lang="en-US" smtClean="0"/>
              <a:t>and statements in </a:t>
            </a:r>
            <a:r>
              <a:rPr lang="en-US" dirty="0" smtClean="0"/>
              <a:t>Python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11233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Note</a:t>
            </a:r>
            <a:r>
              <a:rPr lang="en-US" dirty="0" smtClean="0"/>
              <a:t>:</a:t>
            </a:r>
          </a:p>
          <a:p>
            <a:pPr marL="514350" indent="-514350" algn="just">
              <a:buAutoNum type="arabicPeriod"/>
            </a:pPr>
            <a:r>
              <a:rPr lang="en-US" dirty="0" smtClean="0"/>
              <a:t>Same </a:t>
            </a:r>
            <a:r>
              <a:rPr lang="en-US" dirty="0"/>
              <a:t>operator may perform a different function depending on the data type of the value to which it is applied. </a:t>
            </a:r>
            <a:endParaRPr lang="en-US" dirty="0" smtClean="0"/>
          </a:p>
          <a:p>
            <a:pPr marL="514350" indent="-514350" algn="just">
              <a:buAutoNum type="arabicPeriod"/>
            </a:pPr>
            <a:r>
              <a:rPr lang="en-US" dirty="0" smtClean="0"/>
              <a:t>Division </a:t>
            </a:r>
            <a:r>
              <a:rPr lang="en-US" dirty="0"/>
              <a:t>operator </a:t>
            </a:r>
            <a:r>
              <a:rPr lang="en-US" dirty="0" smtClean="0"/>
              <a:t>“/” </a:t>
            </a:r>
            <a:r>
              <a:rPr lang="en-US" dirty="0"/>
              <a:t>behaves differently on integer and float values.</a:t>
            </a:r>
            <a:endParaRPr lang="en-IN" dirty="0"/>
          </a:p>
        </p:txBody>
      </p:sp>
    </p:spTree>
    <p:extLst>
      <p:ext uri="{BB962C8B-B14F-4D97-AF65-F5344CB8AC3E}">
        <p14:creationId xmlns:p14="http://schemas.microsoft.com/office/powerpoint/2010/main" val="78690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Expression and Statements </a:t>
            </a:r>
          </a:p>
        </p:txBody>
      </p:sp>
      <p:sp>
        <p:nvSpPr>
          <p:cNvPr id="3" name="Content Placeholder 2"/>
          <p:cNvSpPr>
            <a:spLocks noGrp="1"/>
          </p:cNvSpPr>
          <p:nvPr>
            <p:ph idx="1"/>
          </p:nvPr>
        </p:nvSpPr>
        <p:spPr>
          <a:xfrm>
            <a:off x="838200" y="1711154"/>
            <a:ext cx="10515600" cy="4351338"/>
          </a:xfrm>
        </p:spPr>
        <p:txBody>
          <a:bodyPr>
            <a:normAutofit fontScale="85000" lnSpcReduction="20000"/>
          </a:bodyPr>
          <a:lstStyle/>
          <a:p>
            <a:pPr marL="0" indent="0" algn="just">
              <a:buNone/>
            </a:pPr>
            <a:r>
              <a:rPr lang="en-US" dirty="0"/>
              <a:t>An expression is a combination of value(s) (i.e. constant), variable and operators. It generates a single value, which by itself is an expression</a:t>
            </a:r>
            <a:r>
              <a:rPr lang="en-US" dirty="0" smtClean="0"/>
              <a:t>.</a:t>
            </a:r>
          </a:p>
          <a:p>
            <a:pPr marL="0" indent="0" algn="just">
              <a:buNone/>
            </a:pPr>
            <a:endParaRPr lang="en-US" dirty="0"/>
          </a:p>
          <a:p>
            <a:pPr marL="0" indent="0" algn="just">
              <a:buNone/>
            </a:pPr>
            <a:r>
              <a:rPr lang="en-IN" dirty="0" smtClean="0"/>
              <a:t>Example: </a:t>
            </a:r>
          </a:p>
          <a:p>
            <a:pPr marL="0" indent="0" algn="just">
              <a:buNone/>
            </a:pPr>
            <a:endParaRPr lang="en-US" dirty="0"/>
          </a:p>
          <a:p>
            <a:pPr marL="0" indent="0" algn="just">
              <a:buNone/>
            </a:pPr>
            <a:endParaRPr lang="en-US" dirty="0" smtClean="0"/>
          </a:p>
          <a:p>
            <a:pPr marL="0" indent="0" algn="just">
              <a:buNone/>
            </a:pPr>
            <a:endParaRPr lang="en-US" dirty="0"/>
          </a:p>
          <a:p>
            <a:pPr marL="0" indent="0" algn="just">
              <a:buNone/>
            </a:pPr>
            <a:endParaRPr lang="en-US" dirty="0" smtClean="0"/>
          </a:p>
          <a:p>
            <a:pPr marL="0" indent="0" algn="just">
              <a:buNone/>
            </a:pPr>
            <a:r>
              <a:rPr lang="en-US" dirty="0"/>
              <a:t>The expression is solved by Computer and gets it value. In the above example, it will be 4, and we say the expression is evaluated</a:t>
            </a:r>
            <a:r>
              <a:rPr lang="en-US" dirty="0" smtClean="0"/>
              <a:t>.</a:t>
            </a:r>
          </a:p>
          <a:p>
            <a:pPr marL="0" indent="0" algn="just">
              <a:buNone/>
            </a:pPr>
            <a:endParaRPr lang="en-US" sz="1900" i="1" dirty="0" smtClean="0"/>
          </a:p>
          <a:p>
            <a:pPr marL="0" indent="0" algn="just">
              <a:buNone/>
            </a:pPr>
            <a:r>
              <a:rPr lang="en-US" sz="1900" i="1" dirty="0" smtClean="0"/>
              <a:t>Note</a:t>
            </a:r>
            <a:r>
              <a:rPr lang="en-US" sz="1900" i="1" dirty="0"/>
              <a:t>: Expression values in turn can act as, Operands for Operators </a:t>
            </a:r>
          </a:p>
        </p:txBody>
      </p:sp>
      <p:pic>
        <p:nvPicPr>
          <p:cNvPr id="4" name="Picture 3"/>
          <p:cNvPicPr>
            <a:picLocks noChangeAspect="1"/>
          </p:cNvPicPr>
          <p:nvPr/>
        </p:nvPicPr>
        <p:blipFill>
          <a:blip r:embed="rId2"/>
          <a:stretch>
            <a:fillRect/>
          </a:stretch>
        </p:blipFill>
        <p:spPr>
          <a:xfrm>
            <a:off x="2892349" y="2775869"/>
            <a:ext cx="2390775" cy="1733550"/>
          </a:xfrm>
          <a:prstGeom prst="rect">
            <a:avLst/>
          </a:prstGeom>
        </p:spPr>
      </p:pic>
    </p:spTree>
    <p:extLst>
      <p:ext uri="{BB962C8B-B14F-4D97-AF65-F5344CB8AC3E}">
        <p14:creationId xmlns:p14="http://schemas.microsoft.com/office/powerpoint/2010/main" val="419637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10+5 and 9+4+2 are two expressions which will result into value 15. Taking another example, 5.0/4+ (6- 3.0) is an expression in which values of different data types are used. These type of expressions are also known as mixed type expressions</a:t>
            </a:r>
            <a:r>
              <a:rPr lang="en-US" dirty="0" smtClean="0"/>
              <a:t>.</a:t>
            </a:r>
          </a:p>
          <a:p>
            <a:pPr algn="just"/>
            <a:r>
              <a:rPr lang="en-US" dirty="0" smtClean="0"/>
              <a:t>When </a:t>
            </a:r>
            <a:r>
              <a:rPr lang="en-US" dirty="0"/>
              <a:t>mixed type expressions are evaluated, Python promotes the result of lower data type to higher data type, i.e. to float in the above example. This is known as implicit type casting. So the result of above expression will be 4.25. </a:t>
            </a:r>
            <a:endParaRPr lang="en-US" dirty="0" smtClean="0"/>
          </a:p>
          <a:p>
            <a:pPr algn="just"/>
            <a:r>
              <a:rPr lang="en-US" dirty="0" smtClean="0"/>
              <a:t>Expression </a:t>
            </a:r>
            <a:r>
              <a:rPr lang="en-US" dirty="0"/>
              <a:t>can also contain another expression</a:t>
            </a:r>
            <a:r>
              <a:rPr lang="en-US" dirty="0" smtClean="0"/>
              <a:t>. </a:t>
            </a:r>
            <a:endParaRPr lang="en-IN" dirty="0"/>
          </a:p>
        </p:txBody>
      </p:sp>
    </p:spTree>
    <p:extLst>
      <p:ext uri="{BB962C8B-B14F-4D97-AF65-F5344CB8AC3E}">
        <p14:creationId xmlns:p14="http://schemas.microsoft.com/office/powerpoint/2010/main" val="65561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a:t>
            </a:r>
            <a:endParaRPr lang="en-IN" dirty="0"/>
          </a:p>
        </p:txBody>
      </p:sp>
      <p:sp>
        <p:nvSpPr>
          <p:cNvPr id="3" name="Content Placeholder 2"/>
          <p:cNvSpPr>
            <a:spLocks noGrp="1"/>
          </p:cNvSpPr>
          <p:nvPr>
            <p:ph idx="1"/>
          </p:nvPr>
        </p:nvSpPr>
        <p:spPr/>
        <p:txBody>
          <a:bodyPr>
            <a:normAutofit lnSpcReduction="10000"/>
          </a:bodyPr>
          <a:lstStyle/>
          <a:p>
            <a:pPr algn="just"/>
            <a:r>
              <a:rPr lang="en-US" dirty="0"/>
              <a:t>When we have an expression consisting of sub expression(s), how does Python </a:t>
            </a:r>
            <a:r>
              <a:rPr lang="en-US" dirty="0" smtClean="0"/>
              <a:t>decide </a:t>
            </a:r>
            <a:r>
              <a:rPr lang="en-US" dirty="0"/>
              <a:t>the order of operations</a:t>
            </a:r>
            <a:r>
              <a:rPr lang="en-US" dirty="0" smtClean="0"/>
              <a:t>?</a:t>
            </a:r>
          </a:p>
          <a:p>
            <a:pPr algn="just"/>
            <a:r>
              <a:rPr lang="en-US" dirty="0"/>
              <a:t>It is done based on precedence of operator. Higher precedence operator is worked on before lower precedence operator. Operator associativity determines the order of evaluation when they are of same precedence, and are not grouped by parenthesis. An operator may be Left-associative or Right –associative. In left associative, the operator falling on left side will be evaluated first, while in right </a:t>
            </a:r>
            <a:r>
              <a:rPr lang="en-US" dirty="0" err="1"/>
              <a:t>assosiative</a:t>
            </a:r>
            <a:r>
              <a:rPr lang="en-US" dirty="0"/>
              <a:t> operator falling on right will be evaluated first</a:t>
            </a:r>
            <a:r>
              <a:rPr lang="en-US" dirty="0" smtClean="0"/>
              <a:t>.</a:t>
            </a:r>
          </a:p>
          <a:p>
            <a:pPr marL="0" indent="0" algn="just">
              <a:buNone/>
            </a:pPr>
            <a:endParaRPr lang="en-US" dirty="0" smtClean="0"/>
          </a:p>
          <a:p>
            <a:pPr marL="0" indent="0" algn="just">
              <a:buNone/>
            </a:pPr>
            <a:r>
              <a:rPr lang="en-US" sz="2000" i="1" dirty="0" smtClean="0"/>
              <a:t>Note</a:t>
            </a:r>
            <a:r>
              <a:rPr lang="en-US" sz="2000" i="1" dirty="0"/>
              <a:t>: In python „=‟ and „**‟ are Right Associative.</a:t>
            </a:r>
            <a:endParaRPr lang="en-IN" i="1" dirty="0"/>
          </a:p>
        </p:txBody>
      </p:sp>
    </p:spTree>
    <p:extLst>
      <p:ext uri="{BB962C8B-B14F-4D97-AF65-F5344CB8AC3E}">
        <p14:creationId xmlns:p14="http://schemas.microsoft.com/office/powerpoint/2010/main" val="381050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Precedence of operator </a:t>
            </a:r>
            <a:r>
              <a:rPr lang="en-US" sz="2800" dirty="0" smtClean="0"/>
              <a:t>from </a:t>
            </a:r>
            <a:r>
              <a:rPr lang="en-US" sz="2800" dirty="0"/>
              <a:t>high precedence to low </a:t>
            </a:r>
            <a:r>
              <a:rPr lang="en-US" sz="2800" dirty="0" smtClean="0"/>
              <a:t>precedence</a:t>
            </a:r>
            <a:endParaRPr lang="en-IN" sz="2800"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942877" y="2143258"/>
            <a:ext cx="7229475" cy="4314825"/>
          </a:xfrm>
          <a:prstGeom prst="rect">
            <a:avLst/>
          </a:prstGeom>
        </p:spPr>
      </p:pic>
    </p:spTree>
    <p:extLst>
      <p:ext uri="{BB962C8B-B14F-4D97-AF65-F5344CB8AC3E}">
        <p14:creationId xmlns:p14="http://schemas.microsoft.com/office/powerpoint/2010/main" val="193930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Using the above table, we know that 9+4 itself is an expression which evaluates to 13 and then 13+2 is evaluated to 15 by computer. Similarly, 5.0/4 + (6-3.0) will be evaluated as 5.0/4+3.0 and then to 1.25 + 3.0, and then 4.25</a:t>
            </a:r>
            <a:r>
              <a:rPr lang="en-US" dirty="0" smtClean="0"/>
              <a:t>.</a:t>
            </a:r>
          </a:p>
          <a:p>
            <a:pPr algn="just"/>
            <a:r>
              <a:rPr lang="en-US" dirty="0"/>
              <a:t>If we just type 10+, we will get an error message. This happens because 10+ is not a complete expression. A complete expression will always have appropriate number of value (Operands) with each operator. </a:t>
            </a:r>
            <a:r>
              <a:rPr lang="en-US" dirty="0" smtClean="0"/>
              <a:t>“+” </a:t>
            </a:r>
            <a:r>
              <a:rPr lang="en-US" dirty="0"/>
              <a:t>needs two operands and we have given just one</a:t>
            </a:r>
            <a:r>
              <a:rPr lang="en-US" dirty="0" smtClean="0"/>
              <a:t>.</a:t>
            </a:r>
          </a:p>
          <a:p>
            <a:pPr algn="just"/>
            <a:endParaRPr lang="en-US" dirty="0"/>
          </a:p>
          <a:p>
            <a:pPr marL="0" indent="0" algn="just">
              <a:buNone/>
            </a:pPr>
            <a:r>
              <a:rPr lang="en-US" sz="1800" dirty="0"/>
              <a:t>Note: Remember precedence of operators is applied to find out which sub expression should be evaluated first.</a:t>
            </a:r>
            <a:endParaRPr lang="en-IN" sz="1800" dirty="0"/>
          </a:p>
        </p:txBody>
      </p:sp>
    </p:spTree>
    <p:extLst>
      <p:ext uri="{BB962C8B-B14F-4D97-AF65-F5344CB8AC3E}">
        <p14:creationId xmlns:p14="http://schemas.microsoft.com/office/powerpoint/2010/main" val="33643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dirty="0"/>
              <a:t>Expression can be combined together to form large expressions but no matter how big the expression is, it always evaluate into a single value</a:t>
            </a:r>
            <a:r>
              <a:rPr lang="en-US" dirty="0" smtClean="0"/>
              <a:t>.</a:t>
            </a:r>
          </a:p>
          <a:p>
            <a:pPr algn="just"/>
            <a:r>
              <a:rPr lang="en-US" dirty="0" smtClean="0"/>
              <a:t>A </a:t>
            </a:r>
            <a:r>
              <a:rPr lang="en-US" dirty="0"/>
              <a:t>Python statement is a unit of code that the Python interpreter can </a:t>
            </a:r>
            <a:r>
              <a:rPr lang="en-US" dirty="0" smtClean="0"/>
              <a:t>execute</a:t>
            </a:r>
          </a:p>
          <a:p>
            <a:pPr marL="0" indent="0" algn="just">
              <a:buNone/>
            </a:pPr>
            <a:r>
              <a:rPr lang="en-US" dirty="0"/>
              <a:t>Example of statement are</a:t>
            </a:r>
            <a:r>
              <a:rPr lang="en-US" dirty="0" smtClean="0"/>
              <a:t>:</a:t>
            </a:r>
          </a:p>
          <a:p>
            <a:pPr marL="0" indent="0" algn="just">
              <a:buNone/>
            </a:pPr>
            <a:r>
              <a:rPr lang="en-US" dirty="0" smtClean="0"/>
              <a:t>&gt;&gt;&gt; x=5</a:t>
            </a:r>
          </a:p>
          <a:p>
            <a:pPr marL="0" indent="0" algn="just">
              <a:buNone/>
            </a:pPr>
            <a:r>
              <a:rPr lang="en-US" dirty="0" smtClean="0"/>
              <a:t>&gt;&gt;&gt; </a:t>
            </a:r>
            <a:r>
              <a:rPr lang="en-US" dirty="0"/>
              <a:t>area=x**</a:t>
            </a:r>
            <a:r>
              <a:rPr lang="en-US" dirty="0" smtClean="0"/>
              <a:t>2   </a:t>
            </a:r>
            <a:r>
              <a:rPr lang="en-US" dirty="0"/>
              <a:t>#assignment statement </a:t>
            </a:r>
            <a:endParaRPr lang="en-US" dirty="0" smtClean="0"/>
          </a:p>
          <a:p>
            <a:pPr marL="0" indent="0" algn="just">
              <a:buNone/>
            </a:pPr>
            <a:r>
              <a:rPr lang="en-US" dirty="0" smtClean="0"/>
              <a:t>&gt;&gt;&gt;print (x)     </a:t>
            </a:r>
            <a:r>
              <a:rPr lang="en-US" dirty="0"/>
              <a:t>#print </a:t>
            </a:r>
            <a:r>
              <a:rPr lang="en-US" dirty="0" smtClean="0"/>
              <a:t>statement</a:t>
            </a:r>
          </a:p>
          <a:p>
            <a:pPr marL="0" indent="0" algn="just">
              <a:buNone/>
            </a:pPr>
            <a:r>
              <a:rPr lang="en-US" dirty="0" smtClean="0"/>
              <a:t> </a:t>
            </a:r>
            <a:r>
              <a:rPr lang="en-US" dirty="0"/>
              <a:t>5 </a:t>
            </a:r>
            <a:endParaRPr lang="en-US" dirty="0" smtClean="0"/>
          </a:p>
          <a:p>
            <a:pPr marL="0" indent="0" algn="just">
              <a:buNone/>
            </a:pPr>
            <a:r>
              <a:rPr lang="en-US" dirty="0" smtClean="0"/>
              <a:t>&gt;&gt;&gt;</a:t>
            </a:r>
            <a:r>
              <a:rPr lang="en-US" dirty="0"/>
              <a:t>print </a:t>
            </a:r>
            <a:r>
              <a:rPr lang="en-US" dirty="0" smtClean="0"/>
              <a:t>(area)</a:t>
            </a:r>
          </a:p>
          <a:p>
            <a:pPr marL="0" indent="0" algn="just">
              <a:buNone/>
            </a:pPr>
            <a:r>
              <a:rPr lang="en-US" dirty="0" smtClean="0"/>
              <a:t> 25 </a:t>
            </a:r>
          </a:p>
          <a:p>
            <a:pPr marL="0" indent="0" algn="just">
              <a:buNone/>
            </a:pPr>
            <a:r>
              <a:rPr lang="en-US" dirty="0" smtClean="0"/>
              <a:t>&gt;&gt;&gt; </a:t>
            </a:r>
            <a:r>
              <a:rPr lang="en-US" dirty="0"/>
              <a:t>print </a:t>
            </a:r>
            <a:r>
              <a:rPr lang="en-US" dirty="0" smtClean="0"/>
              <a:t>(x</a:t>
            </a:r>
            <a:r>
              <a:rPr lang="en-US" dirty="0"/>
              <a:t>, </a:t>
            </a:r>
            <a:r>
              <a:rPr lang="en-US" dirty="0" smtClean="0"/>
              <a:t>area)</a:t>
            </a:r>
          </a:p>
          <a:p>
            <a:pPr marL="0" indent="0" algn="just">
              <a:buNone/>
            </a:pPr>
            <a:r>
              <a:rPr lang="en-US" dirty="0" smtClean="0"/>
              <a:t> </a:t>
            </a:r>
            <a:r>
              <a:rPr lang="en-US" dirty="0"/>
              <a:t>5 25</a:t>
            </a:r>
            <a:endParaRPr lang="en-IN" dirty="0"/>
          </a:p>
        </p:txBody>
      </p:sp>
    </p:spTree>
    <p:extLst>
      <p:ext uri="{BB962C8B-B14F-4D97-AF65-F5344CB8AC3E}">
        <p14:creationId xmlns:p14="http://schemas.microsoft.com/office/powerpoint/2010/main" val="403062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All the statements we saw till now were simple statement, </a:t>
            </a:r>
            <a:r>
              <a:rPr lang="en-US" dirty="0"/>
              <a:t>i.e. they do not contain a nested block. In Python, there are compound/ group statements also. They are sometimes called nested block. Statement belonging to a block are indented (usually by 4 spaces). Leading whitespace at the beginning of logical line is used to determine the indentation level of line. That means statement(s) which go together must have same indentation level.</a:t>
            </a:r>
            <a:endParaRPr lang="en-IN" dirty="0"/>
          </a:p>
        </p:txBody>
      </p:sp>
    </p:spTree>
    <p:extLst>
      <p:ext uri="{BB962C8B-B14F-4D97-AF65-F5344CB8AC3E}">
        <p14:creationId xmlns:p14="http://schemas.microsoft.com/office/powerpoint/2010/main" val="3184625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Keep the following points in mind while writing python statements</a:t>
            </a:r>
            <a:endParaRPr lang="en-IN" sz="2800" dirty="0"/>
          </a:p>
        </p:txBody>
      </p:sp>
      <p:sp>
        <p:nvSpPr>
          <p:cNvPr id="3" name="Content Placeholder 2"/>
          <p:cNvSpPr>
            <a:spLocks noGrp="1"/>
          </p:cNvSpPr>
          <p:nvPr>
            <p:ph idx="1"/>
          </p:nvPr>
        </p:nvSpPr>
        <p:spPr/>
        <p:txBody>
          <a:bodyPr>
            <a:normAutofit fontScale="77500" lnSpcReduction="20000"/>
          </a:bodyPr>
          <a:lstStyle/>
          <a:p>
            <a:pPr marL="514350" indent="-514350" algn="just">
              <a:buAutoNum type="arabicPeriod"/>
            </a:pPr>
            <a:r>
              <a:rPr lang="en-US" dirty="0" smtClean="0"/>
              <a:t>Write </a:t>
            </a:r>
            <a:r>
              <a:rPr lang="en-US" dirty="0"/>
              <a:t>one python statement per line (Physical Line). Although it is possible to write two statements in a line separated by semicolon</a:t>
            </a:r>
            <a:r>
              <a:rPr lang="en-US" dirty="0" smtClean="0"/>
              <a:t>.</a:t>
            </a:r>
          </a:p>
          <a:p>
            <a:pPr marL="514350" indent="-514350" algn="just">
              <a:buAutoNum type="arabicPeriod"/>
            </a:pPr>
            <a:r>
              <a:rPr lang="en-US" dirty="0" smtClean="0"/>
              <a:t> Comment </a:t>
            </a:r>
            <a:r>
              <a:rPr lang="en-US" dirty="0"/>
              <a:t>starts with </a:t>
            </a:r>
            <a:r>
              <a:rPr lang="en-US" dirty="0" smtClean="0"/>
              <a:t>“#” </a:t>
            </a:r>
            <a:r>
              <a:rPr lang="en-US" dirty="0"/>
              <a:t>outside a quoted string and ends at the end of a line. Comments are not part of statement. They may occur on the line by themselves or at the end of the statement. They are not executed by interpreter</a:t>
            </a:r>
            <a:r>
              <a:rPr lang="en-US" dirty="0" smtClean="0"/>
              <a:t>.</a:t>
            </a:r>
          </a:p>
          <a:p>
            <a:pPr marL="514350" indent="-514350" algn="just">
              <a:buAutoNum type="arabicPeriod"/>
            </a:pPr>
            <a:r>
              <a:rPr lang="en-US" dirty="0" smtClean="0"/>
              <a:t>For </a:t>
            </a:r>
            <a:r>
              <a:rPr lang="en-US" dirty="0"/>
              <a:t>a long statement, spanning multiple physical lines, we can use </a:t>
            </a:r>
            <a:r>
              <a:rPr lang="en-US" dirty="0" smtClean="0"/>
              <a:t>“/” </a:t>
            </a:r>
            <a:r>
              <a:rPr lang="en-US" dirty="0"/>
              <a:t>at the end of physical line to logically join it with next physical line. Use of </a:t>
            </a:r>
            <a:r>
              <a:rPr lang="en-US"/>
              <a:t>the </a:t>
            </a:r>
            <a:r>
              <a:rPr lang="en-US" smtClean="0"/>
              <a:t>“/” </a:t>
            </a:r>
            <a:r>
              <a:rPr lang="en-US" dirty="0"/>
              <a:t>for joining lines is not required with expression consists of ( ), [ ], { </a:t>
            </a:r>
            <a:r>
              <a:rPr lang="en-US" dirty="0" smtClean="0"/>
              <a:t>}</a:t>
            </a:r>
          </a:p>
          <a:p>
            <a:pPr marL="514350" indent="-514350" algn="just">
              <a:buAutoNum type="arabicPeriod"/>
            </a:pPr>
            <a:r>
              <a:rPr lang="en-US" dirty="0" smtClean="0"/>
              <a:t>When </a:t>
            </a:r>
            <a:r>
              <a:rPr lang="en-US" dirty="0"/>
              <a:t>entering statement(s) in interactive mode, an extra blank line is treated as the end of the indented block. </a:t>
            </a:r>
            <a:endParaRPr lang="en-US" dirty="0" smtClean="0"/>
          </a:p>
          <a:p>
            <a:pPr marL="514350" indent="-514350" algn="just">
              <a:buAutoNum type="arabicPeriod"/>
            </a:pPr>
            <a:r>
              <a:rPr lang="en-US" dirty="0" smtClean="0"/>
              <a:t>Indentation </a:t>
            </a:r>
            <a:r>
              <a:rPr lang="en-US" dirty="0"/>
              <a:t>is used to represent the embedded statement(s) in a compound/ Grouped statement. All statement(s) of a compound statement must be indented by a consistent no. of spaces (usually 4) </a:t>
            </a:r>
            <a:endParaRPr lang="en-US" dirty="0" smtClean="0"/>
          </a:p>
          <a:p>
            <a:pPr marL="514350" indent="-514350" algn="just">
              <a:buAutoNum type="arabicPeriod"/>
            </a:pPr>
            <a:r>
              <a:rPr lang="en-US" dirty="0" smtClean="0"/>
              <a:t>White </a:t>
            </a:r>
            <a:r>
              <a:rPr lang="en-US" dirty="0"/>
              <a:t>space in the beginning of line is part of indentation, elsewhere it is not significant.</a:t>
            </a:r>
            <a:endParaRPr lang="en-IN" dirty="0"/>
          </a:p>
        </p:txBody>
      </p:sp>
    </p:spTree>
    <p:extLst>
      <p:ext uri="{BB962C8B-B14F-4D97-AF65-F5344CB8AC3E}">
        <p14:creationId xmlns:p14="http://schemas.microsoft.com/office/powerpoint/2010/main" val="180600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400" i="1" dirty="0" smtClean="0"/>
              <a:t>Note:</a:t>
            </a:r>
          </a:p>
          <a:p>
            <a:r>
              <a:rPr lang="en-US" dirty="0" smtClean="0"/>
              <a:t> </a:t>
            </a:r>
            <a:r>
              <a:rPr lang="en-US" dirty="0"/>
              <a:t>Wrong indentation can give rise to syntax error(s). </a:t>
            </a:r>
            <a:endParaRPr lang="en-US" dirty="0" smtClean="0"/>
          </a:p>
          <a:p>
            <a:r>
              <a:rPr lang="en-US" dirty="0" smtClean="0"/>
              <a:t> </a:t>
            </a:r>
            <a:r>
              <a:rPr lang="en-US" dirty="0"/>
              <a:t>Most Python editor will automatically indent the </a:t>
            </a:r>
            <a:r>
              <a:rPr lang="en-US"/>
              <a:t>statements</a:t>
            </a:r>
            <a:r>
              <a:rPr lang="en-US" smtClean="0"/>
              <a:t>.</a:t>
            </a:r>
          </a:p>
          <a:p>
            <a:r>
              <a:rPr lang="en-US" smtClean="0"/>
              <a:t> </a:t>
            </a:r>
            <a:r>
              <a:rPr lang="en-US" dirty="0"/>
              <a:t>A physical line is what you see as a line when you write a program and a logical line is what Python sees as a single statement.</a:t>
            </a:r>
            <a:endParaRPr lang="en-IN" dirty="0"/>
          </a:p>
        </p:txBody>
      </p:sp>
    </p:spTree>
    <p:extLst>
      <p:ext uri="{BB962C8B-B14F-4D97-AF65-F5344CB8AC3E}">
        <p14:creationId xmlns:p14="http://schemas.microsoft.com/office/powerpoint/2010/main" val="185384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Operators are special symbols which represents computation. They are applied on operand(s), which can be values or variables. Same operator can behave differently on different data types. Operators when applied on operands form an expression. Operators are categorized as Arithmetic, Relational, Logical and Assignment. Value and variables when used with operator are known as operands. </a:t>
            </a:r>
            <a:endParaRPr lang="en-IN" dirty="0"/>
          </a:p>
        </p:txBody>
      </p:sp>
    </p:spTree>
    <p:extLst>
      <p:ext uri="{BB962C8B-B14F-4D97-AF65-F5344CB8AC3E}">
        <p14:creationId xmlns:p14="http://schemas.microsoft.com/office/powerpoint/2010/main" val="1944094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a:t>
            </a:r>
            <a:r>
              <a:rPr lang="en-IN" dirty="0"/>
              <a:t>of operators</a:t>
            </a:r>
          </a:p>
        </p:txBody>
      </p:sp>
      <p:sp>
        <p:nvSpPr>
          <p:cNvPr id="3" name="Content Placeholder 2"/>
          <p:cNvSpPr>
            <a:spLocks noGrp="1"/>
          </p:cNvSpPr>
          <p:nvPr>
            <p:ph idx="1"/>
          </p:nvPr>
        </p:nvSpPr>
        <p:spPr>
          <a:xfrm>
            <a:off x="838200" y="1690688"/>
            <a:ext cx="10515600" cy="4486275"/>
          </a:xfrm>
        </p:spPr>
        <p:txBody>
          <a:bodyPr/>
          <a:lstStyle/>
          <a:p>
            <a:r>
              <a:rPr lang="en-IN" dirty="0" smtClean="0"/>
              <a:t>Mathematical/Arithmetic Operators </a:t>
            </a:r>
            <a:endParaRPr lang="en-IN" dirty="0"/>
          </a:p>
        </p:txBody>
      </p:sp>
      <p:pic>
        <p:nvPicPr>
          <p:cNvPr id="5" name="Picture 4"/>
          <p:cNvPicPr>
            <a:picLocks noChangeAspect="1"/>
          </p:cNvPicPr>
          <p:nvPr/>
        </p:nvPicPr>
        <p:blipFill rotWithShape="1">
          <a:blip r:embed="rId2"/>
          <a:srcRect b="42866"/>
          <a:stretch/>
        </p:blipFill>
        <p:spPr>
          <a:xfrm>
            <a:off x="2286000" y="2307365"/>
            <a:ext cx="5866688" cy="2273427"/>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219123995"/>
              </p:ext>
            </p:extLst>
          </p:nvPr>
        </p:nvGraphicFramePr>
        <p:xfrm>
          <a:off x="2357937" y="4580792"/>
          <a:ext cx="5722194" cy="457200"/>
        </p:xfrm>
        <a:graphic>
          <a:graphicData uri="http://schemas.openxmlformats.org/drawingml/2006/table">
            <a:tbl>
              <a:tblPr firstRow="1" bandRow="1">
                <a:tableStyleId>{5940675A-B579-460E-94D1-54222C63F5DA}</a:tableStyleId>
              </a:tblPr>
              <a:tblGrid>
                <a:gridCol w="930386">
                  <a:extLst>
                    <a:ext uri="{9D8B030D-6E8A-4147-A177-3AD203B41FA5}">
                      <a16:colId xmlns:a16="http://schemas.microsoft.com/office/drawing/2014/main" val="922072766"/>
                    </a:ext>
                  </a:extLst>
                </a:gridCol>
                <a:gridCol w="1116623">
                  <a:extLst>
                    <a:ext uri="{9D8B030D-6E8A-4147-A177-3AD203B41FA5}">
                      <a16:colId xmlns:a16="http://schemas.microsoft.com/office/drawing/2014/main" val="2295703548"/>
                    </a:ext>
                  </a:extLst>
                </a:gridCol>
                <a:gridCol w="1301262">
                  <a:extLst>
                    <a:ext uri="{9D8B030D-6E8A-4147-A177-3AD203B41FA5}">
                      <a16:colId xmlns:a16="http://schemas.microsoft.com/office/drawing/2014/main" val="1374034750"/>
                    </a:ext>
                  </a:extLst>
                </a:gridCol>
                <a:gridCol w="2373923">
                  <a:extLst>
                    <a:ext uri="{9D8B030D-6E8A-4147-A177-3AD203B41FA5}">
                      <a16:colId xmlns:a16="http://schemas.microsoft.com/office/drawing/2014/main" val="2512600356"/>
                    </a:ext>
                  </a:extLst>
                </a:gridCol>
              </a:tblGrid>
              <a:tr h="370840">
                <a:tc>
                  <a:txBody>
                    <a:bodyPr/>
                    <a:lstStyle/>
                    <a:p>
                      <a:r>
                        <a:rPr lang="en-IN" sz="1200" dirty="0" smtClean="0"/>
                        <a:t>/</a:t>
                      </a:r>
                      <a:endParaRPr lang="en-IN" sz="1200" dirty="0"/>
                    </a:p>
                  </a:txBody>
                  <a:tcPr/>
                </a:tc>
                <a:tc>
                  <a:txBody>
                    <a:bodyPr/>
                    <a:lstStyle/>
                    <a:p>
                      <a:r>
                        <a:rPr lang="en-IN" sz="1200" dirty="0" smtClean="0"/>
                        <a:t>Division</a:t>
                      </a:r>
                      <a:endParaRPr lang="en-IN" sz="1200" dirty="0"/>
                    </a:p>
                  </a:txBody>
                  <a:tcPr/>
                </a:tc>
                <a:tc>
                  <a:txBody>
                    <a:bodyPr/>
                    <a:lstStyle/>
                    <a:p>
                      <a:r>
                        <a:rPr lang="en-IN" sz="1200" dirty="0" smtClean="0"/>
                        <a:t>&gt;&gt;&gt; 18/3</a:t>
                      </a:r>
                    </a:p>
                    <a:p>
                      <a:r>
                        <a:rPr lang="en-IN" sz="1200" dirty="0" smtClean="0"/>
                        <a:t>6.0</a:t>
                      </a:r>
                      <a:endParaRPr lang="en-IN" sz="1200" dirty="0"/>
                    </a:p>
                  </a:txBody>
                  <a:tcPr/>
                </a:tc>
                <a:tc>
                  <a:txBody>
                    <a:bodyPr/>
                    <a:lstStyle/>
                    <a:p>
                      <a:r>
                        <a:rPr lang="en-IN" sz="1200" dirty="0" smtClean="0"/>
                        <a:t>&gt;&gt;&gt;</a:t>
                      </a:r>
                      <a:r>
                        <a:rPr lang="en-IN" sz="1200" baseline="0" dirty="0" smtClean="0"/>
                        <a:t> 9/2</a:t>
                      </a:r>
                    </a:p>
                    <a:p>
                      <a:r>
                        <a:rPr lang="en-IN" sz="1200" baseline="0" dirty="0" smtClean="0"/>
                        <a:t>4.5</a:t>
                      </a:r>
                      <a:endParaRPr lang="en-IN" sz="1200" dirty="0"/>
                    </a:p>
                  </a:txBody>
                  <a:tcPr/>
                </a:tc>
                <a:extLst>
                  <a:ext uri="{0D108BD9-81ED-4DB2-BD59-A6C34878D82A}">
                    <a16:rowId xmlns:a16="http://schemas.microsoft.com/office/drawing/2014/main" val="1068698925"/>
                  </a:ext>
                </a:extLst>
              </a:tr>
            </a:tbl>
          </a:graphicData>
        </a:graphic>
      </p:graphicFrame>
    </p:spTree>
    <p:extLst>
      <p:ext uri="{BB962C8B-B14F-4D97-AF65-F5344CB8AC3E}">
        <p14:creationId xmlns:p14="http://schemas.microsoft.com/office/powerpoint/2010/main" val="2255898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b="27734"/>
          <a:stretch/>
        </p:blipFill>
        <p:spPr>
          <a:xfrm>
            <a:off x="2102622" y="2287098"/>
            <a:ext cx="7696200" cy="238161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438548090"/>
              </p:ext>
            </p:extLst>
          </p:nvPr>
        </p:nvGraphicFramePr>
        <p:xfrm>
          <a:off x="2243637" y="4664196"/>
          <a:ext cx="7436694" cy="579120"/>
        </p:xfrm>
        <a:graphic>
          <a:graphicData uri="http://schemas.openxmlformats.org/drawingml/2006/table">
            <a:tbl>
              <a:tblPr firstRow="1" bandRow="1">
                <a:tableStyleId>{5940675A-B579-460E-94D1-54222C63F5DA}</a:tableStyleId>
              </a:tblPr>
              <a:tblGrid>
                <a:gridCol w="1194155">
                  <a:extLst>
                    <a:ext uri="{9D8B030D-6E8A-4147-A177-3AD203B41FA5}">
                      <a16:colId xmlns:a16="http://schemas.microsoft.com/office/drawing/2014/main" val="922072766"/>
                    </a:ext>
                  </a:extLst>
                </a:gridCol>
                <a:gridCol w="1477108">
                  <a:extLst>
                    <a:ext uri="{9D8B030D-6E8A-4147-A177-3AD203B41FA5}">
                      <a16:colId xmlns:a16="http://schemas.microsoft.com/office/drawing/2014/main" val="2295703548"/>
                    </a:ext>
                  </a:extLst>
                </a:gridCol>
                <a:gridCol w="1688123">
                  <a:extLst>
                    <a:ext uri="{9D8B030D-6E8A-4147-A177-3AD203B41FA5}">
                      <a16:colId xmlns:a16="http://schemas.microsoft.com/office/drawing/2014/main" val="1374034750"/>
                    </a:ext>
                  </a:extLst>
                </a:gridCol>
                <a:gridCol w="3077308">
                  <a:extLst>
                    <a:ext uri="{9D8B030D-6E8A-4147-A177-3AD203B41FA5}">
                      <a16:colId xmlns:a16="http://schemas.microsoft.com/office/drawing/2014/main" val="2512600356"/>
                    </a:ext>
                  </a:extLst>
                </a:gridCol>
              </a:tblGrid>
              <a:tr h="370840">
                <a:tc>
                  <a:txBody>
                    <a:bodyPr/>
                    <a:lstStyle/>
                    <a:p>
                      <a:r>
                        <a:rPr lang="en-IN" sz="1600" dirty="0" smtClean="0"/>
                        <a:t>//</a:t>
                      </a:r>
                      <a:endParaRPr lang="en-IN" sz="1600" dirty="0"/>
                    </a:p>
                  </a:txBody>
                  <a:tcPr/>
                </a:tc>
                <a:tc>
                  <a:txBody>
                    <a:bodyPr/>
                    <a:lstStyle/>
                    <a:p>
                      <a:r>
                        <a:rPr lang="en-IN" sz="1600" dirty="0" smtClean="0"/>
                        <a:t>Integer</a:t>
                      </a:r>
                      <a:r>
                        <a:rPr lang="en-IN" sz="1600" baseline="0" dirty="0" smtClean="0"/>
                        <a:t> </a:t>
                      </a:r>
                      <a:r>
                        <a:rPr lang="en-IN" sz="1600" dirty="0" smtClean="0"/>
                        <a:t>Division</a:t>
                      </a:r>
                      <a:endParaRPr lang="en-IN" sz="1600" dirty="0"/>
                    </a:p>
                  </a:txBody>
                  <a:tcPr/>
                </a:tc>
                <a:tc>
                  <a:txBody>
                    <a:bodyPr/>
                    <a:lstStyle/>
                    <a:p>
                      <a:r>
                        <a:rPr lang="en-IN" sz="1600" dirty="0" smtClean="0"/>
                        <a:t>&gt;&gt;&gt; 18//3</a:t>
                      </a:r>
                    </a:p>
                    <a:p>
                      <a:r>
                        <a:rPr lang="en-IN" sz="1600" dirty="0" smtClean="0"/>
                        <a:t>6</a:t>
                      </a:r>
                      <a:endParaRPr lang="en-IN" sz="1600" dirty="0"/>
                    </a:p>
                  </a:txBody>
                  <a:tcPr/>
                </a:tc>
                <a:tc>
                  <a:txBody>
                    <a:bodyPr/>
                    <a:lstStyle/>
                    <a:p>
                      <a:r>
                        <a:rPr lang="en-IN" sz="1600" dirty="0" smtClean="0"/>
                        <a:t>&gt;&gt;&gt;</a:t>
                      </a:r>
                      <a:r>
                        <a:rPr lang="en-IN" sz="1600" baseline="0" dirty="0" smtClean="0"/>
                        <a:t> 9//2</a:t>
                      </a:r>
                    </a:p>
                    <a:p>
                      <a:r>
                        <a:rPr lang="en-IN" sz="1600" baseline="0" dirty="0" smtClean="0"/>
                        <a:t>4</a:t>
                      </a:r>
                      <a:endParaRPr lang="en-IN" sz="1600" dirty="0"/>
                    </a:p>
                  </a:txBody>
                  <a:tcPr/>
                </a:tc>
                <a:extLst>
                  <a:ext uri="{0D108BD9-81ED-4DB2-BD59-A6C34878D82A}">
                    <a16:rowId xmlns:a16="http://schemas.microsoft.com/office/drawing/2014/main" val="1068698925"/>
                  </a:ext>
                </a:extLst>
              </a:tr>
            </a:tbl>
          </a:graphicData>
        </a:graphic>
      </p:graphicFrame>
    </p:spTree>
    <p:extLst>
      <p:ext uri="{BB962C8B-B14F-4D97-AF65-F5344CB8AC3E}">
        <p14:creationId xmlns:p14="http://schemas.microsoft.com/office/powerpoint/2010/main" val="116492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Relational Operators </a:t>
            </a:r>
          </a:p>
        </p:txBody>
      </p:sp>
      <p:pic>
        <p:nvPicPr>
          <p:cNvPr id="4" name="Picture 3"/>
          <p:cNvPicPr>
            <a:picLocks noChangeAspect="1"/>
          </p:cNvPicPr>
          <p:nvPr/>
        </p:nvPicPr>
        <p:blipFill>
          <a:blip r:embed="rId2"/>
          <a:stretch>
            <a:fillRect/>
          </a:stretch>
        </p:blipFill>
        <p:spPr>
          <a:xfrm>
            <a:off x="2343997" y="2356456"/>
            <a:ext cx="5518136" cy="4234042"/>
          </a:xfrm>
          <a:prstGeom prst="rect">
            <a:avLst/>
          </a:prstGeom>
        </p:spPr>
      </p:pic>
    </p:spTree>
    <p:extLst>
      <p:ext uri="{BB962C8B-B14F-4D97-AF65-F5344CB8AC3E}">
        <p14:creationId xmlns:p14="http://schemas.microsoft.com/office/powerpoint/2010/main" val="328465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314575" y="290512"/>
            <a:ext cx="7562850" cy="6276975"/>
          </a:xfrm>
          <a:prstGeom prst="rect">
            <a:avLst/>
          </a:prstGeom>
        </p:spPr>
      </p:pic>
    </p:spTree>
    <p:extLst>
      <p:ext uri="{BB962C8B-B14F-4D97-AF65-F5344CB8AC3E}">
        <p14:creationId xmlns:p14="http://schemas.microsoft.com/office/powerpoint/2010/main" val="349167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Logical Operators </a:t>
            </a: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2061005" y="2562136"/>
            <a:ext cx="7591425" cy="2400300"/>
          </a:xfrm>
          <a:prstGeom prst="rect">
            <a:avLst/>
          </a:prstGeom>
        </p:spPr>
      </p:pic>
    </p:spTree>
    <p:extLst>
      <p:ext uri="{BB962C8B-B14F-4D97-AF65-F5344CB8AC3E}">
        <p14:creationId xmlns:p14="http://schemas.microsoft.com/office/powerpoint/2010/main" val="317250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7525"/>
            <a:ext cx="10515600" cy="4399438"/>
          </a:xfrm>
        </p:spPr>
        <p:txBody>
          <a:bodyPr/>
          <a:lstStyle/>
          <a:p>
            <a:r>
              <a:rPr lang="en-IN" dirty="0"/>
              <a:t>Assignment Operators </a:t>
            </a:r>
            <a:endParaRPr lang="en-IN" dirty="0" smtClean="0"/>
          </a:p>
          <a:p>
            <a:pPr marL="0" indent="0">
              <a:buNone/>
            </a:pPr>
            <a:endParaRPr lang="en-IN" dirty="0" smtClean="0"/>
          </a:p>
        </p:txBody>
      </p:sp>
      <p:pic>
        <p:nvPicPr>
          <p:cNvPr id="4" name="Picture 3"/>
          <p:cNvPicPr>
            <a:picLocks noChangeAspect="1"/>
          </p:cNvPicPr>
          <p:nvPr/>
        </p:nvPicPr>
        <p:blipFill>
          <a:blip r:embed="rId2"/>
          <a:stretch>
            <a:fillRect/>
          </a:stretch>
        </p:blipFill>
        <p:spPr>
          <a:xfrm>
            <a:off x="2295525" y="2614612"/>
            <a:ext cx="7600950" cy="1628775"/>
          </a:xfrm>
          <a:prstGeom prst="rect">
            <a:avLst/>
          </a:prstGeom>
        </p:spPr>
      </p:pic>
      <p:sp>
        <p:nvSpPr>
          <p:cNvPr id="2" name="Oval 1"/>
          <p:cNvSpPr/>
          <p:nvPr/>
        </p:nvSpPr>
        <p:spPr>
          <a:xfrm>
            <a:off x="7051431" y="3174022"/>
            <a:ext cx="105508" cy="96716"/>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7624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956498" y="435835"/>
            <a:ext cx="6871308" cy="6178610"/>
          </a:xfrm>
          <a:prstGeom prst="rect">
            <a:avLst/>
          </a:prstGeom>
        </p:spPr>
      </p:pic>
    </p:spTree>
    <p:extLst>
      <p:ext uri="{BB962C8B-B14F-4D97-AF65-F5344CB8AC3E}">
        <p14:creationId xmlns:p14="http://schemas.microsoft.com/office/powerpoint/2010/main" val="293189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981</Words>
  <Application>Microsoft Office PowerPoint</Application>
  <PresentationFormat>Widescreen</PresentationFormat>
  <Paragraphs>69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Operators, expressions and statements in Python</vt:lpstr>
      <vt:lpstr>PowerPoint Presentation</vt:lpstr>
      <vt:lpstr>List of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Expression and Statements </vt:lpstr>
      <vt:lpstr>PowerPoint Presentation</vt:lpstr>
      <vt:lpstr>Operator Precedence</vt:lpstr>
      <vt:lpstr>Precedence of operator from high precedence to low precedence</vt:lpstr>
      <vt:lpstr>PowerPoint Presentation</vt:lpstr>
      <vt:lpstr>PowerPoint Presentation</vt:lpstr>
      <vt:lpstr>PowerPoint Presentation</vt:lpstr>
      <vt:lpstr>Keep the following points in mind while writing python statements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Operators in Python</dc:title>
  <dc:creator>Sumu</dc:creator>
  <cp:lastModifiedBy>Dell</cp:lastModifiedBy>
  <cp:revision>62</cp:revision>
  <dcterms:created xsi:type="dcterms:W3CDTF">2020-04-07T09:22:00Z</dcterms:created>
  <dcterms:modified xsi:type="dcterms:W3CDTF">2023-08-26T09:59:07Z</dcterms:modified>
</cp:coreProperties>
</file>