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9" r:id="rId54"/>
    <p:sldId id="30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14621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205433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21860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3522166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1935271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679728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2962580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377034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2014855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423543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79DF8B-44CF-4328-9D98-57B88FE08624}" type="datetimeFigureOut">
              <a:rPr lang="en-IN" smtClean="0"/>
              <a:pPr/>
              <a:t>22-09-2023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89D89A-C168-457E-A9FD-667DF6EB7AF2}" type="slidenum">
              <a:rPr lang="en-IN" smtClean="0"/>
              <a:pPr/>
              <a:t>‹#›</a:t>
            </a:fld>
            <a:endParaRPr lang="en-IN"/>
          </a:p>
        </p:txBody>
      </p:sp>
    </p:spTree>
    <p:extLst>
      <p:ext uri="{BB962C8B-B14F-4D97-AF65-F5344CB8AC3E}">
        <p14:creationId xmlns:p14="http://schemas.microsoft.com/office/powerpoint/2010/main" val="8180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79DF8B-44CF-4328-9D98-57B88FE08624}" type="datetimeFigureOut">
              <a:rPr lang="en-IN" smtClean="0"/>
              <a:pPr/>
              <a:t>22-09-2023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9D89A-C168-457E-A9FD-667DF6EB7AF2}" type="slidenum">
              <a:rPr lang="en-IN" smtClean="0"/>
              <a:pPr/>
              <a:t>‹#›</a:t>
            </a:fld>
            <a:endParaRPr lang="en-IN"/>
          </a:p>
        </p:txBody>
      </p:sp>
    </p:spTree>
    <p:extLst>
      <p:ext uri="{BB962C8B-B14F-4D97-AF65-F5344CB8AC3E}">
        <p14:creationId xmlns:p14="http://schemas.microsoft.com/office/powerpoint/2010/main" val="218149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Lists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153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&gt;&gt;&gt; S= [x**2 for x in range (10)] </a:t>
            </a:r>
          </a:p>
          <a:p>
            <a:pPr marL="0" indent="0">
              <a:buNone/>
            </a:pPr>
            <a:r>
              <a:rPr lang="en-US" dirty="0" smtClean="0"/>
              <a:t>&gt;&gt;&gt; print (S) </a:t>
            </a:r>
          </a:p>
          <a:p>
            <a:pPr marL="0" indent="0">
              <a:buNone/>
            </a:pPr>
            <a:r>
              <a:rPr lang="en-US" dirty="0"/>
              <a:t> </a:t>
            </a:r>
            <a:r>
              <a:rPr lang="en-US" dirty="0" smtClean="0"/>
              <a:t>      [0, 1, 4, 9, 16, 25, 36, 49, 64, 81]</a:t>
            </a:r>
          </a:p>
          <a:p>
            <a:pPr marL="0" indent="0">
              <a:buNone/>
            </a:pPr>
            <a:endParaRPr lang="en-US" dirty="0"/>
          </a:p>
          <a:p>
            <a:pPr marL="0" indent="0" algn="just">
              <a:buNone/>
            </a:pPr>
            <a:r>
              <a:rPr lang="en-US" dirty="0" smtClean="0"/>
              <a:t>In mathematical terms, S can be defined as S = {x</a:t>
            </a:r>
            <a:r>
              <a:rPr lang="en-US" baseline="30000" dirty="0" smtClean="0"/>
              <a:t>2</a:t>
            </a:r>
            <a:r>
              <a:rPr lang="en-US" dirty="0" smtClean="0"/>
              <a:t> for: x in (0.....9)}. So, we can say that list comprehension is short-hand for creating list.</a:t>
            </a:r>
            <a:endParaRPr lang="en-IN" dirty="0"/>
          </a:p>
        </p:txBody>
      </p:sp>
    </p:spTree>
    <p:extLst>
      <p:ext uri="{BB962C8B-B14F-4D97-AF65-F5344CB8AC3E}">
        <p14:creationId xmlns:p14="http://schemas.microsoft.com/office/powerpoint/2010/main" val="1457256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763"/>
            <a:ext cx="10515600" cy="5288200"/>
          </a:xfrm>
        </p:spPr>
        <p:txBody>
          <a:bodyPr>
            <a:normAutofit fontScale="92500" lnSpcReduction="10000"/>
          </a:bodyPr>
          <a:lstStyle/>
          <a:p>
            <a:pPr marL="0" indent="0">
              <a:buNone/>
            </a:pPr>
            <a:r>
              <a:rPr lang="en-US" sz="2000" b="1" dirty="0" smtClean="0"/>
              <a:t>Example</a:t>
            </a:r>
            <a:r>
              <a:rPr lang="en-US" dirty="0" smtClean="0"/>
              <a:t> </a:t>
            </a:r>
          </a:p>
          <a:p>
            <a:pPr marL="0" indent="0">
              <a:buNone/>
            </a:pPr>
            <a:r>
              <a:rPr lang="en-US" dirty="0" smtClean="0"/>
              <a:t>&gt;&gt;&gt; A = [3, 4, 5] </a:t>
            </a:r>
          </a:p>
          <a:p>
            <a:pPr marL="0" indent="0">
              <a:buNone/>
            </a:pPr>
            <a:r>
              <a:rPr lang="en-US" dirty="0" smtClean="0"/>
              <a:t>&gt;&gt;&gt; B = [value *3 for value in A] </a:t>
            </a:r>
          </a:p>
          <a:p>
            <a:pPr marL="0" indent="0" algn="just">
              <a:buNone/>
            </a:pPr>
            <a:r>
              <a:rPr lang="en-US" dirty="0" smtClean="0"/>
              <a:t>Here B will be created with the help of A and its each element will be thrice of element of A.</a:t>
            </a:r>
          </a:p>
          <a:p>
            <a:pPr marL="0" indent="0">
              <a:buNone/>
            </a:pPr>
            <a:r>
              <a:rPr lang="en-US" dirty="0" smtClean="0"/>
              <a:t>&gt;&gt;&gt; print (B)</a:t>
            </a:r>
          </a:p>
          <a:p>
            <a:pPr marL="0" indent="0">
              <a:buNone/>
            </a:pPr>
            <a:r>
              <a:rPr lang="en-US" dirty="0"/>
              <a:t> </a:t>
            </a:r>
            <a:r>
              <a:rPr lang="en-US" dirty="0" smtClean="0"/>
              <a:t>      [9, 12, 15] </a:t>
            </a:r>
          </a:p>
          <a:p>
            <a:pPr marL="0" indent="0">
              <a:buNone/>
            </a:pPr>
            <a:r>
              <a:rPr lang="en-US" sz="2400" i="1" dirty="0" smtClean="0"/>
              <a:t>Comprehensions are functionally equivalent to writing as:</a:t>
            </a:r>
          </a:p>
          <a:p>
            <a:pPr marL="0" indent="0">
              <a:buNone/>
            </a:pPr>
            <a:r>
              <a:rPr lang="en-US" dirty="0" smtClean="0"/>
              <a:t>&gt;&gt;&gt;B = [ ] </a:t>
            </a:r>
          </a:p>
          <a:p>
            <a:pPr marL="0" indent="0">
              <a:buNone/>
            </a:pPr>
            <a:r>
              <a:rPr lang="en-US" dirty="0" smtClean="0"/>
              <a:t>&gt;&gt;&gt;for </a:t>
            </a:r>
            <a:r>
              <a:rPr lang="en-US" dirty="0" err="1" smtClean="0"/>
              <a:t>i</a:t>
            </a:r>
            <a:r>
              <a:rPr lang="en-US" dirty="0" smtClean="0"/>
              <a:t> in A</a:t>
            </a:r>
          </a:p>
          <a:p>
            <a:pPr marL="0" indent="0">
              <a:buNone/>
            </a:pPr>
            <a:r>
              <a:rPr lang="en-US" dirty="0"/>
              <a:t> </a:t>
            </a:r>
            <a:r>
              <a:rPr lang="en-US" dirty="0" smtClean="0"/>
              <a:t>     B. append (</a:t>
            </a:r>
            <a:r>
              <a:rPr lang="en-US" dirty="0" err="1" smtClean="0"/>
              <a:t>i</a:t>
            </a:r>
            <a:r>
              <a:rPr lang="en-US" dirty="0" smtClean="0"/>
              <a:t>*3) </a:t>
            </a:r>
          </a:p>
          <a:p>
            <a:pPr marL="0" indent="0">
              <a:buNone/>
            </a:pPr>
            <a:r>
              <a:rPr lang="en-US" dirty="0" smtClean="0"/>
              <a:t>Similarly, other comprehensions can be expended.</a:t>
            </a:r>
            <a:endParaRPr lang="en-IN" dirty="0"/>
          </a:p>
        </p:txBody>
      </p:sp>
    </p:spTree>
    <p:extLst>
      <p:ext uri="{BB962C8B-B14F-4D97-AF65-F5344CB8AC3E}">
        <p14:creationId xmlns:p14="http://schemas.microsoft.com/office/powerpoint/2010/main" val="363044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&gt;&gt;&gt; print (B)</a:t>
            </a:r>
          </a:p>
          <a:p>
            <a:pPr marL="0" indent="0">
              <a:buNone/>
            </a:pPr>
            <a:r>
              <a:rPr lang="en-US" dirty="0"/>
              <a:t> </a:t>
            </a:r>
            <a:r>
              <a:rPr lang="en-US" dirty="0" smtClean="0"/>
              <a:t>       [9, 12, 15] </a:t>
            </a:r>
          </a:p>
          <a:p>
            <a:pPr marL="0" indent="0">
              <a:buNone/>
            </a:pPr>
            <a:r>
              <a:rPr lang="en-US" dirty="0" smtClean="0"/>
              <a:t>Let’s create a list of even numbers belonging to ‘S’ list:</a:t>
            </a:r>
          </a:p>
          <a:p>
            <a:pPr marL="0" indent="0">
              <a:buNone/>
            </a:pPr>
            <a:r>
              <a:rPr lang="en-US" dirty="0" smtClean="0"/>
              <a:t> &gt;&gt;&gt;C = [</a:t>
            </a:r>
            <a:r>
              <a:rPr lang="en-US" dirty="0" err="1" smtClean="0"/>
              <a:t>i</a:t>
            </a:r>
            <a:r>
              <a:rPr lang="en-US" dirty="0" smtClean="0"/>
              <a:t> for </a:t>
            </a:r>
            <a:r>
              <a:rPr lang="en-US" dirty="0" err="1" smtClean="0"/>
              <a:t>i</a:t>
            </a:r>
            <a:r>
              <a:rPr lang="en-US" dirty="0" smtClean="0"/>
              <a:t> in S if </a:t>
            </a:r>
            <a:r>
              <a:rPr lang="en-US" dirty="0" err="1" smtClean="0"/>
              <a:t>i</a:t>
            </a:r>
            <a:r>
              <a:rPr lang="en-US" dirty="0" smtClean="0"/>
              <a:t> % 2 = = 0]</a:t>
            </a:r>
          </a:p>
          <a:p>
            <a:pPr marL="0" indent="0">
              <a:buNone/>
            </a:pPr>
            <a:r>
              <a:rPr lang="en-IN" dirty="0" smtClean="0"/>
              <a:t> &gt;&gt;&gt;print (C) </a:t>
            </a:r>
          </a:p>
          <a:p>
            <a:pPr marL="0" indent="0">
              <a:buNone/>
            </a:pPr>
            <a:r>
              <a:rPr lang="en-IN" dirty="0"/>
              <a:t> </a:t>
            </a:r>
            <a:r>
              <a:rPr lang="en-IN" dirty="0" smtClean="0"/>
              <a:t>      [0, 4, 16, 36, 64]</a:t>
            </a:r>
            <a:endParaRPr lang="en-IN" dirty="0"/>
          </a:p>
        </p:txBody>
      </p:sp>
    </p:spTree>
    <p:extLst>
      <p:ext uri="{BB962C8B-B14F-4D97-AF65-F5344CB8AC3E}">
        <p14:creationId xmlns:p14="http://schemas.microsoft.com/office/powerpoint/2010/main" val="55223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iv) Using built-in object </a:t>
            </a:r>
          </a:p>
          <a:p>
            <a:pPr marL="0" indent="0">
              <a:buNone/>
            </a:pPr>
            <a:r>
              <a:rPr lang="en-US" dirty="0"/>
              <a:t> </a:t>
            </a:r>
            <a:r>
              <a:rPr lang="en-US" dirty="0" smtClean="0"/>
              <a:t>    L = list ( )     </a:t>
            </a:r>
            <a:r>
              <a:rPr lang="en-US" sz="2400" i="1" dirty="0" smtClean="0"/>
              <a:t>will create an empty list</a:t>
            </a:r>
            <a:r>
              <a:rPr lang="en-US" dirty="0" smtClean="0"/>
              <a:t> </a:t>
            </a:r>
          </a:p>
          <a:p>
            <a:pPr marL="0" indent="0">
              <a:buNone/>
            </a:pPr>
            <a:r>
              <a:rPr lang="en-US" sz="2000" b="1" dirty="0" smtClean="0"/>
              <a:t>Example</a:t>
            </a:r>
            <a:r>
              <a:rPr lang="en-US" dirty="0" smtClean="0"/>
              <a:t> </a:t>
            </a:r>
          </a:p>
          <a:p>
            <a:pPr marL="0" indent="0">
              <a:buNone/>
            </a:pPr>
            <a:r>
              <a:rPr lang="en-US" dirty="0" smtClean="0"/>
              <a:t>&gt;&gt;&gt;l = list ( ) </a:t>
            </a:r>
          </a:p>
          <a:p>
            <a:pPr marL="0" indent="0">
              <a:buNone/>
            </a:pPr>
            <a:r>
              <a:rPr lang="en-US" dirty="0" smtClean="0"/>
              <a:t>&gt;&gt;&gt;print (l) </a:t>
            </a:r>
          </a:p>
          <a:p>
            <a:pPr marL="0" indent="0">
              <a:buNone/>
            </a:pPr>
            <a:r>
              <a:rPr lang="en-US" dirty="0"/>
              <a:t> </a:t>
            </a:r>
            <a:r>
              <a:rPr lang="en-US" dirty="0" smtClean="0"/>
              <a:t>      [ ]  </a:t>
            </a:r>
            <a:r>
              <a:rPr lang="en-US" sz="2400" dirty="0" smtClean="0"/>
              <a:t># empty list</a:t>
            </a:r>
            <a:r>
              <a:rPr lang="en-US" dirty="0" smtClean="0"/>
              <a:t> </a:t>
            </a:r>
          </a:p>
          <a:p>
            <a:pPr marL="0" indent="0">
              <a:buNone/>
            </a:pPr>
            <a:r>
              <a:rPr lang="en-US" dirty="0" smtClean="0"/>
              <a:t>Or</a:t>
            </a:r>
          </a:p>
          <a:p>
            <a:pPr marL="0" indent="0">
              <a:buNone/>
            </a:pPr>
            <a:r>
              <a:rPr lang="en-US" dirty="0" smtClean="0"/>
              <a:t>L = list (sequence)</a:t>
            </a:r>
            <a:endParaRPr lang="en-IN" dirty="0"/>
          </a:p>
        </p:txBody>
      </p:sp>
    </p:spTree>
    <p:extLst>
      <p:ext uri="{BB962C8B-B14F-4D97-AF65-F5344CB8AC3E}">
        <p14:creationId xmlns:p14="http://schemas.microsoft.com/office/powerpoint/2010/main" val="2120693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&gt;&gt;&gt;L = list [(1, 2, 3, 4)] </a:t>
            </a:r>
          </a:p>
          <a:p>
            <a:pPr marL="0" indent="0">
              <a:buNone/>
            </a:pPr>
            <a:r>
              <a:rPr lang="en-US" dirty="0" smtClean="0"/>
              <a:t>&gt;&gt;&gt;print (L) </a:t>
            </a:r>
          </a:p>
          <a:p>
            <a:pPr marL="0" indent="0">
              <a:buNone/>
            </a:pPr>
            <a:r>
              <a:rPr lang="en-US" dirty="0"/>
              <a:t> </a:t>
            </a:r>
            <a:r>
              <a:rPr lang="en-US" dirty="0" smtClean="0"/>
              <a:t>      [1, 2, 3, 4] </a:t>
            </a:r>
          </a:p>
          <a:p>
            <a:pPr marL="0" indent="0" algn="just">
              <a:buNone/>
            </a:pPr>
            <a:endParaRPr lang="en-US" dirty="0" smtClean="0"/>
          </a:p>
          <a:p>
            <a:pPr marL="0" indent="0" algn="just">
              <a:buNone/>
            </a:pPr>
            <a:r>
              <a:rPr lang="en-US" dirty="0" smtClean="0"/>
              <a:t>A single new list is created every time, you execute [ ]. We have created many different lists each using [ ]. But if a list is assigned to another variable, a new list is not created.</a:t>
            </a:r>
            <a:endParaRPr lang="en-IN" dirty="0"/>
          </a:p>
        </p:txBody>
      </p:sp>
    </p:spTree>
    <p:extLst>
      <p:ext uri="{BB962C8B-B14F-4D97-AF65-F5344CB8AC3E}">
        <p14:creationId xmlns:p14="http://schemas.microsoft.com/office/powerpoint/2010/main" val="2110904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571500" indent="-571500">
              <a:buAutoNum type="romanLcParenR"/>
            </a:pPr>
            <a:r>
              <a:rPr lang="en-US" dirty="0" smtClean="0"/>
              <a:t>A=B=[ ] </a:t>
            </a:r>
          </a:p>
          <a:p>
            <a:pPr marL="0" indent="0">
              <a:buNone/>
            </a:pPr>
            <a:r>
              <a:rPr lang="en-US" dirty="0" smtClean="0"/>
              <a:t>Creates one list mapped to both A &amp; B </a:t>
            </a:r>
          </a:p>
          <a:p>
            <a:pPr marL="0" indent="0">
              <a:buNone/>
            </a:pPr>
            <a:r>
              <a:rPr lang="en-US" sz="2000" b="1" dirty="0" smtClean="0"/>
              <a:t>Example</a:t>
            </a:r>
            <a:r>
              <a:rPr lang="en-US" dirty="0" smtClean="0"/>
              <a:t> </a:t>
            </a:r>
          </a:p>
          <a:p>
            <a:pPr marL="0" indent="0">
              <a:buNone/>
            </a:pPr>
            <a:r>
              <a:rPr lang="en-US" dirty="0" smtClean="0"/>
              <a:t>&gt;&gt;&gt; A = B = [10, 20, 30] </a:t>
            </a:r>
          </a:p>
          <a:p>
            <a:pPr marL="0" indent="0">
              <a:buNone/>
            </a:pPr>
            <a:r>
              <a:rPr lang="en-US" dirty="0" smtClean="0"/>
              <a:t>&gt;&gt;&gt; print (A, B) </a:t>
            </a:r>
          </a:p>
          <a:p>
            <a:pPr marL="0" indent="0">
              <a:buNone/>
            </a:pPr>
            <a:r>
              <a:rPr lang="en-US" dirty="0"/>
              <a:t> </a:t>
            </a:r>
            <a:r>
              <a:rPr lang="en-US" dirty="0" smtClean="0"/>
              <a:t>      [10, 20, 30] [10, 20, 30] </a:t>
            </a:r>
          </a:p>
          <a:p>
            <a:pPr marL="0" indent="0">
              <a:buNone/>
            </a:pPr>
            <a:endParaRPr lang="en-US" dirty="0"/>
          </a:p>
          <a:p>
            <a:pPr marL="0" indent="0">
              <a:buNone/>
            </a:pPr>
            <a:r>
              <a:rPr lang="en-US" dirty="0" smtClean="0"/>
              <a:t>ii) A = [ ] </a:t>
            </a:r>
          </a:p>
          <a:p>
            <a:pPr marL="0" indent="0">
              <a:buNone/>
            </a:pPr>
            <a:r>
              <a:rPr lang="en-US" dirty="0"/>
              <a:t> </a:t>
            </a:r>
            <a:r>
              <a:rPr lang="en-US" dirty="0" smtClean="0"/>
              <a:t>   B = A </a:t>
            </a:r>
          </a:p>
          <a:p>
            <a:pPr marL="0" indent="0">
              <a:buNone/>
            </a:pPr>
            <a:r>
              <a:rPr lang="en-US" dirty="0" smtClean="0"/>
              <a:t>Will also create one list mapped to both</a:t>
            </a:r>
            <a:endParaRPr lang="en-IN" dirty="0"/>
          </a:p>
        </p:txBody>
      </p:sp>
    </p:spTree>
    <p:extLst>
      <p:ext uri="{BB962C8B-B14F-4D97-AF65-F5344CB8AC3E}">
        <p14:creationId xmlns:p14="http://schemas.microsoft.com/office/powerpoint/2010/main" val="39539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smtClean="0"/>
              <a:t>Example</a:t>
            </a:r>
            <a:r>
              <a:rPr lang="en-IN" dirty="0" smtClean="0"/>
              <a:t> </a:t>
            </a:r>
          </a:p>
          <a:p>
            <a:pPr marL="0" indent="0">
              <a:buNone/>
            </a:pPr>
            <a:r>
              <a:rPr lang="en-IN" dirty="0" smtClean="0"/>
              <a:t>&gt;&gt;&gt; A = [1, 2, 3]</a:t>
            </a:r>
          </a:p>
          <a:p>
            <a:pPr marL="0" indent="0">
              <a:buNone/>
            </a:pPr>
            <a:r>
              <a:rPr lang="en-IN" dirty="0" smtClean="0"/>
              <a:t>&gt;&gt;&gt; B = A </a:t>
            </a:r>
          </a:p>
          <a:p>
            <a:pPr marL="0" indent="0">
              <a:buNone/>
            </a:pPr>
            <a:r>
              <a:rPr lang="en-IN" dirty="0" smtClean="0"/>
              <a:t>&gt;&gt;&gt; print (A, B)</a:t>
            </a:r>
          </a:p>
          <a:p>
            <a:pPr marL="0" indent="0">
              <a:buNone/>
            </a:pPr>
            <a:r>
              <a:rPr lang="en-IN" dirty="0"/>
              <a:t> </a:t>
            </a:r>
            <a:r>
              <a:rPr lang="en-IN" dirty="0" smtClean="0"/>
              <a:t>      [1, 2, 3] [1, 2, 3]</a:t>
            </a:r>
            <a:endParaRPr lang="en-IN" dirty="0"/>
          </a:p>
        </p:txBody>
      </p:sp>
    </p:spTree>
    <p:extLst>
      <p:ext uri="{BB962C8B-B14F-4D97-AF65-F5344CB8AC3E}">
        <p14:creationId xmlns:p14="http://schemas.microsoft.com/office/powerpoint/2010/main" val="2178265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an element of list</a:t>
            </a:r>
            <a:endParaRPr lang="en-IN" dirty="0"/>
          </a:p>
        </p:txBody>
      </p:sp>
      <p:sp>
        <p:nvSpPr>
          <p:cNvPr id="3" name="Content Placeholder 2"/>
          <p:cNvSpPr>
            <a:spLocks noGrp="1"/>
          </p:cNvSpPr>
          <p:nvPr>
            <p:ph idx="1"/>
          </p:nvPr>
        </p:nvSpPr>
        <p:spPr/>
        <p:txBody>
          <a:bodyPr/>
          <a:lstStyle/>
          <a:p>
            <a:pPr algn="just"/>
            <a:r>
              <a:rPr lang="en-US" dirty="0" smtClean="0"/>
              <a:t>For accessing an element, we use index. To access an element of list containing another list, we use pair of index. Lets access elements of L5 list. Also a sub-list of list can be accessed using list slice</a:t>
            </a:r>
          </a:p>
          <a:p>
            <a:pPr marL="0" indent="0" algn="just">
              <a:buNone/>
            </a:pPr>
            <a:endParaRPr lang="en-IN" dirty="0"/>
          </a:p>
        </p:txBody>
      </p:sp>
    </p:spTree>
    <p:extLst>
      <p:ext uri="{BB962C8B-B14F-4D97-AF65-F5344CB8AC3E}">
        <p14:creationId xmlns:p14="http://schemas.microsoft.com/office/powerpoint/2010/main" val="334067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Slices </a:t>
            </a:r>
            <a:endParaRPr lang="en-IN" dirty="0"/>
          </a:p>
        </p:txBody>
      </p:sp>
      <p:sp>
        <p:nvSpPr>
          <p:cNvPr id="3" name="Content Placeholder 2"/>
          <p:cNvSpPr>
            <a:spLocks noGrp="1"/>
          </p:cNvSpPr>
          <p:nvPr>
            <p:ph idx="1"/>
          </p:nvPr>
        </p:nvSpPr>
        <p:spPr/>
        <p:txBody>
          <a:bodyPr>
            <a:normAutofit lnSpcReduction="10000"/>
          </a:bodyPr>
          <a:lstStyle/>
          <a:p>
            <a:r>
              <a:rPr lang="en-US" dirty="0" smtClean="0"/>
              <a:t>Slice operator works on list also. We know that a slice of a list is its sub-list. </a:t>
            </a:r>
          </a:p>
          <a:p>
            <a:r>
              <a:rPr lang="en-US" dirty="0" smtClean="0"/>
              <a:t>For creating a list slice, we use</a:t>
            </a:r>
          </a:p>
          <a:p>
            <a:pPr marL="0" indent="0">
              <a:buNone/>
            </a:pPr>
            <a:r>
              <a:rPr lang="en-US" dirty="0"/>
              <a:t> </a:t>
            </a:r>
            <a:r>
              <a:rPr lang="en-US" dirty="0" smtClean="0"/>
              <a:t>   [</a:t>
            </a:r>
            <a:r>
              <a:rPr lang="en-US" dirty="0" err="1" smtClean="0"/>
              <a:t>n:m</a:t>
            </a:r>
            <a:r>
              <a:rPr lang="en-US" dirty="0" smtClean="0"/>
              <a:t>] operator.</a:t>
            </a:r>
          </a:p>
          <a:p>
            <a:pPr marL="0" indent="0">
              <a:buNone/>
            </a:pPr>
            <a:r>
              <a:rPr lang="en-US" sz="2000" b="1" dirty="0" smtClean="0"/>
              <a:t>Example</a:t>
            </a:r>
          </a:p>
          <a:p>
            <a:pPr marL="0" indent="0">
              <a:buNone/>
            </a:pPr>
            <a:r>
              <a:rPr lang="en-IN" sz="2000" dirty="0" smtClean="0"/>
              <a:t>L5 = [1, 2, [6, 7, 8], 3]</a:t>
            </a:r>
          </a:p>
          <a:p>
            <a:pPr marL="0" indent="0">
              <a:buNone/>
            </a:pPr>
            <a:endParaRPr lang="en-US" sz="2000" b="1" dirty="0" smtClean="0"/>
          </a:p>
          <a:p>
            <a:pPr marL="0" indent="0">
              <a:buNone/>
            </a:pPr>
            <a:r>
              <a:rPr lang="en-IN" sz="2000" dirty="0" smtClean="0"/>
              <a:t>&gt;&gt;&gt;print (L5 [0])</a:t>
            </a:r>
          </a:p>
          <a:p>
            <a:pPr marL="0" indent="0">
              <a:buNone/>
            </a:pPr>
            <a:r>
              <a:rPr lang="en-IN" sz="2000" dirty="0"/>
              <a:t> </a:t>
            </a:r>
            <a:r>
              <a:rPr lang="en-IN" sz="2000" dirty="0" smtClean="0"/>
              <a:t>      1 </a:t>
            </a:r>
          </a:p>
          <a:p>
            <a:pPr marL="0" indent="0">
              <a:buNone/>
            </a:pPr>
            <a:r>
              <a:rPr lang="en-IN" sz="2000" dirty="0" smtClean="0"/>
              <a:t>&gt;&gt;&gt;print (L5 [2])</a:t>
            </a:r>
          </a:p>
          <a:p>
            <a:pPr marL="0" indent="0">
              <a:buNone/>
            </a:pPr>
            <a:r>
              <a:rPr lang="en-IN" sz="2000" dirty="0"/>
              <a:t> </a:t>
            </a:r>
            <a:r>
              <a:rPr lang="en-IN" sz="2000" dirty="0" smtClean="0"/>
              <a:t>      [6, 7, 8]</a:t>
            </a:r>
            <a:endParaRPr lang="en-US" sz="2000" b="1" dirty="0" smtClean="0"/>
          </a:p>
          <a:p>
            <a:pPr marL="0" indent="0">
              <a:buNone/>
            </a:pPr>
            <a:endParaRPr lang="en-IN" sz="2000" b="1" dirty="0"/>
          </a:p>
        </p:txBody>
      </p:sp>
    </p:spTree>
    <p:extLst>
      <p:ext uri="{BB962C8B-B14F-4D97-AF65-F5344CB8AC3E}">
        <p14:creationId xmlns:p14="http://schemas.microsoft.com/office/powerpoint/2010/main" val="491007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As the 3rd element of this list is a list. To access a value from this sub-list, we will use </a:t>
            </a:r>
          </a:p>
          <a:p>
            <a:pPr marL="0" indent="0">
              <a:buNone/>
            </a:pPr>
            <a:r>
              <a:rPr lang="en-US" dirty="0" smtClean="0"/>
              <a:t>&gt;&gt;&gt;print (L5 [2][0]) </a:t>
            </a:r>
          </a:p>
          <a:p>
            <a:pPr marL="0" indent="0">
              <a:buNone/>
            </a:pPr>
            <a:r>
              <a:rPr lang="en-US" dirty="0"/>
              <a:t> </a:t>
            </a:r>
            <a:r>
              <a:rPr lang="en-US" dirty="0" smtClean="0"/>
              <a:t>      6 </a:t>
            </a:r>
          </a:p>
          <a:p>
            <a:pPr marL="0" indent="0">
              <a:buNone/>
            </a:pPr>
            <a:r>
              <a:rPr lang="en-US" dirty="0" smtClean="0"/>
              <a:t>&gt;&gt;&gt;print (L5 [2][2])</a:t>
            </a:r>
          </a:p>
          <a:p>
            <a:pPr marL="0" indent="0">
              <a:buNone/>
            </a:pPr>
            <a:r>
              <a:rPr lang="en-US" dirty="0"/>
              <a:t> </a:t>
            </a:r>
            <a:r>
              <a:rPr lang="en-US" dirty="0" smtClean="0"/>
              <a:t>      8 </a:t>
            </a:r>
            <a:endParaRPr lang="en-IN" dirty="0"/>
          </a:p>
        </p:txBody>
      </p:sp>
    </p:spTree>
    <p:extLst>
      <p:ext uri="{BB962C8B-B14F-4D97-AF65-F5344CB8AC3E}">
        <p14:creationId xmlns:p14="http://schemas.microsoft.com/office/powerpoint/2010/main" val="56801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Lists</a:t>
            </a:r>
            <a:endParaRPr lang="en-IN" dirty="0"/>
          </a:p>
        </p:txBody>
      </p:sp>
      <p:sp>
        <p:nvSpPr>
          <p:cNvPr id="3" name="Content Placeholder 2"/>
          <p:cNvSpPr>
            <a:spLocks noGrp="1"/>
          </p:cNvSpPr>
          <p:nvPr>
            <p:ph idx="1"/>
          </p:nvPr>
        </p:nvSpPr>
        <p:spPr/>
        <p:txBody>
          <a:bodyPr>
            <a:normAutofit lnSpcReduction="10000"/>
          </a:bodyPr>
          <a:lstStyle/>
          <a:p>
            <a:pPr algn="just"/>
            <a:r>
              <a:rPr lang="en-US" dirty="0" smtClean="0"/>
              <a:t>Like a String, list also is sequence data type. It is an ordered set of values enclosed in square brackets []. </a:t>
            </a:r>
          </a:p>
          <a:p>
            <a:pPr algn="just"/>
            <a:r>
              <a:rPr lang="en-US" dirty="0" smtClean="0"/>
              <a:t>Values in the list can be modified, i.e. it is mutable.</a:t>
            </a:r>
          </a:p>
          <a:p>
            <a:pPr algn="just"/>
            <a:r>
              <a:rPr lang="en-US" dirty="0" smtClean="0"/>
              <a:t>As it is set of values, we can use index in square brackets [] to identify a value belonging to it.</a:t>
            </a:r>
          </a:p>
          <a:p>
            <a:pPr algn="just"/>
            <a:r>
              <a:rPr lang="en-US" dirty="0" smtClean="0"/>
              <a:t>The values that make up a list are called its elements, and they can be of any type. </a:t>
            </a:r>
          </a:p>
          <a:p>
            <a:pPr algn="just"/>
            <a:r>
              <a:rPr lang="en-US" dirty="0" smtClean="0"/>
              <a:t>We can also say that list data type is a container that holds a number of elements in a given order. For accessing an element of the list, indexing is used.</a:t>
            </a:r>
            <a:endParaRPr lang="en-IN" dirty="0"/>
          </a:p>
        </p:txBody>
      </p:sp>
    </p:spTree>
    <p:extLst>
      <p:ext uri="{BB962C8B-B14F-4D97-AF65-F5344CB8AC3E}">
        <p14:creationId xmlns:p14="http://schemas.microsoft.com/office/powerpoint/2010/main" val="4172903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This will return the part of the list from nth element to </a:t>
            </a:r>
            <a:r>
              <a:rPr lang="en-US" dirty="0" err="1" smtClean="0"/>
              <a:t>mth</a:t>
            </a:r>
            <a:r>
              <a:rPr lang="en-US" dirty="0" smtClean="0"/>
              <a:t> element, including the first element but excluding the last element. So the resultant list will have m-n elements in it.</a:t>
            </a:r>
          </a:p>
          <a:p>
            <a:pPr marL="0" indent="0">
              <a:buNone/>
            </a:pPr>
            <a:r>
              <a:rPr lang="en-US" dirty="0" smtClean="0"/>
              <a:t>   &gt;&gt;&gt; L1 [1:2] </a:t>
            </a:r>
          </a:p>
          <a:p>
            <a:pPr marL="0" indent="0">
              <a:buNone/>
            </a:pPr>
            <a:r>
              <a:rPr lang="en-US" dirty="0" smtClean="0"/>
              <a:t>           will give </a:t>
            </a:r>
          </a:p>
          <a:p>
            <a:pPr marL="0" indent="0">
              <a:buNone/>
            </a:pPr>
            <a:r>
              <a:rPr lang="en-US" dirty="0"/>
              <a:t> </a:t>
            </a:r>
            <a:r>
              <a:rPr lang="en-US" dirty="0" smtClean="0"/>
              <a:t>         [2]</a:t>
            </a:r>
            <a:endParaRPr lang="en-IN" dirty="0"/>
          </a:p>
        </p:txBody>
      </p:sp>
    </p:spTree>
    <p:extLst>
      <p:ext uri="{BB962C8B-B14F-4D97-AF65-F5344CB8AC3E}">
        <p14:creationId xmlns:p14="http://schemas.microsoft.com/office/powerpoint/2010/main" val="1142932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Slices are treated as boundaries, and the result will contain all the elements between boundaries. </a:t>
            </a:r>
          </a:p>
          <a:p>
            <a:pPr marL="0" indent="0">
              <a:buNone/>
            </a:pPr>
            <a:r>
              <a:rPr lang="en-US" sz="2000" b="1" i="1" dirty="0" smtClean="0"/>
              <a:t>Its Syntax is:</a:t>
            </a:r>
            <a:r>
              <a:rPr lang="en-US" dirty="0" smtClean="0"/>
              <a:t> </a:t>
            </a:r>
          </a:p>
          <a:p>
            <a:pPr marL="0" indent="0">
              <a:buNone/>
            </a:pPr>
            <a:r>
              <a:rPr lang="en-US" sz="2400" b="1" dirty="0" err="1" smtClean="0"/>
              <a:t>seq</a:t>
            </a:r>
            <a:r>
              <a:rPr lang="en-US" sz="2400" b="1" dirty="0" smtClean="0"/>
              <a:t> = L [start: stop: step]</a:t>
            </a:r>
            <a:r>
              <a:rPr lang="en-US" dirty="0" smtClean="0"/>
              <a:t> </a:t>
            </a:r>
          </a:p>
          <a:p>
            <a:pPr marL="0" indent="0" algn="just">
              <a:buNone/>
            </a:pPr>
            <a:r>
              <a:rPr lang="en-US" dirty="0" smtClean="0"/>
              <a:t>Where start, stop &amp; step- all three are optional. If you omit first index, slice starts from “0” and omitting of stop will take it to end. Default value of step is 1.</a:t>
            </a:r>
            <a:endParaRPr lang="en-IN" dirty="0"/>
          </a:p>
        </p:txBody>
      </p:sp>
    </p:spTree>
    <p:extLst>
      <p:ext uri="{BB962C8B-B14F-4D97-AF65-F5344CB8AC3E}">
        <p14:creationId xmlns:p14="http://schemas.microsoft.com/office/powerpoint/2010/main" val="269287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sz="2000" b="1" dirty="0" smtClean="0"/>
              <a:t>Example</a:t>
            </a:r>
            <a:r>
              <a:rPr lang="en-US" dirty="0" smtClean="0"/>
              <a:t> </a:t>
            </a:r>
          </a:p>
          <a:p>
            <a:pPr marL="0" indent="0">
              <a:buNone/>
            </a:pPr>
            <a:r>
              <a:rPr lang="en-US" dirty="0" smtClean="0"/>
              <a:t>For list L2 containing [“Delhi”, “Chennai”, “Mumbai”]</a:t>
            </a:r>
          </a:p>
          <a:p>
            <a:pPr marL="0" indent="0">
              <a:buNone/>
            </a:pPr>
            <a:r>
              <a:rPr lang="en-US" dirty="0" smtClean="0"/>
              <a:t>&gt;&gt;&gt;L2 [0:2]</a:t>
            </a:r>
          </a:p>
          <a:p>
            <a:pPr marL="0" indent="0">
              <a:buNone/>
            </a:pPr>
            <a:r>
              <a:rPr lang="en-US" dirty="0"/>
              <a:t> </a:t>
            </a:r>
            <a:r>
              <a:rPr lang="en-US" dirty="0" smtClean="0"/>
              <a:t>      [“Delhi”, “Chennai”] </a:t>
            </a:r>
          </a:p>
          <a:p>
            <a:pPr marL="0" indent="0">
              <a:buNone/>
            </a:pPr>
            <a:endParaRPr lang="en-US" dirty="0"/>
          </a:p>
          <a:p>
            <a:pPr marL="0" indent="0">
              <a:buNone/>
            </a:pPr>
            <a:r>
              <a:rPr lang="en-US" sz="2000" b="1" dirty="0" smtClean="0"/>
              <a:t>Example</a:t>
            </a:r>
            <a:r>
              <a:rPr lang="en-US" dirty="0" smtClean="0"/>
              <a:t> </a:t>
            </a:r>
          </a:p>
          <a:p>
            <a:pPr marL="0" indent="0">
              <a:buNone/>
            </a:pPr>
            <a:r>
              <a:rPr lang="en-US" dirty="0" smtClean="0"/>
              <a:t>&gt;&gt;&gt; list = [10, 20, 30, 40, 50, 60]</a:t>
            </a:r>
          </a:p>
          <a:p>
            <a:pPr marL="0" indent="0">
              <a:buNone/>
            </a:pPr>
            <a:r>
              <a:rPr lang="en-US" dirty="0" smtClean="0"/>
              <a:t>&gt;&gt;&gt; list [::2]                 </a:t>
            </a:r>
            <a:r>
              <a:rPr lang="en-US" sz="2200" i="1" dirty="0" smtClean="0"/>
              <a:t># produce a list with every alternate element</a:t>
            </a:r>
            <a:r>
              <a:rPr lang="en-US" dirty="0" smtClean="0"/>
              <a:t> </a:t>
            </a:r>
          </a:p>
          <a:p>
            <a:pPr marL="0" indent="0">
              <a:buNone/>
            </a:pPr>
            <a:r>
              <a:rPr lang="en-US" dirty="0"/>
              <a:t> </a:t>
            </a:r>
            <a:r>
              <a:rPr lang="en-US" dirty="0" smtClean="0"/>
              <a:t>      [10, 30, 50]</a:t>
            </a:r>
          </a:p>
          <a:p>
            <a:pPr marL="0" indent="0">
              <a:buNone/>
            </a:pPr>
            <a:r>
              <a:rPr lang="en-US" dirty="0" smtClean="0"/>
              <a:t>&gt;&gt;&gt; list [4:]                  </a:t>
            </a:r>
            <a:r>
              <a:rPr lang="en-US" sz="2200" i="1" dirty="0" smtClean="0"/>
              <a:t># will produce a list containing all the elements from 5th position till end</a:t>
            </a:r>
            <a:r>
              <a:rPr lang="en-US" dirty="0" smtClean="0"/>
              <a:t> </a:t>
            </a:r>
          </a:p>
          <a:p>
            <a:pPr marL="0" indent="0">
              <a:buNone/>
            </a:pPr>
            <a:r>
              <a:rPr lang="en-US" dirty="0"/>
              <a:t> </a:t>
            </a:r>
            <a:r>
              <a:rPr lang="en-US" dirty="0" smtClean="0"/>
              <a:t>       [50, 60]</a:t>
            </a:r>
            <a:endParaRPr lang="en-IN" dirty="0"/>
          </a:p>
        </p:txBody>
      </p:sp>
    </p:spTree>
    <p:extLst>
      <p:ext uri="{BB962C8B-B14F-4D97-AF65-F5344CB8AC3E}">
        <p14:creationId xmlns:p14="http://schemas.microsoft.com/office/powerpoint/2010/main" val="2720958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000" b="1" dirty="0" smtClean="0"/>
              <a:t>Example</a:t>
            </a:r>
            <a:r>
              <a:rPr lang="en-US" dirty="0" smtClean="0"/>
              <a:t> </a:t>
            </a:r>
          </a:p>
          <a:p>
            <a:pPr marL="0" indent="0">
              <a:buNone/>
            </a:pPr>
            <a:r>
              <a:rPr lang="en-US" dirty="0" smtClean="0"/>
              <a:t>&gt;&gt;&gt; list [:3] </a:t>
            </a:r>
          </a:p>
          <a:p>
            <a:pPr marL="0" indent="0">
              <a:buNone/>
            </a:pPr>
            <a:r>
              <a:rPr lang="en-US" dirty="0"/>
              <a:t> </a:t>
            </a:r>
            <a:r>
              <a:rPr lang="en-US" dirty="0" smtClean="0"/>
              <a:t>      [10, 20, 30]</a:t>
            </a:r>
          </a:p>
          <a:p>
            <a:pPr marL="0" indent="0">
              <a:buNone/>
            </a:pPr>
            <a:r>
              <a:rPr lang="en-US" dirty="0" smtClean="0"/>
              <a:t>&gt;&gt;&gt; list [:]</a:t>
            </a:r>
          </a:p>
          <a:p>
            <a:pPr marL="0" indent="0">
              <a:buNone/>
            </a:pPr>
            <a:r>
              <a:rPr lang="en-US" dirty="0"/>
              <a:t> </a:t>
            </a:r>
            <a:r>
              <a:rPr lang="en-US" dirty="0" smtClean="0"/>
              <a:t>      [10, 20, 30, 40, 50, 60] </a:t>
            </a:r>
          </a:p>
          <a:p>
            <a:pPr marL="0" indent="0">
              <a:buNone/>
            </a:pPr>
            <a:r>
              <a:rPr lang="en-US" sz="2000" b="1" dirty="0" smtClean="0"/>
              <a:t>Example</a:t>
            </a:r>
            <a:r>
              <a:rPr lang="en-US" dirty="0" smtClean="0"/>
              <a:t> </a:t>
            </a:r>
          </a:p>
          <a:p>
            <a:pPr marL="0" indent="0">
              <a:buNone/>
            </a:pPr>
            <a:r>
              <a:rPr lang="en-US" dirty="0" smtClean="0"/>
              <a:t>&gt;&gt;&gt; list [-1]            </a:t>
            </a:r>
            <a:r>
              <a:rPr lang="en-US" sz="1800" i="1" dirty="0" smtClean="0"/>
              <a:t># “-1” refers to last elements of list</a:t>
            </a:r>
            <a:r>
              <a:rPr lang="en-US" sz="2400" dirty="0" smtClean="0"/>
              <a:t> </a:t>
            </a:r>
          </a:p>
          <a:p>
            <a:pPr marL="0" indent="0">
              <a:buNone/>
            </a:pPr>
            <a:r>
              <a:rPr lang="en-US" sz="2400" dirty="0"/>
              <a:t> </a:t>
            </a:r>
            <a:r>
              <a:rPr lang="en-US" sz="2400" dirty="0" smtClean="0"/>
              <a:t>        60 </a:t>
            </a:r>
          </a:p>
          <a:p>
            <a:pPr marL="0" indent="0">
              <a:buNone/>
            </a:pPr>
            <a:r>
              <a:rPr lang="en-US" sz="2400" dirty="0"/>
              <a:t> </a:t>
            </a:r>
            <a:r>
              <a:rPr lang="en-US" sz="2400" dirty="0" smtClean="0"/>
              <a:t>        will produce a list with every other element</a:t>
            </a:r>
            <a:endParaRPr lang="en-IN" dirty="0"/>
          </a:p>
        </p:txBody>
      </p:sp>
    </p:spTree>
    <p:extLst>
      <p:ext uri="{BB962C8B-B14F-4D97-AF65-F5344CB8AC3E}">
        <p14:creationId xmlns:p14="http://schemas.microsoft.com/office/powerpoint/2010/main" val="1396905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b="1" i="1" dirty="0" smtClean="0"/>
              <a:t>Note:</a:t>
            </a:r>
            <a:r>
              <a:rPr lang="en-US" dirty="0" smtClean="0"/>
              <a:t> </a:t>
            </a:r>
          </a:p>
          <a:p>
            <a:pPr marL="0" indent="0" algn="just">
              <a:buNone/>
            </a:pPr>
            <a:r>
              <a:rPr lang="en-US" dirty="0" smtClean="0"/>
              <a:t>Since lists are mutable, it is often recommended to make a copy of it before performing operation that change a list.</a:t>
            </a:r>
            <a:endParaRPr lang="en-IN" dirty="0"/>
          </a:p>
        </p:txBody>
      </p:sp>
    </p:spTree>
    <p:extLst>
      <p:ext uri="{BB962C8B-B14F-4D97-AF65-F5344CB8AC3E}">
        <p14:creationId xmlns:p14="http://schemas.microsoft.com/office/powerpoint/2010/main" val="901852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Traversing a List </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smtClean="0"/>
              <a:t>Let us visit each element (traverse the list) of the list to display them on screen. This can be done in many ways:</a:t>
            </a:r>
          </a:p>
          <a:p>
            <a:pPr marL="0" indent="0" algn="just">
              <a:buNone/>
            </a:pPr>
            <a:r>
              <a:rPr lang="en-US" dirty="0" smtClean="0"/>
              <a:t>L1=[1,2,3,4]</a:t>
            </a:r>
          </a:p>
          <a:p>
            <a:pPr marL="0" indent="0" algn="just">
              <a:buNone/>
            </a:pPr>
            <a:r>
              <a:rPr lang="en-US" sz="2000" b="1" dirty="0" smtClean="0"/>
              <a:t>Example 1</a:t>
            </a:r>
          </a:p>
          <a:p>
            <a:pPr marL="0" indent="0" algn="just">
              <a:buNone/>
            </a:pPr>
            <a:r>
              <a:rPr lang="en-US" dirty="0" err="1" smtClean="0"/>
              <a:t>i</a:t>
            </a:r>
            <a:r>
              <a:rPr lang="en-US" dirty="0" smtClean="0"/>
              <a:t> = 0 </a:t>
            </a:r>
          </a:p>
          <a:p>
            <a:pPr marL="0" indent="0" algn="just">
              <a:buNone/>
            </a:pPr>
            <a:r>
              <a:rPr lang="en-US" dirty="0" smtClean="0"/>
              <a:t>while </a:t>
            </a:r>
            <a:r>
              <a:rPr lang="en-US" dirty="0" err="1" smtClean="0"/>
              <a:t>i</a:t>
            </a:r>
            <a:r>
              <a:rPr lang="en-US" dirty="0" smtClean="0"/>
              <a:t> &lt; 4:</a:t>
            </a:r>
          </a:p>
          <a:p>
            <a:pPr marL="0" indent="0" algn="just">
              <a:buNone/>
            </a:pPr>
            <a:r>
              <a:rPr lang="en-US" dirty="0"/>
              <a:t>	</a:t>
            </a:r>
            <a:r>
              <a:rPr lang="en-US" dirty="0" smtClean="0"/>
              <a:t>print (L1 [</a:t>
            </a:r>
            <a:r>
              <a:rPr lang="en-US" dirty="0" err="1" smtClean="0"/>
              <a:t>i</a:t>
            </a:r>
            <a:r>
              <a:rPr lang="en-US" dirty="0" smtClean="0"/>
              <a:t>])</a:t>
            </a:r>
          </a:p>
          <a:p>
            <a:pPr marL="0" indent="0" algn="just">
              <a:buNone/>
            </a:pPr>
            <a:r>
              <a:rPr lang="en-US" dirty="0"/>
              <a:t>	</a:t>
            </a:r>
            <a:r>
              <a:rPr lang="en-US" dirty="0" err="1" smtClean="0"/>
              <a:t>i</a:t>
            </a:r>
            <a:r>
              <a:rPr lang="en-US" dirty="0" smtClean="0"/>
              <a:t> + = 1 </a:t>
            </a:r>
          </a:p>
          <a:p>
            <a:pPr marL="0" indent="0" algn="just">
              <a:buNone/>
            </a:pPr>
            <a:r>
              <a:rPr lang="en-US" dirty="0" smtClean="0"/>
              <a:t>It will produce following output 1 2 3 4</a:t>
            </a:r>
            <a:endParaRPr lang="en-IN" dirty="0"/>
          </a:p>
        </p:txBody>
      </p:sp>
    </p:spTree>
    <p:extLst>
      <p:ext uri="{BB962C8B-B14F-4D97-AF65-F5344CB8AC3E}">
        <p14:creationId xmlns:p14="http://schemas.microsoft.com/office/powerpoint/2010/main" val="94373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000" b="1" dirty="0" smtClean="0"/>
              <a:t>Example 2</a:t>
            </a:r>
          </a:p>
          <a:p>
            <a:pPr marL="0" indent="0">
              <a:buNone/>
            </a:pPr>
            <a:r>
              <a:rPr lang="en-US" sz="2400" dirty="0" smtClean="0"/>
              <a:t>for </a:t>
            </a:r>
            <a:r>
              <a:rPr lang="en-US" sz="2400" dirty="0" err="1" smtClean="0"/>
              <a:t>i</a:t>
            </a:r>
            <a:r>
              <a:rPr lang="en-US" sz="2400" dirty="0" smtClean="0"/>
              <a:t> in L1:</a:t>
            </a:r>
          </a:p>
          <a:p>
            <a:pPr marL="0" indent="0">
              <a:buNone/>
            </a:pPr>
            <a:r>
              <a:rPr lang="en-US" sz="2400" dirty="0"/>
              <a:t> </a:t>
            </a:r>
            <a:r>
              <a:rPr lang="en-US" sz="2400" dirty="0" smtClean="0"/>
              <a:t>      print (</a:t>
            </a:r>
            <a:r>
              <a:rPr lang="en-US" sz="2400" dirty="0" err="1" smtClean="0"/>
              <a:t>i</a:t>
            </a:r>
            <a:r>
              <a:rPr lang="en-US" sz="2400" dirty="0" smtClean="0"/>
              <a:t>)</a:t>
            </a:r>
          </a:p>
          <a:p>
            <a:pPr marL="0" indent="0">
              <a:buNone/>
            </a:pPr>
            <a:r>
              <a:rPr lang="en-US" sz="2400" dirty="0" smtClean="0"/>
              <a:t>It will also produce the same output</a:t>
            </a:r>
            <a:endParaRPr lang="en-IN" sz="2000" b="1" dirty="0" smtClean="0"/>
          </a:p>
          <a:p>
            <a:pPr marL="0" indent="0">
              <a:buNone/>
            </a:pPr>
            <a:endParaRPr lang="en-US" sz="2400" dirty="0" smtClean="0"/>
          </a:p>
        </p:txBody>
      </p:sp>
    </p:spTree>
    <p:extLst>
      <p:ext uri="{BB962C8B-B14F-4D97-AF65-F5344CB8AC3E}">
        <p14:creationId xmlns:p14="http://schemas.microsoft.com/office/powerpoint/2010/main" val="1671482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sz="2000" b="1" dirty="0" smtClean="0"/>
              <a:t>Example 3</a:t>
            </a:r>
          </a:p>
          <a:p>
            <a:pPr marL="0" indent="0">
              <a:buNone/>
            </a:pPr>
            <a:r>
              <a:rPr lang="en-US" sz="2000" dirty="0" err="1" smtClean="0"/>
              <a:t>i</a:t>
            </a:r>
            <a:r>
              <a:rPr lang="en-US" sz="2000" dirty="0" smtClean="0"/>
              <a:t>=0 </a:t>
            </a:r>
          </a:p>
          <a:p>
            <a:pPr marL="0" indent="0">
              <a:buNone/>
            </a:pPr>
            <a:r>
              <a:rPr lang="en-US" sz="2000" dirty="0" smtClean="0"/>
              <a:t>while </a:t>
            </a:r>
            <a:r>
              <a:rPr lang="en-US" sz="2000" dirty="0" err="1" smtClean="0"/>
              <a:t>i</a:t>
            </a:r>
            <a:r>
              <a:rPr lang="en-US" sz="2000" dirty="0" smtClean="0"/>
              <a:t> &lt; </a:t>
            </a:r>
            <a:r>
              <a:rPr lang="en-US" sz="2000" dirty="0" err="1" smtClean="0"/>
              <a:t>len</a:t>
            </a:r>
            <a:r>
              <a:rPr lang="en-US" sz="2000" dirty="0" smtClean="0"/>
              <a:t> (L1):</a:t>
            </a:r>
          </a:p>
          <a:p>
            <a:pPr marL="0" indent="0">
              <a:buNone/>
            </a:pPr>
            <a:r>
              <a:rPr lang="en-US" sz="2000" dirty="0"/>
              <a:t> </a:t>
            </a:r>
            <a:r>
              <a:rPr lang="en-US" sz="2000" dirty="0" smtClean="0"/>
              <a:t>         print (L1 [</a:t>
            </a:r>
            <a:r>
              <a:rPr lang="en-US" sz="2000" dirty="0" err="1" smtClean="0"/>
              <a:t>i</a:t>
            </a:r>
            <a:r>
              <a:rPr lang="en-US" sz="2000" dirty="0" smtClean="0"/>
              <a:t>])</a:t>
            </a:r>
          </a:p>
          <a:p>
            <a:pPr marL="0" indent="0">
              <a:buNone/>
            </a:pPr>
            <a:r>
              <a:rPr lang="en-US" sz="2000" dirty="0"/>
              <a:t> </a:t>
            </a:r>
            <a:r>
              <a:rPr lang="en-US" sz="2000" dirty="0" smtClean="0"/>
              <a:t>         </a:t>
            </a:r>
            <a:r>
              <a:rPr lang="en-US" sz="2000" dirty="0" err="1" smtClean="0"/>
              <a:t>i</a:t>
            </a:r>
            <a:r>
              <a:rPr lang="en-US" sz="2000" dirty="0" smtClean="0"/>
              <a:t> + = 1 </a:t>
            </a:r>
          </a:p>
          <a:p>
            <a:pPr marL="0" indent="0">
              <a:buNone/>
            </a:pPr>
            <a:r>
              <a:rPr lang="en-US" sz="2000" b="1" dirty="0" smtClean="0"/>
              <a:t>OR</a:t>
            </a:r>
            <a:r>
              <a:rPr lang="en-US" sz="2000" dirty="0" smtClean="0"/>
              <a:t> </a:t>
            </a:r>
          </a:p>
          <a:p>
            <a:pPr marL="0" indent="0">
              <a:buNone/>
            </a:pPr>
            <a:r>
              <a:rPr lang="en-US" sz="2000" dirty="0" err="1" smtClean="0"/>
              <a:t>i</a:t>
            </a:r>
            <a:r>
              <a:rPr lang="en-US" sz="2000" dirty="0" smtClean="0"/>
              <a:t>= 0 </a:t>
            </a:r>
          </a:p>
          <a:p>
            <a:pPr marL="0" indent="0">
              <a:buNone/>
            </a:pPr>
            <a:r>
              <a:rPr lang="en-US" sz="2000" dirty="0" smtClean="0"/>
              <a:t>L = </a:t>
            </a:r>
            <a:r>
              <a:rPr lang="en-US" sz="2000" dirty="0" err="1" smtClean="0"/>
              <a:t>len</a:t>
            </a:r>
            <a:r>
              <a:rPr lang="en-US" sz="2000" dirty="0" smtClean="0"/>
              <a:t> (L1) </a:t>
            </a:r>
          </a:p>
          <a:p>
            <a:pPr marL="0" indent="0">
              <a:buNone/>
            </a:pPr>
            <a:r>
              <a:rPr lang="en-US" sz="2000" dirty="0" smtClean="0"/>
              <a:t>while </a:t>
            </a:r>
            <a:r>
              <a:rPr lang="en-US" sz="2000" dirty="0" err="1" smtClean="0"/>
              <a:t>i</a:t>
            </a:r>
            <a:r>
              <a:rPr lang="en-US" sz="2000" dirty="0" smtClean="0"/>
              <a:t> &lt; L :</a:t>
            </a:r>
          </a:p>
          <a:p>
            <a:pPr marL="0" indent="0">
              <a:buNone/>
            </a:pPr>
            <a:r>
              <a:rPr lang="en-US" sz="2000" dirty="0" smtClean="0"/>
              <a:t>          print (L1 [</a:t>
            </a:r>
            <a:r>
              <a:rPr lang="en-US" sz="2000" dirty="0" err="1" smtClean="0"/>
              <a:t>i</a:t>
            </a:r>
            <a:r>
              <a:rPr lang="en-US" sz="2000" dirty="0" smtClean="0"/>
              <a:t>])</a:t>
            </a:r>
          </a:p>
          <a:p>
            <a:pPr marL="0" indent="0">
              <a:buNone/>
            </a:pPr>
            <a:r>
              <a:rPr lang="en-US" sz="2000" dirty="0" smtClean="0"/>
              <a:t>          </a:t>
            </a:r>
            <a:r>
              <a:rPr lang="en-US" sz="2000" dirty="0" err="1" smtClean="0"/>
              <a:t>i</a:t>
            </a:r>
            <a:r>
              <a:rPr lang="en-US" sz="2000" dirty="0" smtClean="0"/>
              <a:t> + = 1 </a:t>
            </a:r>
          </a:p>
          <a:p>
            <a:pPr marL="0" indent="0">
              <a:buNone/>
            </a:pPr>
            <a:endParaRPr lang="en-US" sz="2000" i="1" dirty="0" smtClean="0"/>
          </a:p>
          <a:p>
            <a:pPr marL="0" indent="0">
              <a:buNone/>
            </a:pPr>
            <a:r>
              <a:rPr lang="en-US" sz="2000" i="1" dirty="0" smtClean="0"/>
              <a:t>It will also produce the same output.</a:t>
            </a:r>
          </a:p>
          <a:p>
            <a:pPr marL="0" indent="0">
              <a:buNone/>
            </a:pPr>
            <a:r>
              <a:rPr lang="en-US" sz="2000" dirty="0" smtClean="0"/>
              <a:t>Here </a:t>
            </a:r>
            <a:r>
              <a:rPr lang="en-US" sz="2000" dirty="0" err="1" smtClean="0"/>
              <a:t>len</a:t>
            </a:r>
            <a:r>
              <a:rPr lang="en-US" sz="2000" dirty="0" smtClean="0"/>
              <a:t>( ) function is used to get the length of list L1. As length of L1 is 4, </a:t>
            </a:r>
            <a:r>
              <a:rPr lang="en-US" sz="2000" dirty="0" err="1" smtClean="0"/>
              <a:t>i</a:t>
            </a:r>
            <a:r>
              <a:rPr lang="en-US" sz="2000" dirty="0" smtClean="0"/>
              <a:t> will take value from 0 to 3.</a:t>
            </a:r>
            <a:endParaRPr lang="en-IN" sz="2000" dirty="0"/>
          </a:p>
        </p:txBody>
      </p:sp>
    </p:spTree>
    <p:extLst>
      <p:ext uri="{BB962C8B-B14F-4D97-AF65-F5344CB8AC3E}">
        <p14:creationId xmlns:p14="http://schemas.microsoft.com/office/powerpoint/2010/main" val="513613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2000" b="1" dirty="0" smtClean="0"/>
              <a:t>Example 4</a:t>
            </a:r>
          </a:p>
          <a:p>
            <a:pPr marL="0" indent="0">
              <a:buNone/>
            </a:pPr>
            <a:r>
              <a:rPr lang="en-US" sz="2000" dirty="0" smtClean="0"/>
              <a:t>for </a:t>
            </a:r>
            <a:r>
              <a:rPr lang="en-US" sz="2000" dirty="0" err="1" smtClean="0"/>
              <a:t>i</a:t>
            </a:r>
            <a:r>
              <a:rPr lang="en-US" sz="2000" dirty="0" smtClean="0"/>
              <a:t> in range (</a:t>
            </a:r>
            <a:r>
              <a:rPr lang="en-US" sz="2000" dirty="0" err="1" smtClean="0"/>
              <a:t>len</a:t>
            </a:r>
            <a:r>
              <a:rPr lang="en-US" sz="2000" dirty="0" smtClean="0"/>
              <a:t> (L1)):</a:t>
            </a:r>
          </a:p>
          <a:p>
            <a:pPr marL="0" indent="0">
              <a:buNone/>
            </a:pPr>
            <a:r>
              <a:rPr lang="en-US" sz="2000" dirty="0"/>
              <a:t>	</a:t>
            </a:r>
            <a:r>
              <a:rPr lang="en-US" sz="2000" dirty="0" smtClean="0"/>
              <a:t>print (L1 [</a:t>
            </a:r>
            <a:r>
              <a:rPr lang="en-US" sz="2000" dirty="0" err="1" smtClean="0"/>
              <a:t>i</a:t>
            </a:r>
            <a:r>
              <a:rPr lang="en-US" sz="2000" dirty="0" smtClean="0"/>
              <a:t>])</a:t>
            </a:r>
          </a:p>
          <a:p>
            <a:pPr marL="0" indent="0">
              <a:buNone/>
            </a:pPr>
            <a:endParaRPr lang="en-US" sz="2000" dirty="0" smtClean="0"/>
          </a:p>
          <a:p>
            <a:pPr marL="0" indent="0">
              <a:buNone/>
            </a:pPr>
            <a:r>
              <a:rPr lang="en-US" sz="2000" i="1" dirty="0" smtClean="0"/>
              <a:t>Using 2nd way for transversal will only allow us to print the list, but other ways can also be used to write or update the element of the list.</a:t>
            </a:r>
            <a:r>
              <a:rPr lang="en-US" sz="2000" dirty="0" smtClean="0"/>
              <a:t> </a:t>
            </a:r>
          </a:p>
          <a:p>
            <a:pPr marL="0" indent="0" algn="just">
              <a:buNone/>
            </a:pPr>
            <a:r>
              <a:rPr lang="en-US" sz="2000" dirty="0" smtClean="0"/>
              <a:t>In 4</a:t>
            </a:r>
            <a:r>
              <a:rPr lang="en-US" sz="2000" baseline="30000" dirty="0" smtClean="0"/>
              <a:t>th</a:t>
            </a:r>
            <a:r>
              <a:rPr lang="en-US" sz="2000" dirty="0" smtClean="0"/>
              <a:t> way, range ( ) function is used to generate, indices from 0 to </a:t>
            </a:r>
            <a:r>
              <a:rPr lang="en-US" sz="2000" dirty="0" err="1" smtClean="0"/>
              <a:t>len</a:t>
            </a:r>
            <a:r>
              <a:rPr lang="en-US" sz="2000" dirty="0" smtClean="0"/>
              <a:t> -1; with each iteration </a:t>
            </a:r>
            <a:r>
              <a:rPr lang="en-US" sz="2000" dirty="0" err="1" smtClean="0"/>
              <a:t>i</a:t>
            </a:r>
            <a:r>
              <a:rPr lang="en-US" sz="2000" dirty="0" smtClean="0"/>
              <a:t> gets the index of next element and values of list are printed.</a:t>
            </a:r>
            <a:endParaRPr lang="en-IN" sz="2000" dirty="0"/>
          </a:p>
        </p:txBody>
      </p:sp>
    </p:spTree>
    <p:extLst>
      <p:ext uri="{BB962C8B-B14F-4D97-AF65-F5344CB8AC3E}">
        <p14:creationId xmlns:p14="http://schemas.microsoft.com/office/powerpoint/2010/main" val="18260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000" b="1" dirty="0" smtClean="0"/>
              <a:t>Example</a:t>
            </a:r>
            <a:r>
              <a:rPr lang="en-US" dirty="0" smtClean="0"/>
              <a:t> </a:t>
            </a:r>
          </a:p>
          <a:p>
            <a:pPr marL="0" indent="0">
              <a:buNone/>
            </a:pPr>
            <a:r>
              <a:rPr lang="en-US" dirty="0" smtClean="0"/>
              <a:t>Accessing list with negative index</a:t>
            </a:r>
          </a:p>
          <a:p>
            <a:pPr marL="0" indent="0">
              <a:buNone/>
            </a:pPr>
            <a:r>
              <a:rPr lang="en-US" dirty="0" err="1" smtClean="0"/>
              <a:t>i</a:t>
            </a:r>
            <a:r>
              <a:rPr lang="en-US" dirty="0" smtClean="0"/>
              <a:t> = 1</a:t>
            </a:r>
          </a:p>
          <a:p>
            <a:pPr marL="0" indent="0">
              <a:buNone/>
            </a:pPr>
            <a:r>
              <a:rPr lang="en-US" dirty="0" smtClean="0"/>
              <a:t>while </a:t>
            </a:r>
            <a:r>
              <a:rPr lang="en-US" dirty="0" err="1" smtClean="0"/>
              <a:t>i</a:t>
            </a:r>
            <a:r>
              <a:rPr lang="en-US" dirty="0" smtClean="0"/>
              <a:t> &lt; </a:t>
            </a:r>
            <a:r>
              <a:rPr lang="en-US" dirty="0" err="1" smtClean="0"/>
              <a:t>len</a:t>
            </a:r>
            <a:r>
              <a:rPr lang="en-US" dirty="0" smtClean="0"/>
              <a:t> (L1):</a:t>
            </a:r>
          </a:p>
          <a:p>
            <a:pPr marL="0" indent="0">
              <a:buNone/>
            </a:pPr>
            <a:r>
              <a:rPr lang="en-US" dirty="0"/>
              <a:t>	</a:t>
            </a:r>
            <a:r>
              <a:rPr lang="en-US" dirty="0" smtClean="0"/>
              <a:t>print (L1 [-</a:t>
            </a:r>
            <a:r>
              <a:rPr lang="en-US" dirty="0" err="1" smtClean="0"/>
              <a:t>i</a:t>
            </a:r>
            <a:r>
              <a:rPr lang="en-US" dirty="0" smtClean="0"/>
              <a:t>])</a:t>
            </a:r>
          </a:p>
          <a:p>
            <a:pPr marL="0" indent="0">
              <a:buNone/>
            </a:pPr>
            <a:r>
              <a:rPr lang="en-US" dirty="0"/>
              <a:t>	</a:t>
            </a:r>
            <a:r>
              <a:rPr lang="en-US" dirty="0" err="1" smtClean="0"/>
              <a:t>i</a:t>
            </a:r>
            <a:r>
              <a:rPr lang="en-US" dirty="0" smtClean="0"/>
              <a:t> += 1 </a:t>
            </a:r>
          </a:p>
          <a:p>
            <a:pPr marL="0" indent="0" algn="just">
              <a:buNone/>
            </a:pPr>
            <a:r>
              <a:rPr lang="en-US" dirty="0" smtClean="0"/>
              <a:t>In this loop execution for a positive value of “</a:t>
            </a:r>
            <a:r>
              <a:rPr lang="en-US" dirty="0" err="1" smtClean="0"/>
              <a:t>i</a:t>
            </a:r>
            <a:r>
              <a:rPr lang="en-US" dirty="0" smtClean="0"/>
              <a:t>” L1 [-</a:t>
            </a:r>
            <a:r>
              <a:rPr lang="en-US" dirty="0" err="1" smtClean="0"/>
              <a:t>i</a:t>
            </a:r>
            <a:r>
              <a:rPr lang="en-US" dirty="0" smtClean="0"/>
              <a:t>] will result into</a:t>
            </a:r>
          </a:p>
          <a:p>
            <a:pPr marL="0" indent="0" algn="just">
              <a:buNone/>
            </a:pPr>
            <a:r>
              <a:rPr lang="en-US" dirty="0" smtClean="0"/>
              <a:t> L1 [</a:t>
            </a:r>
            <a:r>
              <a:rPr lang="en-US" dirty="0" err="1" smtClean="0"/>
              <a:t>len</a:t>
            </a:r>
            <a:r>
              <a:rPr lang="en-US" dirty="0" smtClean="0"/>
              <a:t> (L1)-</a:t>
            </a:r>
            <a:r>
              <a:rPr lang="en-US" dirty="0" err="1" smtClean="0"/>
              <a:t>i</a:t>
            </a:r>
            <a:r>
              <a:rPr lang="en-US" dirty="0" smtClean="0"/>
              <a:t>] </a:t>
            </a:r>
          </a:p>
          <a:p>
            <a:pPr marL="0" indent="0" algn="just">
              <a:buNone/>
            </a:pPr>
            <a:r>
              <a:rPr lang="en-US" dirty="0" smtClean="0"/>
              <a:t>for </a:t>
            </a:r>
            <a:r>
              <a:rPr lang="en-US" dirty="0" err="1" smtClean="0"/>
              <a:t>i</a:t>
            </a:r>
            <a:r>
              <a:rPr lang="en-US" dirty="0" smtClean="0"/>
              <a:t>=1, L1 [4-1] will be printed. </a:t>
            </a:r>
            <a:endParaRPr lang="en-IN" dirty="0"/>
          </a:p>
        </p:txBody>
      </p:sp>
    </p:spTree>
    <p:extLst>
      <p:ext uri="{BB962C8B-B14F-4D97-AF65-F5344CB8AC3E}">
        <p14:creationId xmlns:p14="http://schemas.microsoft.com/office/powerpoint/2010/main" val="518374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Its syntax is: </a:t>
            </a:r>
          </a:p>
          <a:p>
            <a:pPr marL="0" indent="0">
              <a:buNone/>
            </a:pPr>
            <a:r>
              <a:rPr lang="en-US" sz="2400" b="1" i="1" dirty="0" smtClean="0"/>
              <a:t>Variable name [index]</a:t>
            </a:r>
            <a:r>
              <a:rPr lang="en-US" dirty="0" smtClean="0"/>
              <a:t> </a:t>
            </a:r>
            <a:r>
              <a:rPr lang="en-US" sz="2400" dirty="0" smtClean="0"/>
              <a:t>(variable name is name of the list).</a:t>
            </a:r>
            <a:r>
              <a:rPr lang="en-US" dirty="0" smtClean="0"/>
              <a:t> </a:t>
            </a:r>
          </a:p>
          <a:p>
            <a:pPr marL="0" indent="0" algn="just">
              <a:buNone/>
            </a:pPr>
            <a:r>
              <a:rPr lang="en-US" dirty="0" smtClean="0"/>
              <a:t>It will provide the value at “index+1” in the list. Index here, has to be an integer value which can be positive or negative. Positive value of index means counting forward from beginning of the list and negative value means counting backward from end of the list. Remember the result of indexing a list is the value of type accessed from the list.</a:t>
            </a:r>
            <a:endParaRPr lang="en-IN" dirty="0"/>
          </a:p>
        </p:txBody>
      </p:sp>
    </p:spTree>
    <p:extLst>
      <p:ext uri="{BB962C8B-B14F-4D97-AF65-F5344CB8AC3E}">
        <p14:creationId xmlns:p14="http://schemas.microsoft.com/office/powerpoint/2010/main" val="3959369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Appending in the list</a:t>
            </a:r>
            <a:endParaRPr lang="en-IN" dirty="0"/>
          </a:p>
        </p:txBody>
      </p:sp>
      <p:sp>
        <p:nvSpPr>
          <p:cNvPr id="3" name="Content Placeholder 2"/>
          <p:cNvSpPr>
            <a:spLocks noGrp="1"/>
          </p:cNvSpPr>
          <p:nvPr>
            <p:ph idx="1"/>
          </p:nvPr>
        </p:nvSpPr>
        <p:spPr/>
        <p:txBody>
          <a:bodyPr/>
          <a:lstStyle/>
          <a:p>
            <a:pPr algn="just"/>
            <a:r>
              <a:rPr lang="en-US" dirty="0" smtClean="0"/>
              <a:t>Appending a list is adding more element(s) at the end of the list. To add new elements at the end of the list, Python provides a method append ( ). </a:t>
            </a:r>
          </a:p>
          <a:p>
            <a:r>
              <a:rPr lang="en-US" sz="2400" b="1" dirty="0" smtClean="0"/>
              <a:t>Its Syntax is:</a:t>
            </a:r>
          </a:p>
          <a:p>
            <a:pPr marL="0" indent="0">
              <a:buNone/>
            </a:pPr>
            <a:r>
              <a:rPr lang="en-US" sz="2400" b="1" dirty="0"/>
              <a:t> </a:t>
            </a:r>
            <a:r>
              <a:rPr lang="en-US" sz="2400" b="1" dirty="0" smtClean="0"/>
              <a:t>  </a:t>
            </a:r>
            <a:r>
              <a:rPr lang="en-US" sz="2400" b="1" i="1" dirty="0" smtClean="0"/>
              <a:t>List. append (item)</a:t>
            </a:r>
            <a:endParaRPr lang="en-IN" b="1" i="1" dirty="0"/>
          </a:p>
        </p:txBody>
      </p:sp>
    </p:spTree>
    <p:extLst>
      <p:ext uri="{BB962C8B-B14F-4D97-AF65-F5344CB8AC3E}">
        <p14:creationId xmlns:p14="http://schemas.microsoft.com/office/powerpoint/2010/main" val="5431607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L1. append (70)</a:t>
            </a:r>
          </a:p>
          <a:p>
            <a:pPr marL="0" indent="0">
              <a:buNone/>
            </a:pPr>
            <a:r>
              <a:rPr lang="en-US" dirty="0" smtClean="0"/>
              <a:t>This will add 70 to the list at the end, so now 70 will be the 5th element of the list, as it already have 4 elements.</a:t>
            </a:r>
          </a:p>
          <a:p>
            <a:pPr marL="0" indent="0">
              <a:buNone/>
            </a:pPr>
            <a:r>
              <a:rPr lang="en-US" dirty="0" smtClean="0"/>
              <a:t> &gt;&gt;&gt; print (L1)</a:t>
            </a:r>
          </a:p>
          <a:p>
            <a:pPr marL="0" indent="0">
              <a:buNone/>
            </a:pPr>
            <a:r>
              <a:rPr lang="en-US" dirty="0" smtClean="0"/>
              <a:t> will produce following on screen </a:t>
            </a:r>
          </a:p>
          <a:p>
            <a:pPr marL="0" indent="0">
              <a:buNone/>
            </a:pPr>
            <a:r>
              <a:rPr lang="en-US" dirty="0"/>
              <a:t> </a:t>
            </a:r>
            <a:r>
              <a:rPr lang="en-US" dirty="0" smtClean="0"/>
              <a:t>      [1, 2, 3, 4, 70]</a:t>
            </a:r>
          </a:p>
          <a:p>
            <a:pPr marL="0" indent="0">
              <a:buNone/>
            </a:pPr>
            <a:endParaRPr lang="en-US" dirty="0"/>
          </a:p>
          <a:p>
            <a:pPr marL="0" indent="0" algn="just">
              <a:buNone/>
            </a:pPr>
            <a:r>
              <a:rPr lang="en-US" i="1" dirty="0" smtClean="0"/>
              <a:t>Using append ( ), only one element at a time can be added. For adding more than one element, extend ( ) method can be used, this can also be used to add elements of another list to the existing one.</a:t>
            </a:r>
            <a:endParaRPr lang="en-IN" i="1" dirty="0"/>
          </a:p>
        </p:txBody>
      </p:sp>
    </p:spTree>
    <p:extLst>
      <p:ext uri="{BB962C8B-B14F-4D97-AF65-F5344CB8AC3E}">
        <p14:creationId xmlns:p14="http://schemas.microsoft.com/office/powerpoint/2010/main" val="30852305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&gt;&gt;&gt; A = [100, 90, 80, 50]</a:t>
            </a:r>
          </a:p>
          <a:p>
            <a:pPr marL="0" indent="0">
              <a:buNone/>
            </a:pPr>
            <a:r>
              <a:rPr lang="en-US" dirty="0" smtClean="0"/>
              <a:t>&gt;&gt;&gt; L1. extend (A) </a:t>
            </a:r>
          </a:p>
          <a:p>
            <a:pPr marL="0" indent="0">
              <a:buNone/>
            </a:pPr>
            <a:r>
              <a:rPr lang="en-US" dirty="0" smtClean="0"/>
              <a:t>&gt;&gt;&gt; print (L1) </a:t>
            </a:r>
          </a:p>
          <a:p>
            <a:pPr marL="0" indent="0">
              <a:buNone/>
            </a:pPr>
            <a:r>
              <a:rPr lang="en-US" dirty="0" smtClean="0"/>
              <a:t>will add all the elements of list “A” at the end of the list “L1”. </a:t>
            </a:r>
          </a:p>
          <a:p>
            <a:pPr marL="0" indent="0">
              <a:buNone/>
            </a:pPr>
            <a:r>
              <a:rPr lang="en-US" dirty="0"/>
              <a:t> </a:t>
            </a:r>
            <a:r>
              <a:rPr lang="en-US" dirty="0" smtClean="0"/>
              <a:t>      [1, 2, 3, 4, 70, 100, 90, 80, 50] </a:t>
            </a:r>
          </a:p>
          <a:p>
            <a:pPr marL="0" indent="0">
              <a:buNone/>
            </a:pPr>
            <a:r>
              <a:rPr lang="en-US" dirty="0" smtClean="0"/>
              <a:t>&gt;&gt;&gt; print (A)</a:t>
            </a:r>
          </a:p>
          <a:p>
            <a:pPr marL="0" indent="0">
              <a:buNone/>
            </a:pPr>
            <a:r>
              <a:rPr lang="en-US" dirty="0"/>
              <a:t> </a:t>
            </a:r>
            <a:r>
              <a:rPr lang="en-US" dirty="0" smtClean="0"/>
              <a:t>      [100, 90, 80, 50]</a:t>
            </a:r>
            <a:endParaRPr lang="en-IN" dirty="0"/>
          </a:p>
        </p:txBody>
      </p:sp>
    </p:spTree>
    <p:extLst>
      <p:ext uri="{BB962C8B-B14F-4D97-AF65-F5344CB8AC3E}">
        <p14:creationId xmlns:p14="http://schemas.microsoft.com/office/powerpoint/2010/main" val="35838326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smtClean="0"/>
              <a:t>Example</a:t>
            </a:r>
            <a:r>
              <a:rPr lang="en-IN" dirty="0" smtClean="0"/>
              <a:t> </a:t>
            </a:r>
          </a:p>
          <a:p>
            <a:pPr marL="0" indent="0">
              <a:buNone/>
            </a:pPr>
            <a:r>
              <a:rPr lang="en-IN" dirty="0" smtClean="0"/>
              <a:t>&gt;&gt;&gt;B=[2009, 2011, “</a:t>
            </a:r>
            <a:r>
              <a:rPr lang="en-IN" dirty="0" err="1" smtClean="0"/>
              <a:t>abc</a:t>
            </a:r>
            <a:r>
              <a:rPr lang="en-IN" dirty="0" smtClean="0"/>
              <a:t>”] </a:t>
            </a:r>
          </a:p>
          <a:p>
            <a:pPr marL="0" indent="0">
              <a:buNone/>
            </a:pPr>
            <a:r>
              <a:rPr lang="en-IN" dirty="0" smtClean="0"/>
              <a:t>&gt;&gt;&gt;C=[“xyz”, “</a:t>
            </a:r>
            <a:r>
              <a:rPr lang="en-IN" dirty="0" err="1" smtClean="0"/>
              <a:t>pqr</a:t>
            </a:r>
            <a:r>
              <a:rPr lang="en-IN" dirty="0" smtClean="0"/>
              <a:t>”, “</a:t>
            </a:r>
            <a:r>
              <a:rPr lang="en-IN" dirty="0" err="1" smtClean="0"/>
              <a:t>mn</a:t>
            </a:r>
            <a:r>
              <a:rPr lang="en-IN" dirty="0" smtClean="0"/>
              <a:t>”]</a:t>
            </a:r>
          </a:p>
          <a:p>
            <a:pPr marL="0" indent="0">
              <a:buNone/>
            </a:pPr>
            <a:r>
              <a:rPr lang="en-IN" dirty="0" smtClean="0"/>
              <a:t>&gt;&gt;&gt;</a:t>
            </a:r>
            <a:r>
              <a:rPr lang="en-IN" dirty="0" err="1" smtClean="0"/>
              <a:t>B.extend</a:t>
            </a:r>
            <a:r>
              <a:rPr lang="en-IN" dirty="0" smtClean="0"/>
              <a:t> (C) </a:t>
            </a:r>
          </a:p>
          <a:p>
            <a:pPr marL="0" indent="0">
              <a:buNone/>
            </a:pPr>
            <a:r>
              <a:rPr lang="en-IN" dirty="0" smtClean="0"/>
              <a:t>&gt;&gt;&gt;print (B)</a:t>
            </a:r>
          </a:p>
          <a:p>
            <a:pPr marL="0" indent="0">
              <a:buNone/>
            </a:pPr>
            <a:r>
              <a:rPr lang="en-IN" dirty="0" smtClean="0"/>
              <a:t>       [2009, 2011, “</a:t>
            </a:r>
            <a:r>
              <a:rPr lang="en-IN" dirty="0" err="1" smtClean="0"/>
              <a:t>abc</a:t>
            </a:r>
            <a:r>
              <a:rPr lang="en-IN" dirty="0" smtClean="0"/>
              <a:t>”, “xyz”, “</a:t>
            </a:r>
            <a:r>
              <a:rPr lang="en-IN" dirty="0" err="1" smtClean="0"/>
              <a:t>pqr</a:t>
            </a:r>
            <a:r>
              <a:rPr lang="en-IN" dirty="0" smtClean="0"/>
              <a:t>”, “</a:t>
            </a:r>
            <a:r>
              <a:rPr lang="en-IN" dirty="0" err="1" smtClean="0"/>
              <a:t>mn</a:t>
            </a:r>
            <a:r>
              <a:rPr lang="en-IN" dirty="0" smtClean="0"/>
              <a:t>”]</a:t>
            </a:r>
            <a:endParaRPr lang="en-IN" dirty="0"/>
          </a:p>
        </p:txBody>
      </p:sp>
    </p:spTree>
    <p:extLst>
      <p:ext uri="{BB962C8B-B14F-4D97-AF65-F5344CB8AC3E}">
        <p14:creationId xmlns:p14="http://schemas.microsoft.com/office/powerpoint/2010/main" val="1142049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Updating List elements</a:t>
            </a:r>
            <a:endParaRPr lang="en-IN" dirty="0"/>
          </a:p>
        </p:txBody>
      </p:sp>
      <p:sp>
        <p:nvSpPr>
          <p:cNvPr id="3" name="Content Placeholder 2"/>
          <p:cNvSpPr>
            <a:spLocks noGrp="1"/>
          </p:cNvSpPr>
          <p:nvPr>
            <p:ph idx="1"/>
          </p:nvPr>
        </p:nvSpPr>
        <p:spPr/>
        <p:txBody>
          <a:bodyPr/>
          <a:lstStyle/>
          <a:p>
            <a:r>
              <a:rPr lang="en-US" dirty="0" smtClean="0"/>
              <a:t>Updating an element of list is, accomplished by accessing the element &amp; modifying its value in place. It is possible to modify a single element or a part of list. For first type, we use index to access single element and for second type, list slice is used.</a:t>
            </a:r>
          </a:p>
          <a:p>
            <a:r>
              <a:rPr lang="en-US" dirty="0" smtClean="0"/>
              <a:t>We have seen examples of </a:t>
            </a:r>
            <a:r>
              <a:rPr lang="en-US" dirty="0" err="1" smtClean="0"/>
              <a:t>updation</a:t>
            </a:r>
            <a:r>
              <a:rPr lang="en-US" dirty="0" smtClean="0"/>
              <a:t> of an element of list. Lets update a slice.</a:t>
            </a:r>
            <a:endParaRPr lang="en-IN" dirty="0"/>
          </a:p>
        </p:txBody>
      </p:sp>
    </p:spTree>
    <p:extLst>
      <p:ext uri="{BB962C8B-B14F-4D97-AF65-F5344CB8AC3E}">
        <p14:creationId xmlns:p14="http://schemas.microsoft.com/office/powerpoint/2010/main" val="1874791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Example</a:t>
            </a:r>
            <a:r>
              <a:rPr lang="en-US" dirty="0" smtClean="0"/>
              <a:t> </a:t>
            </a:r>
          </a:p>
          <a:p>
            <a:pPr marL="0" indent="0">
              <a:buNone/>
            </a:pPr>
            <a:r>
              <a:rPr lang="en-US" dirty="0" smtClean="0"/>
              <a:t>&gt;&gt;&gt; L1 [1:3] = [10, 20] </a:t>
            </a:r>
          </a:p>
          <a:p>
            <a:pPr marL="0" indent="0">
              <a:buNone/>
            </a:pPr>
            <a:r>
              <a:rPr lang="en-US" dirty="0" smtClean="0"/>
              <a:t>&gt;&gt;&gt; print (L1) </a:t>
            </a:r>
          </a:p>
          <a:p>
            <a:pPr marL="0" indent="0">
              <a:buNone/>
            </a:pPr>
            <a:r>
              <a:rPr lang="en-US" dirty="0" smtClean="0"/>
              <a:t>will produce [1, 10, 20, 4, 70, 100, 90, 80, 50] </a:t>
            </a:r>
          </a:p>
          <a:p>
            <a:pPr marL="0" indent="0">
              <a:buNone/>
            </a:pPr>
            <a:endParaRPr lang="en-US" sz="2000" b="1" dirty="0" smtClean="0"/>
          </a:p>
          <a:p>
            <a:pPr marL="0" indent="0">
              <a:buNone/>
            </a:pPr>
            <a:r>
              <a:rPr lang="en-US" sz="2000" b="1" dirty="0" smtClean="0"/>
              <a:t>Example</a:t>
            </a:r>
            <a:r>
              <a:rPr lang="en-US" dirty="0" smtClean="0"/>
              <a:t> </a:t>
            </a:r>
          </a:p>
          <a:p>
            <a:pPr marL="0" indent="0">
              <a:buNone/>
            </a:pPr>
            <a:r>
              <a:rPr lang="en-US" dirty="0" smtClean="0"/>
              <a:t>&gt;&gt;&gt;A=[10, 20, 30, 40] </a:t>
            </a:r>
          </a:p>
          <a:p>
            <a:pPr marL="0" indent="0">
              <a:buNone/>
            </a:pPr>
            <a:r>
              <a:rPr lang="en-US" dirty="0" smtClean="0"/>
              <a:t>&gt;&gt;&gt;A [1:4] = [100] </a:t>
            </a:r>
          </a:p>
          <a:p>
            <a:pPr marL="0" indent="0">
              <a:buNone/>
            </a:pPr>
            <a:r>
              <a:rPr lang="en-US" dirty="0" smtClean="0"/>
              <a:t>&gt;&gt;&gt;print (A)</a:t>
            </a:r>
          </a:p>
          <a:p>
            <a:pPr marL="0" indent="0">
              <a:buNone/>
            </a:pPr>
            <a:r>
              <a:rPr lang="en-US" dirty="0" smtClean="0"/>
              <a:t> will produce [10, 100]</a:t>
            </a:r>
            <a:endParaRPr lang="en-IN" dirty="0"/>
          </a:p>
        </p:txBody>
      </p:sp>
    </p:spTree>
    <p:extLst>
      <p:ext uri="{BB962C8B-B14F-4D97-AF65-F5344CB8AC3E}">
        <p14:creationId xmlns:p14="http://schemas.microsoft.com/office/powerpoint/2010/main" val="4104264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As lists are sequences, they support many operations of strings. For example, operator + &amp; * results in concatenation &amp; repetition of lists. Use of these operators generate a new list.</a:t>
            </a:r>
            <a:endParaRPr lang="en-IN" dirty="0"/>
          </a:p>
        </p:txBody>
      </p:sp>
    </p:spTree>
    <p:extLst>
      <p:ext uri="{BB962C8B-B14F-4D97-AF65-F5344CB8AC3E}">
        <p14:creationId xmlns:p14="http://schemas.microsoft.com/office/powerpoint/2010/main" val="260587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Example</a:t>
            </a:r>
            <a:r>
              <a:rPr lang="en-US" dirty="0" smtClean="0"/>
              <a:t> </a:t>
            </a:r>
          </a:p>
          <a:p>
            <a:pPr marL="0" indent="0">
              <a:buNone/>
            </a:pPr>
            <a:r>
              <a:rPr lang="en-US" dirty="0" smtClean="0"/>
              <a:t>L1=[10,20,30]</a:t>
            </a:r>
          </a:p>
          <a:p>
            <a:pPr marL="0" indent="0">
              <a:buNone/>
            </a:pPr>
            <a:r>
              <a:rPr lang="en-US" dirty="0" smtClean="0"/>
              <a:t>L2=[“a”, “b”, “c”]</a:t>
            </a:r>
          </a:p>
          <a:p>
            <a:pPr marL="0" indent="0">
              <a:buNone/>
            </a:pPr>
            <a:r>
              <a:rPr lang="en-US" dirty="0" smtClean="0"/>
              <a:t>&gt;&gt;&gt; a= L1+L2</a:t>
            </a:r>
          </a:p>
          <a:p>
            <a:pPr marL="0" indent="0">
              <a:buNone/>
            </a:pPr>
            <a:r>
              <a:rPr lang="en-US" dirty="0" smtClean="0"/>
              <a:t> will produce a 3rd list a containing elements from </a:t>
            </a:r>
          </a:p>
          <a:p>
            <a:pPr marL="0" indent="0">
              <a:buNone/>
            </a:pPr>
            <a:r>
              <a:rPr lang="en-US" dirty="0" smtClean="0"/>
              <a:t>L1 &amp; then L2. </a:t>
            </a:r>
          </a:p>
          <a:p>
            <a:pPr marL="0" indent="0">
              <a:buNone/>
            </a:pPr>
            <a:r>
              <a:rPr lang="en-US" dirty="0" smtClean="0"/>
              <a:t>a will contain [10, 20, 30, “a”, “b”, “c”]</a:t>
            </a:r>
            <a:endParaRPr lang="en-IN" dirty="0"/>
          </a:p>
        </p:txBody>
      </p:sp>
    </p:spTree>
    <p:extLst>
      <p:ext uri="{BB962C8B-B14F-4D97-AF65-F5344CB8AC3E}">
        <p14:creationId xmlns:p14="http://schemas.microsoft.com/office/powerpoint/2010/main" val="2630999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sz="2000" b="1" dirty="0" smtClean="0"/>
              <a:t>Example</a:t>
            </a:r>
            <a:r>
              <a:rPr lang="en-IN" dirty="0" smtClean="0"/>
              <a:t> </a:t>
            </a:r>
          </a:p>
          <a:p>
            <a:pPr marL="0" indent="0">
              <a:buNone/>
            </a:pPr>
            <a:r>
              <a:rPr lang="en-IN" dirty="0" smtClean="0"/>
              <a:t>&gt;&gt;&gt; [1, 2, 3] + [4, 5, 6] </a:t>
            </a:r>
          </a:p>
          <a:p>
            <a:pPr marL="0" indent="0">
              <a:buNone/>
            </a:pPr>
            <a:r>
              <a:rPr lang="en-IN" dirty="0"/>
              <a:t> </a:t>
            </a:r>
            <a:r>
              <a:rPr lang="en-IN" dirty="0" smtClean="0"/>
              <a:t>       [1, 2, 3, 4, 5, 6] </a:t>
            </a:r>
          </a:p>
          <a:p>
            <a:pPr marL="0" indent="0">
              <a:buNone/>
            </a:pPr>
            <a:endParaRPr lang="en-IN" sz="2000" b="1" dirty="0"/>
          </a:p>
          <a:p>
            <a:pPr marL="0" indent="0">
              <a:buNone/>
            </a:pPr>
            <a:r>
              <a:rPr lang="en-IN" sz="2000" b="1" dirty="0" smtClean="0"/>
              <a:t>Example</a:t>
            </a:r>
          </a:p>
          <a:p>
            <a:pPr marL="0" indent="0">
              <a:buNone/>
            </a:pPr>
            <a:r>
              <a:rPr lang="en-IN" dirty="0"/>
              <a:t>L1= [1,10,20, 4] </a:t>
            </a:r>
          </a:p>
          <a:p>
            <a:pPr marL="0" indent="0">
              <a:buNone/>
            </a:pPr>
            <a:r>
              <a:rPr lang="en-IN" dirty="0" smtClean="0"/>
              <a:t>&gt;&gt;&gt; b = L1*2 </a:t>
            </a:r>
          </a:p>
          <a:p>
            <a:pPr marL="0" indent="0">
              <a:buNone/>
            </a:pPr>
            <a:r>
              <a:rPr lang="en-IN" dirty="0" smtClean="0"/>
              <a:t>&gt;&gt;&gt; print (b)</a:t>
            </a:r>
          </a:p>
          <a:p>
            <a:pPr marL="0" indent="0">
              <a:buNone/>
            </a:pPr>
            <a:r>
              <a:rPr lang="en-IN" dirty="0"/>
              <a:t> </a:t>
            </a:r>
            <a:r>
              <a:rPr lang="en-IN" dirty="0" smtClean="0"/>
              <a:t>      [1, 10, 20, 4, 1, 10, 20, 4] </a:t>
            </a:r>
          </a:p>
          <a:p>
            <a:pPr marL="0" indent="0">
              <a:buNone/>
            </a:pPr>
            <a:endParaRPr lang="en-IN" dirty="0"/>
          </a:p>
          <a:p>
            <a:pPr marL="0" indent="0">
              <a:buNone/>
            </a:pPr>
            <a:r>
              <a:rPr lang="en-IN" sz="2200" b="1" dirty="0" smtClean="0"/>
              <a:t>Example</a:t>
            </a:r>
            <a:r>
              <a:rPr lang="en-IN" dirty="0" smtClean="0"/>
              <a:t> </a:t>
            </a:r>
          </a:p>
          <a:p>
            <a:pPr marL="0" indent="0">
              <a:buNone/>
            </a:pPr>
            <a:r>
              <a:rPr lang="en-IN" dirty="0" smtClean="0"/>
              <a:t>&gt;&gt;&gt; [“Hi!”]* 3 [“Hi!”, “Hi!”, “Hi!”]</a:t>
            </a:r>
            <a:endParaRPr lang="en-IN" dirty="0"/>
          </a:p>
        </p:txBody>
      </p:sp>
    </p:spTree>
    <p:extLst>
      <p:ext uri="{BB962C8B-B14F-4D97-AF65-F5344CB8AC3E}">
        <p14:creationId xmlns:p14="http://schemas.microsoft.com/office/powerpoint/2010/main" val="3212020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It is important to know that ‘+’ operator in lists expects the same type of sequence on both the sides otherwise you get a type error.</a:t>
            </a:r>
            <a:endParaRPr lang="en-IN" dirty="0"/>
          </a:p>
        </p:txBody>
      </p:sp>
    </p:spTree>
    <p:extLst>
      <p:ext uri="{BB962C8B-B14F-4D97-AF65-F5344CB8AC3E}">
        <p14:creationId xmlns:p14="http://schemas.microsoft.com/office/powerpoint/2010/main" val="139548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Let’s look at some example of simple list:</a:t>
            </a:r>
          </a:p>
          <a:p>
            <a:pPr marL="571500" indent="-571500">
              <a:buAutoNum type="romanLcParenR"/>
            </a:pPr>
            <a:r>
              <a:rPr lang="en-US" dirty="0" smtClean="0"/>
              <a:t>&gt;&gt;&gt;L1 = [1, 2, 3, 4]                                        </a:t>
            </a:r>
            <a:r>
              <a:rPr lang="en-US" sz="2000" i="1" dirty="0" smtClean="0"/>
              <a:t># list of 4 integer elements.</a:t>
            </a:r>
            <a:r>
              <a:rPr lang="en-US" dirty="0" smtClean="0"/>
              <a:t> </a:t>
            </a:r>
          </a:p>
          <a:p>
            <a:pPr marL="571500" indent="-571500">
              <a:buAutoNum type="romanLcParenR"/>
            </a:pPr>
            <a:r>
              <a:rPr lang="en-US" dirty="0" smtClean="0"/>
              <a:t>&gt;&gt;&gt;L2 = [“Delhi”, “Chennai”, “Mumbai”] </a:t>
            </a:r>
            <a:r>
              <a:rPr lang="en-US" sz="2000" i="1" dirty="0"/>
              <a:t>#list of 3 string elements.</a:t>
            </a:r>
            <a:r>
              <a:rPr lang="en-US" dirty="0" smtClean="0"/>
              <a:t> </a:t>
            </a:r>
          </a:p>
          <a:p>
            <a:pPr marL="571500" indent="-571500">
              <a:buAutoNum type="romanLcParenR"/>
            </a:pPr>
            <a:r>
              <a:rPr lang="en-US" dirty="0" smtClean="0"/>
              <a:t>&gt;&gt;&gt;L3 = [ ]                                                     </a:t>
            </a:r>
            <a:r>
              <a:rPr lang="en-US" sz="2000" i="1" dirty="0" smtClean="0"/>
              <a:t># </a:t>
            </a:r>
            <a:r>
              <a:rPr lang="en-US" sz="2000" i="1" dirty="0"/>
              <a:t>empty list i.e. list with no element </a:t>
            </a:r>
          </a:p>
          <a:p>
            <a:pPr marL="571500" indent="-571500">
              <a:buAutoNum type="romanLcParenR"/>
            </a:pPr>
            <a:r>
              <a:rPr lang="en-US" dirty="0" smtClean="0"/>
              <a:t>&gt;&gt;&gt;L4 = [“</a:t>
            </a:r>
            <a:r>
              <a:rPr lang="en-US" dirty="0" err="1" smtClean="0"/>
              <a:t>abc</a:t>
            </a:r>
            <a:r>
              <a:rPr lang="en-US" dirty="0" smtClean="0"/>
              <a:t>”, 10, 20]                               </a:t>
            </a:r>
            <a:r>
              <a:rPr lang="en-US" sz="2000" i="1" dirty="0" smtClean="0"/>
              <a:t># </a:t>
            </a:r>
            <a:r>
              <a:rPr lang="en-US" sz="2000" i="1" dirty="0"/>
              <a:t>list with different types of elements</a:t>
            </a:r>
          </a:p>
          <a:p>
            <a:pPr marL="571500" indent="-571500">
              <a:buAutoNum type="romanLcParenR"/>
            </a:pPr>
            <a:r>
              <a:rPr lang="en-US" dirty="0" smtClean="0"/>
              <a:t>&gt;&gt;&gt;L5 = [1, 2, [6, 7, 8], 3] </a:t>
            </a:r>
            <a:r>
              <a:rPr lang="en-US" sz="2000" i="1" dirty="0" smtClean="0"/>
              <a:t>                # </a:t>
            </a:r>
            <a:r>
              <a:rPr lang="en-US" sz="2000" i="1" dirty="0"/>
              <a:t>A list containing another list known as nested list</a:t>
            </a:r>
            <a:endParaRPr lang="en-IN" sz="2000" i="1" dirty="0"/>
          </a:p>
        </p:txBody>
      </p:sp>
    </p:spTree>
    <p:extLst>
      <p:ext uri="{BB962C8B-B14F-4D97-AF65-F5344CB8AC3E}">
        <p14:creationId xmlns:p14="http://schemas.microsoft.com/office/powerpoint/2010/main" val="2760987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If you want to concatenate a list and string, either you have to convert the list to string or string to list. </a:t>
            </a:r>
          </a:p>
          <a:p>
            <a:pPr marL="0" indent="0">
              <a:buNone/>
            </a:pPr>
            <a:r>
              <a:rPr lang="en-US" sz="2000" b="1" dirty="0" smtClean="0"/>
              <a:t>Example</a:t>
            </a:r>
            <a:r>
              <a:rPr lang="en-US" dirty="0" smtClean="0"/>
              <a:t> </a:t>
            </a:r>
          </a:p>
          <a:p>
            <a:pPr marL="0" indent="0">
              <a:buNone/>
            </a:pPr>
            <a:r>
              <a:rPr lang="en-US" dirty="0" smtClean="0"/>
              <a:t>&gt;&gt;&gt; </a:t>
            </a:r>
            <a:r>
              <a:rPr lang="en-US" dirty="0" err="1" smtClean="0"/>
              <a:t>str</a:t>
            </a:r>
            <a:r>
              <a:rPr lang="en-US" dirty="0" smtClean="0"/>
              <a:t>([11, 12]) + “34” or     &gt;&gt;&gt;“[11,12]” + “34”</a:t>
            </a:r>
          </a:p>
          <a:p>
            <a:pPr marL="0" indent="0">
              <a:buNone/>
            </a:pPr>
            <a:r>
              <a:rPr lang="en-US" dirty="0" smtClean="0"/>
              <a:t>       “[11, 12] 34”</a:t>
            </a:r>
          </a:p>
          <a:p>
            <a:pPr marL="0" indent="0">
              <a:buNone/>
            </a:pPr>
            <a:r>
              <a:rPr lang="en-US" dirty="0" smtClean="0"/>
              <a:t>&gt;&gt;&gt; [11, 12] + list (“34”)  or  &gt;&gt;&gt;[11, 12] + [“3”, “4”] </a:t>
            </a:r>
          </a:p>
          <a:p>
            <a:pPr marL="0" indent="0">
              <a:buNone/>
            </a:pPr>
            <a:r>
              <a:rPr lang="en-US" dirty="0"/>
              <a:t> </a:t>
            </a:r>
            <a:r>
              <a:rPr lang="en-US" dirty="0" smtClean="0"/>
              <a:t>      [11, 12, “3”, “4”]</a:t>
            </a:r>
            <a:endParaRPr lang="en-IN" dirty="0"/>
          </a:p>
        </p:txBody>
      </p:sp>
    </p:spTree>
    <p:extLst>
      <p:ext uri="{BB962C8B-B14F-4D97-AF65-F5344CB8AC3E}">
        <p14:creationId xmlns:p14="http://schemas.microsoft.com/office/powerpoint/2010/main" val="2266542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Deleting Elements </a:t>
            </a:r>
            <a:endParaRPr lang="en-IN" dirty="0"/>
          </a:p>
        </p:txBody>
      </p:sp>
      <p:sp>
        <p:nvSpPr>
          <p:cNvPr id="3" name="Content Placeholder 2"/>
          <p:cNvSpPr>
            <a:spLocks noGrp="1"/>
          </p:cNvSpPr>
          <p:nvPr>
            <p:ph idx="1"/>
          </p:nvPr>
        </p:nvSpPr>
        <p:spPr/>
        <p:txBody>
          <a:bodyPr/>
          <a:lstStyle/>
          <a:p>
            <a:pPr algn="just"/>
            <a:r>
              <a:rPr lang="en-US" dirty="0" smtClean="0"/>
              <a:t>It is possible to delete/remove element(s) from the list. There are many ways of doing so:</a:t>
            </a:r>
          </a:p>
          <a:p>
            <a:pPr marL="571500" indent="-571500">
              <a:buAutoNum type="romanLcParenBoth"/>
            </a:pPr>
            <a:r>
              <a:rPr lang="en-US" dirty="0" smtClean="0"/>
              <a:t>If index is known, we can use pop ( ) or del </a:t>
            </a:r>
          </a:p>
          <a:p>
            <a:pPr marL="571500" indent="-571500">
              <a:buAutoNum type="romanLcParenBoth"/>
            </a:pPr>
            <a:r>
              <a:rPr lang="en-US" dirty="0" smtClean="0"/>
              <a:t>If the element is known, not the index, remove ( ) can be used. </a:t>
            </a:r>
          </a:p>
          <a:p>
            <a:pPr marL="571500" indent="-571500">
              <a:buAutoNum type="romanLcParenBoth"/>
            </a:pPr>
            <a:r>
              <a:rPr lang="en-US" dirty="0" smtClean="0"/>
              <a:t>To remove more than one element, del ( ) with list slice can be used. </a:t>
            </a:r>
          </a:p>
          <a:p>
            <a:pPr marL="571500" indent="-571500">
              <a:buAutoNum type="romanLcParenBoth"/>
            </a:pPr>
            <a:r>
              <a:rPr lang="en-US" dirty="0" smtClean="0"/>
              <a:t>Using assignment operator</a:t>
            </a:r>
            <a:endParaRPr lang="en-IN" dirty="0"/>
          </a:p>
        </p:txBody>
      </p:sp>
    </p:spTree>
    <p:extLst>
      <p:ext uri="{BB962C8B-B14F-4D97-AF65-F5344CB8AC3E}">
        <p14:creationId xmlns:p14="http://schemas.microsoft.com/office/powerpoint/2010/main" val="1656232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i="1" dirty="0"/>
              <a:t>Pop ( )</a:t>
            </a:r>
            <a:r>
              <a:rPr lang="en-US" dirty="0"/>
              <a:t> </a:t>
            </a:r>
            <a:endParaRPr lang="en-US" dirty="0" smtClean="0"/>
          </a:p>
          <a:p>
            <a:pPr algn="just"/>
            <a:r>
              <a:rPr lang="en-US" dirty="0" smtClean="0"/>
              <a:t>It </a:t>
            </a:r>
            <a:r>
              <a:rPr lang="en-US" dirty="0"/>
              <a:t>removes the element from the specified index, and also return the element which was removed</a:t>
            </a:r>
            <a:r>
              <a:rPr lang="en-US" dirty="0" smtClean="0"/>
              <a:t>.</a:t>
            </a:r>
          </a:p>
          <a:p>
            <a:pPr marL="0" indent="0">
              <a:buNone/>
            </a:pPr>
            <a:r>
              <a:rPr lang="en-US" sz="2000" b="1" dirty="0" smtClean="0"/>
              <a:t> </a:t>
            </a:r>
            <a:r>
              <a:rPr lang="en-US" sz="2000" b="1" dirty="0"/>
              <a:t>Its syntax is:</a:t>
            </a:r>
            <a:r>
              <a:rPr lang="en-US" dirty="0"/>
              <a:t> </a:t>
            </a:r>
            <a:endParaRPr lang="en-US" dirty="0" smtClean="0"/>
          </a:p>
          <a:p>
            <a:pPr marL="0" indent="0">
              <a:buNone/>
            </a:pPr>
            <a:r>
              <a:rPr lang="en-US" dirty="0" err="1" smtClean="0"/>
              <a:t>List.pop</a:t>
            </a:r>
            <a:r>
              <a:rPr lang="en-US" dirty="0" smtClean="0"/>
              <a:t> </a:t>
            </a:r>
            <a:r>
              <a:rPr lang="en-US" dirty="0"/>
              <a:t>([index])</a:t>
            </a:r>
            <a:endParaRPr lang="en-IN" dirty="0"/>
          </a:p>
        </p:txBody>
      </p:sp>
    </p:spTree>
    <p:extLst>
      <p:ext uri="{BB962C8B-B14F-4D97-AF65-F5344CB8AC3E}">
        <p14:creationId xmlns:p14="http://schemas.microsoft.com/office/powerpoint/2010/main" val="10395960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5316"/>
            <a:ext cx="10515600" cy="5091647"/>
          </a:xfrm>
        </p:spPr>
        <p:txBody>
          <a:bodyPr>
            <a:normAutofit fontScale="70000" lnSpcReduction="20000"/>
          </a:bodyPr>
          <a:lstStyle/>
          <a:p>
            <a:pPr marL="0" indent="0">
              <a:buNone/>
            </a:pPr>
            <a:r>
              <a:rPr lang="en-US" sz="2000" b="1" dirty="0"/>
              <a:t>Example</a:t>
            </a:r>
            <a:r>
              <a:rPr lang="en-US" dirty="0"/>
              <a:t> </a:t>
            </a:r>
            <a:endParaRPr lang="en-US" dirty="0" smtClean="0"/>
          </a:p>
          <a:p>
            <a:pPr marL="0" indent="0">
              <a:buNone/>
            </a:pPr>
            <a:r>
              <a:rPr lang="en-US" dirty="0" smtClean="0"/>
              <a:t>&gt;&gt;&gt; </a:t>
            </a:r>
            <a:r>
              <a:rPr lang="en-US" dirty="0"/>
              <a:t>L1 = [1, 2, 5, 4, 70, 10, 90, 80, 50</a:t>
            </a:r>
            <a:r>
              <a:rPr lang="en-US" dirty="0" smtClean="0"/>
              <a:t>]</a:t>
            </a:r>
          </a:p>
          <a:p>
            <a:pPr marL="0" indent="0">
              <a:buNone/>
            </a:pPr>
            <a:r>
              <a:rPr lang="en-US" dirty="0" smtClean="0"/>
              <a:t>&gt;&gt;&gt; </a:t>
            </a:r>
            <a:r>
              <a:rPr lang="en-US" dirty="0"/>
              <a:t>a= L1.pop (1) </a:t>
            </a:r>
            <a:r>
              <a:rPr lang="en-US" dirty="0" smtClean="0"/>
              <a:t>       </a:t>
            </a:r>
            <a:r>
              <a:rPr lang="en-US" sz="2000" i="1" dirty="0" smtClean="0"/>
              <a:t># </a:t>
            </a:r>
            <a:r>
              <a:rPr lang="en-US" sz="2000" i="1" dirty="0"/>
              <a:t>here the element deleted will be returned to ‘a’</a:t>
            </a:r>
            <a:r>
              <a:rPr lang="en-US" dirty="0"/>
              <a:t> </a:t>
            </a:r>
            <a:endParaRPr lang="en-US" dirty="0" smtClean="0"/>
          </a:p>
          <a:p>
            <a:pPr marL="0" indent="0">
              <a:buNone/>
            </a:pPr>
            <a:r>
              <a:rPr lang="en-US" dirty="0" smtClean="0"/>
              <a:t>&gt;&gt;&gt; </a:t>
            </a:r>
            <a:r>
              <a:rPr lang="en-US" dirty="0"/>
              <a:t>print </a:t>
            </a:r>
            <a:r>
              <a:rPr lang="en-US" dirty="0" smtClean="0"/>
              <a:t>(L1) </a:t>
            </a:r>
          </a:p>
          <a:p>
            <a:pPr marL="0" indent="0">
              <a:buNone/>
            </a:pPr>
            <a:r>
              <a:rPr lang="en-US" dirty="0"/>
              <a:t> </a:t>
            </a:r>
            <a:r>
              <a:rPr lang="en-US" dirty="0" smtClean="0"/>
              <a:t>      [</a:t>
            </a:r>
            <a:r>
              <a:rPr lang="en-US" dirty="0"/>
              <a:t>1, 5, 4, 70, 10, 90, 80, 50</a:t>
            </a:r>
            <a:r>
              <a:rPr lang="en-US" dirty="0" smtClean="0"/>
              <a:t>]</a:t>
            </a:r>
          </a:p>
          <a:p>
            <a:pPr marL="0" indent="0">
              <a:buNone/>
            </a:pPr>
            <a:r>
              <a:rPr lang="en-US" dirty="0" smtClean="0"/>
              <a:t>&gt;&gt;&gt; </a:t>
            </a:r>
            <a:r>
              <a:rPr lang="en-US" dirty="0"/>
              <a:t>print </a:t>
            </a:r>
            <a:r>
              <a:rPr lang="en-US" dirty="0" smtClean="0"/>
              <a:t>(a)</a:t>
            </a:r>
          </a:p>
          <a:p>
            <a:pPr marL="0" indent="0">
              <a:buNone/>
            </a:pPr>
            <a:r>
              <a:rPr lang="en-US" dirty="0"/>
              <a:t> </a:t>
            </a:r>
            <a:r>
              <a:rPr lang="en-US" dirty="0" smtClean="0"/>
              <a:t>      </a:t>
            </a:r>
            <a:r>
              <a:rPr lang="en-US" dirty="0"/>
              <a:t>2 </a:t>
            </a:r>
            <a:endParaRPr lang="en-US" dirty="0" smtClean="0"/>
          </a:p>
          <a:p>
            <a:pPr marL="0" indent="0">
              <a:buNone/>
            </a:pPr>
            <a:endParaRPr lang="en-US" sz="2200" i="1" dirty="0" smtClean="0"/>
          </a:p>
          <a:p>
            <a:pPr marL="0" indent="0">
              <a:buNone/>
            </a:pPr>
            <a:r>
              <a:rPr lang="en-US" sz="2200" i="1" dirty="0" smtClean="0"/>
              <a:t>If </a:t>
            </a:r>
            <a:r>
              <a:rPr lang="en-US" sz="2200" i="1" dirty="0"/>
              <a:t>no index value is provided in pop ( ), then last element is deleted.</a:t>
            </a:r>
            <a:r>
              <a:rPr lang="en-US" dirty="0"/>
              <a:t> </a:t>
            </a:r>
            <a:endParaRPr lang="en-US" dirty="0" smtClean="0"/>
          </a:p>
          <a:p>
            <a:pPr marL="0" indent="0">
              <a:buNone/>
            </a:pPr>
            <a:r>
              <a:rPr lang="en-US" dirty="0" smtClean="0"/>
              <a:t>&gt;&gt;&gt;</a:t>
            </a:r>
            <a:r>
              <a:rPr lang="en-US" dirty="0"/>
              <a:t>L1.pop ( ) </a:t>
            </a:r>
            <a:endParaRPr lang="en-US" dirty="0" smtClean="0"/>
          </a:p>
          <a:p>
            <a:pPr marL="0" indent="0">
              <a:buNone/>
            </a:pPr>
            <a:r>
              <a:rPr lang="en-US" dirty="0"/>
              <a:t> </a:t>
            </a:r>
            <a:r>
              <a:rPr lang="en-US" dirty="0" smtClean="0"/>
              <a:t>     50 </a:t>
            </a:r>
          </a:p>
          <a:p>
            <a:pPr marL="0" indent="0">
              <a:buNone/>
            </a:pPr>
            <a:r>
              <a:rPr lang="en-US" i="1" dirty="0" smtClean="0"/>
              <a:t>del </a:t>
            </a:r>
            <a:r>
              <a:rPr lang="en-US" i="1" dirty="0"/>
              <a:t>removes the specified element from the list, but does not return the deleted value.</a:t>
            </a:r>
            <a:r>
              <a:rPr lang="en-US" dirty="0"/>
              <a:t> </a:t>
            </a:r>
            <a:endParaRPr lang="en-US" dirty="0" smtClean="0"/>
          </a:p>
          <a:p>
            <a:pPr marL="0" indent="0">
              <a:buNone/>
            </a:pPr>
            <a:r>
              <a:rPr lang="en-US" dirty="0" smtClean="0"/>
              <a:t>&gt;&gt;&gt; </a:t>
            </a:r>
            <a:r>
              <a:rPr lang="en-US" dirty="0"/>
              <a:t>del L1 [4</a:t>
            </a:r>
            <a:r>
              <a:rPr lang="en-US" dirty="0" smtClean="0"/>
              <a:t>]</a:t>
            </a:r>
          </a:p>
          <a:p>
            <a:pPr marL="0" indent="0">
              <a:buNone/>
            </a:pPr>
            <a:r>
              <a:rPr lang="en-US" dirty="0" smtClean="0"/>
              <a:t>&gt;&gt;&gt; </a:t>
            </a:r>
            <a:r>
              <a:rPr lang="en-US" dirty="0"/>
              <a:t>print </a:t>
            </a:r>
            <a:r>
              <a:rPr lang="en-US" dirty="0" smtClean="0"/>
              <a:t>(L1)</a:t>
            </a:r>
          </a:p>
          <a:p>
            <a:pPr marL="0" indent="0">
              <a:buNone/>
            </a:pPr>
            <a:r>
              <a:rPr lang="en-US" dirty="0"/>
              <a:t> </a:t>
            </a:r>
            <a:r>
              <a:rPr lang="en-US" dirty="0" smtClean="0"/>
              <a:t>      [1</a:t>
            </a:r>
            <a:r>
              <a:rPr lang="en-US" dirty="0"/>
              <a:t>, 5, 4, 70, 90, 80]</a:t>
            </a:r>
            <a:endParaRPr lang="en-IN" dirty="0"/>
          </a:p>
        </p:txBody>
      </p:sp>
    </p:spTree>
    <p:extLst>
      <p:ext uri="{BB962C8B-B14F-4D97-AF65-F5344CB8AC3E}">
        <p14:creationId xmlns:p14="http://schemas.microsoft.com/office/powerpoint/2010/main" val="1760314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b="1" i="1" dirty="0"/>
              <a:t>remove ( )</a:t>
            </a:r>
            <a:r>
              <a:rPr lang="en-US" dirty="0"/>
              <a:t> </a:t>
            </a:r>
            <a:endParaRPr lang="en-US" dirty="0" smtClean="0"/>
          </a:p>
          <a:p>
            <a:pPr marL="0" indent="0" algn="just">
              <a:buNone/>
            </a:pPr>
            <a:r>
              <a:rPr lang="en-US" dirty="0" smtClean="0"/>
              <a:t>In </a:t>
            </a:r>
            <a:r>
              <a:rPr lang="en-US" dirty="0"/>
              <a:t>case, we know the element to be deleted not the index, of the element, then remove ( ) can be used. </a:t>
            </a:r>
            <a:endParaRPr lang="en-US" dirty="0" smtClean="0"/>
          </a:p>
          <a:p>
            <a:pPr marL="0" indent="0">
              <a:buNone/>
            </a:pPr>
            <a:r>
              <a:rPr lang="en-US" dirty="0" smtClean="0"/>
              <a:t>&gt;&gt;&gt; </a:t>
            </a:r>
            <a:r>
              <a:rPr lang="en-US" dirty="0"/>
              <a:t>L1. remove (90) </a:t>
            </a:r>
            <a:endParaRPr lang="en-US" dirty="0" smtClean="0"/>
          </a:p>
          <a:p>
            <a:pPr marL="0" indent="0">
              <a:buNone/>
            </a:pPr>
            <a:r>
              <a:rPr lang="en-US" dirty="0"/>
              <a:t> </a:t>
            </a:r>
            <a:r>
              <a:rPr lang="en-US" dirty="0" smtClean="0"/>
              <a:t>      </a:t>
            </a:r>
            <a:r>
              <a:rPr lang="en-US" sz="2000" i="1" dirty="0"/>
              <a:t>It</a:t>
            </a:r>
            <a:r>
              <a:rPr lang="en-US" dirty="0" smtClean="0"/>
              <a:t> </a:t>
            </a:r>
            <a:r>
              <a:rPr lang="en-US" sz="2000" i="1" dirty="0" smtClean="0"/>
              <a:t>will </a:t>
            </a:r>
            <a:r>
              <a:rPr lang="en-US" sz="2000" i="1" dirty="0"/>
              <a:t>remove the value 90 from the </a:t>
            </a:r>
            <a:r>
              <a:rPr lang="en-US" sz="2000" i="1" dirty="0" smtClean="0"/>
              <a:t>list</a:t>
            </a:r>
          </a:p>
          <a:p>
            <a:pPr marL="0" indent="0">
              <a:buNone/>
            </a:pPr>
            <a:endParaRPr lang="en-IN" dirty="0" smtClean="0"/>
          </a:p>
          <a:p>
            <a:pPr marL="0" indent="0">
              <a:buNone/>
            </a:pPr>
            <a:r>
              <a:rPr lang="en-IN" dirty="0" smtClean="0"/>
              <a:t>&gt;&gt;&gt; </a:t>
            </a:r>
            <a:r>
              <a:rPr lang="en-IN" dirty="0"/>
              <a:t>print </a:t>
            </a:r>
            <a:r>
              <a:rPr lang="en-IN" dirty="0" smtClean="0"/>
              <a:t>(L1)</a:t>
            </a:r>
          </a:p>
          <a:p>
            <a:pPr marL="0" indent="0">
              <a:buNone/>
            </a:pPr>
            <a:r>
              <a:rPr lang="en-IN" dirty="0"/>
              <a:t> </a:t>
            </a:r>
            <a:r>
              <a:rPr lang="en-IN" dirty="0" smtClean="0"/>
              <a:t>      </a:t>
            </a:r>
            <a:r>
              <a:rPr lang="en-IN" dirty="0"/>
              <a:t>[1, 5, 4, 70, 80]</a:t>
            </a:r>
            <a:endParaRPr lang="en-IN" i="1" dirty="0"/>
          </a:p>
        </p:txBody>
      </p:sp>
    </p:spTree>
    <p:extLst>
      <p:ext uri="{BB962C8B-B14F-4D97-AF65-F5344CB8AC3E}">
        <p14:creationId xmlns:p14="http://schemas.microsoft.com/office/powerpoint/2010/main" val="17863647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400" b="1" i="1" dirty="0"/>
              <a:t>del () with slicing</a:t>
            </a:r>
            <a:r>
              <a:rPr lang="en-US" dirty="0"/>
              <a:t> </a:t>
            </a:r>
            <a:endParaRPr lang="en-US" dirty="0" smtClean="0"/>
          </a:p>
          <a:p>
            <a:pPr marL="0" indent="0">
              <a:buNone/>
            </a:pPr>
            <a:endParaRPr lang="en-US" dirty="0" smtClean="0"/>
          </a:p>
          <a:p>
            <a:pPr marL="0" indent="0">
              <a:buNone/>
            </a:pPr>
            <a:r>
              <a:rPr lang="en-US" dirty="0" smtClean="0"/>
              <a:t>Consider </a:t>
            </a:r>
            <a:r>
              <a:rPr lang="en-US" dirty="0"/>
              <a:t>the following example: </a:t>
            </a:r>
            <a:endParaRPr lang="en-US" dirty="0" smtClean="0"/>
          </a:p>
          <a:p>
            <a:pPr marL="0" indent="0">
              <a:buNone/>
            </a:pPr>
            <a:r>
              <a:rPr lang="en-US" dirty="0" smtClean="0"/>
              <a:t>&gt;&gt;&gt; L1=</a:t>
            </a:r>
            <a:r>
              <a:rPr lang="en-IN" dirty="0"/>
              <a:t>[1, 5, 4, 70, 80]</a:t>
            </a:r>
            <a:endParaRPr lang="en-IN" i="1" dirty="0"/>
          </a:p>
          <a:p>
            <a:pPr marL="0" indent="0">
              <a:buNone/>
            </a:pPr>
            <a:r>
              <a:rPr lang="en-US" dirty="0" smtClean="0"/>
              <a:t>&gt;&gt;&gt; </a:t>
            </a:r>
            <a:r>
              <a:rPr lang="en-US" dirty="0"/>
              <a:t>del L1 [2:4] </a:t>
            </a:r>
            <a:endParaRPr lang="en-US" dirty="0" smtClean="0"/>
          </a:p>
          <a:p>
            <a:pPr marL="0" indent="0">
              <a:buNone/>
            </a:pPr>
            <a:r>
              <a:rPr lang="en-US" dirty="0" smtClean="0"/>
              <a:t>&gt;&gt;&gt; print (L1) </a:t>
            </a:r>
          </a:p>
          <a:p>
            <a:pPr marL="0" indent="0">
              <a:buNone/>
            </a:pPr>
            <a:r>
              <a:rPr lang="en-US" dirty="0"/>
              <a:t> </a:t>
            </a:r>
            <a:r>
              <a:rPr lang="en-US" dirty="0" smtClean="0"/>
              <a:t>      [</a:t>
            </a:r>
            <a:r>
              <a:rPr lang="en-US" dirty="0"/>
              <a:t>1, 5, 80] </a:t>
            </a:r>
            <a:endParaRPr lang="en-US" dirty="0" smtClean="0"/>
          </a:p>
          <a:p>
            <a:pPr marL="0" indent="0">
              <a:buNone/>
            </a:pPr>
            <a:r>
              <a:rPr lang="en-US" dirty="0"/>
              <a:t> </a:t>
            </a:r>
            <a:r>
              <a:rPr lang="en-US" dirty="0" smtClean="0"/>
              <a:t>      </a:t>
            </a:r>
            <a:r>
              <a:rPr lang="en-US" sz="2000" i="1" dirty="0"/>
              <a:t>It</a:t>
            </a:r>
            <a:r>
              <a:rPr lang="en-US" dirty="0" smtClean="0"/>
              <a:t> </a:t>
            </a:r>
            <a:r>
              <a:rPr lang="en-US" sz="2000" i="1" dirty="0" smtClean="0"/>
              <a:t>will </a:t>
            </a:r>
            <a:r>
              <a:rPr lang="en-US" sz="2000" i="1" dirty="0"/>
              <a:t>remove 2nd and 3rd element from the list. As we know that slice selects all the elements up to 2nd index but not the 2nd index element. So 4th element will remain in the list.</a:t>
            </a: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5184655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i="1" dirty="0"/>
              <a:t>Note:</a:t>
            </a:r>
            <a:r>
              <a:rPr lang="en-US" dirty="0"/>
              <a:t> </a:t>
            </a:r>
            <a:endParaRPr lang="en-US" dirty="0" smtClean="0"/>
          </a:p>
          <a:p>
            <a:pPr marL="571500" indent="-571500" algn="just">
              <a:buAutoNum type="romanLcParenBoth"/>
            </a:pPr>
            <a:r>
              <a:rPr lang="en-US" dirty="0" smtClean="0"/>
              <a:t>All </a:t>
            </a:r>
            <a:r>
              <a:rPr lang="en-US" dirty="0"/>
              <a:t>the methods, modify the list, after deletions. </a:t>
            </a:r>
            <a:endParaRPr lang="en-US" dirty="0" smtClean="0"/>
          </a:p>
          <a:p>
            <a:pPr marL="571500" indent="-571500" algn="just">
              <a:buAutoNum type="romanLcParenBoth"/>
            </a:pPr>
            <a:r>
              <a:rPr lang="en-US" dirty="0" smtClean="0"/>
              <a:t>If </a:t>
            </a:r>
            <a:r>
              <a:rPr lang="en-US" dirty="0"/>
              <a:t>an out of range index is provided with del ( ) and pop ( ), the code will result in to run-time error. </a:t>
            </a:r>
            <a:endParaRPr lang="en-US" dirty="0" smtClean="0"/>
          </a:p>
          <a:p>
            <a:pPr marL="571500" indent="-571500" algn="just">
              <a:buAutoNum type="romanLcParenBoth"/>
            </a:pPr>
            <a:r>
              <a:rPr lang="en-US" dirty="0" smtClean="0"/>
              <a:t>del </a:t>
            </a:r>
            <a:r>
              <a:rPr lang="en-US" dirty="0"/>
              <a:t>can be used with negative index value also.</a:t>
            </a:r>
            <a:endParaRPr lang="en-IN" dirty="0"/>
          </a:p>
        </p:txBody>
      </p:sp>
    </p:spTree>
    <p:extLst>
      <p:ext uri="{BB962C8B-B14F-4D97-AF65-F5344CB8AC3E}">
        <p14:creationId xmlns:p14="http://schemas.microsoft.com/office/powerpoint/2010/main" val="36047446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i="1" dirty="0"/>
              <a:t>Other </a:t>
            </a:r>
            <a:r>
              <a:rPr lang="en-IN" sz="4000" i="1" dirty="0" smtClean="0"/>
              <a:t>List functions</a:t>
            </a:r>
            <a:endParaRPr lang="en-IN" sz="4000" i="1" dirty="0"/>
          </a:p>
        </p:txBody>
      </p:sp>
      <p:sp>
        <p:nvSpPr>
          <p:cNvPr id="3" name="Content Placeholder 2"/>
          <p:cNvSpPr>
            <a:spLocks noGrp="1"/>
          </p:cNvSpPr>
          <p:nvPr>
            <p:ph idx="1"/>
          </p:nvPr>
        </p:nvSpPr>
        <p:spPr/>
        <p:txBody>
          <a:bodyPr/>
          <a:lstStyle/>
          <a:p>
            <a:pPr marL="0" indent="0">
              <a:buNone/>
            </a:pPr>
            <a:r>
              <a:rPr lang="en-US" b="1" i="1" dirty="0"/>
              <a:t>insert ( )</a:t>
            </a:r>
            <a:r>
              <a:rPr lang="en-US" dirty="0"/>
              <a:t> </a:t>
            </a:r>
            <a:endParaRPr lang="en-US" dirty="0" smtClean="0"/>
          </a:p>
          <a:p>
            <a:pPr algn="just"/>
            <a:r>
              <a:rPr lang="en-US" dirty="0" smtClean="0"/>
              <a:t>This </a:t>
            </a:r>
            <a:r>
              <a:rPr lang="en-US" dirty="0"/>
              <a:t>method allows us to insert an element, at the given position specified by its index, and the remaining elements are shifted to accommodate the new element. </a:t>
            </a:r>
            <a:r>
              <a:rPr lang="en-US" dirty="0" smtClean="0"/>
              <a:t>Insert() </a:t>
            </a:r>
            <a:r>
              <a:rPr lang="en-US" dirty="0"/>
              <a:t>requires two arguments-index value and item value.</a:t>
            </a:r>
            <a:endParaRPr lang="en-IN" dirty="0"/>
          </a:p>
        </p:txBody>
      </p:sp>
    </p:spTree>
    <p:extLst>
      <p:ext uri="{BB962C8B-B14F-4D97-AF65-F5344CB8AC3E}">
        <p14:creationId xmlns:p14="http://schemas.microsoft.com/office/powerpoint/2010/main" val="8714923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2400" b="1" i="1" dirty="0"/>
              <a:t>Its syntax is</a:t>
            </a:r>
            <a:r>
              <a:rPr lang="en-US" dirty="0"/>
              <a:t> </a:t>
            </a:r>
            <a:endParaRPr lang="en-US" dirty="0" smtClean="0"/>
          </a:p>
          <a:p>
            <a:pPr marL="0" indent="0">
              <a:buNone/>
            </a:pPr>
            <a:r>
              <a:rPr lang="en-US" dirty="0"/>
              <a:t> </a:t>
            </a:r>
            <a:r>
              <a:rPr lang="en-US" dirty="0" smtClean="0"/>
              <a:t>  </a:t>
            </a:r>
            <a:r>
              <a:rPr lang="en-US" sz="2400" b="1" dirty="0" smtClean="0"/>
              <a:t>list</a:t>
            </a:r>
            <a:r>
              <a:rPr lang="en-US" sz="2400" b="1" dirty="0"/>
              <a:t>. insert (index, item)</a:t>
            </a:r>
            <a:r>
              <a:rPr lang="en-US" dirty="0"/>
              <a:t> </a:t>
            </a:r>
            <a:endParaRPr lang="en-US" dirty="0" smtClean="0"/>
          </a:p>
          <a:p>
            <a:pPr marL="0" indent="0" algn="just">
              <a:buNone/>
            </a:pPr>
            <a:r>
              <a:rPr lang="en-US" dirty="0" smtClean="0"/>
              <a:t>Index </a:t>
            </a:r>
            <a:r>
              <a:rPr lang="en-US" dirty="0"/>
              <a:t>specifies the position (starting from 0) where the element is to be inserted. Item is the element to be inserted in the list. Length of list changes after insert operation. </a:t>
            </a:r>
            <a:endParaRPr lang="en-US" dirty="0" smtClean="0"/>
          </a:p>
          <a:p>
            <a:pPr marL="0" indent="0" algn="just">
              <a:buNone/>
            </a:pPr>
            <a:r>
              <a:rPr lang="en-US" sz="2000" b="1" dirty="0" smtClean="0"/>
              <a:t>Example</a:t>
            </a:r>
          </a:p>
          <a:p>
            <a:pPr marL="0" indent="0" algn="just">
              <a:buNone/>
            </a:pPr>
            <a:r>
              <a:rPr lang="en-US" dirty="0"/>
              <a:t>&gt;&gt;&gt; </a:t>
            </a:r>
            <a:r>
              <a:rPr lang="en-US" dirty="0" smtClean="0"/>
              <a:t>L1=[1,5,80]</a:t>
            </a:r>
            <a:endParaRPr lang="en-US" dirty="0"/>
          </a:p>
          <a:p>
            <a:pPr marL="0" indent="0" algn="just">
              <a:buNone/>
            </a:pPr>
            <a:r>
              <a:rPr lang="en-US" dirty="0" smtClean="0"/>
              <a:t>&gt;&gt;&gt; </a:t>
            </a:r>
            <a:r>
              <a:rPr lang="en-US" dirty="0"/>
              <a:t>L1.insert (3,100</a:t>
            </a:r>
            <a:r>
              <a:rPr lang="en-US" dirty="0" smtClean="0"/>
              <a:t>)</a:t>
            </a:r>
          </a:p>
          <a:p>
            <a:pPr marL="0" indent="0" algn="just">
              <a:buNone/>
            </a:pPr>
            <a:r>
              <a:rPr lang="en-US" dirty="0" smtClean="0"/>
              <a:t>&gt;&gt;&gt;</a:t>
            </a:r>
            <a:r>
              <a:rPr lang="en-US" dirty="0"/>
              <a:t>print </a:t>
            </a:r>
            <a:r>
              <a:rPr lang="en-US" dirty="0" smtClean="0"/>
              <a:t>(L1) </a:t>
            </a:r>
          </a:p>
          <a:p>
            <a:pPr marL="0" indent="0" algn="just">
              <a:buNone/>
            </a:pPr>
            <a:r>
              <a:rPr lang="en-US" dirty="0"/>
              <a:t> </a:t>
            </a:r>
            <a:r>
              <a:rPr lang="en-US" dirty="0" smtClean="0"/>
              <a:t>      </a:t>
            </a:r>
            <a:r>
              <a:rPr lang="en-US" dirty="0" err="1" smtClean="0"/>
              <a:t>Itwill</a:t>
            </a:r>
            <a:r>
              <a:rPr lang="en-US" dirty="0" smtClean="0"/>
              <a:t> </a:t>
            </a:r>
            <a:r>
              <a:rPr lang="en-US" dirty="0"/>
              <a:t>produce [1, 5, 80, 100]</a:t>
            </a:r>
            <a:endParaRPr lang="en-IN" dirty="0"/>
          </a:p>
        </p:txBody>
      </p:sp>
    </p:spTree>
    <p:extLst>
      <p:ext uri="{BB962C8B-B14F-4D97-AF65-F5344CB8AC3E}">
        <p14:creationId xmlns:p14="http://schemas.microsoft.com/office/powerpoint/2010/main" val="36633134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sz="2000" b="1" i="1" dirty="0"/>
              <a:t>Note: </a:t>
            </a:r>
            <a:endParaRPr lang="en-US" sz="2000" b="1" i="1" dirty="0" smtClean="0"/>
          </a:p>
          <a:p>
            <a:pPr algn="just"/>
            <a:r>
              <a:rPr lang="en-US" dirty="0" smtClean="0"/>
              <a:t>If </a:t>
            </a:r>
            <a:r>
              <a:rPr lang="en-US" dirty="0"/>
              <a:t>the index specified is greater then </a:t>
            </a:r>
            <a:r>
              <a:rPr lang="en-US" dirty="0" err="1"/>
              <a:t>len</a:t>
            </a:r>
            <a:r>
              <a:rPr lang="en-US" dirty="0"/>
              <a:t> (list) the object is inserted in the last </a:t>
            </a:r>
            <a:r>
              <a:rPr lang="en-US" strike="sngStrike" dirty="0"/>
              <a:t>and if index is less than zero, the object is inserted at the beginning. </a:t>
            </a:r>
            <a:endParaRPr lang="en-IN" strike="sngStrike" dirty="0"/>
          </a:p>
        </p:txBody>
      </p:sp>
    </p:spTree>
    <p:extLst>
      <p:ext uri="{BB962C8B-B14F-4D97-AF65-F5344CB8AC3E}">
        <p14:creationId xmlns:p14="http://schemas.microsoft.com/office/powerpoint/2010/main" val="1711662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To change the value of element of list, we access the element &amp; assign the new value.</a:t>
            </a:r>
          </a:p>
          <a:p>
            <a:pPr marL="0" indent="0" algn="just">
              <a:buNone/>
            </a:pPr>
            <a:r>
              <a:rPr lang="en-US" sz="2000" b="1" dirty="0" smtClean="0"/>
              <a:t>Example</a:t>
            </a:r>
            <a:r>
              <a:rPr lang="en-US" dirty="0" smtClean="0"/>
              <a:t> </a:t>
            </a:r>
          </a:p>
          <a:p>
            <a:pPr marL="0" indent="0" algn="just">
              <a:buNone/>
            </a:pPr>
            <a:r>
              <a:rPr lang="en-US" dirty="0" smtClean="0"/>
              <a:t>&gt;&gt;&gt;print (L1)            </a:t>
            </a:r>
            <a:r>
              <a:rPr lang="en-US" sz="2000" i="1" dirty="0" smtClean="0"/>
              <a:t># Will get the values of list before change</a:t>
            </a:r>
            <a:r>
              <a:rPr lang="en-US" dirty="0" smtClean="0"/>
              <a:t> </a:t>
            </a:r>
          </a:p>
          <a:p>
            <a:pPr marL="0" indent="0" algn="just">
              <a:buNone/>
            </a:pPr>
            <a:r>
              <a:rPr lang="en-US" dirty="0" smtClean="0"/>
              <a:t>&gt;&gt;&gt; L1 [2] = 5 </a:t>
            </a:r>
          </a:p>
          <a:p>
            <a:pPr marL="0" indent="0" algn="just">
              <a:buNone/>
            </a:pPr>
            <a:r>
              <a:rPr lang="en-US" dirty="0" smtClean="0"/>
              <a:t>&gt;&gt;&gt; print (L1)         </a:t>
            </a:r>
            <a:r>
              <a:rPr lang="en-US" sz="2000" i="1" dirty="0" smtClean="0"/>
              <a:t># modified list</a:t>
            </a:r>
            <a:r>
              <a:rPr lang="en-US" dirty="0" smtClean="0"/>
              <a:t> </a:t>
            </a:r>
          </a:p>
          <a:p>
            <a:pPr marL="0" indent="0" algn="just">
              <a:buNone/>
            </a:pPr>
            <a:r>
              <a:rPr lang="en-US" dirty="0"/>
              <a:t> </a:t>
            </a:r>
            <a:r>
              <a:rPr lang="en-US" dirty="0" smtClean="0"/>
              <a:t>      [1, 2, 5, 4] </a:t>
            </a:r>
          </a:p>
          <a:p>
            <a:pPr marL="0" indent="0" algn="just">
              <a:buNone/>
            </a:pPr>
            <a:r>
              <a:rPr lang="en-US" dirty="0" smtClean="0"/>
              <a:t>Here, 3rd element of the list (accessed using index value 2) is given a new value, so instead of 3 it will be 5.</a:t>
            </a:r>
            <a:endParaRPr lang="en-IN" dirty="0"/>
          </a:p>
        </p:txBody>
      </p:sp>
    </p:spTree>
    <p:extLst>
      <p:ext uri="{BB962C8B-B14F-4D97-AF65-F5344CB8AC3E}">
        <p14:creationId xmlns:p14="http://schemas.microsoft.com/office/powerpoint/2010/main" val="895940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400" b="1" i="1" dirty="0"/>
              <a:t>reverse ( ) </a:t>
            </a:r>
            <a:endParaRPr lang="en-US" sz="2400" b="1" i="1" dirty="0" smtClean="0"/>
          </a:p>
          <a:p>
            <a:r>
              <a:rPr lang="en-US" dirty="0" smtClean="0"/>
              <a:t>This </a:t>
            </a:r>
            <a:r>
              <a:rPr lang="en-US" dirty="0"/>
              <a:t>method can be used to reverse the elements of the list in place </a:t>
            </a:r>
            <a:endParaRPr lang="en-US" dirty="0" smtClean="0"/>
          </a:p>
          <a:p>
            <a:pPr marL="0" indent="0">
              <a:buNone/>
            </a:pPr>
            <a:r>
              <a:rPr lang="en-US" sz="2000" b="1" i="1" dirty="0"/>
              <a:t> </a:t>
            </a:r>
            <a:r>
              <a:rPr lang="en-US" sz="2000" b="1" i="1" dirty="0" smtClean="0"/>
              <a:t>  Its </a:t>
            </a:r>
            <a:r>
              <a:rPr lang="en-US" sz="2000" b="1" i="1" dirty="0"/>
              <a:t>syntax is:</a:t>
            </a:r>
            <a:r>
              <a:rPr lang="en-US" dirty="0"/>
              <a:t> </a:t>
            </a:r>
            <a:endParaRPr lang="en-US" dirty="0" smtClean="0"/>
          </a:p>
          <a:p>
            <a:pPr marL="0" indent="0">
              <a:buNone/>
            </a:pPr>
            <a:r>
              <a:rPr lang="en-US" dirty="0"/>
              <a:t> </a:t>
            </a:r>
            <a:r>
              <a:rPr lang="en-US" dirty="0" smtClean="0"/>
              <a:t> </a:t>
            </a:r>
            <a:r>
              <a:rPr lang="en-US" sz="2400" b="1" dirty="0" err="1" smtClean="0"/>
              <a:t>list.reverse</a:t>
            </a:r>
            <a:r>
              <a:rPr lang="en-US" sz="2400" b="1" dirty="0" smtClean="0"/>
              <a:t> </a:t>
            </a:r>
            <a:r>
              <a:rPr lang="en-US" sz="2400" b="1" dirty="0"/>
              <a:t>( )</a:t>
            </a:r>
            <a:r>
              <a:rPr lang="en-US" dirty="0"/>
              <a:t> </a:t>
            </a:r>
            <a:endParaRPr lang="en-US" dirty="0" smtClean="0"/>
          </a:p>
          <a:p>
            <a:pPr marL="0" indent="0" algn="just">
              <a:buNone/>
            </a:pPr>
            <a:r>
              <a:rPr lang="en-US" dirty="0" smtClean="0"/>
              <a:t>Method </a:t>
            </a:r>
            <a:r>
              <a:rPr lang="en-US" dirty="0"/>
              <a:t>does not return anything as the reversed list is stored in the same variable. </a:t>
            </a:r>
            <a:endParaRPr lang="en-US" dirty="0" smtClean="0"/>
          </a:p>
          <a:p>
            <a:pPr marL="0" indent="0">
              <a:buNone/>
            </a:pPr>
            <a:r>
              <a:rPr lang="en-US" sz="2000" b="1" dirty="0" smtClean="0"/>
              <a:t>Example</a:t>
            </a:r>
            <a:r>
              <a:rPr lang="en-US" dirty="0" smtClean="0"/>
              <a:t> </a:t>
            </a:r>
          </a:p>
          <a:p>
            <a:pPr marL="0" indent="0">
              <a:buNone/>
            </a:pPr>
            <a:r>
              <a:rPr lang="en-US" dirty="0"/>
              <a:t>&gt;&gt;&gt;L1=[1,2,3,4,5]</a:t>
            </a:r>
          </a:p>
          <a:p>
            <a:pPr marL="0" indent="0">
              <a:buNone/>
            </a:pPr>
            <a:r>
              <a:rPr lang="en-US" dirty="0" smtClean="0"/>
              <a:t>&gt;&gt;&gt; </a:t>
            </a:r>
            <a:r>
              <a:rPr lang="en-US" dirty="0"/>
              <a:t>L1.reverse ( )</a:t>
            </a:r>
            <a:endParaRPr lang="en-IN" dirty="0"/>
          </a:p>
        </p:txBody>
      </p:sp>
    </p:spTree>
    <p:extLst>
      <p:ext uri="{BB962C8B-B14F-4D97-AF65-F5344CB8AC3E}">
        <p14:creationId xmlns:p14="http://schemas.microsoft.com/office/powerpoint/2010/main" val="1437465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&gt;&gt;&gt; print (L1) </a:t>
            </a:r>
          </a:p>
          <a:p>
            <a:pPr marL="0" indent="0">
              <a:buNone/>
            </a:pPr>
            <a:r>
              <a:rPr lang="en-US" sz="2400" i="1" dirty="0" smtClean="0"/>
              <a:t>         It will </a:t>
            </a:r>
            <a:r>
              <a:rPr lang="en-US" sz="2400" i="1" dirty="0"/>
              <a:t>produce </a:t>
            </a:r>
            <a:r>
              <a:rPr lang="en-US" sz="2400" i="1" dirty="0" smtClean="0"/>
              <a:t>[5,4,3,2,1]</a:t>
            </a:r>
            <a:endParaRPr lang="en-US" i="1" dirty="0" smtClean="0"/>
          </a:p>
          <a:p>
            <a:pPr marL="0" indent="0">
              <a:buNone/>
            </a:pPr>
            <a:endParaRPr lang="en-US" dirty="0" smtClean="0"/>
          </a:p>
          <a:p>
            <a:pPr marL="0" indent="0">
              <a:buNone/>
            </a:pPr>
            <a:r>
              <a:rPr lang="en-US" dirty="0" smtClean="0"/>
              <a:t>Following </a:t>
            </a:r>
            <a:r>
              <a:rPr lang="en-US" dirty="0"/>
              <a:t>will also result into reversed list. </a:t>
            </a:r>
            <a:endParaRPr lang="en-US" dirty="0" smtClean="0"/>
          </a:p>
          <a:p>
            <a:pPr marL="0" indent="0">
              <a:buNone/>
            </a:pPr>
            <a:r>
              <a:rPr lang="en-US" dirty="0" smtClean="0"/>
              <a:t>&gt;&gt;&gt;</a:t>
            </a:r>
            <a:r>
              <a:rPr lang="en-US" dirty="0"/>
              <a:t>L1 [: : -1] </a:t>
            </a:r>
            <a:endParaRPr lang="en-US" dirty="0" smtClean="0"/>
          </a:p>
          <a:p>
            <a:pPr marL="0" indent="0" algn="just">
              <a:buNone/>
            </a:pPr>
            <a:r>
              <a:rPr lang="en-US" dirty="0" smtClean="0"/>
              <a:t>As </a:t>
            </a:r>
            <a:r>
              <a:rPr lang="en-US" dirty="0"/>
              <a:t>this slices the whole sequence with the step of -1 i.e. in reverse order. </a:t>
            </a:r>
            <a:endParaRPr lang="en-IN" dirty="0"/>
          </a:p>
        </p:txBody>
      </p:sp>
    </p:spTree>
    <p:extLst>
      <p:ext uri="{BB962C8B-B14F-4D97-AF65-F5344CB8AC3E}">
        <p14:creationId xmlns:p14="http://schemas.microsoft.com/office/powerpoint/2010/main" val="1540534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Search</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520180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Search</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04568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comprehension</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2974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400" i="1" dirty="0" smtClean="0"/>
              <a:t>State diagram for the list looks like:</a:t>
            </a:r>
            <a:endParaRPr lang="en-IN" i="1" dirty="0"/>
          </a:p>
        </p:txBody>
      </p:sp>
      <p:pic>
        <p:nvPicPr>
          <p:cNvPr id="4" name="Picture 3"/>
          <p:cNvPicPr>
            <a:picLocks noChangeAspect="1"/>
          </p:cNvPicPr>
          <p:nvPr/>
        </p:nvPicPr>
        <p:blipFill>
          <a:blip r:embed="rId2" cstate="print"/>
          <a:stretch>
            <a:fillRect/>
          </a:stretch>
        </p:blipFill>
        <p:spPr>
          <a:xfrm>
            <a:off x="1758564" y="2796210"/>
            <a:ext cx="7905750" cy="2085975"/>
          </a:xfrm>
          <a:prstGeom prst="rect">
            <a:avLst/>
          </a:prstGeom>
        </p:spPr>
      </p:pic>
    </p:spTree>
    <p:extLst>
      <p:ext uri="{BB962C8B-B14F-4D97-AF65-F5344CB8AC3E}">
        <p14:creationId xmlns:p14="http://schemas.microsoft.com/office/powerpoint/2010/main" val="349681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sz="2000" i="1" dirty="0" smtClean="0"/>
              <a:t>Note: </a:t>
            </a:r>
          </a:p>
          <a:p>
            <a:pPr marL="0" indent="0">
              <a:buNone/>
            </a:pPr>
            <a:r>
              <a:rPr lang="en-US" dirty="0" smtClean="0"/>
              <a:t>List index works the same way as String index, which is: </a:t>
            </a:r>
          </a:p>
          <a:p>
            <a:pPr algn="just"/>
            <a:r>
              <a:rPr lang="en-US" dirty="0" smtClean="0"/>
              <a:t>An integer value/expression can be used as index.</a:t>
            </a:r>
          </a:p>
          <a:p>
            <a:pPr algn="just"/>
            <a:r>
              <a:rPr lang="en-US" dirty="0" smtClean="0"/>
              <a:t>An Index Error appears, if you try and access element that does not exist in the list. </a:t>
            </a:r>
          </a:p>
          <a:p>
            <a:pPr algn="just"/>
            <a:r>
              <a:rPr lang="en-US" dirty="0" smtClean="0"/>
              <a:t>An index can have a negative value, in that case counting happens from the end of the list.</a:t>
            </a:r>
            <a:endParaRPr lang="en-IN" dirty="0"/>
          </a:p>
        </p:txBody>
      </p:sp>
    </p:spTree>
    <p:extLst>
      <p:ext uri="{BB962C8B-B14F-4D97-AF65-F5344CB8AC3E}">
        <p14:creationId xmlns:p14="http://schemas.microsoft.com/office/powerpoint/2010/main" val="132008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Creating a list</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List can be created in many ways: </a:t>
            </a:r>
          </a:p>
          <a:p>
            <a:pPr marL="571500" indent="-571500">
              <a:buAutoNum type="romanLcParenR"/>
            </a:pPr>
            <a:r>
              <a:rPr lang="en-US" dirty="0" smtClean="0"/>
              <a:t>By enclosing elements in [ ], as we have done in above examples. </a:t>
            </a:r>
          </a:p>
          <a:p>
            <a:pPr marL="571500" indent="-571500">
              <a:buAutoNum type="romanLcParenR"/>
            </a:pPr>
            <a:r>
              <a:rPr lang="en-US" dirty="0" smtClean="0"/>
              <a:t>Using other Lists</a:t>
            </a:r>
          </a:p>
          <a:p>
            <a:pPr marL="0" indent="0">
              <a:buNone/>
            </a:pPr>
            <a:r>
              <a:rPr lang="en-US" sz="2000" b="1" dirty="0" smtClean="0"/>
              <a:t>Example</a:t>
            </a:r>
            <a:r>
              <a:rPr lang="en-US" dirty="0" smtClean="0"/>
              <a:t> </a:t>
            </a:r>
          </a:p>
          <a:p>
            <a:pPr marL="0" indent="0">
              <a:buNone/>
            </a:pPr>
            <a:r>
              <a:rPr lang="en-US" dirty="0"/>
              <a:t>	</a:t>
            </a:r>
            <a:r>
              <a:rPr lang="en-US" dirty="0" smtClean="0"/>
              <a:t>L5=L1 [:]</a:t>
            </a:r>
          </a:p>
          <a:p>
            <a:pPr marL="0" indent="0">
              <a:buNone/>
            </a:pPr>
            <a:r>
              <a:rPr lang="en-US" dirty="0" smtClean="0"/>
              <a:t>Here L5 is created as a copy of L1.</a:t>
            </a:r>
          </a:p>
          <a:p>
            <a:pPr marL="0" indent="0">
              <a:buNone/>
            </a:pPr>
            <a:r>
              <a:rPr lang="en-US" dirty="0" smtClean="0"/>
              <a:t>&gt;&gt;&gt;print (L5) </a:t>
            </a:r>
          </a:p>
          <a:p>
            <a:pPr marL="0" indent="0">
              <a:buNone/>
            </a:pPr>
            <a:r>
              <a:rPr lang="en-US" dirty="0"/>
              <a:t> </a:t>
            </a:r>
            <a:r>
              <a:rPr lang="en-US" dirty="0" smtClean="0"/>
              <a:t>      L6 = L1 [0:2]</a:t>
            </a:r>
          </a:p>
          <a:p>
            <a:pPr marL="0" indent="0">
              <a:buNone/>
            </a:pPr>
            <a:r>
              <a:rPr lang="en-US" dirty="0" smtClean="0"/>
              <a:t>&gt;&gt;&gt;print (L6) </a:t>
            </a:r>
          </a:p>
          <a:p>
            <a:pPr marL="0" indent="0">
              <a:buNone/>
            </a:pPr>
            <a:r>
              <a:rPr lang="en-US" dirty="0" smtClean="0"/>
              <a:t>will create L6 having first two elements of L1.</a:t>
            </a:r>
            <a:endParaRPr lang="en-IN" dirty="0"/>
          </a:p>
        </p:txBody>
      </p:sp>
    </p:spTree>
    <p:extLst>
      <p:ext uri="{BB962C8B-B14F-4D97-AF65-F5344CB8AC3E}">
        <p14:creationId xmlns:p14="http://schemas.microsoft.com/office/powerpoint/2010/main" val="944351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iii) List comprehension</a:t>
            </a:r>
          </a:p>
          <a:p>
            <a:pPr marL="0" indent="0">
              <a:buNone/>
            </a:pPr>
            <a:r>
              <a:rPr lang="en-IN" dirty="0" smtClean="0"/>
              <a:t> </a:t>
            </a:r>
            <a:r>
              <a:rPr lang="en-IN" sz="2000" b="1" dirty="0" smtClean="0"/>
              <a:t>Example</a:t>
            </a:r>
            <a:r>
              <a:rPr lang="en-IN" dirty="0" smtClean="0"/>
              <a:t> </a:t>
            </a:r>
          </a:p>
          <a:p>
            <a:pPr marL="0" indent="0">
              <a:buNone/>
            </a:pPr>
            <a:r>
              <a:rPr lang="en-IN" dirty="0" smtClean="0"/>
              <a:t>&gt;&gt;&gt;n = 5</a:t>
            </a:r>
          </a:p>
          <a:p>
            <a:pPr marL="0" indent="0">
              <a:buNone/>
            </a:pPr>
            <a:r>
              <a:rPr lang="en-IN" dirty="0" smtClean="0"/>
              <a:t>&gt;&gt;&gt;L = range(n)</a:t>
            </a:r>
          </a:p>
          <a:p>
            <a:pPr marL="0" indent="0">
              <a:buNone/>
            </a:pPr>
            <a:r>
              <a:rPr lang="en-IN" dirty="0" smtClean="0"/>
              <a:t>&gt;&gt;&gt;print (L) </a:t>
            </a:r>
          </a:p>
          <a:p>
            <a:pPr marL="0" indent="0">
              <a:buNone/>
            </a:pPr>
            <a:r>
              <a:rPr lang="en-IN" dirty="0"/>
              <a:t> </a:t>
            </a:r>
            <a:r>
              <a:rPr lang="en-IN" dirty="0" smtClean="0"/>
              <a:t>     [0, 1, 2, 3, 4]</a:t>
            </a:r>
          </a:p>
          <a:p>
            <a:pPr marL="0" indent="0">
              <a:buNone/>
            </a:pPr>
            <a:endParaRPr lang="en-IN" dirty="0"/>
          </a:p>
        </p:txBody>
      </p:sp>
    </p:spTree>
    <p:extLst>
      <p:ext uri="{BB962C8B-B14F-4D97-AF65-F5344CB8AC3E}">
        <p14:creationId xmlns:p14="http://schemas.microsoft.com/office/powerpoint/2010/main" val="1259463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2907</TotalTime>
  <Words>3017</Words>
  <Application>Microsoft Office PowerPoint</Application>
  <PresentationFormat>Widescreen</PresentationFormat>
  <Paragraphs>328</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Calibri Light</vt:lpstr>
      <vt:lpstr>Office Theme</vt:lpstr>
      <vt:lpstr>Lists</vt:lpstr>
      <vt:lpstr>Lists</vt:lpstr>
      <vt:lpstr>PowerPoint Presentation</vt:lpstr>
      <vt:lpstr>PowerPoint Presentation</vt:lpstr>
      <vt:lpstr>PowerPoint Presentation</vt:lpstr>
      <vt:lpstr>PowerPoint Presentation</vt:lpstr>
      <vt:lpstr>PowerPoint Presentation</vt:lpstr>
      <vt:lpstr>Creating a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Accessing an element of list</vt:lpstr>
      <vt:lpstr>List Slices </vt:lpstr>
      <vt:lpstr>PowerPoint Presentation</vt:lpstr>
      <vt:lpstr>PowerPoint Presentation</vt:lpstr>
      <vt:lpstr>PowerPoint Presentation</vt:lpstr>
      <vt:lpstr>PowerPoint Presentation</vt:lpstr>
      <vt:lpstr>PowerPoint Presentation</vt:lpstr>
      <vt:lpstr>PowerPoint Presentation</vt:lpstr>
      <vt:lpstr>Traversing a List </vt:lpstr>
      <vt:lpstr>PowerPoint Presentation</vt:lpstr>
      <vt:lpstr>PowerPoint Presentation</vt:lpstr>
      <vt:lpstr>PowerPoint Presentation</vt:lpstr>
      <vt:lpstr>PowerPoint Presentation</vt:lpstr>
      <vt:lpstr>Appending in the list</vt:lpstr>
      <vt:lpstr>PowerPoint Presentation</vt:lpstr>
      <vt:lpstr>PowerPoint Presentation</vt:lpstr>
      <vt:lpstr>PowerPoint Presentation</vt:lpstr>
      <vt:lpstr>Updating List elements</vt:lpstr>
      <vt:lpstr>PowerPoint Presentation</vt:lpstr>
      <vt:lpstr>PowerPoint Presentation</vt:lpstr>
      <vt:lpstr>PowerPoint Presentation</vt:lpstr>
      <vt:lpstr>PowerPoint Presentation</vt:lpstr>
      <vt:lpstr>PowerPoint Presentation</vt:lpstr>
      <vt:lpstr>PowerPoint Presentation</vt:lpstr>
      <vt:lpstr>Deleting Elements </vt:lpstr>
      <vt:lpstr>PowerPoint Presentation</vt:lpstr>
      <vt:lpstr>PowerPoint Presentation</vt:lpstr>
      <vt:lpstr>PowerPoint Presentation</vt:lpstr>
      <vt:lpstr>PowerPoint Presentation</vt:lpstr>
      <vt:lpstr>PowerPoint Presentation</vt:lpstr>
      <vt:lpstr>Other List functions</vt:lpstr>
      <vt:lpstr>PowerPoint Presentation</vt:lpstr>
      <vt:lpstr>PowerPoint Presentation</vt:lpstr>
      <vt:lpstr>PowerPoint Presentation</vt:lpstr>
      <vt:lpstr>PowerPoint Presentation</vt:lpstr>
      <vt:lpstr>Linear Search</vt:lpstr>
      <vt:lpstr>Binary Search</vt:lpstr>
      <vt:lpstr>List comprehension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dc:title>
  <dc:creator>Sumu</dc:creator>
  <cp:lastModifiedBy>Dell</cp:lastModifiedBy>
  <cp:revision>139</cp:revision>
  <dcterms:created xsi:type="dcterms:W3CDTF">2020-04-11T12:08:07Z</dcterms:created>
  <dcterms:modified xsi:type="dcterms:W3CDTF">2023-09-22T17:23:25Z</dcterms:modified>
</cp:coreProperties>
</file>