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0"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A0485F-CAED-46A8-98E1-DA829201465E}"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830119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A0485F-CAED-46A8-98E1-DA829201465E}"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291380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A0485F-CAED-46A8-98E1-DA829201465E}"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39666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A0485F-CAED-46A8-98E1-DA829201465E}"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332991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0485F-CAED-46A8-98E1-DA829201465E}"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396862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A0485F-CAED-46A8-98E1-DA829201465E}"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376992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A0485F-CAED-46A8-98E1-DA829201465E}" type="datetimeFigureOut">
              <a:rPr lang="en-IN" smtClean="0"/>
              <a:t>19-04-2020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251327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A0485F-CAED-46A8-98E1-DA829201465E}" type="datetimeFigureOut">
              <a:rPr lang="en-IN" smtClean="0"/>
              <a:t>19-04-2020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55141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0485F-CAED-46A8-98E1-DA829201465E}" type="datetimeFigureOut">
              <a:rPr lang="en-IN" smtClean="0"/>
              <a:t>19-04-2020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95204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0485F-CAED-46A8-98E1-DA829201465E}"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109687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0485F-CAED-46A8-98E1-DA829201465E}"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611639-640E-4505-9470-8D2C8879EF44}" type="slidenum">
              <a:rPr lang="en-IN" smtClean="0"/>
              <a:t>‹#›</a:t>
            </a:fld>
            <a:endParaRPr lang="en-IN"/>
          </a:p>
        </p:txBody>
      </p:sp>
    </p:spTree>
    <p:extLst>
      <p:ext uri="{BB962C8B-B14F-4D97-AF65-F5344CB8AC3E}">
        <p14:creationId xmlns:p14="http://schemas.microsoft.com/office/powerpoint/2010/main" val="22754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0485F-CAED-46A8-98E1-DA829201465E}" type="datetimeFigureOut">
              <a:rPr lang="en-IN" smtClean="0"/>
              <a:t>19-04-2020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11639-640E-4505-9470-8D2C8879EF44}" type="slidenum">
              <a:rPr lang="en-IN" smtClean="0"/>
              <a:t>‹#›</a:t>
            </a:fld>
            <a:endParaRPr lang="en-IN"/>
          </a:p>
        </p:txBody>
      </p:sp>
    </p:spTree>
    <p:extLst>
      <p:ext uri="{BB962C8B-B14F-4D97-AF65-F5344CB8AC3E}">
        <p14:creationId xmlns:p14="http://schemas.microsoft.com/office/powerpoint/2010/main" val="290481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Functions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8085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9634"/>
          </a:xfrm>
        </p:spPr>
        <p:txBody>
          <a:bodyPr>
            <a:normAutofit fontScale="90000"/>
          </a:bodyPr>
          <a:lstStyle/>
          <a:p>
            <a:r>
              <a:rPr lang="en-US" sz="3200" i="1" dirty="0" smtClean="0"/>
              <a:t>Some more functions available in math module:</a:t>
            </a:r>
            <a:endParaRPr lang="en-IN" i="1" dirty="0"/>
          </a:p>
        </p:txBody>
      </p:sp>
      <p:pic>
        <p:nvPicPr>
          <p:cNvPr id="5" name="Picture 4"/>
          <p:cNvPicPr>
            <a:picLocks noChangeAspect="1"/>
          </p:cNvPicPr>
          <p:nvPr/>
        </p:nvPicPr>
        <p:blipFill>
          <a:blip r:embed="rId2"/>
          <a:stretch>
            <a:fillRect/>
          </a:stretch>
        </p:blipFill>
        <p:spPr>
          <a:xfrm>
            <a:off x="996566" y="1111036"/>
            <a:ext cx="7600950" cy="2533650"/>
          </a:xfrm>
          <a:prstGeom prst="rect">
            <a:avLst/>
          </a:prstGeom>
        </p:spPr>
      </p:pic>
      <p:pic>
        <p:nvPicPr>
          <p:cNvPr id="7" name="Picture 6"/>
          <p:cNvPicPr>
            <a:picLocks noChangeAspect="1"/>
          </p:cNvPicPr>
          <p:nvPr/>
        </p:nvPicPr>
        <p:blipFill rotWithShape="1">
          <a:blip r:embed="rId3"/>
          <a:srcRect t="2237"/>
          <a:stretch/>
        </p:blipFill>
        <p:spPr>
          <a:xfrm>
            <a:off x="988020" y="3264486"/>
            <a:ext cx="7610475" cy="2085885"/>
          </a:xfrm>
          <a:prstGeom prst="rect">
            <a:avLst/>
          </a:prstGeom>
        </p:spPr>
      </p:pic>
      <p:pic>
        <p:nvPicPr>
          <p:cNvPr id="8" name="Picture 7"/>
          <p:cNvPicPr>
            <a:picLocks noChangeAspect="1"/>
          </p:cNvPicPr>
          <p:nvPr/>
        </p:nvPicPr>
        <p:blipFill>
          <a:blip r:embed="rId4"/>
          <a:stretch>
            <a:fillRect/>
          </a:stretch>
        </p:blipFill>
        <p:spPr>
          <a:xfrm>
            <a:off x="1025140" y="5274573"/>
            <a:ext cx="7553325" cy="1419225"/>
          </a:xfrm>
          <a:prstGeom prst="rect">
            <a:avLst/>
          </a:prstGeom>
        </p:spPr>
      </p:pic>
    </p:spTree>
    <p:extLst>
      <p:ext uri="{BB962C8B-B14F-4D97-AF65-F5344CB8AC3E}">
        <p14:creationId xmlns:p14="http://schemas.microsoft.com/office/powerpoint/2010/main" val="132388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t="2014" b="2284"/>
          <a:stretch/>
        </p:blipFill>
        <p:spPr>
          <a:xfrm>
            <a:off x="1721131" y="2529556"/>
            <a:ext cx="7553325" cy="1504060"/>
          </a:xfrm>
          <a:prstGeom prst="rect">
            <a:avLst/>
          </a:prstGeom>
        </p:spPr>
      </p:pic>
    </p:spTree>
    <p:extLst>
      <p:ext uri="{BB962C8B-B14F-4D97-AF65-F5344CB8AC3E}">
        <p14:creationId xmlns:p14="http://schemas.microsoft.com/office/powerpoint/2010/main" val="69579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7213" y="133349"/>
            <a:ext cx="7524750" cy="5381625"/>
          </a:xfrm>
          <a:prstGeom prst="rect">
            <a:avLst/>
          </a:prstGeom>
        </p:spPr>
      </p:pic>
      <p:pic>
        <p:nvPicPr>
          <p:cNvPr id="5" name="Picture 4"/>
          <p:cNvPicPr>
            <a:picLocks noChangeAspect="1"/>
          </p:cNvPicPr>
          <p:nvPr/>
        </p:nvPicPr>
        <p:blipFill rotWithShape="1">
          <a:blip r:embed="rId3"/>
          <a:srcRect t="8235"/>
          <a:stretch/>
        </p:blipFill>
        <p:spPr>
          <a:xfrm>
            <a:off x="1111575" y="5460759"/>
            <a:ext cx="7572375" cy="1110062"/>
          </a:xfrm>
          <a:prstGeom prst="rect">
            <a:avLst/>
          </a:prstGeom>
        </p:spPr>
      </p:pic>
    </p:spTree>
    <p:extLst>
      <p:ext uri="{BB962C8B-B14F-4D97-AF65-F5344CB8AC3E}">
        <p14:creationId xmlns:p14="http://schemas.microsoft.com/office/powerpoint/2010/main" val="331999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t>Built in Functions</a:t>
            </a:r>
            <a:endParaRPr lang="en-IN" sz="3600" b="1" u="sng" dirty="0"/>
          </a:p>
        </p:txBody>
      </p:sp>
      <p:sp>
        <p:nvSpPr>
          <p:cNvPr id="3" name="Content Placeholder 2"/>
          <p:cNvSpPr>
            <a:spLocks noGrp="1"/>
          </p:cNvSpPr>
          <p:nvPr>
            <p:ph idx="1"/>
          </p:nvPr>
        </p:nvSpPr>
        <p:spPr/>
        <p:txBody>
          <a:bodyPr/>
          <a:lstStyle/>
          <a:p>
            <a:pPr algn="just"/>
            <a:r>
              <a:rPr lang="en-US" dirty="0" smtClean="0"/>
              <a:t>Built in functions are the function(s) that are built into Python and can be accessed by a programmer. These are always available and for using them, you don’t have to import any module (file). Python has a small set of built-in functions as most of the functions have been partitioned to modules. This was done to keep core language precise</a:t>
            </a:r>
            <a:endParaRPr lang="en-IN" dirty="0"/>
          </a:p>
        </p:txBody>
      </p:sp>
    </p:spTree>
    <p:extLst>
      <p:ext uri="{BB962C8B-B14F-4D97-AF65-F5344CB8AC3E}">
        <p14:creationId xmlns:p14="http://schemas.microsoft.com/office/powerpoint/2010/main" val="72681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3102" y="66675"/>
            <a:ext cx="7562850" cy="6724650"/>
          </a:xfrm>
          <a:prstGeom prst="rect">
            <a:avLst/>
          </a:prstGeom>
        </p:spPr>
      </p:pic>
    </p:spTree>
    <p:extLst>
      <p:ext uri="{BB962C8B-B14F-4D97-AF65-F5344CB8AC3E}">
        <p14:creationId xmlns:p14="http://schemas.microsoft.com/office/powerpoint/2010/main" val="262728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2875" y="338004"/>
            <a:ext cx="7620000" cy="6267450"/>
          </a:xfrm>
          <a:prstGeom prst="rect">
            <a:avLst/>
          </a:prstGeom>
        </p:spPr>
      </p:pic>
    </p:spTree>
    <p:extLst>
      <p:ext uri="{BB962C8B-B14F-4D97-AF65-F5344CB8AC3E}">
        <p14:creationId xmlns:p14="http://schemas.microsoft.com/office/powerpoint/2010/main" val="127809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386" b="-1"/>
          <a:stretch/>
        </p:blipFill>
        <p:spPr>
          <a:xfrm>
            <a:off x="1723936" y="452925"/>
            <a:ext cx="7581900" cy="2188569"/>
          </a:xfrm>
          <a:prstGeom prst="rect">
            <a:avLst/>
          </a:prstGeom>
        </p:spPr>
      </p:pic>
      <p:pic>
        <p:nvPicPr>
          <p:cNvPr id="6" name="Picture 5"/>
          <p:cNvPicPr>
            <a:picLocks noChangeAspect="1"/>
          </p:cNvPicPr>
          <p:nvPr/>
        </p:nvPicPr>
        <p:blipFill rotWithShape="1">
          <a:blip r:embed="rId3"/>
          <a:srcRect t="1432"/>
          <a:stretch/>
        </p:blipFill>
        <p:spPr>
          <a:xfrm>
            <a:off x="1715390" y="2555191"/>
            <a:ext cx="7572375" cy="2328371"/>
          </a:xfrm>
          <a:prstGeom prst="rect">
            <a:avLst/>
          </a:prstGeom>
        </p:spPr>
      </p:pic>
    </p:spTree>
    <p:extLst>
      <p:ext uri="{BB962C8B-B14F-4D97-AF65-F5344CB8AC3E}">
        <p14:creationId xmlns:p14="http://schemas.microsoft.com/office/powerpoint/2010/main" val="3595799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t>User Defined Functions</a:t>
            </a:r>
            <a:endParaRPr lang="en-IN" sz="3600" b="1" u="sng" dirty="0"/>
          </a:p>
        </p:txBody>
      </p:sp>
      <p:sp>
        <p:nvSpPr>
          <p:cNvPr id="3" name="Content Placeholder 2"/>
          <p:cNvSpPr>
            <a:spLocks noGrp="1"/>
          </p:cNvSpPr>
          <p:nvPr>
            <p:ph idx="1"/>
          </p:nvPr>
        </p:nvSpPr>
        <p:spPr/>
        <p:txBody>
          <a:bodyPr/>
          <a:lstStyle/>
          <a:p>
            <a:pPr algn="just"/>
            <a:r>
              <a:rPr lang="en-US" dirty="0" smtClean="0"/>
              <a:t>It is also possible for programmer to write their own function(s). These functions can then be combined to form a module which can then be used in other programs by importing them. </a:t>
            </a:r>
          </a:p>
          <a:p>
            <a:pPr algn="just"/>
            <a:r>
              <a:rPr lang="en-US" dirty="0" smtClean="0"/>
              <a:t>To define a function keyword </a:t>
            </a:r>
            <a:r>
              <a:rPr lang="en-US" i="1" dirty="0" err="1" smtClean="0"/>
              <a:t>def</a:t>
            </a:r>
            <a:r>
              <a:rPr lang="en-US" dirty="0" smtClean="0"/>
              <a:t> is used. After the keyword comes an identifier i.e. name of the function, followed by parenthesized list of parameters and the colon which ends up the line. </a:t>
            </a:r>
          </a:p>
          <a:p>
            <a:pPr algn="just"/>
            <a:r>
              <a:rPr lang="en-US" dirty="0" smtClean="0"/>
              <a:t>Next follows the block of statement(s) that are the part of function.</a:t>
            </a:r>
            <a:endParaRPr lang="en-IN" dirty="0"/>
          </a:p>
        </p:txBody>
      </p:sp>
    </p:spTree>
    <p:extLst>
      <p:ext uri="{BB962C8B-B14F-4D97-AF65-F5344CB8AC3E}">
        <p14:creationId xmlns:p14="http://schemas.microsoft.com/office/powerpoint/2010/main" val="2771041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smtClean="0"/>
              <a:t>Block of statements</a:t>
            </a:r>
          </a:p>
          <a:p>
            <a:pPr marL="0" indent="0" algn="just">
              <a:buNone/>
            </a:pPr>
            <a:r>
              <a:rPr lang="en-US" dirty="0" smtClean="0"/>
              <a:t> A block is one or more lines of code, grouped together so that they are treated as one big sequence of statements while executing. In Python, statements in a block are written with indentation. Usually, a block begins when a line is indented (by four spaces) and all the statements of the block should be at same indent level. A block within block begins when its first statement is indented by four space, i.e., in total eight spaces. To end a block, write the next statement with the same indentation before the block started.</a:t>
            </a:r>
            <a:endParaRPr lang="en-IN" dirty="0"/>
          </a:p>
        </p:txBody>
      </p:sp>
    </p:spTree>
    <p:extLst>
      <p:ext uri="{BB962C8B-B14F-4D97-AF65-F5344CB8AC3E}">
        <p14:creationId xmlns:p14="http://schemas.microsoft.com/office/powerpoint/2010/main" val="3348727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i="1" dirty="0" smtClean="0"/>
              <a:t>The Syntax of function is:</a:t>
            </a:r>
          </a:p>
          <a:p>
            <a:pPr marL="0" indent="0">
              <a:buNone/>
            </a:pPr>
            <a:r>
              <a:rPr lang="en-US" sz="2400" b="1" dirty="0" err="1" smtClean="0"/>
              <a:t>def</a:t>
            </a:r>
            <a:r>
              <a:rPr lang="en-US" sz="2400" b="1" dirty="0" smtClean="0"/>
              <a:t> NAME ([PARAMETER1, PARAMETER2, …..]):</a:t>
            </a:r>
            <a:r>
              <a:rPr lang="en-US" sz="2400" dirty="0" smtClean="0"/>
              <a:t> </a:t>
            </a:r>
          </a:p>
          <a:p>
            <a:pPr marL="0" indent="0">
              <a:buNone/>
            </a:pPr>
            <a:r>
              <a:rPr lang="en-US" sz="2400" dirty="0" smtClean="0"/>
              <a:t>	</a:t>
            </a:r>
            <a:r>
              <a:rPr lang="en-US" sz="2400" b="1" dirty="0" smtClean="0"/>
              <a:t>statement(s)</a:t>
            </a:r>
          </a:p>
          <a:p>
            <a:pPr marL="0" indent="0">
              <a:buNone/>
            </a:pPr>
            <a:endParaRPr lang="en-US" sz="2400" b="1" i="1" dirty="0"/>
          </a:p>
          <a:p>
            <a:pPr marL="0" indent="0">
              <a:buNone/>
            </a:pPr>
            <a:r>
              <a:rPr lang="en-US" sz="2000" b="1" dirty="0" smtClean="0"/>
              <a:t>Example</a:t>
            </a:r>
          </a:p>
          <a:p>
            <a:pPr marL="0" indent="0">
              <a:buNone/>
            </a:pPr>
            <a:r>
              <a:rPr lang="en-US" sz="2000" dirty="0" err="1" smtClean="0"/>
              <a:t>def</a:t>
            </a:r>
            <a:r>
              <a:rPr lang="en-US" sz="2000" dirty="0" smtClean="0"/>
              <a:t> demo():                             </a:t>
            </a:r>
            <a:r>
              <a:rPr lang="en-US" sz="2000" i="1" dirty="0" smtClean="0"/>
              <a:t># Line No. 1</a:t>
            </a:r>
            <a:r>
              <a:rPr lang="en-US" sz="2000" dirty="0" smtClean="0"/>
              <a:t> </a:t>
            </a:r>
          </a:p>
          <a:p>
            <a:pPr marL="0" indent="0">
              <a:buNone/>
            </a:pPr>
            <a:r>
              <a:rPr lang="en-US" sz="2000" dirty="0" smtClean="0"/>
              <a:t>      print(“Hello World”)        </a:t>
            </a:r>
            <a:r>
              <a:rPr lang="en-US" sz="2000" i="1" dirty="0" smtClean="0"/>
              <a:t>#Line No. 2</a:t>
            </a:r>
          </a:p>
          <a:p>
            <a:pPr marL="0" indent="0">
              <a:buNone/>
            </a:pPr>
            <a:endParaRPr lang="en-IN" sz="2400" dirty="0"/>
          </a:p>
        </p:txBody>
      </p:sp>
    </p:spTree>
    <p:extLst>
      <p:ext uri="{BB962C8B-B14F-4D97-AF65-F5344CB8AC3E}">
        <p14:creationId xmlns:p14="http://schemas.microsoft.com/office/powerpoint/2010/main" val="97145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lstStyle/>
          <a:p>
            <a:pPr algn="just"/>
            <a:r>
              <a:rPr lang="en-US" dirty="0" smtClean="0"/>
              <a:t>A function is a named sequence of statement(s) that performs a computation. It contains line of code(s) that are executed sequentially from top to bottom by Python interpreter. They are the most important building blocks for any software in Python. </a:t>
            </a:r>
            <a:endParaRPr lang="en-IN" dirty="0"/>
          </a:p>
        </p:txBody>
      </p:sp>
    </p:spTree>
    <p:extLst>
      <p:ext uri="{BB962C8B-B14F-4D97-AF65-F5344CB8AC3E}">
        <p14:creationId xmlns:p14="http://schemas.microsoft.com/office/powerpoint/2010/main" val="1461880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The first line of function definition, i.e., Line No. 1 is called </a:t>
            </a:r>
            <a:r>
              <a:rPr lang="en-US" b="1" dirty="0" smtClean="0"/>
              <a:t>header</a:t>
            </a:r>
            <a:r>
              <a:rPr lang="en-US" dirty="0" smtClean="0"/>
              <a:t> and the rest, i.e. Line No. 2 in our example, is known as </a:t>
            </a:r>
            <a:r>
              <a:rPr lang="en-US" b="1" dirty="0" smtClean="0"/>
              <a:t>body</a:t>
            </a:r>
            <a:r>
              <a:rPr lang="en-US" dirty="0" smtClean="0"/>
              <a:t>. </a:t>
            </a:r>
          </a:p>
          <a:p>
            <a:pPr algn="just"/>
            <a:r>
              <a:rPr lang="en-US" dirty="0" smtClean="0"/>
              <a:t>Name of the function is </a:t>
            </a:r>
            <a:r>
              <a:rPr lang="en-US" i="1" dirty="0" smtClean="0"/>
              <a:t>demo</a:t>
            </a:r>
            <a:r>
              <a:rPr lang="en-US" dirty="0" smtClean="0"/>
              <a:t>, and empty parenthesis indicates no parameters. </a:t>
            </a:r>
          </a:p>
          <a:p>
            <a:pPr algn="just"/>
            <a:r>
              <a:rPr lang="en-US" dirty="0" smtClean="0"/>
              <a:t>Body of the function contains one Python statement, which displays a string constant on screen. So the general structure of any function is</a:t>
            </a:r>
            <a:endParaRPr lang="en-IN" dirty="0"/>
          </a:p>
        </p:txBody>
      </p:sp>
    </p:spTree>
    <p:extLst>
      <p:ext uri="{BB962C8B-B14F-4D97-AF65-F5344CB8AC3E}">
        <p14:creationId xmlns:p14="http://schemas.microsoft.com/office/powerpoint/2010/main" val="245217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2600" b="1" dirty="0"/>
              <a:t>Function </a:t>
            </a:r>
            <a:r>
              <a:rPr lang="en-US" sz="2600" b="1" dirty="0" smtClean="0"/>
              <a:t>Header</a:t>
            </a:r>
            <a:endParaRPr lang="en-US" b="1" dirty="0" smtClean="0"/>
          </a:p>
          <a:p>
            <a:pPr marL="0" indent="0" algn="just">
              <a:buNone/>
            </a:pPr>
            <a:r>
              <a:rPr lang="en-US" dirty="0" smtClean="0"/>
              <a:t>It </a:t>
            </a:r>
            <a:r>
              <a:rPr lang="en-US" dirty="0"/>
              <a:t>begins with the keyword </a:t>
            </a:r>
            <a:r>
              <a:rPr lang="en-US" i="1" dirty="0" err="1"/>
              <a:t>def</a:t>
            </a:r>
            <a:r>
              <a:rPr lang="en-US" dirty="0"/>
              <a:t> and ends with colon and contains the function identification details. As it ends with colon, we can say that what follows next is, block of statements. </a:t>
            </a:r>
            <a:endParaRPr lang="en-US" dirty="0" smtClean="0"/>
          </a:p>
          <a:p>
            <a:r>
              <a:rPr lang="en-US" sz="2600" b="1" dirty="0" smtClean="0"/>
              <a:t>Function Body</a:t>
            </a:r>
          </a:p>
          <a:p>
            <a:pPr marL="0" indent="0">
              <a:buNone/>
            </a:pPr>
            <a:r>
              <a:rPr lang="en-US" dirty="0" smtClean="0"/>
              <a:t>Consisting </a:t>
            </a:r>
            <a:r>
              <a:rPr lang="en-US" dirty="0"/>
              <a:t>of sequence of indented </a:t>
            </a:r>
            <a:r>
              <a:rPr lang="en-US" dirty="0" smtClean="0"/>
              <a:t>Python </a:t>
            </a:r>
            <a:r>
              <a:rPr lang="en-US" dirty="0"/>
              <a:t>statement(s), to perform a task</a:t>
            </a:r>
            <a:r>
              <a:rPr lang="en-US" dirty="0" smtClean="0"/>
              <a:t>.</a:t>
            </a:r>
          </a:p>
          <a:p>
            <a:pPr marL="0" indent="0" algn="just">
              <a:buNone/>
            </a:pPr>
            <a:r>
              <a:rPr lang="en-US" dirty="0" smtClean="0"/>
              <a:t>Defining </a:t>
            </a:r>
            <a:r>
              <a:rPr lang="en-US" dirty="0"/>
              <a:t>a function will create a variable with same name, but does not generate any result. The body of the function gets executed only when the function is called/invoked. Function call contains the name of the function (being executed) followed by the list of values (i.e. arguments) in parenthesis. These arguments are assigned to parameters from LHS.</a:t>
            </a:r>
            <a:endParaRPr lang="en-IN" dirty="0"/>
          </a:p>
        </p:txBody>
      </p:sp>
    </p:spTree>
    <p:extLst>
      <p:ext uri="{BB962C8B-B14F-4D97-AF65-F5344CB8AC3E}">
        <p14:creationId xmlns:p14="http://schemas.microsoft.com/office/powerpoint/2010/main" val="1495165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&gt;&gt;&gt; </a:t>
            </a:r>
            <a:r>
              <a:rPr lang="en-US" dirty="0" smtClean="0"/>
              <a:t>demo </a:t>
            </a:r>
            <a:r>
              <a:rPr lang="en-US" dirty="0"/>
              <a:t>() </a:t>
            </a:r>
            <a:r>
              <a:rPr lang="en-US" dirty="0" smtClean="0"/>
              <a:t>                             </a:t>
            </a:r>
            <a:r>
              <a:rPr lang="en-US" sz="2000" i="1" dirty="0" smtClean="0"/>
              <a:t># </a:t>
            </a:r>
            <a:r>
              <a:rPr lang="en-US" sz="2000" i="1" dirty="0"/>
              <a:t>Call/invoke statement of this function</a:t>
            </a:r>
            <a:r>
              <a:rPr lang="en-US" dirty="0"/>
              <a:t> </a:t>
            </a:r>
            <a:endParaRPr lang="en-US" dirty="0" smtClean="0"/>
          </a:p>
          <a:p>
            <a:pPr marL="0" indent="0">
              <a:buNone/>
            </a:pPr>
            <a:r>
              <a:rPr lang="en-US" dirty="0"/>
              <a:t> </a:t>
            </a:r>
            <a:r>
              <a:rPr lang="en-US" dirty="0" smtClean="0"/>
              <a:t>     </a:t>
            </a:r>
            <a:r>
              <a:rPr lang="en-US" sz="2400" i="1" dirty="0" smtClean="0"/>
              <a:t> It will </a:t>
            </a:r>
            <a:r>
              <a:rPr lang="en-US" sz="2400" i="1" dirty="0"/>
              <a:t>produce following on screen</a:t>
            </a:r>
          </a:p>
          <a:p>
            <a:pPr marL="0" indent="0">
              <a:buNone/>
            </a:pPr>
            <a:r>
              <a:rPr lang="en-US" dirty="0"/>
              <a:t> </a:t>
            </a:r>
            <a:r>
              <a:rPr lang="en-US" dirty="0" smtClean="0"/>
              <a:t>      </a:t>
            </a:r>
            <a:r>
              <a:rPr lang="en-US" dirty="0"/>
              <a:t>Hello World!</a:t>
            </a:r>
            <a:endParaRPr lang="en-IN" dirty="0"/>
          </a:p>
        </p:txBody>
      </p:sp>
    </p:spTree>
    <p:extLst>
      <p:ext uri="{BB962C8B-B14F-4D97-AF65-F5344CB8AC3E}">
        <p14:creationId xmlns:p14="http://schemas.microsoft.com/office/powerpoint/2010/main" val="268982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err="1" smtClean="0"/>
              <a:t>def</a:t>
            </a:r>
            <a:r>
              <a:rPr lang="en-US" dirty="0" smtClean="0"/>
              <a:t> </a:t>
            </a:r>
            <a:r>
              <a:rPr lang="en-US" dirty="0"/>
              <a:t>is an executable statement. At the time of execution a function is created and a name (name of the function) is assigned to it. Because it is a statement, </a:t>
            </a:r>
            <a:r>
              <a:rPr lang="en-US" dirty="0" err="1"/>
              <a:t>def</a:t>
            </a:r>
            <a:r>
              <a:rPr lang="en-US" dirty="0"/>
              <a:t> can appear anywhere in the program. It can even be nested</a:t>
            </a:r>
            <a:r>
              <a:rPr lang="en-US" dirty="0" smtClean="0"/>
              <a:t>.</a:t>
            </a:r>
          </a:p>
          <a:p>
            <a:pPr marL="0" indent="0">
              <a:buNone/>
            </a:pPr>
            <a:r>
              <a:rPr lang="en-US" sz="1800" b="1" dirty="0" smtClean="0"/>
              <a:t>Example</a:t>
            </a:r>
          </a:p>
          <a:p>
            <a:pPr marL="0" indent="0">
              <a:buNone/>
            </a:pPr>
            <a:r>
              <a:rPr lang="en-US" sz="1800" dirty="0" err="1" smtClean="0"/>
              <a:t>def</a:t>
            </a:r>
            <a:r>
              <a:rPr lang="en-US" sz="1800" dirty="0" smtClean="0"/>
              <a:t> </a:t>
            </a:r>
            <a:r>
              <a:rPr lang="en-US" sz="1800" dirty="0"/>
              <a:t>area (radius</a:t>
            </a:r>
            <a:r>
              <a:rPr lang="en-US" sz="1800" dirty="0" smtClean="0"/>
              <a:t>):</a:t>
            </a:r>
          </a:p>
          <a:p>
            <a:pPr marL="0" indent="0">
              <a:buNone/>
            </a:pPr>
            <a:r>
              <a:rPr lang="en-US" sz="1800" dirty="0" smtClean="0"/>
              <a:t>          </a:t>
            </a:r>
            <a:r>
              <a:rPr lang="en-US" sz="1800" dirty="0"/>
              <a:t>“”” calculates area of a circle. </a:t>
            </a:r>
            <a:endParaRPr lang="en-US" sz="1800" dirty="0" smtClean="0"/>
          </a:p>
          <a:p>
            <a:pPr marL="0" indent="0">
              <a:buNone/>
            </a:pPr>
            <a:r>
              <a:rPr lang="en-US" sz="1800" dirty="0"/>
              <a:t> </a:t>
            </a:r>
            <a:r>
              <a:rPr lang="en-US" sz="1800" dirty="0" smtClean="0"/>
              <a:t>        require </a:t>
            </a:r>
            <a:r>
              <a:rPr lang="en-US" sz="1800" dirty="0"/>
              <a:t>an integer or float value to calculate area. </a:t>
            </a:r>
            <a:endParaRPr lang="en-US" sz="1800" dirty="0" smtClean="0"/>
          </a:p>
          <a:p>
            <a:pPr marL="0" indent="0">
              <a:buNone/>
            </a:pPr>
            <a:r>
              <a:rPr lang="en-US" sz="1800" dirty="0" smtClean="0"/>
              <a:t>         returns </a:t>
            </a:r>
            <a:r>
              <a:rPr lang="en-US" sz="1800" dirty="0"/>
              <a:t>the calculated value to calling function </a:t>
            </a:r>
            <a:r>
              <a:rPr lang="en-US" sz="1800" dirty="0" smtClean="0"/>
              <a:t>“””</a:t>
            </a:r>
          </a:p>
          <a:p>
            <a:pPr marL="0" indent="0">
              <a:buNone/>
            </a:pPr>
            <a:r>
              <a:rPr lang="en-US" sz="1800" dirty="0" smtClean="0"/>
              <a:t>         </a:t>
            </a:r>
            <a:r>
              <a:rPr lang="en-IN" sz="1800" dirty="0"/>
              <a:t>a=radius**2 </a:t>
            </a:r>
            <a:endParaRPr lang="en-IN" sz="1800" dirty="0" smtClean="0"/>
          </a:p>
          <a:p>
            <a:pPr marL="0" indent="0">
              <a:buNone/>
            </a:pPr>
            <a:r>
              <a:rPr lang="en-IN" sz="1800" dirty="0"/>
              <a:t> </a:t>
            </a:r>
            <a:r>
              <a:rPr lang="en-IN" sz="1800" dirty="0" smtClean="0"/>
              <a:t>        return </a:t>
            </a:r>
            <a:r>
              <a:rPr lang="en-IN" sz="1800" dirty="0"/>
              <a:t>a</a:t>
            </a:r>
          </a:p>
        </p:txBody>
      </p:sp>
    </p:spTree>
    <p:extLst>
      <p:ext uri="{BB962C8B-B14F-4D97-AF65-F5344CB8AC3E}">
        <p14:creationId xmlns:p14="http://schemas.microsoft.com/office/powerpoint/2010/main" val="2198318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dirty="0"/>
              <a:t>The last statement of the function, i.e. return statement returns a value from the function. Return statement may contain a constant/literal, variable, expression or function, if return is used without anything, it will return </a:t>
            </a:r>
            <a:r>
              <a:rPr lang="en-US" sz="2400" b="1" dirty="0"/>
              <a:t>None</a:t>
            </a:r>
            <a:r>
              <a:rPr lang="en-US" dirty="0"/>
              <a:t>. In our example value of a variable </a:t>
            </a:r>
            <a:r>
              <a:rPr lang="en-US" b="1" dirty="0"/>
              <a:t>area</a:t>
            </a:r>
            <a:r>
              <a:rPr lang="en-US" dirty="0"/>
              <a:t> is returned</a:t>
            </a:r>
            <a:r>
              <a:rPr lang="en-US" dirty="0" smtClean="0"/>
              <a:t>.</a:t>
            </a:r>
          </a:p>
          <a:p>
            <a:pPr algn="just"/>
            <a:r>
              <a:rPr lang="en-US" dirty="0" smtClean="0"/>
              <a:t>Instead </a:t>
            </a:r>
            <a:r>
              <a:rPr lang="en-US" dirty="0"/>
              <a:t>of writing two statements in the function, i.e. </a:t>
            </a:r>
            <a:endParaRPr lang="en-US" dirty="0" smtClean="0"/>
          </a:p>
          <a:p>
            <a:pPr marL="0" indent="0">
              <a:buNone/>
            </a:pPr>
            <a:r>
              <a:rPr lang="en-US" dirty="0" smtClean="0"/>
              <a:t>a </a:t>
            </a:r>
            <a:r>
              <a:rPr lang="en-US" dirty="0"/>
              <a:t>= radius **</a:t>
            </a:r>
            <a:r>
              <a:rPr lang="en-US" dirty="0" smtClean="0"/>
              <a:t>2</a:t>
            </a:r>
          </a:p>
          <a:p>
            <a:pPr marL="0" indent="0">
              <a:buNone/>
            </a:pPr>
            <a:r>
              <a:rPr lang="en-US" dirty="0" smtClean="0"/>
              <a:t>return </a:t>
            </a:r>
            <a:r>
              <a:rPr lang="en-US" dirty="0"/>
              <a:t>a </a:t>
            </a:r>
            <a:endParaRPr lang="en-US" dirty="0" smtClean="0"/>
          </a:p>
          <a:p>
            <a:pPr marL="0" indent="0">
              <a:buNone/>
            </a:pPr>
            <a:r>
              <a:rPr lang="en-US" sz="2200" i="1" dirty="0" smtClean="0"/>
              <a:t>We </a:t>
            </a:r>
            <a:r>
              <a:rPr lang="en-US" sz="2200" i="1" dirty="0"/>
              <a:t>could have written</a:t>
            </a:r>
            <a:r>
              <a:rPr lang="en-US" dirty="0"/>
              <a:t> </a:t>
            </a:r>
            <a:endParaRPr lang="en-US" dirty="0" smtClean="0"/>
          </a:p>
          <a:p>
            <a:pPr marL="0" indent="0">
              <a:buNone/>
            </a:pPr>
            <a:r>
              <a:rPr lang="en-US" dirty="0" smtClean="0"/>
              <a:t>return </a:t>
            </a:r>
            <a:r>
              <a:rPr lang="en-US" dirty="0"/>
              <a:t>radius **2 </a:t>
            </a:r>
            <a:endParaRPr lang="en-US" dirty="0" smtClean="0"/>
          </a:p>
          <a:p>
            <a:pPr marL="0" indent="0">
              <a:buNone/>
            </a:pPr>
            <a:r>
              <a:rPr lang="en-US" sz="2200" i="1" dirty="0" smtClean="0"/>
              <a:t>Here </a:t>
            </a:r>
            <a:r>
              <a:rPr lang="en-US" sz="2200" i="1" dirty="0"/>
              <a:t>the function will first calculate and then return the value of the expression.</a:t>
            </a:r>
            <a:endParaRPr lang="en-IN" i="1" dirty="0"/>
          </a:p>
        </p:txBody>
      </p:sp>
    </p:spTree>
    <p:extLst>
      <p:ext uri="{BB962C8B-B14F-4D97-AF65-F5344CB8AC3E}">
        <p14:creationId xmlns:p14="http://schemas.microsoft.com/office/powerpoint/2010/main" val="2862226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It is possible that a function might not return a value, as </a:t>
            </a:r>
            <a:r>
              <a:rPr lang="en-US" dirty="0" smtClean="0"/>
              <a:t>demo( </a:t>
            </a:r>
            <a:r>
              <a:rPr lang="en-US" dirty="0"/>
              <a:t>) was not returning a value. </a:t>
            </a:r>
            <a:r>
              <a:rPr lang="en-US" dirty="0" smtClean="0"/>
              <a:t>demo( </a:t>
            </a:r>
            <a:r>
              <a:rPr lang="en-US" dirty="0"/>
              <a:t>) prints a message on screen and does not contain a return statement, such functions are called void functions.</a:t>
            </a:r>
            <a:endParaRPr lang="en-IN" dirty="0"/>
          </a:p>
        </p:txBody>
      </p:sp>
    </p:spTree>
    <p:extLst>
      <p:ext uri="{BB962C8B-B14F-4D97-AF65-F5344CB8AC3E}">
        <p14:creationId xmlns:p14="http://schemas.microsoft.com/office/powerpoint/2010/main" val="414950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Example: whether a no is even or odd</a:t>
            </a:r>
            <a:endParaRPr lang="en-IN" sz="2400"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def</a:t>
            </a:r>
            <a:r>
              <a:rPr lang="en-US" dirty="0" smtClean="0"/>
              <a:t> </a:t>
            </a:r>
            <a:r>
              <a:rPr lang="en-US" dirty="0"/>
              <a:t>check (</a:t>
            </a:r>
            <a:r>
              <a:rPr lang="en-US" dirty="0" err="1"/>
              <a:t>num</a:t>
            </a:r>
            <a:r>
              <a:rPr lang="en-US" dirty="0"/>
              <a:t>): </a:t>
            </a:r>
            <a:endParaRPr lang="en-US" dirty="0" smtClean="0"/>
          </a:p>
          <a:p>
            <a:pPr marL="0" indent="0">
              <a:buNone/>
            </a:pPr>
            <a:r>
              <a:rPr lang="en-US" dirty="0"/>
              <a:t>	</a:t>
            </a:r>
            <a:r>
              <a:rPr lang="en-US" dirty="0" smtClean="0"/>
              <a:t>if </a:t>
            </a:r>
            <a:r>
              <a:rPr lang="en-US" dirty="0"/>
              <a:t>(num%2==0): </a:t>
            </a:r>
            <a:endParaRPr lang="en-US" dirty="0" smtClean="0"/>
          </a:p>
          <a:p>
            <a:pPr marL="0" indent="0">
              <a:buNone/>
            </a:pPr>
            <a:r>
              <a:rPr lang="en-US" dirty="0"/>
              <a:t>	</a:t>
            </a:r>
            <a:r>
              <a:rPr lang="en-US" dirty="0" smtClean="0"/>
              <a:t>	print </a:t>
            </a:r>
            <a:r>
              <a:rPr lang="en-US" dirty="0"/>
              <a:t>“True” </a:t>
            </a:r>
            <a:endParaRPr lang="en-US" dirty="0" smtClean="0"/>
          </a:p>
          <a:p>
            <a:pPr marL="0" indent="0">
              <a:buNone/>
            </a:pPr>
            <a:r>
              <a:rPr lang="en-US" dirty="0"/>
              <a:t>	</a:t>
            </a:r>
            <a:r>
              <a:rPr lang="en-US" dirty="0" smtClean="0"/>
              <a:t>else</a:t>
            </a:r>
            <a:r>
              <a:rPr lang="en-US" dirty="0"/>
              <a:t>: </a:t>
            </a:r>
            <a:endParaRPr lang="en-US" dirty="0" smtClean="0"/>
          </a:p>
          <a:p>
            <a:pPr marL="0" indent="0">
              <a:buNone/>
            </a:pPr>
            <a:r>
              <a:rPr lang="en-US" dirty="0"/>
              <a:t>	</a:t>
            </a:r>
            <a:r>
              <a:rPr lang="en-US" dirty="0" smtClean="0"/>
              <a:t>	print </a:t>
            </a:r>
            <a:r>
              <a:rPr lang="en-US" dirty="0"/>
              <a:t>“False” </a:t>
            </a:r>
            <a:endParaRPr lang="en-US" dirty="0" smtClean="0"/>
          </a:p>
          <a:p>
            <a:pPr marL="0" indent="0">
              <a:buNone/>
            </a:pPr>
            <a:endParaRPr lang="en-US" dirty="0" smtClean="0"/>
          </a:p>
          <a:p>
            <a:pPr marL="0" indent="0">
              <a:buNone/>
            </a:pPr>
            <a:r>
              <a:rPr lang="en-US" dirty="0" smtClean="0"/>
              <a:t>&gt;&gt;&gt; </a:t>
            </a:r>
            <a:r>
              <a:rPr lang="en-US" dirty="0"/>
              <a:t>result = check (29</a:t>
            </a:r>
            <a:r>
              <a:rPr lang="en-US" dirty="0" smtClean="0"/>
              <a:t>)</a:t>
            </a:r>
          </a:p>
          <a:p>
            <a:pPr marL="0" indent="0">
              <a:buNone/>
            </a:pPr>
            <a:r>
              <a:rPr lang="en-US" dirty="0" smtClean="0"/>
              <a:t>       False </a:t>
            </a:r>
          </a:p>
          <a:p>
            <a:pPr marL="0" indent="0">
              <a:buNone/>
            </a:pPr>
            <a:r>
              <a:rPr lang="en-US" dirty="0" smtClean="0"/>
              <a:t>&gt;&gt;&gt; </a:t>
            </a:r>
            <a:r>
              <a:rPr lang="en-US" dirty="0"/>
              <a:t>print </a:t>
            </a:r>
            <a:r>
              <a:rPr lang="en-US" dirty="0" smtClean="0"/>
              <a:t>(result)</a:t>
            </a:r>
          </a:p>
          <a:p>
            <a:pPr marL="0" indent="0">
              <a:buNone/>
            </a:pPr>
            <a:r>
              <a:rPr lang="en-US" dirty="0" smtClean="0"/>
              <a:t>None</a:t>
            </a:r>
            <a:endParaRPr lang="en-IN" dirty="0"/>
          </a:p>
        </p:txBody>
      </p:sp>
    </p:spTree>
    <p:extLst>
      <p:ext uri="{BB962C8B-B14F-4D97-AF65-F5344CB8AC3E}">
        <p14:creationId xmlns:p14="http://schemas.microsoft.com/office/powerpoint/2010/main" val="232963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a:t>
            </a:r>
            <a:endParaRPr lang="en-IN" dirty="0"/>
          </a:p>
        </p:txBody>
      </p:sp>
      <p:sp>
        <p:nvSpPr>
          <p:cNvPr id="3" name="Content Placeholder 2"/>
          <p:cNvSpPr>
            <a:spLocks noGrp="1"/>
          </p:cNvSpPr>
          <p:nvPr>
            <p:ph idx="1"/>
          </p:nvPr>
        </p:nvSpPr>
        <p:spPr/>
        <p:txBody>
          <a:bodyPr/>
          <a:lstStyle/>
          <a:p>
            <a:pPr algn="just"/>
            <a:r>
              <a:rPr lang="en-US" dirty="0"/>
              <a:t>Parameters are the value(s) provided in the parenthesis when we write function header. These are the values required by function to work</a:t>
            </a:r>
            <a:r>
              <a:rPr lang="en-US" dirty="0" smtClean="0"/>
              <a:t>.</a:t>
            </a:r>
          </a:p>
          <a:p>
            <a:pPr algn="just"/>
            <a:r>
              <a:rPr lang="en-US" dirty="0"/>
              <a:t>Arguments are the value(s) provided in function call/invoke statement. List of arguments should be supplied in same way as parameters are listed.</a:t>
            </a:r>
            <a:endParaRPr lang="en-IN" dirty="0"/>
          </a:p>
        </p:txBody>
      </p:sp>
    </p:spTree>
    <p:extLst>
      <p:ext uri="{BB962C8B-B14F-4D97-AF65-F5344CB8AC3E}">
        <p14:creationId xmlns:p14="http://schemas.microsoft.com/office/powerpoint/2010/main" val="494449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Variables</a:t>
            </a:r>
          </a:p>
        </p:txBody>
      </p:sp>
      <p:sp>
        <p:nvSpPr>
          <p:cNvPr id="3" name="Content Placeholder 2"/>
          <p:cNvSpPr>
            <a:spLocks noGrp="1"/>
          </p:cNvSpPr>
          <p:nvPr>
            <p:ph idx="1"/>
          </p:nvPr>
        </p:nvSpPr>
        <p:spPr/>
        <p:txBody>
          <a:bodyPr/>
          <a:lstStyle/>
          <a:p>
            <a:pPr algn="just"/>
            <a:r>
              <a:rPr lang="en-US" dirty="0"/>
              <a:t>Scope of variable refers to the part of the program, where it is visible, i.e., area where you can refer (use) it. We can say that scope holds the current set of variables and their </a:t>
            </a:r>
            <a:r>
              <a:rPr lang="en-US" dirty="0" smtClean="0"/>
              <a:t>values</a:t>
            </a:r>
          </a:p>
          <a:p>
            <a:pPr marL="0" indent="0" algn="just">
              <a:buNone/>
            </a:pPr>
            <a:endParaRPr lang="en-US" i="1" u="sng" dirty="0" smtClean="0"/>
          </a:p>
          <a:p>
            <a:pPr marL="0" indent="0" algn="just">
              <a:buNone/>
            </a:pPr>
            <a:r>
              <a:rPr lang="en-US" i="1" u="sng" dirty="0" smtClean="0"/>
              <a:t>Global </a:t>
            </a:r>
            <a:r>
              <a:rPr lang="en-US" i="1" u="sng" dirty="0"/>
              <a:t>Scope</a:t>
            </a:r>
            <a:r>
              <a:rPr lang="en-US" dirty="0"/>
              <a:t> </a:t>
            </a:r>
            <a:endParaRPr lang="en-US" dirty="0" smtClean="0"/>
          </a:p>
          <a:p>
            <a:pPr marL="0" indent="0" algn="just">
              <a:buNone/>
            </a:pPr>
            <a:r>
              <a:rPr lang="en-US" dirty="0" smtClean="0"/>
              <a:t>A </a:t>
            </a:r>
            <a:r>
              <a:rPr lang="en-US" dirty="0"/>
              <a:t>variable, with global scope can be used anywhere in the program. It can be created by defining a variable outside the scope of any function/block. </a:t>
            </a:r>
            <a:endParaRPr lang="en-IN" dirty="0"/>
          </a:p>
        </p:txBody>
      </p:sp>
    </p:spTree>
    <p:extLst>
      <p:ext uri="{BB962C8B-B14F-4D97-AF65-F5344CB8AC3E}">
        <p14:creationId xmlns:p14="http://schemas.microsoft.com/office/powerpoint/2010/main" val="964579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sz="2400" b="1" dirty="0"/>
              <a:t>Example</a:t>
            </a:r>
            <a:r>
              <a:rPr lang="en-US" dirty="0"/>
              <a:t> </a:t>
            </a:r>
            <a:endParaRPr lang="en-US" dirty="0" smtClean="0"/>
          </a:p>
          <a:p>
            <a:pPr marL="0" indent="0">
              <a:buNone/>
            </a:pPr>
            <a:r>
              <a:rPr lang="en-US" dirty="0" smtClean="0"/>
              <a:t>x=50 </a:t>
            </a:r>
          </a:p>
          <a:p>
            <a:pPr marL="0" indent="0">
              <a:buNone/>
            </a:pPr>
            <a:r>
              <a:rPr lang="en-US" dirty="0" err="1" smtClean="0"/>
              <a:t>def</a:t>
            </a:r>
            <a:r>
              <a:rPr lang="en-US" dirty="0" smtClean="0"/>
              <a:t> </a:t>
            </a:r>
            <a:r>
              <a:rPr lang="en-US" dirty="0"/>
              <a:t>test ( </a:t>
            </a:r>
            <a:r>
              <a:rPr lang="en-US" dirty="0" smtClean="0"/>
              <a:t>):</a:t>
            </a:r>
          </a:p>
          <a:p>
            <a:pPr marL="0" indent="0">
              <a:buNone/>
            </a:pPr>
            <a:r>
              <a:rPr lang="en-US" dirty="0" smtClean="0"/>
              <a:t>      </a:t>
            </a:r>
            <a:r>
              <a:rPr lang="en-US" dirty="0"/>
              <a:t>print </a:t>
            </a:r>
            <a:r>
              <a:rPr lang="en-US" dirty="0" smtClean="0"/>
              <a:t>(“</a:t>
            </a:r>
            <a:r>
              <a:rPr lang="en-US" dirty="0"/>
              <a:t>Inside test x is” , </a:t>
            </a:r>
            <a:r>
              <a:rPr lang="en-US" dirty="0" smtClean="0"/>
              <a:t>x)</a:t>
            </a:r>
          </a:p>
          <a:p>
            <a:pPr marL="0" indent="0">
              <a:buNone/>
            </a:pPr>
            <a:r>
              <a:rPr lang="en-US" dirty="0" smtClean="0"/>
              <a:t>print (“</a:t>
            </a:r>
            <a:r>
              <a:rPr lang="en-US" dirty="0"/>
              <a:t>Value of x is” , </a:t>
            </a:r>
            <a:r>
              <a:rPr lang="en-US" dirty="0" smtClean="0"/>
              <a:t>x) </a:t>
            </a:r>
          </a:p>
          <a:p>
            <a:pPr marL="0" indent="0">
              <a:buNone/>
            </a:pPr>
            <a:endParaRPr lang="en-US" dirty="0"/>
          </a:p>
          <a:p>
            <a:pPr marL="0" indent="0">
              <a:buNone/>
            </a:pPr>
            <a:r>
              <a:rPr lang="en-US" dirty="0" smtClean="0"/>
              <a:t>on </a:t>
            </a:r>
            <a:r>
              <a:rPr lang="en-US" dirty="0"/>
              <a:t>execution the above code will produce </a:t>
            </a:r>
            <a:endParaRPr lang="en-US" dirty="0" smtClean="0"/>
          </a:p>
          <a:p>
            <a:pPr marL="0" indent="0">
              <a:buNone/>
            </a:pPr>
            <a:endParaRPr lang="en-US" sz="2400" b="1" dirty="0" smtClean="0"/>
          </a:p>
          <a:p>
            <a:pPr marL="0" indent="0">
              <a:buNone/>
            </a:pPr>
            <a:r>
              <a:rPr lang="en-US" sz="2400" b="1" dirty="0" smtClean="0"/>
              <a:t>Inside </a:t>
            </a:r>
            <a:r>
              <a:rPr lang="en-US" sz="2400" b="1" dirty="0"/>
              <a:t>test x is </a:t>
            </a:r>
            <a:r>
              <a:rPr lang="en-US" sz="2400" b="1" dirty="0" smtClean="0"/>
              <a:t>50</a:t>
            </a:r>
          </a:p>
          <a:p>
            <a:pPr marL="0" indent="0">
              <a:buNone/>
            </a:pPr>
            <a:r>
              <a:rPr lang="en-US" sz="2400" b="1" dirty="0" smtClean="0"/>
              <a:t>Value </a:t>
            </a:r>
            <a:r>
              <a:rPr lang="en-US" sz="2400" b="1" dirty="0"/>
              <a:t>of x is 50</a:t>
            </a:r>
            <a:endParaRPr lang="en-IN" b="1" dirty="0"/>
          </a:p>
          <a:p>
            <a:pPr marL="0" indent="0">
              <a:buNone/>
            </a:pPr>
            <a:endParaRPr lang="en-IN" dirty="0"/>
          </a:p>
        </p:txBody>
      </p:sp>
    </p:spTree>
    <p:extLst>
      <p:ext uri="{BB962C8B-B14F-4D97-AF65-F5344CB8AC3E}">
        <p14:creationId xmlns:p14="http://schemas.microsoft.com/office/powerpoint/2010/main" val="343584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Functions can be categorized as belonging to </a:t>
            </a:r>
          </a:p>
          <a:p>
            <a:pPr marL="571500" indent="-571500">
              <a:buAutoNum type="romanLcPeriod"/>
            </a:pPr>
            <a:r>
              <a:rPr lang="en-US" dirty="0" smtClean="0"/>
              <a:t>Modules </a:t>
            </a:r>
          </a:p>
          <a:p>
            <a:pPr marL="571500" indent="-571500">
              <a:buAutoNum type="romanLcPeriod"/>
            </a:pPr>
            <a:r>
              <a:rPr lang="en-US" dirty="0" smtClean="0"/>
              <a:t>Built in</a:t>
            </a:r>
          </a:p>
          <a:p>
            <a:pPr marL="571500" indent="-571500">
              <a:buAutoNum type="romanLcPeriod"/>
            </a:pPr>
            <a:r>
              <a:rPr lang="en-US" dirty="0" smtClean="0"/>
              <a:t>User Defined</a:t>
            </a:r>
            <a:endParaRPr lang="en-IN" dirty="0"/>
          </a:p>
        </p:txBody>
      </p:sp>
    </p:spTree>
    <p:extLst>
      <p:ext uri="{BB962C8B-B14F-4D97-AF65-F5344CB8AC3E}">
        <p14:creationId xmlns:p14="http://schemas.microsoft.com/office/powerpoint/2010/main" val="1688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2400" dirty="0"/>
              <a:t>Any modification to global is permanent and visible to all the functions written in the file.</a:t>
            </a:r>
            <a:r>
              <a:rPr lang="en-US" dirty="0"/>
              <a:t> </a:t>
            </a:r>
            <a:endParaRPr lang="en-US" dirty="0" smtClean="0"/>
          </a:p>
          <a:p>
            <a:pPr marL="0" indent="0">
              <a:buNone/>
            </a:pPr>
            <a:r>
              <a:rPr lang="en-US" sz="2000" b="1" dirty="0" smtClean="0"/>
              <a:t>Example</a:t>
            </a:r>
            <a:r>
              <a:rPr lang="en-US" dirty="0" smtClean="0"/>
              <a:t> </a:t>
            </a:r>
          </a:p>
          <a:p>
            <a:pPr marL="0" indent="0">
              <a:buNone/>
            </a:pPr>
            <a:r>
              <a:rPr lang="en-US" dirty="0" smtClean="0"/>
              <a:t>x=50 </a:t>
            </a:r>
          </a:p>
          <a:p>
            <a:pPr marL="0" indent="0">
              <a:buNone/>
            </a:pPr>
            <a:r>
              <a:rPr lang="en-US" dirty="0" err="1" smtClean="0"/>
              <a:t>def</a:t>
            </a:r>
            <a:r>
              <a:rPr lang="en-US" dirty="0" smtClean="0"/>
              <a:t> </a:t>
            </a:r>
            <a:r>
              <a:rPr lang="en-US" dirty="0"/>
              <a:t>test ( </a:t>
            </a:r>
            <a:r>
              <a:rPr lang="en-US" dirty="0" smtClean="0"/>
              <a:t>):</a:t>
            </a:r>
          </a:p>
          <a:p>
            <a:pPr marL="0" indent="0">
              <a:buNone/>
            </a:pPr>
            <a:r>
              <a:rPr lang="en-US" dirty="0"/>
              <a:t> </a:t>
            </a:r>
            <a:r>
              <a:rPr lang="en-US" dirty="0" smtClean="0"/>
              <a:t>     </a:t>
            </a:r>
            <a:r>
              <a:rPr lang="en-US" dirty="0"/>
              <a:t>x+= </a:t>
            </a:r>
            <a:r>
              <a:rPr lang="en-US" dirty="0" smtClean="0"/>
              <a:t>10</a:t>
            </a:r>
          </a:p>
          <a:p>
            <a:pPr marL="0" indent="0">
              <a:buNone/>
            </a:pPr>
            <a:r>
              <a:rPr lang="en-US" dirty="0"/>
              <a:t> </a:t>
            </a:r>
            <a:r>
              <a:rPr lang="en-US" dirty="0" smtClean="0"/>
              <a:t>     </a:t>
            </a:r>
            <a:r>
              <a:rPr lang="en-US" dirty="0"/>
              <a:t>print </a:t>
            </a:r>
            <a:r>
              <a:rPr lang="en-US" dirty="0" smtClean="0"/>
              <a:t>(“</a:t>
            </a:r>
            <a:r>
              <a:rPr lang="en-US" dirty="0"/>
              <a:t>Inside test x is”, </a:t>
            </a:r>
            <a:r>
              <a:rPr lang="en-US" dirty="0" smtClean="0"/>
              <a:t>x)</a:t>
            </a:r>
          </a:p>
          <a:p>
            <a:pPr marL="0" indent="0">
              <a:buNone/>
            </a:pPr>
            <a:r>
              <a:rPr lang="en-US" dirty="0" smtClean="0"/>
              <a:t>print (“</a:t>
            </a:r>
            <a:r>
              <a:rPr lang="en-US" dirty="0"/>
              <a:t>Value of x is”, </a:t>
            </a:r>
            <a:r>
              <a:rPr lang="en-US" dirty="0" smtClean="0"/>
              <a:t>x) </a:t>
            </a:r>
          </a:p>
          <a:p>
            <a:pPr marL="0" indent="0">
              <a:buNone/>
            </a:pPr>
            <a:r>
              <a:rPr lang="en-US" sz="2200" i="1" dirty="0" smtClean="0"/>
              <a:t>will </a:t>
            </a:r>
            <a:r>
              <a:rPr lang="en-US" sz="2200" i="1" dirty="0"/>
              <a:t>produce</a:t>
            </a:r>
            <a:r>
              <a:rPr lang="en-US" dirty="0"/>
              <a:t> </a:t>
            </a:r>
            <a:endParaRPr lang="en-US" dirty="0" smtClean="0"/>
          </a:p>
          <a:p>
            <a:pPr marL="0" indent="0">
              <a:buNone/>
            </a:pPr>
            <a:r>
              <a:rPr lang="en-US" sz="2200" b="1" dirty="0" smtClean="0"/>
              <a:t>Inside </a:t>
            </a:r>
            <a:r>
              <a:rPr lang="en-US" sz="2200" b="1" dirty="0"/>
              <a:t>test x is 60 </a:t>
            </a:r>
            <a:endParaRPr lang="en-US" sz="2200" b="1" dirty="0" smtClean="0"/>
          </a:p>
          <a:p>
            <a:pPr marL="0" indent="0">
              <a:buNone/>
            </a:pPr>
            <a:r>
              <a:rPr lang="en-US" sz="2200" b="1" dirty="0" smtClean="0"/>
              <a:t>Value </a:t>
            </a:r>
            <a:r>
              <a:rPr lang="en-US" sz="2200" b="1" dirty="0"/>
              <a:t>of x is 60</a:t>
            </a:r>
            <a:endParaRPr lang="en-IN" b="1" dirty="0"/>
          </a:p>
        </p:txBody>
      </p:sp>
    </p:spTree>
    <p:extLst>
      <p:ext uri="{BB962C8B-B14F-4D97-AF65-F5344CB8AC3E}">
        <p14:creationId xmlns:p14="http://schemas.microsoft.com/office/powerpoint/2010/main" val="311747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i="1" u="sng" dirty="0"/>
              <a:t>Local Scope</a:t>
            </a:r>
            <a:r>
              <a:rPr lang="en-US" dirty="0"/>
              <a:t> </a:t>
            </a:r>
            <a:endParaRPr lang="en-US" dirty="0" smtClean="0"/>
          </a:p>
          <a:p>
            <a:pPr marL="0" indent="0" algn="just">
              <a:buNone/>
            </a:pPr>
            <a:r>
              <a:rPr lang="en-US" dirty="0" smtClean="0"/>
              <a:t>A </a:t>
            </a:r>
            <a:r>
              <a:rPr lang="en-US" dirty="0"/>
              <a:t>variable with local scope can be accessed only within the function/block that it is created in. When a variable is created inside the function/block, the variable becomes local to it. A local variable only exists while the function is executing</a:t>
            </a:r>
            <a:endParaRPr lang="en-IN" dirty="0"/>
          </a:p>
        </p:txBody>
      </p:sp>
    </p:spTree>
    <p:extLst>
      <p:ext uri="{BB962C8B-B14F-4D97-AF65-F5344CB8AC3E}">
        <p14:creationId xmlns:p14="http://schemas.microsoft.com/office/powerpoint/2010/main" val="2788619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a:t>Example</a:t>
            </a:r>
            <a:r>
              <a:rPr lang="en-US" dirty="0"/>
              <a:t> </a:t>
            </a:r>
            <a:endParaRPr lang="en-US" dirty="0" smtClean="0"/>
          </a:p>
          <a:p>
            <a:pPr marL="0" indent="0">
              <a:buNone/>
            </a:pPr>
            <a:r>
              <a:rPr lang="en-US" dirty="0" smtClean="0"/>
              <a:t>X=50</a:t>
            </a:r>
          </a:p>
          <a:p>
            <a:pPr marL="0" indent="0">
              <a:buNone/>
            </a:pPr>
            <a:r>
              <a:rPr lang="en-US" dirty="0" err="1" smtClean="0"/>
              <a:t>def</a:t>
            </a:r>
            <a:r>
              <a:rPr lang="en-US" dirty="0" smtClean="0"/>
              <a:t> </a:t>
            </a:r>
            <a:r>
              <a:rPr lang="en-US" dirty="0"/>
              <a:t>test ( </a:t>
            </a:r>
            <a:r>
              <a:rPr lang="en-US" dirty="0" smtClean="0"/>
              <a:t>):</a:t>
            </a:r>
          </a:p>
          <a:p>
            <a:pPr marL="0" indent="0">
              <a:buNone/>
            </a:pPr>
            <a:r>
              <a:rPr lang="en-US" dirty="0" smtClean="0"/>
              <a:t>       </a:t>
            </a:r>
            <a:r>
              <a:rPr lang="en-US" dirty="0"/>
              <a:t>y = </a:t>
            </a:r>
            <a:r>
              <a:rPr lang="en-US" dirty="0" smtClean="0"/>
              <a:t>20</a:t>
            </a:r>
          </a:p>
          <a:p>
            <a:pPr marL="0" indent="0">
              <a:buNone/>
            </a:pPr>
            <a:r>
              <a:rPr lang="en-US" dirty="0"/>
              <a:t> </a:t>
            </a:r>
            <a:r>
              <a:rPr lang="en-US" dirty="0" smtClean="0"/>
              <a:t>      </a:t>
            </a:r>
            <a:r>
              <a:rPr lang="en-US" dirty="0"/>
              <a:t>print </a:t>
            </a:r>
            <a:r>
              <a:rPr lang="en-US" dirty="0" smtClean="0"/>
              <a:t>(“Value </a:t>
            </a:r>
            <a:r>
              <a:rPr lang="en-US" dirty="0"/>
              <a:t>of x is </a:t>
            </a:r>
            <a:r>
              <a:rPr lang="en-US" dirty="0" smtClean="0"/>
              <a:t>“, </a:t>
            </a:r>
            <a:r>
              <a:rPr lang="en-US" dirty="0"/>
              <a:t>X, </a:t>
            </a:r>
            <a:r>
              <a:rPr lang="en-US" dirty="0" smtClean="0"/>
              <a:t>“ y </a:t>
            </a:r>
            <a:r>
              <a:rPr lang="en-US" dirty="0"/>
              <a:t>is </a:t>
            </a:r>
            <a:r>
              <a:rPr lang="en-US" dirty="0" smtClean="0"/>
              <a:t>“ </a:t>
            </a:r>
            <a:r>
              <a:rPr lang="en-US" dirty="0"/>
              <a:t>, </a:t>
            </a:r>
            <a:r>
              <a:rPr lang="en-US" dirty="0" smtClean="0"/>
              <a:t>y)</a:t>
            </a:r>
          </a:p>
          <a:p>
            <a:pPr marL="0" indent="0">
              <a:buNone/>
            </a:pPr>
            <a:r>
              <a:rPr lang="en-US" dirty="0" smtClean="0"/>
              <a:t>print (“Value </a:t>
            </a:r>
            <a:r>
              <a:rPr lang="en-US" dirty="0"/>
              <a:t>of x is </a:t>
            </a:r>
            <a:r>
              <a:rPr lang="en-US" dirty="0" smtClean="0"/>
              <a:t>“, </a:t>
            </a:r>
            <a:r>
              <a:rPr lang="en-US" dirty="0"/>
              <a:t>X, </a:t>
            </a:r>
            <a:r>
              <a:rPr lang="en-US" dirty="0" smtClean="0"/>
              <a:t>“ </a:t>
            </a:r>
            <a:r>
              <a:rPr lang="en-US" dirty="0"/>
              <a:t>y is </a:t>
            </a:r>
            <a:r>
              <a:rPr lang="en-US" dirty="0" smtClean="0"/>
              <a:t>“ </a:t>
            </a:r>
            <a:r>
              <a:rPr lang="en-US" dirty="0"/>
              <a:t>, </a:t>
            </a:r>
            <a:r>
              <a:rPr lang="en-US" dirty="0" smtClean="0"/>
              <a:t>y) </a:t>
            </a:r>
          </a:p>
          <a:p>
            <a:pPr marL="0" indent="0">
              <a:buNone/>
            </a:pPr>
            <a:r>
              <a:rPr lang="en-US" sz="2400" i="1" dirty="0" smtClean="0"/>
              <a:t>On </a:t>
            </a:r>
            <a:r>
              <a:rPr lang="en-US" sz="2400" i="1" dirty="0"/>
              <a:t>executing the code we will get</a:t>
            </a:r>
            <a:r>
              <a:rPr lang="en-US" dirty="0"/>
              <a:t> </a:t>
            </a:r>
            <a:endParaRPr lang="en-US" dirty="0" smtClean="0"/>
          </a:p>
          <a:p>
            <a:pPr marL="0" indent="0">
              <a:buNone/>
            </a:pPr>
            <a:r>
              <a:rPr lang="en-US" sz="2600" b="1" dirty="0" smtClean="0"/>
              <a:t>Value </a:t>
            </a:r>
            <a:r>
              <a:rPr lang="en-US" sz="2600" b="1" dirty="0"/>
              <a:t>of x is </a:t>
            </a:r>
            <a:r>
              <a:rPr lang="en-US" sz="2600" b="1" dirty="0" smtClean="0"/>
              <a:t>50  </a:t>
            </a:r>
            <a:r>
              <a:rPr lang="en-US" sz="2600" b="1" dirty="0"/>
              <a:t>y is 20</a:t>
            </a:r>
            <a:r>
              <a:rPr lang="en-US" dirty="0"/>
              <a:t> </a:t>
            </a:r>
            <a:endParaRPr lang="en-US" dirty="0" smtClean="0"/>
          </a:p>
          <a:p>
            <a:pPr marL="0" indent="0" algn="just">
              <a:buNone/>
            </a:pPr>
            <a:r>
              <a:rPr lang="en-US" sz="2600" dirty="0" smtClean="0"/>
              <a:t>The </a:t>
            </a:r>
            <a:r>
              <a:rPr lang="en-US" sz="2600" dirty="0"/>
              <a:t>next print statement will produce an error, because the variable </a:t>
            </a:r>
            <a:r>
              <a:rPr lang="en-US" sz="2600" b="1" dirty="0" smtClean="0"/>
              <a:t>y</a:t>
            </a:r>
            <a:r>
              <a:rPr lang="en-US" sz="2600" dirty="0" smtClean="0"/>
              <a:t> </a:t>
            </a:r>
            <a:r>
              <a:rPr lang="en-US" sz="2600" dirty="0"/>
              <a:t>is not accessible outside the function body</a:t>
            </a:r>
            <a:r>
              <a:rPr lang="en-US" sz="2600"/>
              <a:t>. </a:t>
            </a:r>
            <a:endParaRPr lang="en-US" sz="2600" smtClean="0"/>
          </a:p>
          <a:p>
            <a:pPr marL="0" indent="0" algn="just">
              <a:buNone/>
            </a:pPr>
            <a:endParaRPr lang="en-IN" sz="2600" dirty="0"/>
          </a:p>
        </p:txBody>
      </p:sp>
    </p:spTree>
    <p:extLst>
      <p:ext uri="{BB962C8B-B14F-4D97-AF65-F5344CB8AC3E}">
        <p14:creationId xmlns:p14="http://schemas.microsoft.com/office/powerpoint/2010/main" val="1321118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A global variable remains global, till it is not recreated inside the function/block</a:t>
            </a:r>
            <a:r>
              <a:rPr lang="en-US" dirty="0" smtClean="0"/>
              <a:t>.</a:t>
            </a:r>
          </a:p>
          <a:p>
            <a:pPr marL="0" indent="0">
              <a:buNone/>
            </a:pPr>
            <a:r>
              <a:rPr lang="en-US" sz="2000" b="1" dirty="0" smtClean="0"/>
              <a:t>Example</a:t>
            </a:r>
            <a:r>
              <a:rPr lang="en-US" dirty="0" smtClean="0"/>
              <a:t> </a:t>
            </a:r>
          </a:p>
          <a:p>
            <a:pPr marL="0" indent="0">
              <a:buNone/>
            </a:pPr>
            <a:r>
              <a:rPr lang="en-US" dirty="0" smtClean="0"/>
              <a:t>x=50 </a:t>
            </a:r>
          </a:p>
          <a:p>
            <a:pPr marL="0" indent="0">
              <a:buNone/>
            </a:pPr>
            <a:r>
              <a:rPr lang="en-US" dirty="0" err="1" smtClean="0"/>
              <a:t>def</a:t>
            </a:r>
            <a:r>
              <a:rPr lang="en-US" dirty="0" smtClean="0"/>
              <a:t> </a:t>
            </a:r>
            <a:r>
              <a:rPr lang="en-US" dirty="0"/>
              <a:t>test ( </a:t>
            </a:r>
            <a:r>
              <a:rPr lang="en-US" dirty="0" smtClean="0"/>
              <a:t>):</a:t>
            </a:r>
          </a:p>
          <a:p>
            <a:pPr marL="0" indent="0">
              <a:buNone/>
            </a:pPr>
            <a:r>
              <a:rPr lang="en-US" dirty="0" smtClean="0"/>
              <a:t>       x=5 </a:t>
            </a:r>
          </a:p>
          <a:p>
            <a:pPr marL="0" indent="0">
              <a:buNone/>
            </a:pPr>
            <a:r>
              <a:rPr lang="en-US" dirty="0"/>
              <a:t> </a:t>
            </a:r>
            <a:r>
              <a:rPr lang="en-US" dirty="0" smtClean="0"/>
              <a:t>      y=2 </a:t>
            </a:r>
          </a:p>
          <a:p>
            <a:pPr marL="0" indent="0">
              <a:buNone/>
            </a:pPr>
            <a:r>
              <a:rPr lang="en-US" dirty="0"/>
              <a:t> </a:t>
            </a:r>
            <a:r>
              <a:rPr lang="en-US" dirty="0" smtClean="0"/>
              <a:t>      print (“Value </a:t>
            </a:r>
            <a:r>
              <a:rPr lang="en-US" dirty="0"/>
              <a:t>of x &amp; y inside the function are </a:t>
            </a:r>
            <a:r>
              <a:rPr lang="en-US" dirty="0" smtClean="0"/>
              <a:t>“ </a:t>
            </a:r>
            <a:r>
              <a:rPr lang="en-US" dirty="0"/>
              <a:t>, x , </a:t>
            </a:r>
            <a:r>
              <a:rPr lang="en-US" dirty="0" smtClean="0"/>
              <a:t>y)</a:t>
            </a:r>
          </a:p>
          <a:p>
            <a:pPr marL="0" indent="0">
              <a:buNone/>
            </a:pPr>
            <a:r>
              <a:rPr lang="en-US" dirty="0" smtClean="0"/>
              <a:t>print (“Value </a:t>
            </a:r>
            <a:r>
              <a:rPr lang="en-US" dirty="0"/>
              <a:t>of x outside the function is </a:t>
            </a:r>
            <a:r>
              <a:rPr lang="en-US" dirty="0" smtClean="0"/>
              <a:t>“ </a:t>
            </a:r>
            <a:r>
              <a:rPr lang="en-US" dirty="0"/>
              <a:t>, </a:t>
            </a:r>
            <a:r>
              <a:rPr lang="en-US" dirty="0" smtClean="0"/>
              <a:t>x)</a:t>
            </a:r>
          </a:p>
          <a:p>
            <a:pPr marL="0" indent="0">
              <a:buNone/>
            </a:pPr>
            <a:endParaRPr lang="en-US" sz="2200" i="1" dirty="0" smtClean="0"/>
          </a:p>
          <a:p>
            <a:pPr marL="0" indent="0">
              <a:buNone/>
            </a:pPr>
            <a:r>
              <a:rPr lang="en-US" sz="2200" i="1" dirty="0" smtClean="0"/>
              <a:t>This </a:t>
            </a:r>
            <a:r>
              <a:rPr lang="en-US" sz="2200" i="1" dirty="0"/>
              <a:t>code will produce following output:</a:t>
            </a:r>
            <a:r>
              <a:rPr lang="en-US" dirty="0"/>
              <a:t> </a:t>
            </a:r>
            <a:endParaRPr lang="en-US" dirty="0" smtClean="0"/>
          </a:p>
          <a:p>
            <a:pPr marL="0" indent="0">
              <a:buNone/>
            </a:pPr>
            <a:r>
              <a:rPr lang="en-US" sz="2400" b="1" dirty="0" smtClean="0"/>
              <a:t>Value </a:t>
            </a:r>
            <a:r>
              <a:rPr lang="en-US" sz="2400" b="1" dirty="0"/>
              <a:t>of x &amp; y inside the function are 5 </a:t>
            </a:r>
            <a:r>
              <a:rPr lang="en-US" sz="2400" b="1" dirty="0" smtClean="0"/>
              <a:t>  2 </a:t>
            </a:r>
          </a:p>
          <a:p>
            <a:pPr marL="0" indent="0">
              <a:buNone/>
            </a:pPr>
            <a:r>
              <a:rPr lang="en-US" sz="2400" b="1" dirty="0" smtClean="0"/>
              <a:t>Value </a:t>
            </a:r>
            <a:r>
              <a:rPr lang="en-US" sz="2400" b="1" dirty="0"/>
              <a:t>of x outside the function is 50 </a:t>
            </a:r>
            <a:endParaRPr lang="en-IN" b="1" dirty="0"/>
          </a:p>
        </p:txBody>
      </p:sp>
    </p:spTree>
    <p:extLst>
      <p:ext uri="{BB962C8B-B14F-4D97-AF65-F5344CB8AC3E}">
        <p14:creationId xmlns:p14="http://schemas.microsoft.com/office/powerpoint/2010/main" val="57496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lgn="just"/>
            <a:r>
              <a:rPr lang="en-US" dirty="0"/>
              <a:t>If we want to refer to global variable inside the function then keyword global will be prefixed with it</a:t>
            </a:r>
            <a:r>
              <a:rPr lang="en-US" dirty="0" smtClean="0"/>
              <a:t>.</a:t>
            </a:r>
          </a:p>
          <a:p>
            <a:pPr marL="0" indent="0">
              <a:buNone/>
            </a:pPr>
            <a:r>
              <a:rPr lang="en-US" sz="2000" b="1" dirty="0" smtClean="0"/>
              <a:t>Example</a:t>
            </a:r>
            <a:r>
              <a:rPr lang="en-US" dirty="0" smtClean="0"/>
              <a:t> </a:t>
            </a:r>
          </a:p>
          <a:p>
            <a:pPr marL="0" indent="0">
              <a:buNone/>
            </a:pPr>
            <a:r>
              <a:rPr lang="en-US" dirty="0" smtClean="0"/>
              <a:t>x=50 </a:t>
            </a:r>
          </a:p>
          <a:p>
            <a:pPr marL="0" indent="0">
              <a:buNone/>
            </a:pPr>
            <a:r>
              <a:rPr lang="en-US" dirty="0" err="1"/>
              <a:t>def</a:t>
            </a:r>
            <a:r>
              <a:rPr lang="en-US" dirty="0"/>
              <a:t> test ( </a:t>
            </a:r>
            <a:r>
              <a:rPr lang="en-US" dirty="0" smtClean="0"/>
              <a:t>):</a:t>
            </a:r>
          </a:p>
          <a:p>
            <a:pPr marL="0" indent="0">
              <a:buNone/>
            </a:pPr>
            <a:r>
              <a:rPr lang="en-US" dirty="0"/>
              <a:t> </a:t>
            </a:r>
            <a:r>
              <a:rPr lang="en-US" dirty="0" smtClean="0"/>
              <a:t>     global  x </a:t>
            </a:r>
          </a:p>
          <a:p>
            <a:pPr marL="0" indent="0">
              <a:buNone/>
            </a:pPr>
            <a:r>
              <a:rPr lang="en-US" dirty="0"/>
              <a:t> </a:t>
            </a:r>
            <a:r>
              <a:rPr lang="en-US" dirty="0" smtClean="0"/>
              <a:t>     x </a:t>
            </a:r>
            <a:r>
              <a:rPr lang="en-US" dirty="0"/>
              <a:t>=</a:t>
            </a:r>
            <a:r>
              <a:rPr lang="en-US" dirty="0" smtClean="0"/>
              <a:t>2</a:t>
            </a:r>
          </a:p>
          <a:p>
            <a:pPr marL="0" indent="0">
              <a:buNone/>
            </a:pPr>
            <a:r>
              <a:rPr lang="en-US" dirty="0"/>
              <a:t> </a:t>
            </a:r>
            <a:r>
              <a:rPr lang="en-US" dirty="0" smtClean="0"/>
              <a:t>     y </a:t>
            </a:r>
            <a:r>
              <a:rPr lang="en-US" dirty="0"/>
              <a:t>= 2 </a:t>
            </a:r>
            <a:endParaRPr lang="en-US" dirty="0" smtClean="0"/>
          </a:p>
          <a:p>
            <a:pPr marL="0" indent="0">
              <a:buNone/>
            </a:pPr>
            <a:r>
              <a:rPr lang="en-US" dirty="0"/>
              <a:t> </a:t>
            </a:r>
            <a:r>
              <a:rPr lang="en-US" dirty="0" smtClean="0"/>
              <a:t>     print (“Value </a:t>
            </a:r>
            <a:r>
              <a:rPr lang="en-US" dirty="0"/>
              <a:t>of x &amp; y inside the function are </a:t>
            </a:r>
            <a:r>
              <a:rPr lang="en-US" dirty="0" smtClean="0"/>
              <a:t>“ </a:t>
            </a:r>
            <a:r>
              <a:rPr lang="en-US" dirty="0"/>
              <a:t>, x , </a:t>
            </a:r>
            <a:r>
              <a:rPr lang="en-US" dirty="0" smtClean="0"/>
              <a:t>y)</a:t>
            </a:r>
          </a:p>
          <a:p>
            <a:pPr marL="0" indent="0">
              <a:buNone/>
            </a:pPr>
            <a:r>
              <a:rPr lang="en-US" dirty="0" smtClean="0"/>
              <a:t>print (“Value </a:t>
            </a:r>
            <a:r>
              <a:rPr lang="en-US" dirty="0"/>
              <a:t>of x outside function is </a:t>
            </a:r>
            <a:r>
              <a:rPr lang="en-US" dirty="0" smtClean="0"/>
              <a:t>“ </a:t>
            </a:r>
            <a:r>
              <a:rPr lang="en-US" dirty="0"/>
              <a:t>, </a:t>
            </a:r>
            <a:r>
              <a:rPr lang="en-US" dirty="0" smtClean="0"/>
              <a:t>x)</a:t>
            </a:r>
          </a:p>
          <a:p>
            <a:pPr marL="0" indent="0">
              <a:buNone/>
            </a:pPr>
            <a:endParaRPr lang="en-US" sz="2100" i="1" dirty="0" smtClean="0"/>
          </a:p>
          <a:p>
            <a:pPr marL="0" indent="0">
              <a:buNone/>
            </a:pPr>
            <a:r>
              <a:rPr lang="en-US" sz="2100" i="1" dirty="0" smtClean="0"/>
              <a:t>This </a:t>
            </a:r>
            <a:r>
              <a:rPr lang="en-US" sz="2100" i="1" dirty="0"/>
              <a:t>code will produce following output:</a:t>
            </a:r>
            <a:r>
              <a:rPr lang="en-US" dirty="0"/>
              <a:t> </a:t>
            </a:r>
            <a:endParaRPr lang="en-US" dirty="0" smtClean="0"/>
          </a:p>
          <a:p>
            <a:pPr marL="0" indent="0">
              <a:buNone/>
            </a:pPr>
            <a:r>
              <a:rPr lang="en-US" sz="2600" b="1" dirty="0" smtClean="0"/>
              <a:t>Value </a:t>
            </a:r>
            <a:r>
              <a:rPr lang="en-US" sz="2600" b="1" dirty="0"/>
              <a:t>of x &amp; y inside the function are </a:t>
            </a:r>
            <a:r>
              <a:rPr lang="en-US" sz="2600" b="1" dirty="0" smtClean="0"/>
              <a:t> 2 , 2</a:t>
            </a:r>
          </a:p>
          <a:p>
            <a:pPr marL="0" indent="0">
              <a:buNone/>
            </a:pPr>
            <a:r>
              <a:rPr lang="en-US" sz="2600" b="1" dirty="0" smtClean="0"/>
              <a:t>Value </a:t>
            </a:r>
            <a:r>
              <a:rPr lang="en-US" sz="2600" b="1" dirty="0"/>
              <a:t>of x outside the function is 2</a:t>
            </a:r>
            <a:endParaRPr lang="en-IN" b="1" dirty="0"/>
          </a:p>
        </p:txBody>
      </p:sp>
    </p:spTree>
    <p:extLst>
      <p:ext uri="{BB962C8B-B14F-4D97-AF65-F5344CB8AC3E}">
        <p14:creationId xmlns:p14="http://schemas.microsoft.com/office/powerpoint/2010/main" val="544746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with Default parameters</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US" dirty="0"/>
              <a:t>It is possible to provide parameters of function with some default value. In case the user does not want to provide values (argument) for all of them at the time of calling, we can provide default argument values</a:t>
            </a:r>
            <a:r>
              <a:rPr lang="en-US" dirty="0" smtClean="0"/>
              <a:t>.</a:t>
            </a:r>
          </a:p>
          <a:p>
            <a:pPr marL="0" indent="0">
              <a:buNone/>
            </a:pPr>
            <a:r>
              <a:rPr lang="en-US" sz="2000" b="1" dirty="0" smtClean="0"/>
              <a:t>Example</a:t>
            </a:r>
            <a:r>
              <a:rPr lang="en-US" dirty="0" smtClean="0"/>
              <a:t> </a:t>
            </a:r>
          </a:p>
          <a:p>
            <a:pPr marL="0" indent="0">
              <a:buNone/>
            </a:pPr>
            <a:r>
              <a:rPr lang="en-US" dirty="0" err="1" smtClean="0"/>
              <a:t>def</a:t>
            </a:r>
            <a:r>
              <a:rPr lang="en-US" dirty="0" smtClean="0"/>
              <a:t> test </a:t>
            </a:r>
            <a:r>
              <a:rPr lang="en-US" dirty="0"/>
              <a:t>(message, times=1</a:t>
            </a:r>
            <a:r>
              <a:rPr lang="en-US" dirty="0" smtClean="0"/>
              <a:t>):</a:t>
            </a:r>
          </a:p>
          <a:p>
            <a:pPr marL="0" indent="0">
              <a:buNone/>
            </a:pPr>
            <a:r>
              <a:rPr lang="en-US" dirty="0"/>
              <a:t> </a:t>
            </a:r>
            <a:r>
              <a:rPr lang="en-US" dirty="0" smtClean="0"/>
              <a:t>         </a:t>
            </a:r>
            <a:r>
              <a:rPr lang="en-US" dirty="0"/>
              <a:t>print </a:t>
            </a:r>
            <a:r>
              <a:rPr lang="en-US" dirty="0" smtClean="0"/>
              <a:t>(message </a:t>
            </a:r>
            <a:r>
              <a:rPr lang="en-US" dirty="0"/>
              <a:t>* </a:t>
            </a:r>
            <a:r>
              <a:rPr lang="en-US" dirty="0" smtClean="0"/>
              <a:t>times)</a:t>
            </a:r>
          </a:p>
          <a:p>
            <a:pPr marL="0" indent="0">
              <a:buNone/>
            </a:pPr>
            <a:endParaRPr lang="en-US" dirty="0" smtClean="0"/>
          </a:p>
          <a:p>
            <a:pPr marL="0" indent="0">
              <a:buNone/>
            </a:pPr>
            <a:r>
              <a:rPr lang="en-US" dirty="0" smtClean="0"/>
              <a:t>&gt;&gt;&gt; </a:t>
            </a:r>
            <a:r>
              <a:rPr lang="en-US" dirty="0"/>
              <a:t>greet </a:t>
            </a:r>
            <a:r>
              <a:rPr lang="en-US" dirty="0" smtClean="0"/>
              <a:t>(“Welcome”)        </a:t>
            </a:r>
            <a:r>
              <a:rPr lang="en-US" sz="2200" i="1" dirty="0" smtClean="0"/>
              <a:t># </a:t>
            </a:r>
            <a:r>
              <a:rPr lang="en-US" sz="2200" i="1" dirty="0"/>
              <a:t>calling function with one argument value</a:t>
            </a:r>
            <a:r>
              <a:rPr lang="en-US" dirty="0"/>
              <a:t> </a:t>
            </a:r>
            <a:endParaRPr lang="en-US" dirty="0" smtClean="0"/>
          </a:p>
          <a:p>
            <a:pPr marL="0" indent="0">
              <a:buNone/>
            </a:pPr>
            <a:r>
              <a:rPr lang="en-US" dirty="0" smtClean="0"/>
              <a:t>&gt;&gt;&gt; </a:t>
            </a:r>
            <a:r>
              <a:rPr lang="en-US" dirty="0"/>
              <a:t>greet </a:t>
            </a:r>
            <a:r>
              <a:rPr lang="en-US" dirty="0" smtClean="0"/>
              <a:t>(“Hello”, </a:t>
            </a:r>
            <a:r>
              <a:rPr lang="en-US" dirty="0"/>
              <a:t>2) </a:t>
            </a:r>
            <a:r>
              <a:rPr lang="en-US" dirty="0" smtClean="0"/>
              <a:t>          </a:t>
            </a:r>
            <a:r>
              <a:rPr lang="en-US" sz="2200" i="1" dirty="0" smtClean="0"/>
              <a:t># </a:t>
            </a:r>
            <a:r>
              <a:rPr lang="en-US" sz="2200" i="1" dirty="0"/>
              <a:t>calling function with both the argument values.</a:t>
            </a:r>
            <a:r>
              <a:rPr lang="en-US" dirty="0"/>
              <a:t> </a:t>
            </a:r>
            <a:endParaRPr lang="en-US" dirty="0" smtClean="0"/>
          </a:p>
          <a:p>
            <a:pPr marL="0" indent="0">
              <a:buNone/>
            </a:pPr>
            <a:endParaRPr lang="en-US" dirty="0"/>
          </a:p>
          <a:p>
            <a:pPr marL="0" indent="0">
              <a:buNone/>
            </a:pPr>
            <a:r>
              <a:rPr lang="en-US" sz="2200" dirty="0" smtClean="0"/>
              <a:t>Will </a:t>
            </a:r>
            <a:r>
              <a:rPr lang="en-US" sz="2200" dirty="0"/>
              <a:t>result in:</a:t>
            </a:r>
            <a:r>
              <a:rPr lang="en-US" dirty="0"/>
              <a:t> </a:t>
            </a:r>
            <a:endParaRPr lang="en-US" dirty="0" smtClean="0"/>
          </a:p>
          <a:p>
            <a:pPr marL="0" indent="0">
              <a:buNone/>
            </a:pPr>
            <a:r>
              <a:rPr lang="en-US" dirty="0" smtClean="0"/>
              <a:t>Welcome</a:t>
            </a:r>
          </a:p>
          <a:p>
            <a:pPr marL="0" indent="0">
              <a:buNone/>
            </a:pPr>
            <a:r>
              <a:rPr lang="en-US" dirty="0" err="1" smtClean="0"/>
              <a:t>HelloHello</a:t>
            </a:r>
            <a:endParaRPr lang="en-IN" dirty="0"/>
          </a:p>
        </p:txBody>
      </p:sp>
    </p:spTree>
    <p:extLst>
      <p:ext uri="{BB962C8B-B14F-4D97-AF65-F5344CB8AC3E}">
        <p14:creationId xmlns:p14="http://schemas.microsoft.com/office/powerpoint/2010/main" val="1530638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400" i="1" dirty="0"/>
              <a:t>Note:</a:t>
            </a:r>
            <a:r>
              <a:rPr lang="en-US" dirty="0"/>
              <a:t> </a:t>
            </a:r>
            <a:endParaRPr lang="en-US" dirty="0" smtClean="0"/>
          </a:p>
          <a:p>
            <a:pPr algn="just"/>
            <a:r>
              <a:rPr lang="en-US" dirty="0" smtClean="0"/>
              <a:t> </a:t>
            </a:r>
            <a:r>
              <a:rPr lang="en-US" dirty="0"/>
              <a:t>The default value assigned to the parameter should be a constant only. </a:t>
            </a:r>
            <a:endParaRPr lang="en-US" dirty="0" smtClean="0"/>
          </a:p>
          <a:p>
            <a:pPr algn="just"/>
            <a:r>
              <a:rPr lang="en-US" dirty="0" smtClean="0"/>
              <a:t>Only </a:t>
            </a:r>
            <a:r>
              <a:rPr lang="en-US" dirty="0"/>
              <a:t>those parameters which are at the end of the list can be given default value. You cannot have a parameter on left with default argument value, without assigning default values to parameters lying on its right side. </a:t>
            </a:r>
            <a:endParaRPr lang="en-US" dirty="0" smtClean="0"/>
          </a:p>
          <a:p>
            <a:pPr algn="just"/>
            <a:r>
              <a:rPr lang="en-US" dirty="0" smtClean="0"/>
              <a:t>The </a:t>
            </a:r>
            <a:r>
              <a:rPr lang="en-US" dirty="0"/>
              <a:t>default value is evaluated only once, at the point of function definition</a:t>
            </a:r>
            <a:endParaRPr lang="en-IN" dirty="0"/>
          </a:p>
        </p:txBody>
      </p:sp>
    </p:spTree>
    <p:extLst>
      <p:ext uri="{BB962C8B-B14F-4D97-AF65-F5344CB8AC3E}">
        <p14:creationId xmlns:p14="http://schemas.microsoft.com/office/powerpoint/2010/main" val="2127900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with keyword </a:t>
            </a:r>
            <a:r>
              <a:rPr lang="en-IN" dirty="0" smtClean="0"/>
              <a:t>arguments</a:t>
            </a:r>
            <a:endParaRPr lang="en-IN" dirty="0"/>
          </a:p>
        </p:txBody>
      </p:sp>
      <p:sp>
        <p:nvSpPr>
          <p:cNvPr id="3" name="Content Placeholder 2"/>
          <p:cNvSpPr>
            <a:spLocks noGrp="1"/>
          </p:cNvSpPr>
          <p:nvPr>
            <p:ph idx="1"/>
          </p:nvPr>
        </p:nvSpPr>
        <p:spPr/>
        <p:txBody>
          <a:bodyPr>
            <a:normAutofit/>
          </a:bodyPr>
          <a:lstStyle/>
          <a:p>
            <a:pPr algn="just"/>
            <a:r>
              <a:rPr lang="en-US" dirty="0"/>
              <a:t>If there is a function with many parameters and we want to specify only some of them in function call, then value for such parameters can be provided by using their name, instead of the position (order)- this is called keyword </a:t>
            </a:r>
            <a:r>
              <a:rPr lang="en-US" dirty="0" smtClean="0"/>
              <a:t>arguments</a:t>
            </a:r>
          </a:p>
          <a:p>
            <a:pPr marL="0" indent="0" algn="just">
              <a:buNone/>
            </a:pPr>
            <a:endParaRPr lang="en-US" dirty="0" smtClean="0"/>
          </a:p>
          <a:p>
            <a:pPr marL="0" indent="0" algn="just">
              <a:buNone/>
            </a:pPr>
            <a:r>
              <a:rPr lang="en-US" dirty="0" err="1" smtClean="0"/>
              <a:t>def</a:t>
            </a:r>
            <a:r>
              <a:rPr lang="en-US" dirty="0" smtClean="0"/>
              <a:t> </a:t>
            </a:r>
            <a:r>
              <a:rPr lang="en-US" dirty="0"/>
              <a:t>fun(a, b=1, c=5</a:t>
            </a:r>
            <a:r>
              <a:rPr lang="en-US" dirty="0" smtClean="0"/>
              <a:t>):</a:t>
            </a:r>
          </a:p>
          <a:p>
            <a:pPr marL="0" indent="0" algn="just">
              <a:buNone/>
            </a:pPr>
            <a:r>
              <a:rPr lang="en-US" dirty="0"/>
              <a:t> </a:t>
            </a:r>
            <a:r>
              <a:rPr lang="en-US" dirty="0" smtClean="0"/>
              <a:t>       </a:t>
            </a:r>
            <a:r>
              <a:rPr lang="en-US" dirty="0"/>
              <a:t>print </a:t>
            </a:r>
            <a:r>
              <a:rPr lang="en-US" dirty="0" smtClean="0"/>
              <a:t>(“a </a:t>
            </a:r>
            <a:r>
              <a:rPr lang="en-US" dirty="0"/>
              <a:t>is </a:t>
            </a:r>
            <a:r>
              <a:rPr lang="en-US" dirty="0" smtClean="0"/>
              <a:t>“, </a:t>
            </a:r>
            <a:r>
              <a:rPr lang="en-US" dirty="0"/>
              <a:t>a, </a:t>
            </a:r>
            <a:r>
              <a:rPr lang="en-US" dirty="0" smtClean="0"/>
              <a:t>“b </a:t>
            </a:r>
            <a:r>
              <a:rPr lang="en-US" dirty="0"/>
              <a:t>is </a:t>
            </a:r>
            <a:r>
              <a:rPr lang="en-US" dirty="0" smtClean="0"/>
              <a:t>“, </a:t>
            </a:r>
            <a:r>
              <a:rPr lang="en-US" dirty="0"/>
              <a:t>b, </a:t>
            </a:r>
            <a:r>
              <a:rPr lang="en-US" dirty="0" smtClean="0"/>
              <a:t>“c </a:t>
            </a:r>
            <a:r>
              <a:rPr lang="en-US" dirty="0"/>
              <a:t>is </a:t>
            </a:r>
            <a:r>
              <a:rPr lang="en-US" dirty="0" smtClean="0"/>
              <a:t>“, c)</a:t>
            </a:r>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1251177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sz="2400" i="1" dirty="0"/>
              <a:t>The function fun can be invoked in many ways</a:t>
            </a:r>
            <a:r>
              <a:rPr lang="en-US" dirty="0"/>
              <a:t> </a:t>
            </a:r>
            <a:endParaRPr lang="en-US" dirty="0" smtClean="0"/>
          </a:p>
          <a:p>
            <a:pPr marL="514350" indent="-514350">
              <a:buAutoNum type="arabicPeriod"/>
            </a:pPr>
            <a:r>
              <a:rPr lang="en-US" dirty="0" smtClean="0"/>
              <a:t>&gt;&gt;&gt;</a:t>
            </a:r>
            <a:r>
              <a:rPr lang="en-US" dirty="0"/>
              <a:t>fun (3</a:t>
            </a:r>
            <a:r>
              <a:rPr lang="en-US" dirty="0" smtClean="0"/>
              <a:t>)</a:t>
            </a:r>
          </a:p>
          <a:p>
            <a:pPr marL="0" indent="0">
              <a:buNone/>
            </a:pPr>
            <a:r>
              <a:rPr lang="en-US" dirty="0"/>
              <a:t> </a:t>
            </a:r>
            <a:r>
              <a:rPr lang="en-US" dirty="0" smtClean="0"/>
              <a:t>     </a:t>
            </a:r>
            <a:r>
              <a:rPr lang="en-US" sz="2400" i="1" dirty="0"/>
              <a:t>a is 3 </a:t>
            </a:r>
            <a:r>
              <a:rPr lang="en-US" sz="2400" i="1" dirty="0" smtClean="0"/>
              <a:t>  b </a:t>
            </a:r>
            <a:r>
              <a:rPr lang="en-US" sz="2400" i="1" dirty="0"/>
              <a:t>is 1 </a:t>
            </a:r>
            <a:r>
              <a:rPr lang="en-US" sz="2400" i="1" dirty="0" smtClean="0"/>
              <a:t>  c </a:t>
            </a:r>
            <a:r>
              <a:rPr lang="en-US" sz="2400" i="1" dirty="0"/>
              <a:t>is 5</a:t>
            </a:r>
            <a:r>
              <a:rPr lang="en-US" dirty="0"/>
              <a:t> </a:t>
            </a:r>
            <a:endParaRPr lang="en-US" dirty="0" smtClean="0"/>
          </a:p>
          <a:p>
            <a:pPr marL="514350" indent="-514350">
              <a:buAutoNum type="arabicPeriod" startAt="2"/>
            </a:pPr>
            <a:r>
              <a:rPr lang="en-US" dirty="0" smtClean="0"/>
              <a:t>&gt;&gt;&gt;</a:t>
            </a:r>
            <a:r>
              <a:rPr lang="en-US" dirty="0"/>
              <a:t>fun (3, 7, 10) </a:t>
            </a:r>
            <a:endParaRPr lang="en-US" dirty="0" smtClean="0"/>
          </a:p>
          <a:p>
            <a:pPr marL="0" indent="0">
              <a:buNone/>
            </a:pPr>
            <a:r>
              <a:rPr lang="en-US" dirty="0"/>
              <a:t> </a:t>
            </a:r>
            <a:r>
              <a:rPr lang="en-US" dirty="0" smtClean="0"/>
              <a:t>     </a:t>
            </a:r>
            <a:r>
              <a:rPr lang="en-US" sz="2400" i="1" dirty="0" smtClean="0"/>
              <a:t>a </a:t>
            </a:r>
            <a:r>
              <a:rPr lang="en-US" sz="2400" i="1" dirty="0"/>
              <a:t>is 3 </a:t>
            </a:r>
            <a:r>
              <a:rPr lang="en-US" sz="2400" i="1" dirty="0" smtClean="0"/>
              <a:t>   b </a:t>
            </a:r>
            <a:r>
              <a:rPr lang="en-US" sz="2400" i="1" dirty="0"/>
              <a:t>is 7 </a:t>
            </a:r>
            <a:r>
              <a:rPr lang="en-US" sz="2400" i="1" dirty="0" smtClean="0"/>
              <a:t>   c </a:t>
            </a:r>
            <a:r>
              <a:rPr lang="en-US" sz="2400" i="1" dirty="0"/>
              <a:t>is </a:t>
            </a:r>
            <a:r>
              <a:rPr lang="en-US" sz="2400" i="1" dirty="0" smtClean="0"/>
              <a:t>10</a:t>
            </a:r>
            <a:endParaRPr lang="en-US" i="1" dirty="0" smtClean="0"/>
          </a:p>
          <a:p>
            <a:pPr marL="514350" indent="-514350">
              <a:buAutoNum type="arabicPeriod" startAt="3"/>
            </a:pPr>
            <a:r>
              <a:rPr lang="en-US" dirty="0" smtClean="0"/>
              <a:t>&gt;&gt;&gt;</a:t>
            </a:r>
            <a:r>
              <a:rPr lang="en-US" dirty="0"/>
              <a:t>fun (25, c = 20</a:t>
            </a:r>
            <a:r>
              <a:rPr lang="en-US" dirty="0" smtClean="0"/>
              <a:t>)</a:t>
            </a:r>
          </a:p>
          <a:p>
            <a:pPr marL="0" indent="0">
              <a:buNone/>
            </a:pPr>
            <a:r>
              <a:rPr lang="en-US" dirty="0"/>
              <a:t> </a:t>
            </a:r>
            <a:r>
              <a:rPr lang="en-US" dirty="0" smtClean="0"/>
              <a:t>     </a:t>
            </a:r>
            <a:r>
              <a:rPr lang="en-US" sz="2400" i="1" dirty="0" smtClean="0"/>
              <a:t>a </a:t>
            </a:r>
            <a:r>
              <a:rPr lang="en-US" sz="2400" i="1" dirty="0"/>
              <a:t>is 25 </a:t>
            </a:r>
            <a:r>
              <a:rPr lang="en-US" sz="2400" i="1" dirty="0" smtClean="0"/>
              <a:t>   b </a:t>
            </a:r>
            <a:r>
              <a:rPr lang="en-US" sz="2400" i="1" dirty="0"/>
              <a:t>is 1 </a:t>
            </a:r>
            <a:r>
              <a:rPr lang="en-US" sz="2400" i="1" dirty="0" smtClean="0"/>
              <a:t>   c </a:t>
            </a:r>
            <a:r>
              <a:rPr lang="en-US" sz="2400" i="1" dirty="0"/>
              <a:t>is </a:t>
            </a:r>
            <a:r>
              <a:rPr lang="en-US" sz="2400" i="1" dirty="0" smtClean="0"/>
              <a:t>20</a:t>
            </a:r>
            <a:endParaRPr lang="en-US" i="1" dirty="0" smtClean="0"/>
          </a:p>
          <a:p>
            <a:pPr marL="514350" indent="-514350">
              <a:buAutoNum type="arabicPeriod" startAt="4"/>
            </a:pPr>
            <a:r>
              <a:rPr lang="en-US" dirty="0" smtClean="0"/>
              <a:t>&gt;&gt;&gt;</a:t>
            </a:r>
            <a:r>
              <a:rPr lang="en-US" dirty="0"/>
              <a:t>fun (c = 20, a = 10) </a:t>
            </a:r>
            <a:endParaRPr lang="en-US" dirty="0" smtClean="0"/>
          </a:p>
          <a:p>
            <a:pPr marL="0" indent="0">
              <a:buNone/>
            </a:pPr>
            <a:r>
              <a:rPr lang="en-US" dirty="0" smtClean="0"/>
              <a:t>      </a:t>
            </a:r>
            <a:r>
              <a:rPr lang="en-US" sz="2400" i="1" dirty="0" smtClean="0"/>
              <a:t>a </a:t>
            </a:r>
            <a:r>
              <a:rPr lang="en-US" sz="2400" i="1" dirty="0"/>
              <a:t>is 10 </a:t>
            </a:r>
            <a:r>
              <a:rPr lang="en-US" sz="2400" i="1" dirty="0" smtClean="0"/>
              <a:t>   b </a:t>
            </a:r>
            <a:r>
              <a:rPr lang="en-US" sz="2400" i="1" dirty="0"/>
              <a:t>is 1 </a:t>
            </a:r>
            <a:r>
              <a:rPr lang="en-US" sz="2400" i="1" dirty="0" smtClean="0"/>
              <a:t>    c </a:t>
            </a:r>
            <a:r>
              <a:rPr lang="en-US" sz="2400" i="1" dirty="0"/>
              <a:t>is 20</a:t>
            </a:r>
            <a:endParaRPr lang="en-IN" i="1" dirty="0"/>
          </a:p>
        </p:txBody>
      </p:sp>
    </p:spTree>
    <p:extLst>
      <p:ext uri="{BB962C8B-B14F-4D97-AF65-F5344CB8AC3E}">
        <p14:creationId xmlns:p14="http://schemas.microsoft.com/office/powerpoint/2010/main" val="1643934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1st and 2nd call to function is based on default argument value, and the 3rd and 4th call are using keyword arguments. </a:t>
            </a:r>
            <a:endParaRPr lang="en-US" dirty="0" smtClean="0"/>
          </a:p>
          <a:p>
            <a:pPr algn="just"/>
            <a:r>
              <a:rPr lang="en-US" dirty="0" smtClean="0"/>
              <a:t>In </a:t>
            </a:r>
            <a:r>
              <a:rPr lang="en-US" dirty="0"/>
              <a:t>the first usage, value 3 is passed on to a, b &amp; c works with default values. In second call, all the three parameters get values in function call statement</a:t>
            </a:r>
            <a:r>
              <a:rPr lang="en-US" dirty="0" smtClean="0"/>
              <a:t>.</a:t>
            </a:r>
          </a:p>
          <a:p>
            <a:pPr algn="just"/>
            <a:r>
              <a:rPr lang="en-US" dirty="0" smtClean="0"/>
              <a:t>In </a:t>
            </a:r>
            <a:r>
              <a:rPr lang="en-US" dirty="0"/>
              <a:t>third usage, variable a gets the first value 25, due to the position of the argument. And parameter c gets the value 20 due to naming, i.e., keyword arguments. The parameter b uses the default value. </a:t>
            </a:r>
            <a:endParaRPr lang="en-US" dirty="0" smtClean="0"/>
          </a:p>
          <a:p>
            <a:pPr algn="just"/>
            <a:r>
              <a:rPr lang="en-US" dirty="0" smtClean="0"/>
              <a:t>In </a:t>
            </a:r>
            <a:r>
              <a:rPr lang="en-US" dirty="0"/>
              <a:t>the fourth usage, we use keyword argument for all specified value, as we have specified the value for c before a; although a is defined before c in parameter list.</a:t>
            </a:r>
            <a:endParaRPr lang="en-IN" dirty="0"/>
          </a:p>
        </p:txBody>
      </p:sp>
    </p:spTree>
    <p:extLst>
      <p:ext uri="{BB962C8B-B14F-4D97-AF65-F5344CB8AC3E}">
        <p14:creationId xmlns:p14="http://schemas.microsoft.com/office/powerpoint/2010/main" val="122271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Module</a:t>
            </a:r>
            <a:endParaRPr lang="en-IN" sz="3600" dirty="0"/>
          </a:p>
        </p:txBody>
      </p:sp>
      <p:sp>
        <p:nvSpPr>
          <p:cNvPr id="3" name="Content Placeholder 2"/>
          <p:cNvSpPr>
            <a:spLocks noGrp="1"/>
          </p:cNvSpPr>
          <p:nvPr>
            <p:ph idx="1"/>
          </p:nvPr>
        </p:nvSpPr>
        <p:spPr/>
        <p:txBody>
          <a:bodyPr>
            <a:normAutofit/>
          </a:bodyPr>
          <a:lstStyle/>
          <a:p>
            <a:pPr algn="just"/>
            <a:r>
              <a:rPr lang="en-US" dirty="0" smtClean="0"/>
              <a:t>A module is a file containing Python definitions (i.e. functions) and statements. Standard library of Python is extended as module(s) to a programmer. Definitions from the module can be used within the code of a program. To use these modules in the program, a programmer needs to import the module. Once you import a module, you can reference (use), any of its functions or variables in your code. </a:t>
            </a:r>
          </a:p>
          <a:p>
            <a:pPr marL="0" indent="0" algn="just">
              <a:buNone/>
            </a:pPr>
            <a:r>
              <a:rPr lang="en-US" dirty="0" smtClean="0"/>
              <a:t>Ways to import a module in your program:</a:t>
            </a:r>
          </a:p>
          <a:p>
            <a:pPr marL="0" indent="0" algn="just">
              <a:buNone/>
            </a:pPr>
            <a:r>
              <a:rPr lang="en-US" dirty="0" smtClean="0"/>
              <a:t> </a:t>
            </a:r>
            <a:r>
              <a:rPr lang="en-US" dirty="0" err="1" smtClean="0"/>
              <a:t>i</a:t>
            </a:r>
            <a:r>
              <a:rPr lang="en-US" dirty="0" smtClean="0"/>
              <a:t>. import </a:t>
            </a:r>
          </a:p>
          <a:p>
            <a:pPr marL="0" indent="0" algn="just">
              <a:buNone/>
            </a:pPr>
            <a:r>
              <a:rPr lang="en-US" dirty="0" smtClean="0"/>
              <a:t>ii. from  </a:t>
            </a:r>
            <a:endParaRPr lang="en-IN" dirty="0"/>
          </a:p>
        </p:txBody>
      </p:sp>
    </p:spTree>
    <p:extLst>
      <p:ext uri="{BB962C8B-B14F-4D97-AF65-F5344CB8AC3E}">
        <p14:creationId xmlns:p14="http://schemas.microsoft.com/office/powerpoint/2010/main" val="916538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sz="2400" i="1" dirty="0"/>
              <a:t>Note:</a:t>
            </a:r>
            <a:r>
              <a:rPr lang="en-US" dirty="0"/>
              <a:t> </a:t>
            </a:r>
            <a:endParaRPr lang="en-US" dirty="0" smtClean="0"/>
          </a:p>
          <a:p>
            <a:pPr algn="just"/>
            <a:r>
              <a:rPr lang="en-US" dirty="0" smtClean="0"/>
              <a:t>The </a:t>
            </a:r>
            <a:r>
              <a:rPr lang="en-US" dirty="0"/>
              <a:t>function named fun ( ) have three parameters out of which first one is without default value and other two have default values. So any call to the function should have at least one argument</a:t>
            </a:r>
            <a:r>
              <a:rPr lang="en-US" dirty="0" smtClean="0"/>
              <a:t>.</a:t>
            </a:r>
          </a:p>
          <a:p>
            <a:pPr marL="0" indent="0" algn="just">
              <a:buNone/>
            </a:pPr>
            <a:endParaRPr lang="en-US" sz="2400" i="1" dirty="0" smtClean="0"/>
          </a:p>
          <a:p>
            <a:pPr marL="0" indent="0" algn="just">
              <a:buNone/>
            </a:pPr>
            <a:r>
              <a:rPr lang="en-US" sz="2400" i="1" dirty="0" smtClean="0"/>
              <a:t>While </a:t>
            </a:r>
            <a:r>
              <a:rPr lang="en-US" sz="2400" i="1" dirty="0"/>
              <a:t>using keyword arguments, following should be kept in mind</a:t>
            </a:r>
            <a:r>
              <a:rPr lang="en-US" sz="2400" i="1" dirty="0" smtClean="0"/>
              <a:t>:</a:t>
            </a:r>
          </a:p>
          <a:p>
            <a:pPr algn="just"/>
            <a:r>
              <a:rPr lang="en-US" dirty="0"/>
              <a:t>An argument list must have any positional arguments followed by any keywords arguments. </a:t>
            </a:r>
          </a:p>
          <a:p>
            <a:pPr algn="just"/>
            <a:r>
              <a:rPr lang="en-US" dirty="0" smtClean="0"/>
              <a:t>Keywords </a:t>
            </a:r>
            <a:r>
              <a:rPr lang="en-US" dirty="0"/>
              <a:t>in argument list should be from the list of parameters name </a:t>
            </a:r>
            <a:r>
              <a:rPr lang="en-US" dirty="0" smtClean="0"/>
              <a:t>only.</a:t>
            </a:r>
          </a:p>
          <a:p>
            <a:pPr algn="just"/>
            <a:r>
              <a:rPr lang="en-US" dirty="0" smtClean="0"/>
              <a:t>No </a:t>
            </a:r>
            <a:r>
              <a:rPr lang="en-US" dirty="0"/>
              <a:t>parameter should receive value more than once. </a:t>
            </a:r>
          </a:p>
          <a:p>
            <a:pPr algn="just"/>
            <a:r>
              <a:rPr lang="en-US" dirty="0" smtClean="0"/>
              <a:t>Parameter </a:t>
            </a:r>
            <a:r>
              <a:rPr lang="en-US" dirty="0"/>
              <a:t>names corresponding to positional arguments cannot be used as keywords in the same calls.</a:t>
            </a:r>
            <a:endParaRPr lang="en-IN" i="1" dirty="0"/>
          </a:p>
        </p:txBody>
      </p:sp>
    </p:spTree>
    <p:extLst>
      <p:ext uri="{BB962C8B-B14F-4D97-AF65-F5344CB8AC3E}">
        <p14:creationId xmlns:p14="http://schemas.microsoft.com/office/powerpoint/2010/main" val="1949275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400" i="1" dirty="0"/>
              <a:t>Following calls to fun () would be invalid</a:t>
            </a:r>
            <a:r>
              <a:rPr lang="en-US" dirty="0"/>
              <a:t> </a:t>
            </a:r>
            <a:endParaRPr lang="en-US" dirty="0" smtClean="0"/>
          </a:p>
          <a:p>
            <a:r>
              <a:rPr lang="en-US" dirty="0" smtClean="0"/>
              <a:t>fun </a:t>
            </a:r>
            <a:r>
              <a:rPr lang="en-US" dirty="0"/>
              <a:t>() </a:t>
            </a:r>
            <a:r>
              <a:rPr lang="en-US" dirty="0" smtClean="0"/>
              <a:t>                   </a:t>
            </a:r>
            <a:r>
              <a:rPr lang="en-US" sz="2000" i="1" dirty="0" smtClean="0"/>
              <a:t># </a:t>
            </a:r>
            <a:r>
              <a:rPr lang="en-US" sz="2000" i="1" dirty="0"/>
              <a:t>required argument </a:t>
            </a:r>
            <a:r>
              <a:rPr lang="en-US" sz="2000" i="1" dirty="0" smtClean="0"/>
              <a:t>missing</a:t>
            </a:r>
            <a:endParaRPr lang="en-US" i="1" dirty="0" smtClean="0"/>
          </a:p>
          <a:p>
            <a:r>
              <a:rPr lang="en-US" dirty="0" smtClean="0"/>
              <a:t>fun </a:t>
            </a:r>
            <a:r>
              <a:rPr lang="en-US" dirty="0"/>
              <a:t>(5, a=5, 6) </a:t>
            </a:r>
            <a:r>
              <a:rPr lang="en-US" dirty="0" smtClean="0"/>
              <a:t>    </a:t>
            </a:r>
            <a:r>
              <a:rPr lang="en-US" sz="2000" i="1" dirty="0" smtClean="0"/>
              <a:t># </a:t>
            </a:r>
            <a:r>
              <a:rPr lang="en-US" sz="2000" i="1" dirty="0"/>
              <a:t>non keyword argument (6) following keyword argument</a:t>
            </a:r>
            <a:r>
              <a:rPr lang="en-US" dirty="0"/>
              <a:t> </a:t>
            </a:r>
            <a:endParaRPr lang="en-US" dirty="0" smtClean="0"/>
          </a:p>
          <a:p>
            <a:r>
              <a:rPr lang="en-US" dirty="0" smtClean="0"/>
              <a:t>fun </a:t>
            </a:r>
            <a:r>
              <a:rPr lang="en-US" dirty="0"/>
              <a:t>(6, a=5) </a:t>
            </a:r>
            <a:r>
              <a:rPr lang="en-US" dirty="0" smtClean="0"/>
              <a:t>        </a:t>
            </a:r>
            <a:r>
              <a:rPr lang="en-US" sz="2000" i="1" dirty="0" smtClean="0"/>
              <a:t># </a:t>
            </a:r>
            <a:r>
              <a:rPr lang="en-US" sz="2000" i="1" dirty="0"/>
              <a:t>duplicate value for argument</a:t>
            </a:r>
            <a:r>
              <a:rPr lang="en-US" dirty="0"/>
              <a:t> </a:t>
            </a:r>
            <a:r>
              <a:rPr lang="en-US" sz="2000" i="1" dirty="0"/>
              <a:t>a</a:t>
            </a:r>
            <a:r>
              <a:rPr lang="en-US" dirty="0"/>
              <a:t> </a:t>
            </a:r>
            <a:endParaRPr lang="en-US" dirty="0" smtClean="0"/>
          </a:p>
          <a:p>
            <a:r>
              <a:rPr lang="en-US" dirty="0" smtClean="0"/>
              <a:t>fun </a:t>
            </a:r>
            <a:r>
              <a:rPr lang="en-US" dirty="0"/>
              <a:t>(d=5) </a:t>
            </a:r>
            <a:r>
              <a:rPr lang="en-US" dirty="0" smtClean="0"/>
              <a:t>            </a:t>
            </a:r>
            <a:r>
              <a:rPr lang="en-US" sz="2000" i="1" dirty="0" smtClean="0"/>
              <a:t># </a:t>
            </a:r>
            <a:r>
              <a:rPr lang="en-US" sz="2000" i="1" dirty="0"/>
              <a:t>unknown parameter</a:t>
            </a:r>
            <a:endParaRPr lang="en-IN" i="1" dirty="0"/>
          </a:p>
        </p:txBody>
      </p:sp>
    </p:spTree>
    <p:extLst>
      <p:ext uri="{BB962C8B-B14F-4D97-AF65-F5344CB8AC3E}">
        <p14:creationId xmlns:p14="http://schemas.microsoft.com/office/powerpoint/2010/main" val="215654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i="1" u="sng" dirty="0" smtClean="0"/>
              <a:t>Import</a:t>
            </a:r>
            <a:r>
              <a:rPr lang="en-US" dirty="0" smtClean="0"/>
              <a:t> </a:t>
            </a:r>
          </a:p>
          <a:p>
            <a:pPr marL="0" indent="0">
              <a:buNone/>
            </a:pPr>
            <a:r>
              <a:rPr lang="en-US" dirty="0" smtClean="0"/>
              <a:t>It is simplest and most common way to use modules in our code.</a:t>
            </a:r>
          </a:p>
          <a:p>
            <a:pPr marL="0" indent="0">
              <a:buNone/>
            </a:pPr>
            <a:endParaRPr lang="en-US" sz="2000" b="1" dirty="0" smtClean="0"/>
          </a:p>
          <a:p>
            <a:pPr marL="0" indent="0">
              <a:buNone/>
            </a:pPr>
            <a:r>
              <a:rPr lang="en-US" sz="2000" b="1" dirty="0" smtClean="0"/>
              <a:t>Its syntax is:</a:t>
            </a:r>
            <a:r>
              <a:rPr lang="en-US" dirty="0" smtClean="0"/>
              <a:t> </a:t>
            </a:r>
          </a:p>
          <a:p>
            <a:pPr marL="0" indent="0">
              <a:buNone/>
            </a:pPr>
            <a:r>
              <a:rPr lang="en-US" sz="2400" b="1" dirty="0" smtClean="0"/>
              <a:t>import modulename1 [,modulename2, ---------]</a:t>
            </a:r>
            <a:r>
              <a:rPr lang="en-US" dirty="0" smtClean="0"/>
              <a:t> </a:t>
            </a:r>
          </a:p>
          <a:p>
            <a:pPr marL="0" indent="0">
              <a:buNone/>
            </a:pPr>
            <a:endParaRPr lang="en-US" sz="2200" b="1" dirty="0" smtClean="0"/>
          </a:p>
          <a:p>
            <a:pPr marL="0" indent="0">
              <a:buNone/>
            </a:pPr>
            <a:r>
              <a:rPr lang="en-US" sz="2200" b="1" dirty="0" smtClean="0"/>
              <a:t>Example</a:t>
            </a:r>
            <a:r>
              <a:rPr lang="en-US" dirty="0" smtClean="0"/>
              <a:t> </a:t>
            </a:r>
          </a:p>
          <a:p>
            <a:pPr marL="0" indent="0">
              <a:buNone/>
            </a:pPr>
            <a:r>
              <a:rPr lang="en-US" dirty="0"/>
              <a:t>	</a:t>
            </a:r>
            <a:r>
              <a:rPr lang="en-US" dirty="0" smtClean="0"/>
              <a:t>&gt;&gt;&gt; import math</a:t>
            </a:r>
          </a:p>
          <a:p>
            <a:pPr marL="0" indent="0">
              <a:buNone/>
            </a:pPr>
            <a:r>
              <a:rPr lang="en-US" dirty="0" smtClean="0"/>
              <a:t>On execution of this statement, Python will </a:t>
            </a:r>
          </a:p>
          <a:p>
            <a:pPr marL="571500" indent="-571500">
              <a:buAutoNum type="romanLcParenBoth"/>
            </a:pPr>
            <a:r>
              <a:rPr lang="en-US" dirty="0" smtClean="0"/>
              <a:t>search for the file “math.py”.</a:t>
            </a:r>
          </a:p>
          <a:p>
            <a:pPr marL="571500" indent="-571500">
              <a:buAutoNum type="romanLcParenBoth"/>
            </a:pPr>
            <a:r>
              <a:rPr lang="en-US" dirty="0" smtClean="0"/>
              <a:t>Create space where modules definition &amp; variable will be created</a:t>
            </a:r>
          </a:p>
          <a:p>
            <a:pPr marL="571500" indent="-571500">
              <a:buAutoNum type="romanLcParenBoth"/>
            </a:pPr>
            <a:r>
              <a:rPr lang="en-US" dirty="0" smtClean="0"/>
              <a:t>Then execute the statements in the module. </a:t>
            </a:r>
            <a:endParaRPr lang="en-IN" dirty="0"/>
          </a:p>
        </p:txBody>
      </p:sp>
    </p:spTree>
    <p:extLst>
      <p:ext uri="{BB962C8B-B14F-4D97-AF65-F5344CB8AC3E}">
        <p14:creationId xmlns:p14="http://schemas.microsoft.com/office/powerpoint/2010/main" val="2046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400" dirty="0" smtClean="0"/>
              <a:t>Now the definitions of the module will become part of the code in which the module was imported. </a:t>
            </a:r>
          </a:p>
          <a:p>
            <a:pPr algn="just"/>
            <a:r>
              <a:rPr lang="en-US" sz="2400" dirty="0" smtClean="0"/>
              <a:t>To use/ access/invoke a function, you will specify the module name and name of the function- separated by dot (.). This format is also known as dot notation.</a:t>
            </a:r>
          </a:p>
          <a:p>
            <a:pPr marL="0" indent="0" algn="just">
              <a:buNone/>
            </a:pPr>
            <a:r>
              <a:rPr lang="en-US" sz="2000" b="1" dirty="0" smtClean="0"/>
              <a:t>Example</a:t>
            </a:r>
            <a:r>
              <a:rPr lang="en-US" dirty="0" smtClean="0"/>
              <a:t> </a:t>
            </a:r>
          </a:p>
          <a:p>
            <a:pPr marL="0" indent="0" algn="just">
              <a:buNone/>
            </a:pPr>
            <a:r>
              <a:rPr lang="en-US" dirty="0" smtClean="0"/>
              <a:t>&gt;&gt;&gt; value= </a:t>
            </a:r>
            <a:r>
              <a:rPr lang="en-US" dirty="0" err="1" smtClean="0"/>
              <a:t>math.sqrt</a:t>
            </a:r>
            <a:r>
              <a:rPr lang="en-US" dirty="0" smtClean="0"/>
              <a:t> (25) </a:t>
            </a:r>
            <a:r>
              <a:rPr lang="en-US" sz="2000" i="1" dirty="0" smtClean="0"/>
              <a:t># dot notation</a:t>
            </a:r>
            <a:r>
              <a:rPr lang="en-US" dirty="0" smtClean="0"/>
              <a:t> </a:t>
            </a:r>
          </a:p>
          <a:p>
            <a:pPr marL="0" indent="0" algn="just">
              <a:buNone/>
            </a:pPr>
            <a:r>
              <a:rPr lang="en-US" sz="2400" dirty="0" smtClean="0"/>
              <a:t>The example uses </a:t>
            </a:r>
            <a:r>
              <a:rPr lang="en-US" sz="2400" dirty="0" err="1" smtClean="0"/>
              <a:t>sqrt</a:t>
            </a:r>
            <a:r>
              <a:rPr lang="en-US" sz="2400" dirty="0" smtClean="0"/>
              <a:t>( ) function of module </a:t>
            </a:r>
            <a:r>
              <a:rPr lang="en-US" sz="2400" i="1" dirty="0" smtClean="0"/>
              <a:t>math</a:t>
            </a:r>
            <a:r>
              <a:rPr lang="en-US" sz="2400" dirty="0" smtClean="0"/>
              <a:t> to calculate square root of the value provided in parenthesis, and returns the result which is inserted in the </a:t>
            </a:r>
            <a:r>
              <a:rPr lang="en-US" sz="2400" i="1" dirty="0" smtClean="0"/>
              <a:t>value</a:t>
            </a:r>
            <a:r>
              <a:rPr lang="en-US" sz="2400" dirty="0" smtClean="0"/>
              <a:t>. The expression (variable) written in parenthesis is known as argument (actual argument). It is common to say that the function takes arguments and return the result.</a:t>
            </a:r>
            <a:endParaRPr lang="en-IN" dirty="0"/>
          </a:p>
        </p:txBody>
      </p:sp>
    </p:spTree>
    <p:extLst>
      <p:ext uri="{BB962C8B-B14F-4D97-AF65-F5344CB8AC3E}">
        <p14:creationId xmlns:p14="http://schemas.microsoft.com/office/powerpoint/2010/main" val="50102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dirty="0" smtClean="0"/>
              <a:t>This statement invokes the </a:t>
            </a:r>
            <a:r>
              <a:rPr lang="en-US" sz="2400" dirty="0" err="1" smtClean="0"/>
              <a:t>sqrt</a:t>
            </a:r>
            <a:r>
              <a:rPr lang="en-US" sz="2400" dirty="0" smtClean="0"/>
              <a:t> ( ) function. We have already seen many function invoke statement(s), such as</a:t>
            </a:r>
          </a:p>
          <a:p>
            <a:pPr marL="0" indent="0">
              <a:buNone/>
            </a:pPr>
            <a:r>
              <a:rPr lang="en-IN" sz="2400" dirty="0" smtClean="0"/>
              <a:t>    &gt;&gt;&gt; type ( )</a:t>
            </a:r>
          </a:p>
          <a:p>
            <a:pPr marL="0" indent="0">
              <a:buNone/>
            </a:pPr>
            <a:r>
              <a:rPr lang="en-IN" sz="2400" dirty="0"/>
              <a:t> </a:t>
            </a:r>
            <a:r>
              <a:rPr lang="en-IN" sz="2400" dirty="0" smtClean="0"/>
              <a:t>   &gt;&gt;&gt; </a:t>
            </a:r>
            <a:r>
              <a:rPr lang="en-IN" sz="2400" dirty="0" err="1" smtClean="0"/>
              <a:t>int</a:t>
            </a:r>
            <a:r>
              <a:rPr lang="en-IN" sz="2400" dirty="0" smtClean="0"/>
              <a:t> ( ) , etc.</a:t>
            </a:r>
            <a:endParaRPr lang="en-IN" sz="2400" dirty="0"/>
          </a:p>
        </p:txBody>
      </p:sp>
    </p:spTree>
    <p:extLst>
      <p:ext uri="{BB962C8B-B14F-4D97-AF65-F5344CB8AC3E}">
        <p14:creationId xmlns:p14="http://schemas.microsoft.com/office/powerpoint/2010/main" val="5618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i="1" u="sng" dirty="0" smtClean="0"/>
              <a:t>From Statement</a:t>
            </a:r>
            <a:r>
              <a:rPr lang="en-US" dirty="0" smtClean="0"/>
              <a:t> </a:t>
            </a:r>
          </a:p>
          <a:p>
            <a:pPr marL="0" indent="0" algn="just">
              <a:buNone/>
            </a:pPr>
            <a:r>
              <a:rPr lang="en-US" dirty="0" smtClean="0"/>
              <a:t>It is used to get a specific function in the code instead of the complete module file. If we know beforehand which function(s), we will be needing, then we may use from. For modules having large no. of functions, it is recommended to use from instead of import. </a:t>
            </a:r>
          </a:p>
          <a:p>
            <a:pPr marL="0" indent="0">
              <a:buNone/>
            </a:pPr>
            <a:r>
              <a:rPr lang="en-US" sz="2000" b="1" dirty="0" smtClean="0"/>
              <a:t>Its syntax is</a:t>
            </a:r>
            <a:r>
              <a:rPr lang="en-US" dirty="0" smtClean="0"/>
              <a:t> </a:t>
            </a:r>
          </a:p>
          <a:p>
            <a:pPr marL="0" indent="0">
              <a:buNone/>
            </a:pPr>
            <a:r>
              <a:rPr lang="en-US" sz="2400" b="1" dirty="0"/>
              <a:t>	</a:t>
            </a:r>
            <a:r>
              <a:rPr lang="en-US" sz="2400" b="1" dirty="0" smtClean="0"/>
              <a:t>&gt;&gt;&gt; from </a:t>
            </a:r>
            <a:r>
              <a:rPr lang="en-US" sz="2400" b="1" dirty="0" err="1" smtClean="0"/>
              <a:t>modulename</a:t>
            </a:r>
            <a:r>
              <a:rPr lang="en-US" sz="2400" b="1" dirty="0" smtClean="0"/>
              <a:t> import </a:t>
            </a:r>
            <a:r>
              <a:rPr lang="en-US" sz="2400" b="1" dirty="0" err="1" smtClean="0"/>
              <a:t>functionname</a:t>
            </a:r>
            <a:r>
              <a:rPr lang="en-US" sz="2400" b="1" dirty="0" smtClean="0"/>
              <a:t> [, </a:t>
            </a:r>
            <a:r>
              <a:rPr lang="en-US" sz="2400" b="1" dirty="0" err="1" smtClean="0"/>
              <a:t>functionname</a:t>
            </a:r>
            <a:r>
              <a:rPr lang="en-US" sz="2400" b="1" dirty="0" smtClean="0"/>
              <a:t>…..] </a:t>
            </a:r>
          </a:p>
          <a:p>
            <a:pPr marL="0" indent="0">
              <a:buNone/>
            </a:pPr>
            <a:endParaRPr lang="en-US" sz="2400" b="1" dirty="0"/>
          </a:p>
          <a:p>
            <a:pPr marL="0" indent="0">
              <a:buNone/>
            </a:pPr>
            <a:r>
              <a:rPr lang="en-US" sz="2000" b="1" dirty="0" smtClean="0"/>
              <a:t>Example</a:t>
            </a:r>
            <a:r>
              <a:rPr lang="en-US" dirty="0" smtClean="0"/>
              <a:t> </a:t>
            </a:r>
          </a:p>
          <a:p>
            <a:pPr marL="0" indent="0">
              <a:buNone/>
            </a:pPr>
            <a:r>
              <a:rPr lang="en-US" dirty="0" smtClean="0"/>
              <a:t>&gt;&gt;&gt; from math import </a:t>
            </a:r>
            <a:r>
              <a:rPr lang="en-US" dirty="0" err="1" smtClean="0"/>
              <a:t>sqrt</a:t>
            </a:r>
            <a:endParaRPr lang="en-US" dirty="0" smtClean="0"/>
          </a:p>
          <a:p>
            <a:pPr marL="0" indent="0">
              <a:buNone/>
            </a:pPr>
            <a:r>
              <a:rPr lang="en-US" dirty="0"/>
              <a:t> </a:t>
            </a:r>
            <a:r>
              <a:rPr lang="en-US" dirty="0" smtClean="0"/>
              <a:t>       value = </a:t>
            </a:r>
            <a:r>
              <a:rPr lang="en-US" dirty="0" err="1" smtClean="0"/>
              <a:t>sqrt</a:t>
            </a:r>
            <a:r>
              <a:rPr lang="en-US" dirty="0" smtClean="0"/>
              <a:t> (25)</a:t>
            </a:r>
            <a:endParaRPr lang="en-IN" dirty="0"/>
          </a:p>
        </p:txBody>
      </p:sp>
    </p:spTree>
    <p:extLst>
      <p:ext uri="{BB962C8B-B14F-4D97-AF65-F5344CB8AC3E}">
        <p14:creationId xmlns:p14="http://schemas.microsoft.com/office/powerpoint/2010/main" val="191518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Here, we are importing </a:t>
            </a:r>
            <a:r>
              <a:rPr lang="en-US" dirty="0" err="1" smtClean="0"/>
              <a:t>sqrt</a:t>
            </a:r>
            <a:r>
              <a:rPr lang="en-US" dirty="0" smtClean="0"/>
              <a:t> function only, instead of the complete math module. Now </a:t>
            </a:r>
            <a:r>
              <a:rPr lang="en-US" dirty="0" err="1" smtClean="0"/>
              <a:t>sqrt</a:t>
            </a:r>
            <a:r>
              <a:rPr lang="en-US" dirty="0" smtClean="0"/>
              <a:t>( ) function will be directly referenced to. These two statements are equivalent to previous example. </a:t>
            </a:r>
          </a:p>
          <a:p>
            <a:pPr marL="0" indent="0" algn="just">
              <a:buNone/>
            </a:pPr>
            <a:r>
              <a:rPr lang="en-US" dirty="0"/>
              <a:t> </a:t>
            </a:r>
            <a:r>
              <a:rPr lang="en-US" dirty="0" smtClean="0"/>
              <a:t>   </a:t>
            </a:r>
            <a:r>
              <a:rPr lang="en-US" i="1" dirty="0" smtClean="0"/>
              <a:t>from </a:t>
            </a:r>
            <a:r>
              <a:rPr lang="en-US" i="1" dirty="0" err="1" smtClean="0"/>
              <a:t>modulename</a:t>
            </a:r>
            <a:r>
              <a:rPr lang="en-US" i="1" dirty="0" smtClean="0"/>
              <a:t> import *</a:t>
            </a:r>
            <a:r>
              <a:rPr lang="en-US" dirty="0" smtClean="0"/>
              <a:t> </a:t>
            </a:r>
          </a:p>
          <a:p>
            <a:pPr marL="0" indent="0" algn="just">
              <a:buNone/>
            </a:pPr>
            <a:r>
              <a:rPr lang="en-US" dirty="0"/>
              <a:t> </a:t>
            </a:r>
            <a:r>
              <a:rPr lang="en-US" dirty="0" smtClean="0"/>
              <a:t>   will import everything from the file</a:t>
            </a:r>
            <a:endParaRPr lang="en-IN" dirty="0"/>
          </a:p>
        </p:txBody>
      </p:sp>
    </p:spTree>
    <p:extLst>
      <p:ext uri="{BB962C8B-B14F-4D97-AF65-F5344CB8AC3E}">
        <p14:creationId xmlns:p14="http://schemas.microsoft.com/office/powerpoint/2010/main" val="267937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2348</Words>
  <Application>Microsoft Office PowerPoint</Application>
  <PresentationFormat>Widescreen</PresentationFormat>
  <Paragraphs>208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Functions</vt:lpstr>
      <vt:lpstr>Functions</vt:lpstr>
      <vt:lpstr>PowerPoint Presentation</vt:lpstr>
      <vt:lpstr>Module</vt:lpstr>
      <vt:lpstr>PowerPoint Presentation</vt:lpstr>
      <vt:lpstr>PowerPoint Presentation</vt:lpstr>
      <vt:lpstr>PowerPoint Presentation</vt:lpstr>
      <vt:lpstr>PowerPoint Presentation</vt:lpstr>
      <vt:lpstr>PowerPoint Presentation</vt:lpstr>
      <vt:lpstr>Some more functions available in math module:</vt:lpstr>
      <vt:lpstr>PowerPoint Presentation</vt:lpstr>
      <vt:lpstr>PowerPoint Presentation</vt:lpstr>
      <vt:lpstr>Built in Functions</vt:lpstr>
      <vt:lpstr>PowerPoint Presentation</vt:lpstr>
      <vt:lpstr>PowerPoint Presentation</vt:lpstr>
      <vt:lpstr>PowerPoint Presentation</vt:lpstr>
      <vt:lpstr>User Defined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whether a no is even or odd</vt:lpstr>
      <vt:lpstr>Parameters</vt:lpstr>
      <vt:lpstr>Scope of Variables</vt:lpstr>
      <vt:lpstr>PowerPoint Presentation</vt:lpstr>
      <vt:lpstr>PowerPoint Presentation</vt:lpstr>
      <vt:lpstr>PowerPoint Presentation</vt:lpstr>
      <vt:lpstr>PowerPoint Presentation</vt:lpstr>
      <vt:lpstr>PowerPoint Presentation</vt:lpstr>
      <vt:lpstr>PowerPoint Presentation</vt:lpstr>
      <vt:lpstr>Function with Default parameters</vt:lpstr>
      <vt:lpstr>PowerPoint Presentation</vt:lpstr>
      <vt:lpstr>Function with keyword arguments</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Sumu</dc:creator>
  <cp:lastModifiedBy>Sumu</cp:lastModifiedBy>
  <cp:revision>92</cp:revision>
  <dcterms:created xsi:type="dcterms:W3CDTF">2020-04-17T10:09:10Z</dcterms:created>
  <dcterms:modified xsi:type="dcterms:W3CDTF">2020-04-19T16:55:07Z</dcterms:modified>
</cp:coreProperties>
</file>