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64626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6413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32284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360490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736F5-7447-450A-83C1-3464B7714647}"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166852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E736F5-7447-450A-83C1-3464B771464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32742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E736F5-7447-450A-83C1-3464B7714647}" type="datetimeFigureOut">
              <a:rPr lang="en-IN" smtClean="0"/>
              <a:t>27-03-2020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273134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E736F5-7447-450A-83C1-3464B7714647}" type="datetimeFigureOut">
              <a:rPr lang="en-IN" smtClean="0"/>
              <a:t>27-03-2020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134114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736F5-7447-450A-83C1-3464B7714647}"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163868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736F5-7447-450A-83C1-3464B771464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416703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736F5-7447-450A-83C1-3464B7714647}"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t>‹#›</a:t>
            </a:fld>
            <a:endParaRPr lang="en-IN"/>
          </a:p>
        </p:txBody>
      </p:sp>
    </p:spTree>
    <p:extLst>
      <p:ext uri="{BB962C8B-B14F-4D97-AF65-F5344CB8AC3E}">
        <p14:creationId xmlns:p14="http://schemas.microsoft.com/office/powerpoint/2010/main" val="26922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736F5-7447-450A-83C1-3464B7714647}" type="datetimeFigureOut">
              <a:rPr lang="en-IN" smtClean="0"/>
              <a:t>27-03-2020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1893B-BD32-4A6C-999A-F1E21D7F3582}" type="slidenum">
              <a:rPr lang="en-IN" smtClean="0"/>
              <a:t>‹#›</a:t>
            </a:fld>
            <a:endParaRPr lang="en-IN"/>
          </a:p>
        </p:txBody>
      </p:sp>
    </p:spTree>
    <p:extLst>
      <p:ext uri="{BB962C8B-B14F-4D97-AF65-F5344CB8AC3E}">
        <p14:creationId xmlns:p14="http://schemas.microsoft.com/office/powerpoint/2010/main" val="71943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801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Second Generation language (Assembly Language</a:t>
            </a:r>
            <a:r>
              <a:rPr lang="en-US" sz="3600" dirty="0" smtClean="0"/>
              <a:t>)</a:t>
            </a:r>
            <a:endParaRPr lang="en-IN" sz="3600" dirty="0"/>
          </a:p>
        </p:txBody>
      </p:sp>
      <p:sp>
        <p:nvSpPr>
          <p:cNvPr id="3" name="Content Placeholder 2"/>
          <p:cNvSpPr>
            <a:spLocks noGrp="1"/>
          </p:cNvSpPr>
          <p:nvPr>
            <p:ph idx="1"/>
          </p:nvPr>
        </p:nvSpPr>
        <p:spPr/>
        <p:txBody>
          <a:bodyPr/>
          <a:lstStyle/>
          <a:p>
            <a:pPr algn="just"/>
            <a:r>
              <a:rPr lang="en-US" dirty="0"/>
              <a:t>The second generation programming language also belongs to the category of low-level- programming language. The second generation language comprises assembly languages that use the concept of mnemonics for the writing program. In the assembly language, symbolic names are used to represent the </a:t>
            </a:r>
            <a:r>
              <a:rPr lang="en-US" dirty="0" err="1"/>
              <a:t>opcode</a:t>
            </a:r>
            <a:r>
              <a:rPr lang="en-US" dirty="0"/>
              <a:t> and the operand part of the instruction.</a:t>
            </a:r>
            <a:endParaRPr lang="en-IN" dirty="0"/>
          </a:p>
        </p:txBody>
      </p:sp>
    </p:spTree>
    <p:extLst>
      <p:ext uri="{BB962C8B-B14F-4D97-AF65-F5344CB8AC3E}">
        <p14:creationId xmlns:p14="http://schemas.microsoft.com/office/powerpoint/2010/main" val="46027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Third Generation languages (High-Level Languages</a:t>
            </a:r>
            <a:r>
              <a:rPr lang="en-US" sz="3600" dirty="0" smtClean="0"/>
              <a:t>)</a:t>
            </a:r>
            <a:endParaRPr lang="en-IN" sz="3600" dirty="0"/>
          </a:p>
        </p:txBody>
      </p:sp>
      <p:sp>
        <p:nvSpPr>
          <p:cNvPr id="3" name="Content Placeholder 2"/>
          <p:cNvSpPr>
            <a:spLocks noGrp="1"/>
          </p:cNvSpPr>
          <p:nvPr>
            <p:ph idx="1"/>
          </p:nvPr>
        </p:nvSpPr>
        <p:spPr/>
        <p:txBody>
          <a:bodyPr/>
          <a:lstStyle/>
          <a:p>
            <a:pPr algn="just"/>
            <a:r>
              <a:rPr lang="en-US" dirty="0"/>
              <a:t>The third generation programming languages were designed to overcome the various limitations of the first and second generation programming languages. The languages of the third and later generation are considered as a high-level language because they enable the programmer to concentrate only on the logic of the programs without considering the internal architecture of the computer system</a:t>
            </a:r>
            <a:r>
              <a:rPr lang="en-US" dirty="0" smtClean="0"/>
              <a:t>.</a:t>
            </a:r>
          </a:p>
          <a:p>
            <a:pPr marL="0" indent="0" algn="just">
              <a:buNone/>
            </a:pPr>
            <a:r>
              <a:rPr lang="en-US" dirty="0"/>
              <a:t>A language translator is required to convert a high-level language program into machine language. Two types of language translators are used with high level languages: compilers and interpreters.</a:t>
            </a:r>
            <a:endParaRPr lang="en-IN" dirty="0"/>
          </a:p>
        </p:txBody>
      </p:sp>
    </p:spTree>
    <p:extLst>
      <p:ext uri="{BB962C8B-B14F-4D97-AF65-F5344CB8AC3E}">
        <p14:creationId xmlns:p14="http://schemas.microsoft.com/office/powerpoint/2010/main" val="361744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Fourth generation language (Very High-level Languages</a:t>
            </a:r>
            <a:r>
              <a:rPr lang="en-US" sz="3200" dirty="0" smtClean="0"/>
              <a:t>)</a:t>
            </a:r>
            <a:endParaRPr lang="en-IN" sz="3200" dirty="0"/>
          </a:p>
        </p:txBody>
      </p:sp>
      <p:sp>
        <p:nvSpPr>
          <p:cNvPr id="3" name="Content Placeholder 2"/>
          <p:cNvSpPr>
            <a:spLocks noGrp="1"/>
          </p:cNvSpPr>
          <p:nvPr>
            <p:ph idx="1"/>
          </p:nvPr>
        </p:nvSpPr>
        <p:spPr/>
        <p:txBody>
          <a:bodyPr/>
          <a:lstStyle/>
          <a:p>
            <a:pPr algn="just"/>
            <a:r>
              <a:rPr lang="en-US" dirty="0" smtClean="0"/>
              <a:t>Fourth-generation </a:t>
            </a:r>
            <a:r>
              <a:rPr lang="en-US" dirty="0"/>
              <a:t>language is designed to be closer to natural language than a 3GL language. Languages for accessing databases are often described as 4GLs</a:t>
            </a:r>
            <a:endParaRPr lang="en-IN" dirty="0"/>
          </a:p>
        </p:txBody>
      </p:sp>
    </p:spTree>
    <p:extLst>
      <p:ext uri="{BB962C8B-B14F-4D97-AF65-F5344CB8AC3E}">
        <p14:creationId xmlns:p14="http://schemas.microsoft.com/office/powerpoint/2010/main" val="418470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Fifth generation </a:t>
            </a:r>
            <a:r>
              <a:rPr lang="en-IN" sz="3600" dirty="0" smtClean="0"/>
              <a:t>language</a:t>
            </a:r>
            <a:endParaRPr lang="en-IN" sz="3600" dirty="0"/>
          </a:p>
        </p:txBody>
      </p:sp>
      <p:sp>
        <p:nvSpPr>
          <p:cNvPr id="3" name="Content Placeholder 2"/>
          <p:cNvSpPr>
            <a:spLocks noGrp="1"/>
          </p:cNvSpPr>
          <p:nvPr>
            <p:ph idx="1"/>
          </p:nvPr>
        </p:nvSpPr>
        <p:spPr/>
        <p:txBody>
          <a:bodyPr/>
          <a:lstStyle/>
          <a:p>
            <a:pPr algn="just"/>
            <a:r>
              <a:rPr lang="en-US" dirty="0"/>
              <a:t>The programming languages of this generation mainly focus on constraint programming. The major fields in which the fifth generation programming language are employed are Artificial Intelligence and Artificial Neural Networks</a:t>
            </a:r>
            <a:endParaRPr lang="en-IN" dirty="0"/>
          </a:p>
        </p:txBody>
      </p:sp>
    </p:spTree>
    <p:extLst>
      <p:ext uri="{BB962C8B-B14F-4D97-AF65-F5344CB8AC3E}">
        <p14:creationId xmlns:p14="http://schemas.microsoft.com/office/powerpoint/2010/main" val="90732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Computational Model</a:t>
            </a:r>
            <a:endParaRPr lang="en-IN" dirty="0"/>
          </a:p>
        </p:txBody>
      </p:sp>
      <p:sp>
        <p:nvSpPr>
          <p:cNvPr id="3" name="Content Placeholder 2"/>
          <p:cNvSpPr>
            <a:spLocks noGrp="1"/>
          </p:cNvSpPr>
          <p:nvPr>
            <p:ph idx="1"/>
          </p:nvPr>
        </p:nvSpPr>
        <p:spPr/>
        <p:txBody>
          <a:bodyPr/>
          <a:lstStyle/>
          <a:p>
            <a:pPr algn="just"/>
            <a:r>
              <a:rPr lang="en-US" dirty="0"/>
              <a:t>A computational model is a mathematical model in computational science that requires extensive computational resources to study the behavior of a complex system by computer simulation. </a:t>
            </a:r>
            <a:endParaRPr lang="en-US" dirty="0" smtClean="0"/>
          </a:p>
          <a:p>
            <a:pPr algn="just"/>
            <a:r>
              <a:rPr lang="en-US" dirty="0" smtClean="0"/>
              <a:t>The </a:t>
            </a:r>
            <a:r>
              <a:rPr lang="en-US" dirty="0"/>
              <a:t>common basis of programming language and computer architecture is known as computational model. </a:t>
            </a:r>
          </a:p>
          <a:p>
            <a:pPr algn="just"/>
            <a:r>
              <a:rPr lang="en-US" dirty="0" smtClean="0"/>
              <a:t>Provides </a:t>
            </a:r>
            <a:r>
              <a:rPr lang="en-US" dirty="0"/>
              <a:t>higher level of abstraction than the programming language and the architecture. </a:t>
            </a:r>
          </a:p>
          <a:p>
            <a:pPr algn="just"/>
            <a:r>
              <a:rPr lang="en-US" dirty="0" smtClean="0"/>
              <a:t>Computational </a:t>
            </a:r>
            <a:r>
              <a:rPr lang="en-US" dirty="0"/>
              <a:t>model is the combination of the above two. </a:t>
            </a:r>
            <a:endParaRPr lang="en-IN" dirty="0"/>
          </a:p>
        </p:txBody>
      </p:sp>
    </p:spTree>
    <p:extLst>
      <p:ext uri="{BB962C8B-B14F-4D97-AF65-F5344CB8AC3E}">
        <p14:creationId xmlns:p14="http://schemas.microsoft.com/office/powerpoint/2010/main" val="266211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computational model takes the form of an </a:t>
            </a:r>
            <a:r>
              <a:rPr lang="en-US" b="1" dirty="0"/>
              <a:t>algorithm</a:t>
            </a:r>
            <a:r>
              <a:rPr lang="en-US" dirty="0"/>
              <a:t>, that is, a precise description of the steps that are carried out. </a:t>
            </a:r>
            <a:r>
              <a:rPr lang="en-US" dirty="0" smtClean="0"/>
              <a:t>Algorithm is a step-by-step process of solving a well-defined computational problem. In practice, in order to solve any complex real life problems, first we have to define the problem and then, design algorithm to solve it. Algorithms are used to simplify the program implementation</a:t>
            </a:r>
            <a:endParaRPr lang="en-IN" dirty="0"/>
          </a:p>
        </p:txBody>
      </p:sp>
    </p:spTree>
    <p:extLst>
      <p:ext uri="{BB962C8B-B14F-4D97-AF65-F5344CB8AC3E}">
        <p14:creationId xmlns:p14="http://schemas.microsoft.com/office/powerpoint/2010/main" val="285168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lstStyle/>
          <a:p>
            <a:pPr algn="just"/>
            <a:r>
              <a:rPr lang="en-US" dirty="0" smtClean="0"/>
              <a:t>An algorithm is an effective method expressed as a finite list of well defined instructions for calculating a function, starting from an initial state and initial input. The instructions describe a computation, which will eventually produce output, when executed.</a:t>
            </a:r>
          </a:p>
          <a:p>
            <a:pPr algn="just"/>
            <a:r>
              <a:rPr lang="en-US" dirty="0" smtClean="0"/>
              <a:t>We can use algorithm to solve any kind of problems. However, before writing a program, we need to write the steps to solve the problem in simple English language. This step-by-step procedure to solve the problem is called algorithm.</a:t>
            </a:r>
            <a:endParaRPr lang="en-IN" dirty="0"/>
          </a:p>
        </p:txBody>
      </p:sp>
    </p:spTree>
    <p:extLst>
      <p:ext uri="{BB962C8B-B14F-4D97-AF65-F5344CB8AC3E}">
        <p14:creationId xmlns:p14="http://schemas.microsoft.com/office/powerpoint/2010/main" val="315058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Two informal examples of algorithms are recipes and instructions for </a:t>
            </a:r>
            <a:r>
              <a:rPr lang="en-US" dirty="0" smtClean="0"/>
              <a:t>knitting.</a:t>
            </a:r>
          </a:p>
          <a:p>
            <a:r>
              <a:rPr lang="en-US" dirty="0"/>
              <a:t>In a recipe, the ingredients are the inputs, the finished dish the output.</a:t>
            </a:r>
            <a:endParaRPr lang="en-IN" dirty="0"/>
          </a:p>
        </p:txBody>
      </p:sp>
    </p:spTree>
    <p:extLst>
      <p:ext uri="{BB962C8B-B14F-4D97-AF65-F5344CB8AC3E}">
        <p14:creationId xmlns:p14="http://schemas.microsoft.com/office/powerpoint/2010/main" val="334512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sp>
        <p:nvSpPr>
          <p:cNvPr id="3" name="Content Placeholder 2"/>
          <p:cNvSpPr>
            <a:spLocks noGrp="1"/>
          </p:cNvSpPr>
          <p:nvPr>
            <p:ph idx="1"/>
          </p:nvPr>
        </p:nvSpPr>
        <p:spPr/>
        <p:txBody>
          <a:bodyPr/>
          <a:lstStyle/>
          <a:p>
            <a:pPr algn="just"/>
            <a:r>
              <a:rPr lang="en-US" dirty="0"/>
              <a:t>A flowchart is a visual representation of the sequence of steps and decisions needed to perform a process. Each step in the sequence is noted within a diagram shape. Steps are linked by connecting lines and directional arrows. This allows anyone to view the flowchart and logically follow the process from beginning to end.</a:t>
            </a:r>
          </a:p>
          <a:p>
            <a:pPr algn="just"/>
            <a:r>
              <a:rPr lang="en-US" dirty="0"/>
              <a:t>A flowchart is a powerful business tool. With proper design and construction, it communicates the steps in a process very effectively and efficiently.</a:t>
            </a:r>
          </a:p>
          <a:p>
            <a:endParaRPr lang="en-IN" dirty="0"/>
          </a:p>
        </p:txBody>
      </p:sp>
    </p:spTree>
    <p:extLst>
      <p:ext uri="{BB962C8B-B14F-4D97-AF65-F5344CB8AC3E}">
        <p14:creationId xmlns:p14="http://schemas.microsoft.com/office/powerpoint/2010/main" val="225095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Programming Languages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A programming language is a formal language, which comprises a set of instructions that produce various kinds of output. Programming languages are used in computer programming to implement algorithms.</a:t>
            </a:r>
          </a:p>
          <a:p>
            <a:pPr algn="just"/>
            <a:r>
              <a:rPr lang="en-US" dirty="0" smtClean="0"/>
              <a:t>Thousands of different programming languages have been created, and more are being created every year. Many programming languages are written in an imperative form (i.e., as a sequence of operations to perform) while other languages use the declarative form (i.e. the desired result is specified, not how to achieve it).</a:t>
            </a:r>
          </a:p>
          <a:p>
            <a:pPr algn="just"/>
            <a:r>
              <a:rPr lang="en-US" dirty="0"/>
              <a:t>The description of a programming language is usually split into the two components of syntax (form) and semantics (meaning).</a:t>
            </a:r>
            <a:endParaRPr lang="en-US" dirty="0" smtClean="0"/>
          </a:p>
          <a:p>
            <a:endParaRPr lang="en-IN" dirty="0"/>
          </a:p>
        </p:txBody>
      </p:sp>
    </p:spTree>
    <p:extLst>
      <p:ext uri="{BB962C8B-B14F-4D97-AF65-F5344CB8AC3E}">
        <p14:creationId xmlns:p14="http://schemas.microsoft.com/office/powerpoint/2010/main" val="173236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Generations of programming languages</a:t>
            </a:r>
            <a:endParaRPr lang="en-IN" dirty="0"/>
          </a:p>
        </p:txBody>
      </p:sp>
      <p:sp>
        <p:nvSpPr>
          <p:cNvPr id="3" name="Content Placeholder 2"/>
          <p:cNvSpPr>
            <a:spLocks noGrp="1"/>
          </p:cNvSpPr>
          <p:nvPr>
            <p:ph idx="1"/>
          </p:nvPr>
        </p:nvSpPr>
        <p:spPr/>
        <p:txBody>
          <a:bodyPr/>
          <a:lstStyle/>
          <a:p>
            <a:pPr algn="just"/>
            <a:r>
              <a:rPr lang="en-US" dirty="0"/>
              <a:t>Each phase of improved made in the development of the programming languages can be referred to as a generation. The programming language in terms of their performance reliability and robustness can be grouped into five different </a:t>
            </a:r>
            <a:r>
              <a:rPr lang="en-US" dirty="0" smtClean="0"/>
              <a:t>generations</a:t>
            </a:r>
          </a:p>
          <a:p>
            <a:pPr lvl="1">
              <a:lnSpc>
                <a:spcPct val="100000"/>
              </a:lnSpc>
            </a:pPr>
            <a:r>
              <a:rPr lang="en-US" dirty="0"/>
              <a:t>First generation languages (1GL)</a:t>
            </a:r>
          </a:p>
          <a:p>
            <a:pPr lvl="1">
              <a:lnSpc>
                <a:spcPct val="100000"/>
              </a:lnSpc>
            </a:pPr>
            <a:r>
              <a:rPr lang="en-US" dirty="0"/>
              <a:t>Second generation languages (2GL)</a:t>
            </a:r>
          </a:p>
          <a:p>
            <a:pPr lvl="1">
              <a:lnSpc>
                <a:spcPct val="100000"/>
              </a:lnSpc>
            </a:pPr>
            <a:r>
              <a:rPr lang="en-US" dirty="0"/>
              <a:t>Third generation languages (3GL)</a:t>
            </a:r>
          </a:p>
          <a:p>
            <a:pPr lvl="1">
              <a:lnSpc>
                <a:spcPct val="100000"/>
              </a:lnSpc>
            </a:pPr>
            <a:r>
              <a:rPr lang="en-US" dirty="0"/>
              <a:t>Fourth generation languages (4GL)</a:t>
            </a:r>
          </a:p>
          <a:p>
            <a:pPr lvl="1">
              <a:lnSpc>
                <a:spcPct val="100000"/>
              </a:lnSpc>
            </a:pPr>
            <a:r>
              <a:rPr lang="en-US" dirty="0"/>
              <a:t>Fifth generation languages (5GL)</a:t>
            </a:r>
          </a:p>
          <a:p>
            <a:pPr algn="just"/>
            <a:endParaRPr lang="en-IN" dirty="0"/>
          </a:p>
        </p:txBody>
      </p:sp>
    </p:spTree>
    <p:extLst>
      <p:ext uri="{BB962C8B-B14F-4D97-AF65-F5344CB8AC3E}">
        <p14:creationId xmlns:p14="http://schemas.microsoft.com/office/powerpoint/2010/main" val="394494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First Generation Language (Machine language</a:t>
            </a:r>
            <a:r>
              <a:rPr lang="en-US" sz="4000" dirty="0" smtClean="0"/>
              <a:t>)</a:t>
            </a:r>
            <a:endParaRPr lang="en-IN" sz="4000" dirty="0"/>
          </a:p>
        </p:txBody>
      </p:sp>
      <p:sp>
        <p:nvSpPr>
          <p:cNvPr id="3" name="Content Placeholder 2"/>
          <p:cNvSpPr>
            <a:spLocks noGrp="1"/>
          </p:cNvSpPr>
          <p:nvPr>
            <p:ph idx="1"/>
          </p:nvPr>
        </p:nvSpPr>
        <p:spPr/>
        <p:txBody>
          <a:bodyPr/>
          <a:lstStyle/>
          <a:p>
            <a:pPr algn="just"/>
            <a:r>
              <a:rPr lang="en-US" dirty="0"/>
              <a:t>The first generation programming language is also called low-level programming language because they were used to program the computer system at a very low level of abstraction. i.e. at the machine level. The machine language also referred to as the native language of the computer system is the first generation programming language. </a:t>
            </a:r>
            <a:endParaRPr lang="en-IN" dirty="0"/>
          </a:p>
        </p:txBody>
      </p:sp>
    </p:spTree>
    <p:extLst>
      <p:ext uri="{BB962C8B-B14F-4D97-AF65-F5344CB8AC3E}">
        <p14:creationId xmlns:p14="http://schemas.microsoft.com/office/powerpoint/2010/main" val="261449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vt:lpstr>
      <vt:lpstr>Computational Model</vt:lpstr>
      <vt:lpstr>PowerPoint Presentation</vt:lpstr>
      <vt:lpstr>Algorithm</vt:lpstr>
      <vt:lpstr>PowerPoint Presentation</vt:lpstr>
      <vt:lpstr>Flowchart</vt:lpstr>
      <vt:lpstr>Programming Languages</vt:lpstr>
      <vt:lpstr>Generations of programming languages</vt:lpstr>
      <vt:lpstr>First Generation Language (Machine language)</vt:lpstr>
      <vt:lpstr>Second Generation language (Assembly Language)</vt:lpstr>
      <vt:lpstr> Third Generation languages (High-Level Languages)</vt:lpstr>
      <vt:lpstr>Fourth generation language (Very High-level Languages)</vt:lpstr>
      <vt:lpstr>Fifth generation language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Sumu</dc:creator>
  <cp:lastModifiedBy>Sumu</cp:lastModifiedBy>
  <cp:revision>61</cp:revision>
  <dcterms:created xsi:type="dcterms:W3CDTF">2020-03-26T15:05:38Z</dcterms:created>
  <dcterms:modified xsi:type="dcterms:W3CDTF">2020-03-27T05:29:23Z</dcterms:modified>
</cp:coreProperties>
</file>