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F3EC08-CD13-459F-AFA2-CC84F9A208D0}" type="datetimeFigureOut">
              <a:rPr lang="en-IN" smtClean="0"/>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7707-573C-4E7F-AD80-E5EEBBA6CCA0}" type="slidenum">
              <a:rPr lang="en-IN" smtClean="0"/>
              <a:t>‹#›</a:t>
            </a:fld>
            <a:endParaRPr lang="en-IN"/>
          </a:p>
        </p:txBody>
      </p:sp>
    </p:spTree>
    <p:extLst>
      <p:ext uri="{BB962C8B-B14F-4D97-AF65-F5344CB8AC3E}">
        <p14:creationId xmlns:p14="http://schemas.microsoft.com/office/powerpoint/2010/main" val="69172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3EC08-CD13-459F-AFA2-CC84F9A208D0}" type="datetimeFigureOut">
              <a:rPr lang="en-IN" smtClean="0"/>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7707-573C-4E7F-AD80-E5EEBBA6CCA0}" type="slidenum">
              <a:rPr lang="en-IN" smtClean="0"/>
              <a:t>‹#›</a:t>
            </a:fld>
            <a:endParaRPr lang="en-IN"/>
          </a:p>
        </p:txBody>
      </p:sp>
    </p:spTree>
    <p:extLst>
      <p:ext uri="{BB962C8B-B14F-4D97-AF65-F5344CB8AC3E}">
        <p14:creationId xmlns:p14="http://schemas.microsoft.com/office/powerpoint/2010/main" val="2359967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3EC08-CD13-459F-AFA2-CC84F9A208D0}" type="datetimeFigureOut">
              <a:rPr lang="en-IN" smtClean="0"/>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7707-573C-4E7F-AD80-E5EEBBA6CCA0}" type="slidenum">
              <a:rPr lang="en-IN" smtClean="0"/>
              <a:t>‹#›</a:t>
            </a:fld>
            <a:endParaRPr lang="en-IN"/>
          </a:p>
        </p:txBody>
      </p:sp>
    </p:spTree>
    <p:extLst>
      <p:ext uri="{BB962C8B-B14F-4D97-AF65-F5344CB8AC3E}">
        <p14:creationId xmlns:p14="http://schemas.microsoft.com/office/powerpoint/2010/main" val="9844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1F3EC08-CD13-459F-AFA2-CC84F9A208D0}" type="datetimeFigureOut">
              <a:rPr lang="en-IN" smtClean="0"/>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7707-573C-4E7F-AD80-E5EEBBA6CCA0}" type="slidenum">
              <a:rPr lang="en-IN" smtClean="0"/>
              <a:t>‹#›</a:t>
            </a:fld>
            <a:endParaRPr lang="en-IN"/>
          </a:p>
        </p:txBody>
      </p:sp>
    </p:spTree>
    <p:extLst>
      <p:ext uri="{BB962C8B-B14F-4D97-AF65-F5344CB8AC3E}">
        <p14:creationId xmlns:p14="http://schemas.microsoft.com/office/powerpoint/2010/main" val="18968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F3EC08-CD13-459F-AFA2-CC84F9A208D0}" type="datetimeFigureOut">
              <a:rPr lang="en-IN" smtClean="0"/>
              <a:t>07-04-2020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7707-573C-4E7F-AD80-E5EEBBA6CCA0}" type="slidenum">
              <a:rPr lang="en-IN" smtClean="0"/>
              <a:t>‹#›</a:t>
            </a:fld>
            <a:endParaRPr lang="en-IN"/>
          </a:p>
        </p:txBody>
      </p:sp>
    </p:spTree>
    <p:extLst>
      <p:ext uri="{BB962C8B-B14F-4D97-AF65-F5344CB8AC3E}">
        <p14:creationId xmlns:p14="http://schemas.microsoft.com/office/powerpoint/2010/main" val="2902393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1F3EC08-CD13-459F-AFA2-CC84F9A208D0}" type="datetimeFigureOut">
              <a:rPr lang="en-IN" smtClean="0"/>
              <a:t>07-04-2020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17707-573C-4E7F-AD80-E5EEBBA6CCA0}" type="slidenum">
              <a:rPr lang="en-IN" smtClean="0"/>
              <a:t>‹#›</a:t>
            </a:fld>
            <a:endParaRPr lang="en-IN"/>
          </a:p>
        </p:txBody>
      </p:sp>
    </p:spTree>
    <p:extLst>
      <p:ext uri="{BB962C8B-B14F-4D97-AF65-F5344CB8AC3E}">
        <p14:creationId xmlns:p14="http://schemas.microsoft.com/office/powerpoint/2010/main" val="387613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1F3EC08-CD13-459F-AFA2-CC84F9A208D0}" type="datetimeFigureOut">
              <a:rPr lang="en-IN" smtClean="0"/>
              <a:t>07-04-2020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617707-573C-4E7F-AD80-E5EEBBA6CCA0}" type="slidenum">
              <a:rPr lang="en-IN" smtClean="0"/>
              <a:t>‹#›</a:t>
            </a:fld>
            <a:endParaRPr lang="en-IN"/>
          </a:p>
        </p:txBody>
      </p:sp>
    </p:spTree>
    <p:extLst>
      <p:ext uri="{BB962C8B-B14F-4D97-AF65-F5344CB8AC3E}">
        <p14:creationId xmlns:p14="http://schemas.microsoft.com/office/powerpoint/2010/main" val="2889861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1F3EC08-CD13-459F-AFA2-CC84F9A208D0}" type="datetimeFigureOut">
              <a:rPr lang="en-IN" smtClean="0"/>
              <a:t>07-04-2020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617707-573C-4E7F-AD80-E5EEBBA6CCA0}" type="slidenum">
              <a:rPr lang="en-IN" smtClean="0"/>
              <a:t>‹#›</a:t>
            </a:fld>
            <a:endParaRPr lang="en-IN"/>
          </a:p>
        </p:txBody>
      </p:sp>
    </p:spTree>
    <p:extLst>
      <p:ext uri="{BB962C8B-B14F-4D97-AF65-F5344CB8AC3E}">
        <p14:creationId xmlns:p14="http://schemas.microsoft.com/office/powerpoint/2010/main" val="70073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3EC08-CD13-459F-AFA2-CC84F9A208D0}" type="datetimeFigureOut">
              <a:rPr lang="en-IN" smtClean="0"/>
              <a:t>07-04-2020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617707-573C-4E7F-AD80-E5EEBBA6CCA0}" type="slidenum">
              <a:rPr lang="en-IN" smtClean="0"/>
              <a:t>‹#›</a:t>
            </a:fld>
            <a:endParaRPr lang="en-IN"/>
          </a:p>
        </p:txBody>
      </p:sp>
    </p:spTree>
    <p:extLst>
      <p:ext uri="{BB962C8B-B14F-4D97-AF65-F5344CB8AC3E}">
        <p14:creationId xmlns:p14="http://schemas.microsoft.com/office/powerpoint/2010/main" val="333371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3EC08-CD13-459F-AFA2-CC84F9A208D0}" type="datetimeFigureOut">
              <a:rPr lang="en-IN" smtClean="0"/>
              <a:t>07-04-2020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17707-573C-4E7F-AD80-E5EEBBA6CCA0}" type="slidenum">
              <a:rPr lang="en-IN" smtClean="0"/>
              <a:t>‹#›</a:t>
            </a:fld>
            <a:endParaRPr lang="en-IN"/>
          </a:p>
        </p:txBody>
      </p:sp>
    </p:spTree>
    <p:extLst>
      <p:ext uri="{BB962C8B-B14F-4D97-AF65-F5344CB8AC3E}">
        <p14:creationId xmlns:p14="http://schemas.microsoft.com/office/powerpoint/2010/main" val="3202576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F3EC08-CD13-459F-AFA2-CC84F9A208D0}" type="datetimeFigureOut">
              <a:rPr lang="en-IN" smtClean="0"/>
              <a:t>07-04-2020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17707-573C-4E7F-AD80-E5EEBBA6CCA0}" type="slidenum">
              <a:rPr lang="en-IN" smtClean="0"/>
              <a:t>‹#›</a:t>
            </a:fld>
            <a:endParaRPr lang="en-IN"/>
          </a:p>
        </p:txBody>
      </p:sp>
    </p:spTree>
    <p:extLst>
      <p:ext uri="{BB962C8B-B14F-4D97-AF65-F5344CB8AC3E}">
        <p14:creationId xmlns:p14="http://schemas.microsoft.com/office/powerpoint/2010/main" val="291495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3EC08-CD13-459F-AFA2-CC84F9A208D0}" type="datetimeFigureOut">
              <a:rPr lang="en-IN" smtClean="0"/>
              <a:t>07-04-2020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617707-573C-4E7F-AD80-E5EEBBA6CCA0}" type="slidenum">
              <a:rPr lang="en-IN" smtClean="0"/>
              <a:t>‹#›</a:t>
            </a:fld>
            <a:endParaRPr lang="en-IN"/>
          </a:p>
        </p:txBody>
      </p:sp>
    </p:spTree>
    <p:extLst>
      <p:ext uri="{BB962C8B-B14F-4D97-AF65-F5344CB8AC3E}">
        <p14:creationId xmlns:p14="http://schemas.microsoft.com/office/powerpoint/2010/main" val="1916628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Data Types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41578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It is possible to change one type of value/ variable to another type. It is known as type conversion or type casting. The conversion can be done explicitly (programmer specifies the conversions) or implicitly (Interpreter automatically converts the data type).</a:t>
            </a:r>
          </a:p>
          <a:p>
            <a:pPr algn="just"/>
            <a:r>
              <a:rPr lang="en-US" dirty="0" smtClean="0"/>
              <a:t>For explicit type casting, we use functions: </a:t>
            </a:r>
          </a:p>
          <a:p>
            <a:pPr marL="0" indent="0" algn="just">
              <a:buNone/>
            </a:pPr>
            <a:r>
              <a:rPr lang="en-US" dirty="0" err="1" smtClean="0"/>
              <a:t>int</a:t>
            </a:r>
            <a:r>
              <a:rPr lang="en-US" dirty="0" smtClean="0"/>
              <a:t> ()</a:t>
            </a:r>
          </a:p>
          <a:p>
            <a:pPr marL="0" indent="0" algn="just">
              <a:buNone/>
            </a:pPr>
            <a:r>
              <a:rPr lang="en-US" dirty="0" smtClean="0"/>
              <a:t>float ()</a:t>
            </a:r>
          </a:p>
          <a:p>
            <a:pPr marL="0" indent="0" algn="just">
              <a:buNone/>
            </a:pPr>
            <a:r>
              <a:rPr lang="en-US" dirty="0" err="1" smtClean="0"/>
              <a:t>str</a:t>
            </a:r>
            <a:r>
              <a:rPr lang="en-US" dirty="0" smtClean="0"/>
              <a:t> ()</a:t>
            </a:r>
          </a:p>
          <a:p>
            <a:pPr marL="0" indent="0" algn="just">
              <a:buNone/>
            </a:pPr>
            <a:r>
              <a:rPr lang="en-US" dirty="0" err="1" smtClean="0"/>
              <a:t>bool</a:t>
            </a:r>
            <a:r>
              <a:rPr lang="en-US" dirty="0" smtClean="0"/>
              <a:t> ()</a:t>
            </a:r>
            <a:endParaRPr lang="en-IN" dirty="0"/>
          </a:p>
        </p:txBody>
      </p:sp>
    </p:spTree>
    <p:extLst>
      <p:ext uri="{BB962C8B-B14F-4D97-AF65-F5344CB8AC3E}">
        <p14:creationId xmlns:p14="http://schemas.microsoft.com/office/powerpoint/2010/main" val="1333979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IN" sz="2000" b="1" dirty="0" smtClean="0"/>
              <a:t>Example</a:t>
            </a:r>
          </a:p>
          <a:p>
            <a:pPr marL="0" indent="0">
              <a:buNone/>
            </a:pPr>
            <a:r>
              <a:rPr lang="en-IN" dirty="0" smtClean="0"/>
              <a:t>&gt;&gt;&gt; a= 12.34</a:t>
            </a:r>
          </a:p>
          <a:p>
            <a:pPr marL="0" indent="0">
              <a:buNone/>
            </a:pPr>
            <a:r>
              <a:rPr lang="en-IN" dirty="0" smtClean="0"/>
              <a:t>&gt;&gt;&gt; b= </a:t>
            </a:r>
            <a:r>
              <a:rPr lang="en-IN" dirty="0" err="1" smtClean="0"/>
              <a:t>int</a:t>
            </a:r>
            <a:r>
              <a:rPr lang="en-IN" dirty="0" smtClean="0"/>
              <a:t> (a)</a:t>
            </a:r>
          </a:p>
          <a:p>
            <a:pPr marL="0" indent="0">
              <a:buNone/>
            </a:pPr>
            <a:r>
              <a:rPr lang="en-IN" dirty="0" smtClean="0"/>
              <a:t>&gt;&gt;&gt; print (b) </a:t>
            </a:r>
          </a:p>
          <a:p>
            <a:pPr marL="0" indent="0">
              <a:buNone/>
            </a:pPr>
            <a:r>
              <a:rPr lang="en-IN" dirty="0" smtClean="0"/>
              <a:t>          12</a:t>
            </a:r>
          </a:p>
          <a:p>
            <a:pPr marL="0" indent="0">
              <a:buNone/>
            </a:pPr>
            <a:r>
              <a:rPr lang="en-IN" dirty="0" smtClean="0"/>
              <a:t> </a:t>
            </a:r>
            <a:r>
              <a:rPr lang="en-IN" sz="2000" b="1" dirty="0" smtClean="0"/>
              <a:t>Example</a:t>
            </a:r>
          </a:p>
          <a:p>
            <a:pPr marL="0" indent="0">
              <a:buNone/>
            </a:pPr>
            <a:r>
              <a:rPr lang="en-IN" dirty="0" smtClean="0"/>
              <a:t>&gt;&gt;&gt; a=25</a:t>
            </a:r>
          </a:p>
          <a:p>
            <a:pPr marL="0" indent="0">
              <a:buNone/>
            </a:pPr>
            <a:r>
              <a:rPr lang="en-IN" dirty="0" smtClean="0"/>
              <a:t>&gt;&gt;&gt; y=float(a)</a:t>
            </a:r>
          </a:p>
          <a:p>
            <a:pPr marL="0" indent="0">
              <a:buNone/>
            </a:pPr>
            <a:r>
              <a:rPr lang="en-IN" dirty="0" smtClean="0"/>
              <a:t>&gt;&gt;&gt; print (y)</a:t>
            </a:r>
          </a:p>
          <a:p>
            <a:pPr marL="0" indent="0">
              <a:buNone/>
            </a:pPr>
            <a:r>
              <a:rPr lang="en-IN" dirty="0"/>
              <a:t> </a:t>
            </a:r>
            <a:r>
              <a:rPr lang="en-IN" dirty="0" smtClean="0"/>
              <a:t>       25.0</a:t>
            </a:r>
            <a:endParaRPr lang="en-IN" dirty="0"/>
          </a:p>
        </p:txBody>
      </p:sp>
    </p:spTree>
    <p:extLst>
      <p:ext uri="{BB962C8B-B14F-4D97-AF65-F5344CB8AC3E}">
        <p14:creationId xmlns:p14="http://schemas.microsoft.com/office/powerpoint/2010/main" val="1407134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sz="2400" b="1" dirty="0" smtClean="0"/>
              <a:t>3.2 Lists:</a:t>
            </a:r>
            <a:r>
              <a:rPr lang="en-US" dirty="0" smtClean="0"/>
              <a:t> List is also a sequence of values of any type. Values in the list are called elements / items. These are mutable and indexed/ordered. List is enclosed in square brackets.</a:t>
            </a:r>
          </a:p>
          <a:p>
            <a:pPr marL="0" indent="0">
              <a:buNone/>
            </a:pPr>
            <a:r>
              <a:rPr lang="en-US" dirty="0" smtClean="0"/>
              <a:t> </a:t>
            </a:r>
            <a:r>
              <a:rPr lang="en-US" sz="2000" b="1" dirty="0" smtClean="0"/>
              <a:t>Example</a:t>
            </a:r>
          </a:p>
          <a:p>
            <a:pPr marL="0" indent="0">
              <a:buNone/>
            </a:pPr>
            <a:r>
              <a:rPr lang="en-US" dirty="0" smtClean="0"/>
              <a:t> L = [‘spam’, 20.5, 5]</a:t>
            </a:r>
          </a:p>
          <a:p>
            <a:pPr marL="0" indent="0">
              <a:buNone/>
            </a:pPr>
            <a:endParaRPr lang="en-US" dirty="0" smtClean="0"/>
          </a:p>
          <a:p>
            <a:pPr marL="0" indent="0">
              <a:buNone/>
            </a:pPr>
            <a:r>
              <a:rPr lang="en-US" sz="2400" b="1" dirty="0" smtClean="0"/>
              <a:t>3.3 Tuples:</a:t>
            </a:r>
            <a:r>
              <a:rPr lang="en-US" dirty="0" smtClean="0"/>
              <a:t> Tuples are a sequence of values of any type, and are indexed by integers. They are immutable. Tuples are enclosed in ().</a:t>
            </a:r>
          </a:p>
          <a:p>
            <a:pPr marL="0" indent="0">
              <a:buNone/>
            </a:pPr>
            <a:r>
              <a:rPr lang="en-US" sz="2000" b="1" dirty="0" smtClean="0"/>
              <a:t>Example</a:t>
            </a:r>
          </a:p>
          <a:p>
            <a:pPr marL="0" indent="0">
              <a:buNone/>
            </a:pPr>
            <a:r>
              <a:rPr lang="en-US" dirty="0" smtClean="0"/>
              <a:t> T = [(4,2) , (5,4)]</a:t>
            </a:r>
            <a:endParaRPr lang="en-IN" dirty="0"/>
          </a:p>
        </p:txBody>
      </p:sp>
    </p:spTree>
    <p:extLst>
      <p:ext uri="{BB962C8B-B14F-4D97-AF65-F5344CB8AC3E}">
        <p14:creationId xmlns:p14="http://schemas.microsoft.com/office/powerpoint/2010/main" val="600258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US" dirty="0" smtClean="0"/>
              <a:t>4. Sets</a:t>
            </a:r>
          </a:p>
          <a:p>
            <a:pPr marL="0" indent="0">
              <a:buNone/>
            </a:pPr>
            <a:r>
              <a:rPr lang="en-US" dirty="0" smtClean="0"/>
              <a:t> Set is an unordered collection of values, of any type, with no duplicate entry. Sets are immutable. </a:t>
            </a:r>
          </a:p>
          <a:p>
            <a:pPr marL="0" indent="0">
              <a:buNone/>
            </a:pPr>
            <a:r>
              <a:rPr lang="en-US" sz="2000" b="1" dirty="0" smtClean="0"/>
              <a:t>Example</a:t>
            </a:r>
          </a:p>
          <a:p>
            <a:pPr marL="0" indent="0">
              <a:buNone/>
            </a:pPr>
            <a:r>
              <a:rPr lang="en-US" dirty="0" smtClean="0"/>
              <a:t> s = set ([1,2,34]) </a:t>
            </a:r>
          </a:p>
          <a:p>
            <a:pPr marL="0" indent="0">
              <a:buNone/>
            </a:pPr>
            <a:endParaRPr lang="en-US" dirty="0"/>
          </a:p>
          <a:p>
            <a:pPr marL="0" indent="0">
              <a:buNone/>
            </a:pPr>
            <a:r>
              <a:rPr lang="en-US" dirty="0" smtClean="0"/>
              <a:t>5. Mapping</a:t>
            </a:r>
          </a:p>
          <a:p>
            <a:pPr marL="0" indent="0" algn="just">
              <a:buNone/>
            </a:pPr>
            <a:r>
              <a:rPr lang="en-US" dirty="0" smtClean="0"/>
              <a:t>This data type is unordered and mutable. Dictionaries fall under Mappings.</a:t>
            </a:r>
            <a:endParaRPr lang="en-IN" dirty="0"/>
          </a:p>
        </p:txBody>
      </p:sp>
    </p:spTree>
    <p:extLst>
      <p:ext uri="{BB962C8B-B14F-4D97-AF65-F5344CB8AC3E}">
        <p14:creationId xmlns:p14="http://schemas.microsoft.com/office/powerpoint/2010/main" val="3010923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400" b="1" dirty="0" smtClean="0"/>
              <a:t>5.1 Dictionaries:</a:t>
            </a:r>
            <a:r>
              <a:rPr lang="en-US" dirty="0" smtClean="0"/>
              <a:t> Can store any number of python objects. What they store is a key – value pairs, which are accessed using key. Dictionary is enclosed in curly brackets.</a:t>
            </a:r>
          </a:p>
          <a:p>
            <a:pPr marL="0" indent="0">
              <a:buNone/>
            </a:pPr>
            <a:r>
              <a:rPr lang="en-US" dirty="0" smtClean="0"/>
              <a:t> </a:t>
            </a:r>
            <a:r>
              <a:rPr lang="en-US" sz="2400" b="1" dirty="0" smtClean="0"/>
              <a:t>Example</a:t>
            </a:r>
            <a:r>
              <a:rPr lang="en-US" dirty="0" smtClean="0"/>
              <a:t> </a:t>
            </a:r>
          </a:p>
          <a:p>
            <a:pPr marL="0" indent="0">
              <a:buNone/>
            </a:pPr>
            <a:r>
              <a:rPr lang="en-US" dirty="0"/>
              <a:t>	</a:t>
            </a:r>
            <a:r>
              <a:rPr lang="en-US" dirty="0" smtClean="0"/>
              <a:t>d = {1:'a',2:'b',3:'c'}</a:t>
            </a:r>
            <a:endParaRPr lang="en-IN" dirty="0"/>
          </a:p>
        </p:txBody>
      </p:sp>
    </p:spTree>
    <p:extLst>
      <p:ext uri="{BB962C8B-B14F-4D97-AF65-F5344CB8AC3E}">
        <p14:creationId xmlns:p14="http://schemas.microsoft.com/office/powerpoint/2010/main" val="2886998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US" dirty="0" smtClean="0"/>
              <a:t>C. Value of Object (variable) – to bind value to a variable, we use assignment operator (=). This is also known as building of a variable. </a:t>
            </a:r>
          </a:p>
          <a:p>
            <a:pPr marL="0" indent="0" algn="just">
              <a:buNone/>
            </a:pPr>
            <a:r>
              <a:rPr lang="en-US" sz="2000" b="1" dirty="0" smtClean="0"/>
              <a:t>Example</a:t>
            </a:r>
            <a:r>
              <a:rPr lang="en-US" dirty="0" smtClean="0"/>
              <a:t> </a:t>
            </a:r>
          </a:p>
          <a:p>
            <a:pPr marL="0" indent="0" algn="just">
              <a:buNone/>
            </a:pPr>
            <a:r>
              <a:rPr lang="en-US" dirty="0" smtClean="0"/>
              <a:t>&gt;&gt;&gt; pi = 3.1415</a:t>
            </a:r>
          </a:p>
          <a:p>
            <a:pPr marL="0" indent="0" algn="just">
              <a:buNone/>
            </a:pPr>
            <a:r>
              <a:rPr lang="en-US" dirty="0" smtClean="0"/>
              <a:t>Here, value on RHS of ‘=’ is assigned to newly created “pi” variable.</a:t>
            </a:r>
            <a:endParaRPr lang="en-IN" dirty="0"/>
          </a:p>
        </p:txBody>
      </p:sp>
    </p:spTree>
    <p:extLst>
      <p:ext uri="{BB962C8B-B14F-4D97-AF65-F5344CB8AC3E}">
        <p14:creationId xmlns:p14="http://schemas.microsoft.com/office/powerpoint/2010/main" val="255911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Mutable and Immutable Variables </a:t>
            </a:r>
          </a:p>
        </p:txBody>
      </p:sp>
      <p:sp>
        <p:nvSpPr>
          <p:cNvPr id="3" name="Content Placeholder 2"/>
          <p:cNvSpPr>
            <a:spLocks noGrp="1"/>
          </p:cNvSpPr>
          <p:nvPr>
            <p:ph idx="1"/>
          </p:nvPr>
        </p:nvSpPr>
        <p:spPr/>
        <p:txBody>
          <a:bodyPr/>
          <a:lstStyle/>
          <a:p>
            <a:pPr algn="just"/>
            <a:r>
              <a:rPr lang="en-US" dirty="0"/>
              <a:t>A mutable </a:t>
            </a:r>
            <a:r>
              <a:rPr lang="en-US" dirty="0" smtClean="0"/>
              <a:t>variable is one whose value may change in place, whereas in an immutable variable change of value will not happen in place. Modifying an immutable </a:t>
            </a:r>
            <a:r>
              <a:rPr lang="en-US" dirty="0"/>
              <a:t>variable will rebuild the same variable. </a:t>
            </a:r>
            <a:endParaRPr lang="en-US" dirty="0" smtClean="0"/>
          </a:p>
          <a:p>
            <a:pPr marL="0" indent="0" algn="just">
              <a:buNone/>
            </a:pPr>
            <a:r>
              <a:rPr lang="en-IN" sz="2000" b="1" dirty="0" smtClean="0"/>
              <a:t>Example</a:t>
            </a:r>
          </a:p>
          <a:p>
            <a:pPr marL="0" indent="0" algn="just">
              <a:buNone/>
            </a:pPr>
            <a:r>
              <a:rPr lang="en-US" dirty="0"/>
              <a:t>&gt;&gt;&gt;x=5 </a:t>
            </a:r>
            <a:endParaRPr lang="en-US" dirty="0" smtClean="0"/>
          </a:p>
          <a:p>
            <a:pPr marL="0" indent="0" algn="just">
              <a:buNone/>
            </a:pPr>
            <a:r>
              <a:rPr lang="en-US" dirty="0" smtClean="0"/>
              <a:t>will </a:t>
            </a:r>
            <a:r>
              <a:rPr lang="en-US" dirty="0"/>
              <a:t>create a value 5 referenced by </a:t>
            </a:r>
            <a:r>
              <a:rPr lang="en-US" dirty="0" smtClean="0"/>
              <a:t>x</a:t>
            </a:r>
          </a:p>
          <a:p>
            <a:pPr marL="0" indent="0" algn="just">
              <a:buNone/>
            </a:pPr>
            <a:r>
              <a:rPr lang="en-US" dirty="0" smtClean="0"/>
              <a:t> </a:t>
            </a:r>
            <a:r>
              <a:rPr lang="en-US" dirty="0"/>
              <a:t>x </a:t>
            </a:r>
            <a:r>
              <a:rPr lang="en-US" dirty="0" smtClean="0">
                <a:sym typeface="Wingdings" panose="05000000000000000000" pitchFamily="2" charset="2"/>
              </a:rPr>
              <a:t></a:t>
            </a:r>
            <a:r>
              <a:rPr lang="en-US" dirty="0" smtClean="0"/>
              <a:t>5 </a:t>
            </a:r>
          </a:p>
          <a:p>
            <a:pPr marL="0" indent="0" algn="just">
              <a:buNone/>
            </a:pPr>
            <a:r>
              <a:rPr lang="en-US" dirty="0" smtClean="0"/>
              <a:t>&gt;&gt;&gt;</a:t>
            </a:r>
            <a:r>
              <a:rPr lang="en-US" dirty="0"/>
              <a:t>y=x </a:t>
            </a:r>
            <a:endParaRPr lang="en-US" dirty="0" smtClean="0"/>
          </a:p>
          <a:p>
            <a:pPr marL="0" indent="0" algn="just">
              <a:buNone/>
            </a:pPr>
            <a:r>
              <a:rPr lang="en-US" dirty="0" smtClean="0"/>
              <a:t>This </a:t>
            </a:r>
            <a:r>
              <a:rPr lang="en-US" dirty="0"/>
              <a:t>statement will make y refer to 5 of x</a:t>
            </a:r>
            <a:endParaRPr lang="en-IN" dirty="0"/>
          </a:p>
        </p:txBody>
      </p:sp>
    </p:spTree>
    <p:extLst>
      <p:ext uri="{BB962C8B-B14F-4D97-AF65-F5344CB8AC3E}">
        <p14:creationId xmlns:p14="http://schemas.microsoft.com/office/powerpoint/2010/main" val="1227256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400" dirty="0" smtClean="0"/>
              <a:t>X</a:t>
            </a:r>
          </a:p>
          <a:p>
            <a:pPr marL="0" indent="0">
              <a:buNone/>
            </a:pPr>
            <a:endParaRPr lang="en-US" dirty="0"/>
          </a:p>
          <a:p>
            <a:pPr marL="0" indent="0">
              <a:buNone/>
            </a:pPr>
            <a:r>
              <a:rPr lang="en-US" sz="2400" dirty="0" smtClean="0"/>
              <a:t>y</a:t>
            </a:r>
            <a:endParaRPr lang="en-US" dirty="0" smtClean="0"/>
          </a:p>
          <a:p>
            <a:endParaRPr lang="en-US" dirty="0"/>
          </a:p>
          <a:p>
            <a:pPr marL="0" indent="0">
              <a:buNone/>
            </a:pPr>
            <a:r>
              <a:rPr lang="en-IN" dirty="0"/>
              <a:t>&gt;&gt;&gt; </a:t>
            </a:r>
            <a:r>
              <a:rPr lang="en-IN" dirty="0" smtClean="0"/>
              <a:t>x=</a:t>
            </a:r>
            <a:r>
              <a:rPr lang="en-IN" dirty="0" err="1" smtClean="0"/>
              <a:t>x+y</a:t>
            </a:r>
            <a:endParaRPr lang="en-IN" dirty="0" smtClean="0"/>
          </a:p>
          <a:p>
            <a:pPr marL="0" indent="0">
              <a:buNone/>
            </a:pPr>
            <a:r>
              <a:rPr lang="en-US" dirty="0"/>
              <a:t>As x being integer (immutable type) has been rebuild. In the statement, expression on RHS will result into value 10 and when this is assigned to LHS (x), x will rebuild to 10. So now</a:t>
            </a:r>
            <a:r>
              <a:rPr lang="en-IN" dirty="0" smtClean="0"/>
              <a:t> </a:t>
            </a:r>
            <a:endParaRPr lang="en-IN" dirty="0"/>
          </a:p>
        </p:txBody>
      </p:sp>
      <p:cxnSp>
        <p:nvCxnSpPr>
          <p:cNvPr id="5" name="Straight Arrow Connector 4"/>
          <p:cNvCxnSpPr/>
          <p:nvPr/>
        </p:nvCxnSpPr>
        <p:spPr>
          <a:xfrm>
            <a:off x="1230594" y="2076628"/>
            <a:ext cx="752030" cy="316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1230594" y="2700471"/>
            <a:ext cx="752030" cy="316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2050991" y="2375730"/>
            <a:ext cx="427290" cy="376015"/>
          </a:xfrm>
          <a:prstGeom prst="rect">
            <a:avLst/>
          </a:prstGeom>
          <a:noFill/>
        </p:spPr>
        <p:txBody>
          <a:bodyPr wrap="square" rtlCol="0">
            <a:spAutoFit/>
          </a:bodyPr>
          <a:lstStyle/>
          <a:p>
            <a:r>
              <a:rPr lang="en-US" dirty="0" smtClean="0"/>
              <a:t>5</a:t>
            </a:r>
            <a:endParaRPr lang="en-IN" dirty="0"/>
          </a:p>
        </p:txBody>
      </p:sp>
    </p:spTree>
    <p:extLst>
      <p:ext uri="{BB962C8B-B14F-4D97-AF65-F5344CB8AC3E}">
        <p14:creationId xmlns:p14="http://schemas.microsoft.com/office/powerpoint/2010/main" val="2438896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X</a:t>
            </a:r>
            <a:r>
              <a:rPr lang="en-US" dirty="0" smtClean="0">
                <a:sym typeface="Wingdings" panose="05000000000000000000" pitchFamily="2" charset="2"/>
              </a:rPr>
              <a:t> 10 and</a:t>
            </a:r>
          </a:p>
          <a:p>
            <a:pPr marL="0" indent="0">
              <a:buNone/>
            </a:pPr>
            <a:r>
              <a:rPr lang="en-US" dirty="0" smtClean="0">
                <a:sym typeface="Wingdings" panose="05000000000000000000" pitchFamily="2" charset="2"/>
              </a:rPr>
              <a:t>Y 5</a:t>
            </a:r>
            <a:endParaRPr lang="en-IN" dirty="0"/>
          </a:p>
        </p:txBody>
      </p:sp>
    </p:spTree>
    <p:extLst>
      <p:ext uri="{BB962C8B-B14F-4D97-AF65-F5344CB8AC3E}">
        <p14:creationId xmlns:p14="http://schemas.microsoft.com/office/powerpoint/2010/main" val="4050916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Keywords</a:t>
            </a:r>
          </a:p>
        </p:txBody>
      </p:sp>
      <p:sp>
        <p:nvSpPr>
          <p:cNvPr id="3" name="Content Placeholder 2"/>
          <p:cNvSpPr>
            <a:spLocks noGrp="1"/>
          </p:cNvSpPr>
          <p:nvPr>
            <p:ph idx="1"/>
          </p:nvPr>
        </p:nvSpPr>
        <p:spPr/>
        <p:txBody>
          <a:bodyPr/>
          <a:lstStyle/>
          <a:p>
            <a:pPr algn="just"/>
            <a:r>
              <a:rPr lang="en-US" dirty="0"/>
              <a:t>They are the words used by Python interpreter to recognize the structure of program. As these words have specific meaning for interpreter, they cannot be used for any other purpose</a:t>
            </a:r>
            <a:r>
              <a:rPr lang="en-US" dirty="0" smtClean="0"/>
              <a:t>.</a:t>
            </a:r>
          </a:p>
          <a:p>
            <a:pPr algn="just"/>
            <a:r>
              <a:rPr lang="en-US" dirty="0"/>
              <a:t>A partial list of keywords in </a:t>
            </a:r>
            <a:r>
              <a:rPr lang="en-US" dirty="0" smtClean="0"/>
              <a:t>Python is as follows:</a:t>
            </a:r>
          </a:p>
          <a:p>
            <a:pPr marL="0" indent="0" algn="just">
              <a:buNone/>
            </a:pPr>
            <a:r>
              <a:rPr lang="en-US" dirty="0" smtClean="0"/>
              <a:t>and, del, from, not, while, as, </a:t>
            </a:r>
            <a:r>
              <a:rPr lang="en-US" dirty="0" err="1" smtClean="0"/>
              <a:t>elif</a:t>
            </a:r>
            <a:r>
              <a:rPr lang="en-US" dirty="0" smtClean="0"/>
              <a:t>, global, or, with, assert, else, if, pass, yield, break, except, import, print, class, exec, in, raise, continue, finally, is, return, </a:t>
            </a:r>
            <a:r>
              <a:rPr lang="en-US" dirty="0" err="1" smtClean="0"/>
              <a:t>def</a:t>
            </a:r>
            <a:r>
              <a:rPr lang="en-US" dirty="0" smtClean="0"/>
              <a:t>, for, lambda, try.</a:t>
            </a:r>
            <a:endParaRPr lang="en-IN" dirty="0"/>
          </a:p>
        </p:txBody>
      </p:sp>
    </p:spTree>
    <p:extLst>
      <p:ext uri="{BB962C8B-B14F-4D97-AF65-F5344CB8AC3E}">
        <p14:creationId xmlns:p14="http://schemas.microsoft.com/office/powerpoint/2010/main" val="300889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US" dirty="0" smtClean="0"/>
              <a:t>When we create a program, we often like to store values so that it can be used later. We use objects to capture data, which then can be manipulated by computer to provide information. </a:t>
            </a:r>
            <a:r>
              <a:rPr lang="en-US" dirty="0"/>
              <a:t>O</a:t>
            </a:r>
            <a:r>
              <a:rPr lang="en-US" dirty="0" smtClean="0"/>
              <a:t>bject/ variable is a name which refers to a value.</a:t>
            </a:r>
          </a:p>
          <a:p>
            <a:pPr marL="0" indent="0" algn="just">
              <a:buNone/>
            </a:pPr>
            <a:r>
              <a:rPr lang="en-IN" dirty="0" smtClean="0"/>
              <a:t>Every object has: </a:t>
            </a:r>
          </a:p>
          <a:p>
            <a:pPr marL="514350" indent="-514350" algn="just">
              <a:buAutoNum type="alphaUcPeriod"/>
            </a:pPr>
            <a:r>
              <a:rPr lang="en-US" dirty="0" smtClean="0"/>
              <a:t>An Identity - can be known using id (object) </a:t>
            </a:r>
          </a:p>
          <a:p>
            <a:pPr marL="514350" indent="-514350" algn="just">
              <a:buAutoNum type="alphaUcPeriod"/>
            </a:pPr>
            <a:r>
              <a:rPr lang="en-US" dirty="0" smtClean="0"/>
              <a:t>A type – can be checked using type (object) and </a:t>
            </a:r>
          </a:p>
          <a:p>
            <a:pPr marL="514350" indent="-514350" algn="just">
              <a:buAutoNum type="alphaUcPeriod"/>
            </a:pPr>
            <a:r>
              <a:rPr lang="en-IN" dirty="0" smtClean="0"/>
              <a:t>A value</a:t>
            </a:r>
            <a:endParaRPr lang="en-IN" dirty="0"/>
          </a:p>
        </p:txBody>
      </p:sp>
    </p:spTree>
    <p:extLst>
      <p:ext uri="{BB962C8B-B14F-4D97-AF65-F5344CB8AC3E}">
        <p14:creationId xmlns:p14="http://schemas.microsoft.com/office/powerpoint/2010/main" val="400367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Note:</a:t>
            </a:r>
          </a:p>
          <a:p>
            <a:r>
              <a:rPr lang="en-US" dirty="0"/>
              <a:t>Variables are created when they are first assigned a value. </a:t>
            </a:r>
            <a:endParaRPr lang="en-US" dirty="0" smtClean="0"/>
          </a:p>
          <a:p>
            <a:r>
              <a:rPr lang="en-US" dirty="0" smtClean="0"/>
              <a:t>Variables </a:t>
            </a:r>
            <a:r>
              <a:rPr lang="en-US" dirty="0"/>
              <a:t>must be assigned a value before using them in </a:t>
            </a:r>
            <a:r>
              <a:rPr lang="en-US" dirty="0" smtClean="0"/>
              <a:t>expression</a:t>
            </a:r>
          </a:p>
          <a:p>
            <a:r>
              <a:rPr lang="en-US" dirty="0" smtClean="0"/>
              <a:t>Variables </a:t>
            </a:r>
            <a:r>
              <a:rPr lang="en-US" dirty="0"/>
              <a:t>refer to an object and are never declared ahead of time</a:t>
            </a:r>
            <a:endParaRPr lang="en-IN" dirty="0"/>
          </a:p>
        </p:txBody>
      </p:sp>
    </p:spTree>
    <p:extLst>
      <p:ext uri="{BB962C8B-B14F-4D97-AF65-F5344CB8AC3E}">
        <p14:creationId xmlns:p14="http://schemas.microsoft.com/office/powerpoint/2010/main" val="18744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A. Identity of the object: It is the object's address in memory and does not change once it has been created.</a:t>
            </a:r>
          </a:p>
          <a:p>
            <a:pPr marL="0" indent="0">
              <a:buNone/>
            </a:pPr>
            <a:r>
              <a:rPr lang="en-US" dirty="0" smtClean="0"/>
              <a:t> (We could refer objects as variables)</a:t>
            </a:r>
          </a:p>
          <a:p>
            <a:pPr marL="0" indent="0" algn="just">
              <a:buNone/>
            </a:pPr>
            <a:r>
              <a:rPr lang="en-US" dirty="0" smtClean="0"/>
              <a:t> B. Type (</a:t>
            </a:r>
            <a:r>
              <a:rPr lang="en-US" dirty="0" err="1" smtClean="0"/>
              <a:t>i.e</a:t>
            </a:r>
            <a:r>
              <a:rPr lang="en-US" dirty="0" smtClean="0"/>
              <a:t> data type): It is a set of values, and the allowable operations on those values. It can be one of the following:</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315" y="4264343"/>
            <a:ext cx="5974080" cy="1912620"/>
          </a:xfrm>
          <a:prstGeom prst="rect">
            <a:avLst/>
          </a:prstGeom>
        </p:spPr>
      </p:pic>
    </p:spTree>
    <p:extLst>
      <p:ext uri="{BB962C8B-B14F-4D97-AF65-F5344CB8AC3E}">
        <p14:creationId xmlns:p14="http://schemas.microsoft.com/office/powerpoint/2010/main" val="324710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514350" indent="-514350">
              <a:buAutoNum type="arabicPeriod"/>
            </a:pPr>
            <a:r>
              <a:rPr lang="en-US" dirty="0" smtClean="0"/>
              <a:t>Number</a:t>
            </a:r>
          </a:p>
          <a:p>
            <a:pPr marL="0" indent="0">
              <a:buNone/>
            </a:pPr>
            <a:r>
              <a:rPr lang="en-US" dirty="0" smtClean="0"/>
              <a:t>Number data type stores Numerical Values. This data type is immutable i.e. value of its object cannot be changed. These are of three different types: </a:t>
            </a:r>
          </a:p>
          <a:p>
            <a:pPr marL="514350" indent="-514350">
              <a:buAutoNum type="alphaLcParenR"/>
            </a:pPr>
            <a:r>
              <a:rPr lang="en-US" dirty="0" smtClean="0"/>
              <a:t>Integer &amp; Long</a:t>
            </a:r>
          </a:p>
          <a:p>
            <a:pPr marL="514350" indent="-514350">
              <a:buAutoNum type="alphaLcParenR"/>
            </a:pPr>
            <a:r>
              <a:rPr lang="en-US" dirty="0" smtClean="0"/>
              <a:t>Floating point</a:t>
            </a:r>
          </a:p>
          <a:p>
            <a:pPr marL="514350" indent="-514350">
              <a:buAutoNum type="alphaLcParenR"/>
            </a:pPr>
            <a:r>
              <a:rPr lang="en-US" dirty="0" smtClean="0"/>
              <a:t>Complex </a:t>
            </a:r>
          </a:p>
          <a:p>
            <a:pPr marL="0" indent="0" algn="just">
              <a:buNone/>
            </a:pPr>
            <a:r>
              <a:rPr lang="en-US" dirty="0" smtClean="0"/>
              <a:t>1.1 Integers are the whole numbers consisting of + or – sign with decimal digits like 100000, -99, 0, 17. While writing a large integer value, </a:t>
            </a:r>
            <a:r>
              <a:rPr lang="en-US" dirty="0" err="1" smtClean="0"/>
              <a:t>don‟t</a:t>
            </a:r>
            <a:r>
              <a:rPr lang="en-US" dirty="0" smtClean="0"/>
              <a:t> use commas to separate digits. Also integers should not have leading zeros</a:t>
            </a:r>
            <a:endParaRPr lang="en-IN" dirty="0"/>
          </a:p>
        </p:txBody>
      </p:sp>
    </p:spTree>
    <p:extLst>
      <p:ext uri="{BB962C8B-B14F-4D97-AF65-F5344CB8AC3E}">
        <p14:creationId xmlns:p14="http://schemas.microsoft.com/office/powerpoint/2010/main" val="109044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&gt;&gt;&gt; a = 10</a:t>
            </a:r>
          </a:p>
          <a:p>
            <a:pPr marL="0" indent="0">
              <a:buNone/>
            </a:pPr>
            <a:r>
              <a:rPr lang="en-US" dirty="0" smtClean="0"/>
              <a:t>&gt;&gt;&gt; b = 5192L         </a:t>
            </a:r>
            <a:r>
              <a:rPr lang="en-US" sz="1800" i="1" dirty="0" smtClean="0"/>
              <a:t>#example of supplying a very long value to a variable</a:t>
            </a:r>
          </a:p>
          <a:p>
            <a:pPr marL="0" indent="0">
              <a:buNone/>
            </a:pPr>
            <a:r>
              <a:rPr lang="en-US" dirty="0" smtClean="0"/>
              <a:t>&gt;&gt;&gt; c= 4298114 </a:t>
            </a:r>
          </a:p>
          <a:p>
            <a:pPr marL="0" indent="0">
              <a:buNone/>
            </a:pPr>
            <a:r>
              <a:rPr lang="en-US" dirty="0" smtClean="0"/>
              <a:t>&gt;&gt;&gt; type(c)                 </a:t>
            </a:r>
            <a:r>
              <a:rPr lang="en-US" sz="1800" i="1" dirty="0" smtClean="0"/>
              <a:t># type ( ) is used to check data type of value</a:t>
            </a:r>
            <a:r>
              <a:rPr lang="en-US" dirty="0" smtClean="0"/>
              <a:t> </a:t>
            </a:r>
            <a:endParaRPr lang="en-IN" dirty="0" smtClean="0"/>
          </a:p>
          <a:p>
            <a:pPr marL="0" indent="0">
              <a:buNone/>
            </a:pPr>
            <a:r>
              <a:rPr lang="en-IN" dirty="0" smtClean="0"/>
              <a:t>        &lt;type ‘</a:t>
            </a:r>
            <a:r>
              <a:rPr lang="en-IN" dirty="0" err="1" smtClean="0"/>
              <a:t>int</a:t>
            </a:r>
            <a:r>
              <a:rPr lang="en-IN" dirty="0" smtClean="0"/>
              <a:t>’&gt;</a:t>
            </a:r>
            <a:endParaRPr lang="en-IN" dirty="0"/>
          </a:p>
        </p:txBody>
      </p:sp>
    </p:spTree>
    <p:extLst>
      <p:ext uri="{BB962C8B-B14F-4D97-AF65-F5344CB8AC3E}">
        <p14:creationId xmlns:p14="http://schemas.microsoft.com/office/powerpoint/2010/main" val="3297919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1.2 Floating Point: Numbers with fractions or decimal point are called floating point numbers. </a:t>
            </a:r>
          </a:p>
          <a:p>
            <a:pPr marL="0" indent="0" algn="just">
              <a:buNone/>
            </a:pPr>
            <a:r>
              <a:rPr lang="en-US" dirty="0" smtClean="0"/>
              <a:t>A floating point number will consist of sign (+,-) sequence of decimals digits and a dot such as 0.0, -21.9, 0.98333328, 15.2963. These numbers can also be used to represent a number in engineering/ scientific notation.</a:t>
            </a:r>
          </a:p>
          <a:p>
            <a:pPr marL="0" indent="0">
              <a:buNone/>
            </a:pPr>
            <a:r>
              <a:rPr lang="en-US" dirty="0" smtClean="0"/>
              <a:t> -2.0 X 10</a:t>
            </a:r>
            <a:r>
              <a:rPr lang="en-US" baseline="30000" dirty="0" smtClean="0"/>
              <a:t>5</a:t>
            </a:r>
            <a:r>
              <a:rPr lang="en-US" dirty="0" smtClean="0"/>
              <a:t> will be represented as -2.0e5 </a:t>
            </a:r>
          </a:p>
          <a:p>
            <a:pPr marL="0" indent="0">
              <a:buNone/>
            </a:pPr>
            <a:r>
              <a:rPr lang="en-US" dirty="0"/>
              <a:t> </a:t>
            </a:r>
            <a:r>
              <a:rPr lang="en-US" dirty="0" smtClean="0"/>
              <a:t> 2.0X10</a:t>
            </a:r>
            <a:r>
              <a:rPr lang="en-US" baseline="30000" dirty="0" smtClean="0"/>
              <a:t>-5</a:t>
            </a:r>
            <a:r>
              <a:rPr lang="en-US" dirty="0" smtClean="0"/>
              <a:t> will be 2.0E-5 </a:t>
            </a:r>
          </a:p>
          <a:p>
            <a:pPr marL="0" indent="0">
              <a:buNone/>
            </a:pPr>
            <a:r>
              <a:rPr lang="en-IN" sz="2400" b="1" dirty="0" smtClean="0"/>
              <a:t>Example:  </a:t>
            </a:r>
            <a:r>
              <a:rPr lang="en-IN" dirty="0" smtClean="0"/>
              <a:t> y= 12.36</a:t>
            </a:r>
            <a:endParaRPr lang="en-IN" dirty="0"/>
          </a:p>
        </p:txBody>
      </p:sp>
    </p:spTree>
    <p:extLst>
      <p:ext uri="{BB962C8B-B14F-4D97-AF65-F5344CB8AC3E}">
        <p14:creationId xmlns:p14="http://schemas.microsoft.com/office/powerpoint/2010/main" val="336547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just">
              <a:buNone/>
            </a:pPr>
            <a:r>
              <a:rPr lang="en-US" dirty="0" smtClean="0"/>
              <a:t>1.3 Complex: Complex number in python is made up of two floating point values, one each for real and imaginary part. For accessing different parts of variable (object) x; we will use </a:t>
            </a:r>
            <a:r>
              <a:rPr lang="en-US" dirty="0" err="1" smtClean="0"/>
              <a:t>x.real</a:t>
            </a:r>
            <a:r>
              <a:rPr lang="en-US" dirty="0" smtClean="0"/>
              <a:t> and </a:t>
            </a:r>
            <a:r>
              <a:rPr lang="en-US" dirty="0" err="1" smtClean="0"/>
              <a:t>x.image</a:t>
            </a:r>
            <a:r>
              <a:rPr lang="en-US" dirty="0" smtClean="0"/>
              <a:t>. Imaginary part of the number is represented by ‘j’ instead of ‘</a:t>
            </a:r>
            <a:r>
              <a:rPr lang="en-US" dirty="0" err="1" smtClean="0"/>
              <a:t>i</a:t>
            </a:r>
            <a:r>
              <a:rPr lang="en-US" dirty="0" smtClean="0"/>
              <a:t>’, so 1+0j denotes zero imaginary part.</a:t>
            </a:r>
          </a:p>
          <a:p>
            <a:pPr marL="0" indent="0" algn="just">
              <a:buNone/>
            </a:pPr>
            <a:r>
              <a:rPr lang="en-IN" sz="2000" b="1" i="1" dirty="0" smtClean="0"/>
              <a:t>Example</a:t>
            </a:r>
            <a:r>
              <a:rPr lang="en-IN" dirty="0" smtClean="0"/>
              <a:t> </a:t>
            </a:r>
          </a:p>
          <a:p>
            <a:pPr marL="0" indent="0" algn="just">
              <a:buNone/>
            </a:pPr>
            <a:r>
              <a:rPr lang="en-IN" dirty="0" smtClean="0"/>
              <a:t>&gt;&gt;&gt; x = 1+0j</a:t>
            </a:r>
          </a:p>
          <a:p>
            <a:pPr marL="0" indent="0" algn="just">
              <a:buNone/>
            </a:pPr>
            <a:r>
              <a:rPr lang="en-IN" dirty="0" smtClean="0"/>
              <a:t>&gt;&gt;&gt; print </a:t>
            </a:r>
            <a:r>
              <a:rPr lang="en-IN" dirty="0" err="1" smtClean="0"/>
              <a:t>x.real</a:t>
            </a:r>
            <a:r>
              <a:rPr lang="en-IN" dirty="0" smtClean="0"/>
              <a:t>, </a:t>
            </a:r>
            <a:r>
              <a:rPr lang="en-IN" dirty="0" err="1" smtClean="0"/>
              <a:t>x.imag</a:t>
            </a:r>
            <a:endParaRPr lang="en-IN" dirty="0" smtClean="0"/>
          </a:p>
          <a:p>
            <a:pPr marL="0" indent="0" algn="just">
              <a:buNone/>
            </a:pPr>
            <a:r>
              <a:rPr lang="en-IN" dirty="0" smtClean="0"/>
              <a:t>       1.0 0.0</a:t>
            </a:r>
            <a:endParaRPr lang="en-IN" dirty="0"/>
          </a:p>
        </p:txBody>
      </p:sp>
    </p:spTree>
    <p:extLst>
      <p:ext uri="{BB962C8B-B14F-4D97-AF65-F5344CB8AC3E}">
        <p14:creationId xmlns:p14="http://schemas.microsoft.com/office/powerpoint/2010/main" val="12534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3. Sequence</a:t>
            </a:r>
          </a:p>
          <a:p>
            <a:pPr marL="0" indent="0" algn="just">
              <a:buNone/>
            </a:pPr>
            <a:r>
              <a:rPr lang="en-US" dirty="0" smtClean="0"/>
              <a:t>A sequence is an ordered collection of items, indexed by positive integers. It is combination of mutable and non mutable data types. Three types of sequence data type available in Python are Strings, Lists &amp; Tuples.</a:t>
            </a:r>
          </a:p>
          <a:p>
            <a:pPr marL="0" indent="0" algn="just">
              <a:buNone/>
            </a:pPr>
            <a:r>
              <a:rPr lang="en-US" b="1" dirty="0" smtClean="0"/>
              <a:t>3.1 String:</a:t>
            </a:r>
            <a:r>
              <a:rPr lang="en-US" dirty="0" smtClean="0"/>
              <a:t> is an ordered sequence of letters/characters. They are enclosed in single quotes (‘ ’) or double (“ ”). The quotes are not part of string. They only tell the computer where the string constant begins and ends. They can have any character or sign, including space in them. These are immutable data types.</a:t>
            </a:r>
            <a:endParaRPr lang="en-IN" dirty="0" smtClean="0"/>
          </a:p>
        </p:txBody>
      </p:sp>
    </p:spTree>
    <p:extLst>
      <p:ext uri="{BB962C8B-B14F-4D97-AF65-F5344CB8AC3E}">
        <p14:creationId xmlns:p14="http://schemas.microsoft.com/office/powerpoint/2010/main" val="108477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smtClean="0"/>
              <a:t>Example:</a:t>
            </a:r>
          </a:p>
          <a:p>
            <a:pPr marL="0" indent="0">
              <a:buNone/>
            </a:pPr>
            <a:r>
              <a:rPr lang="en-US" dirty="0" smtClean="0"/>
              <a:t> &gt;&gt;&gt; a = 'Ram' </a:t>
            </a:r>
          </a:p>
          <a:p>
            <a:pPr marL="0" indent="0">
              <a:buNone/>
            </a:pPr>
            <a:r>
              <a:rPr lang="en-US" dirty="0" smtClean="0"/>
              <a:t>A string with length 1 represents a character in Python. </a:t>
            </a:r>
          </a:p>
          <a:p>
            <a:pPr marL="0" indent="0">
              <a:buNone/>
            </a:pPr>
            <a:r>
              <a:rPr lang="en-US" dirty="0" smtClean="0"/>
              <a:t>If we are not sure, what is the data type of a value, Python interpreter can tell us: </a:t>
            </a:r>
          </a:p>
          <a:p>
            <a:pPr marL="0" indent="0">
              <a:buNone/>
            </a:pPr>
            <a:r>
              <a:rPr lang="en-US" dirty="0" smtClean="0"/>
              <a:t>&gt;&gt;&gt; type (“Good Morning”)</a:t>
            </a:r>
          </a:p>
          <a:p>
            <a:pPr marL="0" indent="0">
              <a:buNone/>
            </a:pPr>
            <a:r>
              <a:rPr lang="en-US" dirty="0" smtClean="0"/>
              <a:t>&lt;type ‘</a:t>
            </a:r>
            <a:r>
              <a:rPr lang="en-US" dirty="0" err="1" smtClean="0"/>
              <a:t>str</a:t>
            </a:r>
            <a:r>
              <a:rPr lang="en-US" dirty="0" smtClean="0"/>
              <a:t>’&gt; </a:t>
            </a:r>
          </a:p>
          <a:p>
            <a:pPr marL="0" indent="0">
              <a:buNone/>
            </a:pPr>
            <a:r>
              <a:rPr lang="en-US" dirty="0" smtClean="0"/>
              <a:t>&gt;&gt;&gt;type (‘3.2’)</a:t>
            </a:r>
          </a:p>
          <a:p>
            <a:pPr marL="0" indent="0">
              <a:buNone/>
            </a:pPr>
            <a:r>
              <a:rPr lang="en-US" dirty="0" smtClean="0"/>
              <a:t>&lt;type ‘</a:t>
            </a:r>
            <a:r>
              <a:rPr lang="en-US" dirty="0" err="1" smtClean="0"/>
              <a:t>str</a:t>
            </a:r>
            <a:r>
              <a:rPr lang="en-US" dirty="0" smtClean="0"/>
              <a:t>’&gt;</a:t>
            </a:r>
            <a:endParaRPr lang="en-IN" dirty="0"/>
          </a:p>
        </p:txBody>
      </p:sp>
    </p:spTree>
    <p:extLst>
      <p:ext uri="{BB962C8B-B14F-4D97-AF65-F5344CB8AC3E}">
        <p14:creationId xmlns:p14="http://schemas.microsoft.com/office/powerpoint/2010/main" val="1216212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1185</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Python Data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Mutable and Immutable Variables </vt:lpstr>
      <vt:lpstr>PowerPoint Presentation</vt:lpstr>
      <vt:lpstr>PowerPoint Presentation</vt:lpstr>
      <vt:lpstr>Keywords</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Data Types</dc:title>
  <dc:creator>Sumu</dc:creator>
  <cp:lastModifiedBy>Sumu</cp:lastModifiedBy>
  <cp:revision>75</cp:revision>
  <dcterms:created xsi:type="dcterms:W3CDTF">2020-04-07T06:38:35Z</dcterms:created>
  <dcterms:modified xsi:type="dcterms:W3CDTF">2020-04-07T09:21:38Z</dcterms:modified>
</cp:coreProperties>
</file>