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316C7D-6515-4313-8449-93ADF57E36EF}"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2960248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316C7D-6515-4313-8449-93ADF57E36EF}"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86915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316C7D-6515-4313-8449-93ADF57E36EF}"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3550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316C7D-6515-4313-8449-93ADF57E36EF}"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4114148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316C7D-6515-4313-8449-93ADF57E36EF}" type="datetimeFigureOut">
              <a:rPr lang="en-IN" smtClean="0"/>
              <a:t>21-09-2023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89566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316C7D-6515-4313-8449-93ADF57E36EF}"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1116929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316C7D-6515-4313-8449-93ADF57E36EF}" type="datetimeFigureOut">
              <a:rPr lang="en-IN" smtClean="0"/>
              <a:t>21-09-2023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405066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316C7D-6515-4313-8449-93ADF57E36EF}" type="datetimeFigureOut">
              <a:rPr lang="en-IN" smtClean="0"/>
              <a:t>21-09-2023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218617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316C7D-6515-4313-8449-93ADF57E36EF}" type="datetimeFigureOut">
              <a:rPr lang="en-IN" smtClean="0"/>
              <a:t>21-09-2023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383084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316C7D-6515-4313-8449-93ADF57E36EF}"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58905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316C7D-6515-4313-8449-93ADF57E36EF}" type="datetimeFigureOut">
              <a:rPr lang="en-IN" smtClean="0"/>
              <a:t>21-09-2023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A5436B-D6DC-49BD-811A-408606C647D3}" type="slidenum">
              <a:rPr lang="en-IN" smtClean="0"/>
              <a:t>‹#›</a:t>
            </a:fld>
            <a:endParaRPr lang="en-IN"/>
          </a:p>
        </p:txBody>
      </p:sp>
    </p:spTree>
    <p:extLst>
      <p:ext uri="{BB962C8B-B14F-4D97-AF65-F5344CB8AC3E}">
        <p14:creationId xmlns:p14="http://schemas.microsoft.com/office/powerpoint/2010/main" val="422366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16C7D-6515-4313-8449-93ADF57E36EF}" type="datetimeFigureOut">
              <a:rPr lang="en-IN" smtClean="0"/>
              <a:t>21-09-2023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5436B-D6DC-49BD-811A-408606C647D3}" type="slidenum">
              <a:rPr lang="en-IN" smtClean="0"/>
              <a:t>‹#›</a:t>
            </a:fld>
            <a:endParaRPr lang="en-IN"/>
          </a:p>
        </p:txBody>
      </p:sp>
    </p:spTree>
    <p:extLst>
      <p:ext uri="{BB962C8B-B14F-4D97-AF65-F5344CB8AC3E}">
        <p14:creationId xmlns:p14="http://schemas.microsoft.com/office/powerpoint/2010/main" val="3073078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Strings in python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12506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752253" y="1690688"/>
            <a:ext cx="6887688" cy="2765192"/>
          </a:xfrm>
          <a:prstGeom prst="rect">
            <a:avLst/>
          </a:prstGeom>
        </p:spPr>
      </p:pic>
    </p:spTree>
    <p:extLst>
      <p:ext uri="{BB962C8B-B14F-4D97-AF65-F5344CB8AC3E}">
        <p14:creationId xmlns:p14="http://schemas.microsoft.com/office/powerpoint/2010/main" val="16355137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Strings are immutable </a:t>
            </a:r>
            <a:endParaRPr lang="en-IN" sz="3600" dirty="0"/>
          </a:p>
        </p:txBody>
      </p:sp>
      <p:sp>
        <p:nvSpPr>
          <p:cNvPr id="3" name="Content Placeholder 2"/>
          <p:cNvSpPr>
            <a:spLocks noGrp="1"/>
          </p:cNvSpPr>
          <p:nvPr>
            <p:ph idx="1"/>
          </p:nvPr>
        </p:nvSpPr>
        <p:spPr/>
        <p:txBody>
          <a:bodyPr>
            <a:normAutofit lnSpcReduction="10000"/>
          </a:bodyPr>
          <a:lstStyle/>
          <a:p>
            <a:pPr algn="just"/>
            <a:r>
              <a:rPr lang="en-US" dirty="0" smtClean="0"/>
              <a:t>Strings are immutable means that the contents of the string cannot be changed after it is created. </a:t>
            </a:r>
          </a:p>
          <a:p>
            <a:pPr marL="0" indent="0" algn="just">
              <a:buNone/>
            </a:pPr>
            <a:r>
              <a:rPr lang="en-US" dirty="0" smtClean="0"/>
              <a:t>Let us understand the concept of immutability with help of an example. </a:t>
            </a:r>
          </a:p>
          <a:p>
            <a:pPr marL="0" indent="0" algn="just">
              <a:buNone/>
            </a:pPr>
            <a:r>
              <a:rPr lang="en-US" sz="2000" b="1" dirty="0" smtClean="0"/>
              <a:t>Example</a:t>
            </a:r>
            <a:r>
              <a:rPr lang="en-US" dirty="0" smtClean="0"/>
              <a:t> </a:t>
            </a:r>
          </a:p>
          <a:p>
            <a:pPr marL="0" indent="0" algn="just">
              <a:buNone/>
            </a:pPr>
            <a:r>
              <a:rPr lang="en-US" dirty="0" smtClean="0"/>
              <a:t>&gt;&gt;&gt;</a:t>
            </a:r>
            <a:r>
              <a:rPr lang="en-US" dirty="0" err="1" smtClean="0"/>
              <a:t>str</a:t>
            </a:r>
            <a:r>
              <a:rPr lang="en-US" dirty="0" smtClean="0"/>
              <a:t>='honesty‘</a:t>
            </a:r>
          </a:p>
          <a:p>
            <a:pPr marL="0" indent="0" algn="just">
              <a:buNone/>
            </a:pPr>
            <a:r>
              <a:rPr lang="en-US" dirty="0" smtClean="0"/>
              <a:t>&gt;&gt;&gt;</a:t>
            </a:r>
            <a:r>
              <a:rPr lang="en-US" dirty="0" err="1" smtClean="0"/>
              <a:t>str</a:t>
            </a:r>
            <a:r>
              <a:rPr lang="en-US" dirty="0" smtClean="0"/>
              <a:t>[2]='p‘</a:t>
            </a:r>
          </a:p>
          <a:p>
            <a:pPr marL="0" indent="0" algn="just">
              <a:buNone/>
            </a:pPr>
            <a:r>
              <a:rPr lang="en-US" sz="1800" dirty="0" smtClean="0"/>
              <a:t> </a:t>
            </a:r>
            <a:r>
              <a:rPr lang="en-US" sz="1800" dirty="0" err="1" smtClean="0"/>
              <a:t>TypeError</a:t>
            </a:r>
            <a:r>
              <a:rPr lang="en-US" sz="1800" dirty="0" smtClean="0"/>
              <a:t>: '</a:t>
            </a:r>
            <a:r>
              <a:rPr lang="en-US" sz="1800" dirty="0" err="1" smtClean="0"/>
              <a:t>str</a:t>
            </a:r>
            <a:r>
              <a:rPr lang="en-US" sz="1800" dirty="0" smtClean="0"/>
              <a:t>' object does not support item assignment</a:t>
            </a:r>
            <a:r>
              <a:rPr lang="en-US" dirty="0" smtClean="0"/>
              <a:t> </a:t>
            </a:r>
          </a:p>
          <a:p>
            <a:pPr marL="0" indent="0" algn="just">
              <a:buNone/>
            </a:pPr>
            <a:r>
              <a:rPr lang="en-US" dirty="0" smtClean="0"/>
              <a:t>Python does not allow the programmer to change a character in a string. As shown in the above example, </a:t>
            </a:r>
            <a:r>
              <a:rPr lang="en-US" dirty="0" err="1" smtClean="0"/>
              <a:t>str</a:t>
            </a:r>
            <a:r>
              <a:rPr lang="en-US" dirty="0" smtClean="0"/>
              <a:t> has the value ‘honesty’. An attempt to replace ‘n’ in the string by ‘p’ displays a </a:t>
            </a:r>
            <a:r>
              <a:rPr lang="en-US" dirty="0" err="1" smtClean="0"/>
              <a:t>TypeError</a:t>
            </a:r>
            <a:r>
              <a:rPr lang="en-US" dirty="0" smtClean="0"/>
              <a:t>.</a:t>
            </a:r>
            <a:endParaRPr lang="en-IN" dirty="0"/>
          </a:p>
        </p:txBody>
      </p:sp>
    </p:spTree>
    <p:extLst>
      <p:ext uri="{BB962C8B-B14F-4D97-AF65-F5344CB8AC3E}">
        <p14:creationId xmlns:p14="http://schemas.microsoft.com/office/powerpoint/2010/main" val="292683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554"/>
          </a:xfrm>
        </p:spPr>
        <p:txBody>
          <a:bodyPr>
            <a:normAutofit fontScale="90000"/>
          </a:bodyPr>
          <a:lstStyle/>
          <a:p>
            <a:r>
              <a:rPr lang="en-IN" dirty="0" smtClean="0"/>
              <a:t>Traversing a string </a:t>
            </a:r>
            <a:endParaRPr lang="en-IN" dirty="0"/>
          </a:p>
        </p:txBody>
      </p:sp>
      <p:sp>
        <p:nvSpPr>
          <p:cNvPr id="3" name="Content Placeholder 2"/>
          <p:cNvSpPr>
            <a:spLocks noGrp="1"/>
          </p:cNvSpPr>
          <p:nvPr>
            <p:ph idx="1"/>
          </p:nvPr>
        </p:nvSpPr>
        <p:spPr>
          <a:xfrm>
            <a:off x="838200" y="1179320"/>
            <a:ext cx="10515600" cy="4997643"/>
          </a:xfrm>
        </p:spPr>
        <p:txBody>
          <a:bodyPr/>
          <a:lstStyle/>
          <a:p>
            <a:pPr algn="just"/>
            <a:r>
              <a:rPr lang="en-US" dirty="0" smtClean="0"/>
              <a:t>Traversing a string means accessing all the elements of the string one after the other by using the subscript. A string can be traversed using: for loop or while loop.</a:t>
            </a:r>
            <a:endParaRPr lang="en-IN" dirty="0"/>
          </a:p>
        </p:txBody>
      </p:sp>
    </p:spTree>
    <p:extLst>
      <p:ext uri="{BB962C8B-B14F-4D97-AF65-F5344CB8AC3E}">
        <p14:creationId xmlns:p14="http://schemas.microsoft.com/office/powerpoint/2010/main" val="3395517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685748" y="418749"/>
            <a:ext cx="8324850" cy="1975548"/>
          </a:xfrm>
          <a:prstGeom prst="rect">
            <a:avLst/>
          </a:prstGeom>
        </p:spPr>
      </p:pic>
      <p:pic>
        <p:nvPicPr>
          <p:cNvPr id="7" name="Picture 6"/>
          <p:cNvPicPr>
            <a:picLocks noChangeAspect="1"/>
          </p:cNvPicPr>
          <p:nvPr/>
        </p:nvPicPr>
        <p:blipFill>
          <a:blip r:embed="rId3"/>
          <a:stretch>
            <a:fillRect/>
          </a:stretch>
        </p:blipFill>
        <p:spPr>
          <a:xfrm>
            <a:off x="1667677" y="2372519"/>
            <a:ext cx="8334375" cy="3257550"/>
          </a:xfrm>
          <a:prstGeom prst="rect">
            <a:avLst/>
          </a:prstGeom>
        </p:spPr>
      </p:pic>
    </p:spTree>
    <p:extLst>
      <p:ext uri="{BB962C8B-B14F-4D97-AF65-F5344CB8AC3E}">
        <p14:creationId xmlns:p14="http://schemas.microsoft.com/office/powerpoint/2010/main" val="2649916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988775" y="1825625"/>
            <a:ext cx="8334375" cy="3924300"/>
          </a:xfrm>
          <a:prstGeom prst="rect">
            <a:avLst/>
          </a:prstGeom>
        </p:spPr>
      </p:pic>
    </p:spTree>
    <p:extLst>
      <p:ext uri="{BB962C8B-B14F-4D97-AF65-F5344CB8AC3E}">
        <p14:creationId xmlns:p14="http://schemas.microsoft.com/office/powerpoint/2010/main" val="69586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 Operations </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838200" y="1690688"/>
            <a:ext cx="8353425" cy="3362325"/>
          </a:xfrm>
          <a:prstGeom prst="rect">
            <a:avLst/>
          </a:prstGeom>
        </p:spPr>
      </p:pic>
      <p:pic>
        <p:nvPicPr>
          <p:cNvPr id="5" name="Picture 4"/>
          <p:cNvPicPr>
            <a:picLocks noChangeAspect="1"/>
          </p:cNvPicPr>
          <p:nvPr/>
        </p:nvPicPr>
        <p:blipFill>
          <a:blip r:embed="rId3"/>
          <a:stretch>
            <a:fillRect/>
          </a:stretch>
        </p:blipFill>
        <p:spPr>
          <a:xfrm>
            <a:off x="820128" y="5053013"/>
            <a:ext cx="8372475" cy="1085850"/>
          </a:xfrm>
          <a:prstGeom prst="rect">
            <a:avLst/>
          </a:prstGeom>
        </p:spPr>
      </p:pic>
    </p:spTree>
    <p:extLst>
      <p:ext uri="{BB962C8B-B14F-4D97-AF65-F5344CB8AC3E}">
        <p14:creationId xmlns:p14="http://schemas.microsoft.com/office/powerpoint/2010/main" val="1247787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04327" y="171450"/>
            <a:ext cx="8362950" cy="6686550"/>
          </a:xfrm>
          <a:prstGeom prst="rect">
            <a:avLst/>
          </a:prstGeom>
        </p:spPr>
      </p:pic>
    </p:spTree>
    <p:extLst>
      <p:ext uri="{BB962C8B-B14F-4D97-AF65-F5344CB8AC3E}">
        <p14:creationId xmlns:p14="http://schemas.microsoft.com/office/powerpoint/2010/main" val="194402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825625"/>
            <a:ext cx="8334375" cy="2819400"/>
          </a:xfrm>
          <a:prstGeom prst="rect">
            <a:avLst/>
          </a:prstGeom>
        </p:spPr>
      </p:pic>
    </p:spTree>
    <p:extLst>
      <p:ext uri="{BB962C8B-B14F-4D97-AF65-F5344CB8AC3E}">
        <p14:creationId xmlns:p14="http://schemas.microsoft.com/office/powerpoint/2010/main" val="22087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More on string Slicing </a:t>
            </a:r>
            <a:endParaRPr lang="en-IN" dirty="0"/>
          </a:p>
        </p:txBody>
      </p:sp>
      <p:sp>
        <p:nvSpPr>
          <p:cNvPr id="3" name="Content Placeholder 2"/>
          <p:cNvSpPr>
            <a:spLocks noGrp="1"/>
          </p:cNvSpPr>
          <p:nvPr>
            <p:ph idx="1"/>
          </p:nvPr>
        </p:nvSpPr>
        <p:spPr/>
        <p:txBody>
          <a:bodyPr>
            <a:normAutofit/>
          </a:bodyPr>
          <a:lstStyle/>
          <a:p>
            <a:pPr marL="0" indent="0">
              <a:buNone/>
            </a:pPr>
            <a:r>
              <a:rPr lang="en-IN" sz="2400" i="1" dirty="0" smtClean="0"/>
              <a:t>Consider the given figure </a:t>
            </a:r>
            <a:endParaRPr lang="en-IN" sz="2400" i="1" dirty="0"/>
          </a:p>
        </p:txBody>
      </p:sp>
      <p:pic>
        <p:nvPicPr>
          <p:cNvPr id="4" name="Picture 3"/>
          <p:cNvPicPr>
            <a:picLocks noChangeAspect="1"/>
          </p:cNvPicPr>
          <p:nvPr/>
        </p:nvPicPr>
        <p:blipFill>
          <a:blip r:embed="rId2"/>
          <a:stretch>
            <a:fillRect/>
          </a:stretch>
        </p:blipFill>
        <p:spPr>
          <a:xfrm>
            <a:off x="906122" y="2539704"/>
            <a:ext cx="8362950" cy="2171700"/>
          </a:xfrm>
          <a:prstGeom prst="rect">
            <a:avLst/>
          </a:prstGeom>
        </p:spPr>
      </p:pic>
    </p:spTree>
    <p:extLst>
      <p:ext uri="{BB962C8B-B14F-4D97-AF65-F5344CB8AC3E}">
        <p14:creationId xmlns:p14="http://schemas.microsoft.com/office/powerpoint/2010/main" val="768842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3458"/>
          </a:xfrm>
        </p:spPr>
        <p:txBody>
          <a:bodyPr>
            <a:normAutofit/>
          </a:bodyPr>
          <a:lstStyle/>
          <a:p>
            <a:r>
              <a:rPr lang="en-US" sz="2400" dirty="0" smtClean="0"/>
              <a:t>Let’s understand Slicing in strings with the help of few examples. </a:t>
            </a:r>
            <a:endParaRPr lang="en-IN" sz="2400" dirty="0"/>
          </a:p>
        </p:txBody>
      </p:sp>
      <p:sp>
        <p:nvSpPr>
          <p:cNvPr id="3" name="Content Placeholder 2"/>
          <p:cNvSpPr>
            <a:spLocks noGrp="1"/>
          </p:cNvSpPr>
          <p:nvPr>
            <p:ph idx="1"/>
          </p:nvPr>
        </p:nvSpPr>
        <p:spPr>
          <a:xfrm>
            <a:off x="838200" y="1350236"/>
            <a:ext cx="10515600" cy="4826727"/>
          </a:xfrm>
        </p:spPr>
        <p:txBody>
          <a:bodyPr>
            <a:normAutofit fontScale="92500" lnSpcReduction="10000"/>
          </a:bodyPr>
          <a:lstStyle/>
          <a:p>
            <a:pPr marL="0" indent="0">
              <a:buNone/>
            </a:pPr>
            <a:r>
              <a:rPr lang="en-US" sz="2000" b="1" dirty="0" smtClean="0"/>
              <a:t>Example</a:t>
            </a:r>
            <a:r>
              <a:rPr lang="en-US" dirty="0" smtClean="0"/>
              <a:t> </a:t>
            </a:r>
          </a:p>
          <a:p>
            <a:pPr marL="0" indent="0">
              <a:buNone/>
            </a:pPr>
            <a:r>
              <a:rPr lang="en-US" dirty="0" smtClean="0"/>
              <a:t>&gt;&gt;&gt;A=‟Save Earth” </a:t>
            </a:r>
          </a:p>
          <a:p>
            <a:pPr marL="0" indent="0">
              <a:buNone/>
            </a:pPr>
            <a:r>
              <a:rPr lang="en-US" dirty="0" smtClean="0"/>
              <a:t>&gt;&gt;&gt; print (A[1:3])</a:t>
            </a:r>
          </a:p>
          <a:p>
            <a:pPr marL="0" indent="0">
              <a:buNone/>
            </a:pPr>
            <a:r>
              <a:rPr lang="en-US" dirty="0"/>
              <a:t> </a:t>
            </a:r>
            <a:r>
              <a:rPr lang="en-US" dirty="0" smtClean="0"/>
              <a:t>      </a:t>
            </a:r>
            <a:r>
              <a:rPr lang="en-US" dirty="0" err="1" smtClean="0"/>
              <a:t>av</a:t>
            </a:r>
            <a:endParaRPr lang="en-US" dirty="0" smtClean="0"/>
          </a:p>
          <a:p>
            <a:pPr marL="0" indent="0" algn="just">
              <a:buNone/>
            </a:pPr>
            <a:r>
              <a:rPr lang="en-US" dirty="0" smtClean="0"/>
              <a:t>The print statement prints the substring starting from subscript 1 and ending at subscript 3 . </a:t>
            </a:r>
          </a:p>
          <a:p>
            <a:pPr marL="0" indent="0" algn="just">
              <a:buNone/>
            </a:pPr>
            <a:r>
              <a:rPr lang="en-US" sz="2000" b="1" dirty="0" smtClean="0"/>
              <a:t>Example</a:t>
            </a:r>
            <a:r>
              <a:rPr lang="en-US" dirty="0" smtClean="0"/>
              <a:t> </a:t>
            </a:r>
          </a:p>
          <a:p>
            <a:pPr marL="0" indent="0" algn="just">
              <a:buNone/>
            </a:pPr>
            <a:r>
              <a:rPr lang="en-US" dirty="0" smtClean="0"/>
              <a:t>&gt;&gt;&gt;print (A[3:]) </a:t>
            </a:r>
          </a:p>
          <a:p>
            <a:pPr marL="0" indent="0" algn="just">
              <a:buNone/>
            </a:pPr>
            <a:r>
              <a:rPr lang="en-US" dirty="0"/>
              <a:t> </a:t>
            </a:r>
            <a:r>
              <a:rPr lang="en-US" dirty="0" smtClean="0"/>
              <a:t>     ‘e Earth’ </a:t>
            </a:r>
          </a:p>
          <a:p>
            <a:pPr marL="0" indent="0" algn="just">
              <a:buNone/>
            </a:pPr>
            <a:r>
              <a:rPr lang="en-US" dirty="0" smtClean="0"/>
              <a:t>Omitting the second index, directs the python interpreter to extract the substring till the end of the string </a:t>
            </a:r>
          </a:p>
          <a:p>
            <a:pPr marL="0" indent="0" algn="just">
              <a:buNone/>
            </a:pPr>
            <a:endParaRPr lang="en-IN" dirty="0"/>
          </a:p>
        </p:txBody>
      </p:sp>
    </p:spTree>
    <p:extLst>
      <p:ext uri="{BB962C8B-B14F-4D97-AF65-F5344CB8AC3E}">
        <p14:creationId xmlns:p14="http://schemas.microsoft.com/office/powerpoint/2010/main" val="372584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Content Placeholder 2"/>
          <p:cNvSpPr>
            <a:spLocks noGrp="1"/>
          </p:cNvSpPr>
          <p:nvPr>
            <p:ph idx="1"/>
          </p:nvPr>
        </p:nvSpPr>
        <p:spPr/>
        <p:txBody>
          <a:bodyPr/>
          <a:lstStyle/>
          <a:p>
            <a:pPr algn="just"/>
            <a:r>
              <a:rPr lang="en-US" dirty="0" smtClean="0"/>
              <a:t>In python, consecutive sequence of characters is known as a string. An individual character in a string is accessed using a subscript (index). The subscript should always be an integer (positive or negative). A subscript starts from 0.</a:t>
            </a:r>
            <a:endParaRPr lang="en-IN" dirty="0"/>
          </a:p>
        </p:txBody>
      </p:sp>
    </p:spTree>
    <p:extLst>
      <p:ext uri="{BB962C8B-B14F-4D97-AF65-F5344CB8AC3E}">
        <p14:creationId xmlns:p14="http://schemas.microsoft.com/office/powerpoint/2010/main" val="707094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smtClean="0"/>
              <a:t>Example</a:t>
            </a:r>
            <a:r>
              <a:rPr lang="en-US" dirty="0" smtClean="0"/>
              <a:t> </a:t>
            </a:r>
          </a:p>
          <a:p>
            <a:pPr marL="0" indent="0">
              <a:buNone/>
            </a:pPr>
            <a:r>
              <a:rPr lang="en-US" dirty="0" smtClean="0"/>
              <a:t>&gt;&gt;&gt;print (A[:3]) </a:t>
            </a:r>
          </a:p>
          <a:p>
            <a:pPr marL="0" indent="0">
              <a:buNone/>
            </a:pPr>
            <a:r>
              <a:rPr lang="en-US" dirty="0"/>
              <a:t> </a:t>
            </a:r>
            <a:r>
              <a:rPr lang="en-US" dirty="0" smtClean="0"/>
              <a:t>     </a:t>
            </a:r>
            <a:r>
              <a:rPr lang="en-US" dirty="0" err="1" smtClean="0"/>
              <a:t>Sav</a:t>
            </a:r>
            <a:r>
              <a:rPr lang="en-US" dirty="0" smtClean="0"/>
              <a:t> </a:t>
            </a:r>
          </a:p>
          <a:p>
            <a:pPr marL="0" indent="0" algn="just">
              <a:buNone/>
            </a:pPr>
            <a:r>
              <a:rPr lang="en-US" dirty="0" smtClean="0"/>
              <a:t>Omitting the first index, directs the python interpreter to extract the substring before the second index starting from the beginning.</a:t>
            </a:r>
          </a:p>
          <a:p>
            <a:pPr marL="0" indent="0" algn="just">
              <a:buNone/>
            </a:pPr>
            <a:r>
              <a:rPr lang="en-US" sz="2000" b="1" dirty="0" smtClean="0"/>
              <a:t>Example</a:t>
            </a:r>
            <a:r>
              <a:rPr lang="en-US" dirty="0" smtClean="0"/>
              <a:t> </a:t>
            </a:r>
          </a:p>
          <a:p>
            <a:pPr marL="0" indent="0" algn="just">
              <a:buNone/>
            </a:pPr>
            <a:r>
              <a:rPr lang="en-US" dirty="0" smtClean="0"/>
              <a:t>&gt;&gt;&gt;print (A[:])</a:t>
            </a:r>
          </a:p>
          <a:p>
            <a:pPr marL="0" indent="0" algn="just">
              <a:buNone/>
            </a:pPr>
            <a:r>
              <a:rPr lang="en-US" dirty="0"/>
              <a:t> </a:t>
            </a:r>
            <a:r>
              <a:rPr lang="en-US" dirty="0" smtClean="0"/>
              <a:t>      ‘Save Earth’ </a:t>
            </a:r>
          </a:p>
          <a:p>
            <a:pPr marL="0" indent="0" algn="just">
              <a:buNone/>
            </a:pPr>
            <a:r>
              <a:rPr lang="en-US" dirty="0" smtClean="0"/>
              <a:t>Omitting both the indices, directs the python interpreter to extract the entire string starting from 0 till the last index</a:t>
            </a:r>
            <a:endParaRPr lang="en-IN" dirty="0"/>
          </a:p>
        </p:txBody>
      </p:sp>
    </p:spTree>
    <p:extLst>
      <p:ext uri="{BB962C8B-B14F-4D97-AF65-F5344CB8AC3E}">
        <p14:creationId xmlns:p14="http://schemas.microsoft.com/office/powerpoint/2010/main" val="1499532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sz="2000" b="1" dirty="0" smtClean="0"/>
              <a:t>Example</a:t>
            </a:r>
            <a:r>
              <a:rPr lang="en-US" dirty="0" smtClean="0"/>
              <a:t> </a:t>
            </a:r>
          </a:p>
          <a:p>
            <a:pPr marL="0" indent="0">
              <a:buNone/>
            </a:pPr>
            <a:r>
              <a:rPr lang="en-US" dirty="0" smtClean="0"/>
              <a:t>&gt;&gt;&gt;print (A[-2:]) </a:t>
            </a:r>
          </a:p>
          <a:p>
            <a:pPr marL="0" indent="0">
              <a:buNone/>
            </a:pPr>
            <a:r>
              <a:rPr lang="en-US" dirty="0"/>
              <a:t> </a:t>
            </a:r>
            <a:r>
              <a:rPr lang="en-US" dirty="0" smtClean="0"/>
              <a:t>      ‘</a:t>
            </a:r>
            <a:r>
              <a:rPr lang="en-US" dirty="0" err="1" smtClean="0"/>
              <a:t>th</a:t>
            </a:r>
            <a:r>
              <a:rPr lang="en-US" dirty="0" smtClean="0"/>
              <a:t>’ </a:t>
            </a:r>
          </a:p>
          <a:p>
            <a:pPr marL="0" indent="0" algn="just">
              <a:buNone/>
            </a:pPr>
            <a:r>
              <a:rPr lang="en-US" dirty="0" smtClean="0"/>
              <a:t>For negative indices the python interpreter counts from the right side (also shown above). So the last two letters are printed.</a:t>
            </a:r>
          </a:p>
          <a:p>
            <a:pPr marL="0" indent="0" algn="just">
              <a:buNone/>
            </a:pPr>
            <a:r>
              <a:rPr lang="en-US" sz="2000" b="1" dirty="0" smtClean="0"/>
              <a:t>Example</a:t>
            </a:r>
            <a:r>
              <a:rPr lang="en-US" dirty="0" smtClean="0"/>
              <a:t> </a:t>
            </a:r>
          </a:p>
          <a:p>
            <a:pPr marL="0" indent="0" algn="just">
              <a:buNone/>
            </a:pPr>
            <a:r>
              <a:rPr lang="en-US" dirty="0" smtClean="0"/>
              <a:t>&gt;&gt;&gt;print (A[:-2]) </a:t>
            </a:r>
          </a:p>
          <a:p>
            <a:pPr marL="0" indent="0" algn="just">
              <a:buNone/>
            </a:pPr>
            <a:r>
              <a:rPr lang="en-US" dirty="0"/>
              <a:t> </a:t>
            </a:r>
            <a:r>
              <a:rPr lang="en-US" dirty="0" smtClean="0"/>
              <a:t>     ‘Save Ear’ </a:t>
            </a:r>
          </a:p>
          <a:p>
            <a:pPr marL="0" indent="0" algn="just">
              <a:buNone/>
            </a:pPr>
            <a:r>
              <a:rPr lang="en-US" dirty="0" smtClean="0"/>
              <a:t>Omitting the first index, directs the python interpreter to start extracting the substring form the beginning. Since the negative index indicates slicing from the end of the string. So the entire string except the last two letters is printed.</a:t>
            </a:r>
            <a:endParaRPr lang="en-IN" dirty="0"/>
          </a:p>
        </p:txBody>
      </p:sp>
    </p:spTree>
    <p:extLst>
      <p:ext uri="{BB962C8B-B14F-4D97-AF65-F5344CB8AC3E}">
        <p14:creationId xmlns:p14="http://schemas.microsoft.com/office/powerpoint/2010/main" val="2552910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985" y="84573"/>
            <a:ext cx="10515600" cy="590546"/>
          </a:xfrm>
        </p:spPr>
        <p:txBody>
          <a:bodyPr>
            <a:normAutofit fontScale="90000"/>
          </a:bodyPr>
          <a:lstStyle/>
          <a:p>
            <a:r>
              <a:rPr lang="en-US" dirty="0" smtClean="0"/>
              <a:t>String methods &amp; built in functions </a:t>
            </a:r>
            <a:endParaRPr lang="en-IN" dirty="0"/>
          </a:p>
        </p:txBody>
      </p:sp>
      <p:pic>
        <p:nvPicPr>
          <p:cNvPr id="4" name="Picture 3"/>
          <p:cNvPicPr>
            <a:picLocks noChangeAspect="1"/>
          </p:cNvPicPr>
          <p:nvPr/>
        </p:nvPicPr>
        <p:blipFill>
          <a:blip r:embed="rId2"/>
          <a:stretch>
            <a:fillRect/>
          </a:stretch>
        </p:blipFill>
        <p:spPr>
          <a:xfrm>
            <a:off x="777935" y="675119"/>
            <a:ext cx="8362950" cy="2428164"/>
          </a:xfrm>
          <a:prstGeom prst="rect">
            <a:avLst/>
          </a:prstGeom>
        </p:spPr>
      </p:pic>
      <p:pic>
        <p:nvPicPr>
          <p:cNvPr id="5" name="Picture 4"/>
          <p:cNvPicPr>
            <a:picLocks noChangeAspect="1"/>
          </p:cNvPicPr>
          <p:nvPr/>
        </p:nvPicPr>
        <p:blipFill rotWithShape="1">
          <a:blip r:embed="rId3"/>
          <a:srcRect b="30516"/>
          <a:stretch/>
        </p:blipFill>
        <p:spPr>
          <a:xfrm>
            <a:off x="796985" y="3103283"/>
            <a:ext cx="8343900" cy="3776081"/>
          </a:xfrm>
          <a:prstGeom prst="rect">
            <a:avLst/>
          </a:prstGeom>
        </p:spPr>
      </p:pic>
    </p:spTree>
    <p:extLst>
      <p:ext uri="{BB962C8B-B14F-4D97-AF65-F5344CB8AC3E}">
        <p14:creationId xmlns:p14="http://schemas.microsoft.com/office/powerpoint/2010/main" val="2006850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70835"/>
          <a:stretch/>
        </p:blipFill>
        <p:spPr>
          <a:xfrm>
            <a:off x="1530944" y="282011"/>
            <a:ext cx="8343900" cy="1875134"/>
          </a:xfrm>
          <a:prstGeom prst="rect">
            <a:avLst/>
          </a:prstGeom>
        </p:spPr>
      </p:pic>
      <p:pic>
        <p:nvPicPr>
          <p:cNvPr id="5" name="Picture 4"/>
          <p:cNvPicPr>
            <a:picLocks noChangeAspect="1"/>
          </p:cNvPicPr>
          <p:nvPr/>
        </p:nvPicPr>
        <p:blipFill rotWithShape="1">
          <a:blip r:embed="rId3"/>
          <a:srcRect b="10328"/>
          <a:stretch/>
        </p:blipFill>
        <p:spPr>
          <a:xfrm>
            <a:off x="1539490" y="1934950"/>
            <a:ext cx="8353425" cy="4414576"/>
          </a:xfrm>
          <a:prstGeom prst="rect">
            <a:avLst/>
          </a:prstGeom>
        </p:spPr>
      </p:pic>
    </p:spTree>
    <p:extLst>
      <p:ext uri="{BB962C8B-B14F-4D97-AF65-F5344CB8AC3E}">
        <p14:creationId xmlns:p14="http://schemas.microsoft.com/office/powerpoint/2010/main" val="3344124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88482" b="3070"/>
          <a:stretch/>
        </p:blipFill>
        <p:spPr>
          <a:xfrm>
            <a:off x="1534726" y="734944"/>
            <a:ext cx="8353425" cy="427290"/>
          </a:xfrm>
          <a:prstGeom prst="rect">
            <a:avLst/>
          </a:prstGeom>
        </p:spPr>
      </p:pic>
      <p:pic>
        <p:nvPicPr>
          <p:cNvPr id="5" name="Picture 4"/>
          <p:cNvPicPr>
            <a:picLocks noChangeAspect="1"/>
          </p:cNvPicPr>
          <p:nvPr/>
        </p:nvPicPr>
        <p:blipFill>
          <a:blip r:embed="rId3"/>
          <a:stretch>
            <a:fillRect/>
          </a:stretch>
        </p:blipFill>
        <p:spPr>
          <a:xfrm>
            <a:off x="1526179" y="1161783"/>
            <a:ext cx="8353425" cy="4705350"/>
          </a:xfrm>
          <a:prstGeom prst="rect">
            <a:avLst/>
          </a:prstGeom>
        </p:spPr>
      </p:pic>
    </p:spTree>
    <p:extLst>
      <p:ext uri="{BB962C8B-B14F-4D97-AF65-F5344CB8AC3E}">
        <p14:creationId xmlns:p14="http://schemas.microsoft.com/office/powerpoint/2010/main" val="1470353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2762"/>
          <a:stretch/>
        </p:blipFill>
        <p:spPr>
          <a:xfrm>
            <a:off x="1522398" y="0"/>
            <a:ext cx="8343900" cy="6144426"/>
          </a:xfrm>
          <a:prstGeom prst="rect">
            <a:avLst/>
          </a:prstGeom>
        </p:spPr>
      </p:pic>
      <p:pic>
        <p:nvPicPr>
          <p:cNvPr id="5" name="Picture 4"/>
          <p:cNvPicPr>
            <a:picLocks noChangeAspect="1"/>
          </p:cNvPicPr>
          <p:nvPr/>
        </p:nvPicPr>
        <p:blipFill rotWithShape="1">
          <a:blip r:embed="rId3"/>
          <a:srcRect t="12078"/>
          <a:stretch/>
        </p:blipFill>
        <p:spPr>
          <a:xfrm>
            <a:off x="1532902" y="6144424"/>
            <a:ext cx="8324850" cy="435479"/>
          </a:xfrm>
          <a:prstGeom prst="rect">
            <a:avLst/>
          </a:prstGeom>
        </p:spPr>
      </p:pic>
    </p:spTree>
    <p:extLst>
      <p:ext uri="{BB962C8B-B14F-4D97-AF65-F5344CB8AC3E}">
        <p14:creationId xmlns:p14="http://schemas.microsoft.com/office/powerpoint/2010/main" val="3686497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9275" y="78288"/>
            <a:ext cx="7824743" cy="6685130"/>
          </a:xfrm>
          <a:prstGeom prst="rect">
            <a:avLst/>
          </a:prstGeom>
        </p:spPr>
      </p:pic>
    </p:spTree>
    <p:extLst>
      <p:ext uri="{BB962C8B-B14F-4D97-AF65-F5344CB8AC3E}">
        <p14:creationId xmlns:p14="http://schemas.microsoft.com/office/powerpoint/2010/main" val="37682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81881" y="988731"/>
            <a:ext cx="8362950" cy="3733800"/>
          </a:xfrm>
          <a:prstGeom prst="rect">
            <a:avLst/>
          </a:prstGeom>
        </p:spPr>
      </p:pic>
      <p:pic>
        <p:nvPicPr>
          <p:cNvPr id="5" name="Picture 4"/>
          <p:cNvPicPr>
            <a:picLocks noChangeAspect="1"/>
          </p:cNvPicPr>
          <p:nvPr/>
        </p:nvPicPr>
        <p:blipFill>
          <a:blip r:embed="rId3"/>
          <a:stretch>
            <a:fillRect/>
          </a:stretch>
        </p:blipFill>
        <p:spPr>
          <a:xfrm>
            <a:off x="1381881" y="4722531"/>
            <a:ext cx="8334375" cy="438150"/>
          </a:xfrm>
          <a:prstGeom prst="rect">
            <a:avLst/>
          </a:prstGeom>
        </p:spPr>
      </p:pic>
    </p:spTree>
    <p:extLst>
      <p:ext uri="{BB962C8B-B14F-4D97-AF65-F5344CB8AC3E}">
        <p14:creationId xmlns:p14="http://schemas.microsoft.com/office/powerpoint/2010/main" val="603610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1645" b="1263"/>
          <a:stretch/>
        </p:blipFill>
        <p:spPr>
          <a:xfrm>
            <a:off x="1523377" y="1580972"/>
            <a:ext cx="8324850" cy="3264493"/>
          </a:xfrm>
          <a:prstGeom prst="rect">
            <a:avLst/>
          </a:prstGeom>
        </p:spPr>
      </p:pic>
    </p:spTree>
    <p:extLst>
      <p:ext uri="{BB962C8B-B14F-4D97-AF65-F5344CB8AC3E}">
        <p14:creationId xmlns:p14="http://schemas.microsoft.com/office/powerpoint/2010/main" val="1770655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8394" y="730488"/>
            <a:ext cx="8343900" cy="5448300"/>
          </a:xfrm>
          <a:prstGeom prst="rect">
            <a:avLst/>
          </a:prstGeom>
        </p:spPr>
      </p:pic>
    </p:spTree>
    <p:extLst>
      <p:ext uri="{BB962C8B-B14F-4D97-AF65-F5344CB8AC3E}">
        <p14:creationId xmlns:p14="http://schemas.microsoft.com/office/powerpoint/2010/main" val="3951957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Example </a:t>
            </a:r>
          </a:p>
          <a:p>
            <a:pPr marL="0" indent="0">
              <a:buNone/>
            </a:pPr>
            <a:r>
              <a:rPr lang="en-US" dirty="0" smtClean="0"/>
              <a:t># Declaring a string in python </a:t>
            </a:r>
          </a:p>
          <a:p>
            <a:pPr marL="0" indent="0">
              <a:buNone/>
            </a:pPr>
            <a:r>
              <a:rPr lang="en-US" dirty="0" smtClean="0"/>
              <a:t>&gt;&gt;&gt;</a:t>
            </a:r>
            <a:r>
              <a:rPr lang="en-US" dirty="0" err="1" smtClean="0"/>
              <a:t>myfirst</a:t>
            </a:r>
            <a:r>
              <a:rPr lang="en-US" dirty="0" smtClean="0"/>
              <a:t>=“Save Earth” </a:t>
            </a:r>
          </a:p>
          <a:p>
            <a:pPr marL="0" indent="0">
              <a:buNone/>
            </a:pPr>
            <a:r>
              <a:rPr lang="en-US" dirty="0" smtClean="0"/>
              <a:t>&gt;&gt;&gt;print (</a:t>
            </a:r>
            <a:r>
              <a:rPr lang="en-US" dirty="0" err="1" smtClean="0"/>
              <a:t>myfirst</a:t>
            </a:r>
            <a:r>
              <a:rPr lang="en-US" dirty="0" smtClean="0"/>
              <a:t>)</a:t>
            </a:r>
          </a:p>
          <a:p>
            <a:pPr marL="0" indent="0">
              <a:buNone/>
            </a:pPr>
            <a:r>
              <a:rPr lang="en-US" dirty="0" smtClean="0"/>
              <a:t> Save Earth</a:t>
            </a:r>
            <a:endParaRPr lang="en-IN" dirty="0"/>
          </a:p>
        </p:txBody>
      </p:sp>
    </p:spTree>
    <p:extLst>
      <p:ext uri="{BB962C8B-B14F-4D97-AF65-F5344CB8AC3E}">
        <p14:creationId xmlns:p14="http://schemas.microsoft.com/office/powerpoint/2010/main" val="2304529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US" dirty="0" smtClean="0"/>
              <a:t>Note: In the table given above, </a:t>
            </a:r>
            <a:r>
              <a:rPr lang="en-US" dirty="0" err="1" smtClean="0"/>
              <a:t>len</a:t>
            </a:r>
            <a:r>
              <a:rPr lang="en-US" dirty="0" smtClean="0"/>
              <a:t>( ) is a built in function and so we don’t need import the string module. For all other functions import string statement is required for their successful execution. </a:t>
            </a:r>
            <a:endParaRPr lang="en-IN" dirty="0"/>
          </a:p>
        </p:txBody>
      </p:sp>
    </p:spTree>
    <p:extLst>
      <p:ext uri="{BB962C8B-B14F-4D97-AF65-F5344CB8AC3E}">
        <p14:creationId xmlns:p14="http://schemas.microsoft.com/office/powerpoint/2010/main" val="1126576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Strings constants defined in string module: </a:t>
            </a:r>
            <a:endParaRPr lang="en-IN" sz="3200" dirty="0"/>
          </a:p>
        </p:txBody>
      </p:sp>
      <p:sp>
        <p:nvSpPr>
          <p:cNvPr id="3" name="Content Placeholder 2"/>
          <p:cNvSpPr>
            <a:spLocks noGrp="1"/>
          </p:cNvSpPr>
          <p:nvPr>
            <p:ph idx="1"/>
          </p:nvPr>
        </p:nvSpPr>
        <p:spPr/>
        <p:txBody>
          <a:bodyPr>
            <a:normAutofit fontScale="77500" lnSpcReduction="20000"/>
          </a:bodyPr>
          <a:lstStyle/>
          <a:p>
            <a:r>
              <a:rPr lang="en-IN" dirty="0" err="1" smtClean="0"/>
              <a:t>string.ascii_uppercase</a:t>
            </a:r>
            <a:r>
              <a:rPr lang="en-IN" dirty="0" smtClean="0"/>
              <a:t> </a:t>
            </a:r>
          </a:p>
          <a:p>
            <a:pPr marL="0" indent="0">
              <a:buNone/>
            </a:pPr>
            <a:r>
              <a:rPr lang="en-IN" dirty="0" smtClean="0"/>
              <a:t>The command displays a string containing uppercase characters.</a:t>
            </a:r>
          </a:p>
          <a:p>
            <a:pPr marL="0" indent="0">
              <a:buNone/>
            </a:pPr>
            <a:r>
              <a:rPr lang="en-IN" sz="2000" b="1" dirty="0" smtClean="0"/>
              <a:t>Example</a:t>
            </a:r>
            <a:r>
              <a:rPr lang="en-IN" dirty="0" smtClean="0"/>
              <a:t> </a:t>
            </a:r>
          </a:p>
          <a:p>
            <a:pPr marL="0" indent="0">
              <a:buNone/>
            </a:pPr>
            <a:r>
              <a:rPr lang="en-IN" dirty="0" smtClean="0"/>
              <a:t>&gt;&gt;&gt; </a:t>
            </a:r>
            <a:r>
              <a:rPr lang="en-IN" dirty="0" err="1" smtClean="0"/>
              <a:t>string.ascii_uppercase</a:t>
            </a:r>
            <a:r>
              <a:rPr lang="en-IN" dirty="0" smtClean="0"/>
              <a:t> </a:t>
            </a:r>
          </a:p>
          <a:p>
            <a:pPr marL="0" indent="0">
              <a:buNone/>
            </a:pPr>
            <a:r>
              <a:rPr lang="en-IN" dirty="0" smtClean="0"/>
              <a:t>'ABCDEFGHIJKLMNOPQRSTUVWXYZ' </a:t>
            </a:r>
          </a:p>
          <a:p>
            <a:endParaRPr lang="en-IN" dirty="0" smtClean="0"/>
          </a:p>
          <a:p>
            <a:r>
              <a:rPr lang="en-IN" dirty="0" err="1" smtClean="0"/>
              <a:t>string.ascii_lowercase</a:t>
            </a:r>
            <a:r>
              <a:rPr lang="en-IN" dirty="0" smtClean="0"/>
              <a:t> </a:t>
            </a:r>
          </a:p>
          <a:p>
            <a:pPr marL="0" indent="0">
              <a:buNone/>
            </a:pPr>
            <a:r>
              <a:rPr lang="en-US" dirty="0" smtClean="0"/>
              <a:t>The command displays a string containing all lowercase characters. </a:t>
            </a:r>
          </a:p>
          <a:p>
            <a:pPr marL="0" indent="0">
              <a:buNone/>
            </a:pPr>
            <a:r>
              <a:rPr lang="en-US" sz="2200" b="1" dirty="0" smtClean="0"/>
              <a:t>Example</a:t>
            </a:r>
            <a:r>
              <a:rPr lang="en-US" dirty="0" smtClean="0"/>
              <a:t> </a:t>
            </a:r>
          </a:p>
          <a:p>
            <a:pPr marL="0" indent="0">
              <a:buNone/>
            </a:pPr>
            <a:r>
              <a:rPr lang="en-US" dirty="0" smtClean="0"/>
              <a:t>&gt;&gt;&gt; </a:t>
            </a:r>
            <a:r>
              <a:rPr lang="en-US" dirty="0" err="1" smtClean="0"/>
              <a:t>string.ascii_lowercase</a:t>
            </a:r>
            <a:r>
              <a:rPr lang="en-US" dirty="0" smtClean="0"/>
              <a:t> </a:t>
            </a:r>
          </a:p>
          <a:p>
            <a:pPr marL="0" indent="0">
              <a:buNone/>
            </a:pPr>
            <a:r>
              <a:rPr lang="en-US" dirty="0" smtClean="0"/>
              <a:t>'</a:t>
            </a:r>
            <a:r>
              <a:rPr lang="en-US" dirty="0" err="1" smtClean="0"/>
              <a:t>abcdefghijklmnopqrstuvwxyz</a:t>
            </a:r>
            <a:r>
              <a:rPr lang="en-US" dirty="0" smtClean="0"/>
              <a:t>' </a:t>
            </a:r>
            <a:endParaRPr lang="en-IN" dirty="0" smtClean="0"/>
          </a:p>
          <a:p>
            <a:pPr marL="0" indent="0">
              <a:buNone/>
            </a:pPr>
            <a:r>
              <a:rPr lang="en-IN" dirty="0" smtClean="0"/>
              <a:t> </a:t>
            </a:r>
            <a:endParaRPr lang="en-IN" dirty="0"/>
          </a:p>
        </p:txBody>
      </p:sp>
    </p:spTree>
    <p:extLst>
      <p:ext uri="{BB962C8B-B14F-4D97-AF65-F5344CB8AC3E}">
        <p14:creationId xmlns:p14="http://schemas.microsoft.com/office/powerpoint/2010/main" val="340894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err="1" smtClean="0"/>
              <a:t>string.ascii_letters</a:t>
            </a:r>
            <a:r>
              <a:rPr lang="en-IN" dirty="0" smtClean="0"/>
              <a:t> </a:t>
            </a:r>
          </a:p>
          <a:p>
            <a:pPr marL="0" indent="0" algn="just">
              <a:buNone/>
            </a:pPr>
            <a:r>
              <a:rPr lang="en-IN" dirty="0" smtClean="0"/>
              <a:t>The command displays a string containing both uppercase and lowercase characters. </a:t>
            </a:r>
          </a:p>
          <a:p>
            <a:pPr marL="0" indent="0">
              <a:buNone/>
            </a:pPr>
            <a:r>
              <a:rPr lang="en-IN" dirty="0" smtClean="0"/>
              <a:t>&gt;&gt;&gt; </a:t>
            </a:r>
            <a:r>
              <a:rPr lang="en-IN" dirty="0" err="1" smtClean="0"/>
              <a:t>string.ascii_letters</a:t>
            </a:r>
            <a:r>
              <a:rPr lang="en-IN" dirty="0" smtClean="0"/>
              <a:t> '</a:t>
            </a:r>
            <a:r>
              <a:rPr lang="en-IN" dirty="0" err="1" smtClean="0"/>
              <a:t>abcdefghijklmnopqrstuvwxyzABCDEFGHIJKLMNOPQRSTUVWXYZ</a:t>
            </a:r>
            <a:r>
              <a:rPr lang="en-IN" dirty="0" smtClean="0"/>
              <a:t>‘</a:t>
            </a:r>
          </a:p>
          <a:p>
            <a:pPr marL="0" indent="0">
              <a:buNone/>
            </a:pPr>
            <a:endParaRPr lang="en-IN" dirty="0" smtClean="0"/>
          </a:p>
          <a:p>
            <a:r>
              <a:rPr lang="en-IN" dirty="0" err="1" smtClean="0"/>
              <a:t>string.digits</a:t>
            </a:r>
            <a:endParaRPr lang="en-IN" dirty="0" smtClean="0"/>
          </a:p>
          <a:p>
            <a:pPr marL="0" indent="0">
              <a:buNone/>
            </a:pPr>
            <a:r>
              <a:rPr lang="en-US" dirty="0" smtClean="0"/>
              <a:t>The command displays a string containing digits. </a:t>
            </a:r>
          </a:p>
          <a:p>
            <a:pPr marL="0" indent="0">
              <a:buNone/>
            </a:pPr>
            <a:r>
              <a:rPr lang="en-US" dirty="0" smtClean="0"/>
              <a:t>&gt;&gt;&gt; </a:t>
            </a:r>
            <a:r>
              <a:rPr lang="en-US" dirty="0" err="1" smtClean="0"/>
              <a:t>string.digits</a:t>
            </a:r>
            <a:r>
              <a:rPr lang="en-US" dirty="0" smtClean="0"/>
              <a:t> </a:t>
            </a:r>
          </a:p>
          <a:p>
            <a:pPr marL="0" indent="0">
              <a:buNone/>
            </a:pPr>
            <a:r>
              <a:rPr lang="en-US" dirty="0" smtClean="0"/>
              <a:t>'0123456789'</a:t>
            </a:r>
            <a:endParaRPr lang="en-IN" dirty="0"/>
          </a:p>
        </p:txBody>
      </p:sp>
    </p:spTree>
    <p:extLst>
      <p:ext uri="{BB962C8B-B14F-4D97-AF65-F5344CB8AC3E}">
        <p14:creationId xmlns:p14="http://schemas.microsoft.com/office/powerpoint/2010/main" val="1219229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err="1" smtClean="0"/>
              <a:t>string.hexdigits</a:t>
            </a:r>
            <a:endParaRPr lang="en-IN" dirty="0" smtClean="0"/>
          </a:p>
          <a:p>
            <a:pPr marL="0" indent="0">
              <a:buNone/>
            </a:pPr>
            <a:r>
              <a:rPr lang="en-IN" dirty="0" smtClean="0"/>
              <a:t> The command displays a string containing hexadecimal characters.</a:t>
            </a:r>
          </a:p>
          <a:p>
            <a:pPr marL="0" indent="0">
              <a:buNone/>
            </a:pPr>
            <a:r>
              <a:rPr lang="en-IN" dirty="0" smtClean="0"/>
              <a:t> &gt;&gt;&gt; </a:t>
            </a:r>
            <a:r>
              <a:rPr lang="en-IN" dirty="0" err="1" smtClean="0"/>
              <a:t>string.hexdigits</a:t>
            </a:r>
            <a:r>
              <a:rPr lang="en-IN" dirty="0" smtClean="0"/>
              <a:t> </a:t>
            </a:r>
          </a:p>
          <a:p>
            <a:pPr marL="0" indent="0">
              <a:buNone/>
            </a:pPr>
            <a:r>
              <a:rPr lang="en-IN" dirty="0"/>
              <a:t> </a:t>
            </a:r>
            <a:r>
              <a:rPr lang="en-IN" dirty="0" smtClean="0"/>
              <a:t>       '0123456789abcdefABCDEF‘</a:t>
            </a:r>
          </a:p>
          <a:p>
            <a:pPr marL="0" indent="0">
              <a:buNone/>
            </a:pPr>
            <a:endParaRPr lang="en-IN" dirty="0"/>
          </a:p>
          <a:p>
            <a:r>
              <a:rPr lang="en-US" dirty="0" err="1" smtClean="0"/>
              <a:t>string.octdigits</a:t>
            </a:r>
            <a:r>
              <a:rPr lang="en-US" dirty="0" smtClean="0"/>
              <a:t> </a:t>
            </a:r>
          </a:p>
          <a:p>
            <a:pPr marL="0" indent="0">
              <a:buNone/>
            </a:pPr>
            <a:r>
              <a:rPr lang="en-US" dirty="0"/>
              <a:t> </a:t>
            </a:r>
            <a:r>
              <a:rPr lang="en-US" dirty="0" smtClean="0"/>
              <a:t>The command displays a string containing octal characters.</a:t>
            </a:r>
          </a:p>
          <a:p>
            <a:pPr marL="0" indent="0">
              <a:buNone/>
            </a:pPr>
            <a:r>
              <a:rPr lang="en-US" dirty="0" smtClean="0"/>
              <a:t> &gt;&gt;&gt; </a:t>
            </a:r>
            <a:r>
              <a:rPr lang="en-US" dirty="0" err="1" smtClean="0"/>
              <a:t>string.octdigits</a:t>
            </a:r>
            <a:r>
              <a:rPr lang="en-US" dirty="0" smtClean="0"/>
              <a:t> </a:t>
            </a:r>
          </a:p>
          <a:p>
            <a:pPr marL="0" indent="0">
              <a:buNone/>
            </a:pPr>
            <a:r>
              <a:rPr lang="en-US" dirty="0"/>
              <a:t> </a:t>
            </a:r>
            <a:r>
              <a:rPr lang="en-US" dirty="0" smtClean="0"/>
              <a:t>       '01234567'</a:t>
            </a:r>
            <a:endParaRPr lang="en-IN" dirty="0"/>
          </a:p>
        </p:txBody>
      </p:sp>
    </p:spTree>
    <p:extLst>
      <p:ext uri="{BB962C8B-B14F-4D97-AF65-F5344CB8AC3E}">
        <p14:creationId xmlns:p14="http://schemas.microsoft.com/office/powerpoint/2010/main" val="301528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err="1" smtClean="0"/>
              <a:t>string.punctuations</a:t>
            </a:r>
            <a:r>
              <a:rPr lang="en-US" dirty="0" smtClean="0"/>
              <a:t> </a:t>
            </a:r>
          </a:p>
          <a:p>
            <a:pPr marL="0" indent="0">
              <a:buNone/>
            </a:pPr>
            <a:r>
              <a:rPr lang="en-US" dirty="0"/>
              <a:t> </a:t>
            </a:r>
            <a:r>
              <a:rPr lang="en-US" dirty="0" smtClean="0"/>
              <a:t>  The command displays a string containing all the punctuation characters. </a:t>
            </a:r>
          </a:p>
          <a:p>
            <a:pPr marL="0" indent="0">
              <a:buNone/>
            </a:pPr>
            <a:r>
              <a:rPr lang="en-US" dirty="0"/>
              <a:t> </a:t>
            </a:r>
            <a:r>
              <a:rPr lang="en-US" dirty="0" smtClean="0"/>
              <a:t>&gt;&gt;&gt; </a:t>
            </a:r>
            <a:r>
              <a:rPr lang="en-US" dirty="0" err="1" smtClean="0"/>
              <a:t>string.punctuations</a:t>
            </a:r>
            <a:r>
              <a:rPr lang="en-US" dirty="0" smtClean="0"/>
              <a:t> </a:t>
            </a:r>
          </a:p>
          <a:p>
            <a:pPr marL="0" indent="0">
              <a:buNone/>
            </a:pPr>
            <a:r>
              <a:rPr lang="en-US" dirty="0"/>
              <a:t> </a:t>
            </a:r>
            <a:r>
              <a:rPr lang="en-US" dirty="0" smtClean="0"/>
              <a:t>       '!"#$%&amp;\'()*+,-./:;&lt;=&gt;?@[\\]^_`{|}-‘</a:t>
            </a:r>
          </a:p>
          <a:p>
            <a:pPr marL="0" indent="0">
              <a:buNone/>
            </a:pPr>
            <a:endParaRPr lang="en-US" dirty="0"/>
          </a:p>
          <a:p>
            <a:r>
              <a:rPr lang="en-US" dirty="0" err="1" smtClean="0"/>
              <a:t>string.whitespace</a:t>
            </a:r>
            <a:endParaRPr lang="en-US" dirty="0" smtClean="0"/>
          </a:p>
          <a:p>
            <a:pPr marL="0" indent="0" algn="just">
              <a:buNone/>
            </a:pPr>
            <a:r>
              <a:rPr lang="en-US" dirty="0" smtClean="0"/>
              <a:t> The command displays a string containing all ASCII characters that are considered whitespace. This includes the characters space, tab, linefeed, return, </a:t>
            </a:r>
            <a:r>
              <a:rPr lang="en-US" dirty="0" err="1" smtClean="0"/>
              <a:t>formfeed</a:t>
            </a:r>
            <a:r>
              <a:rPr lang="en-US" dirty="0" smtClean="0"/>
              <a:t>, and vertical tab.</a:t>
            </a:r>
          </a:p>
          <a:p>
            <a:pPr marL="0" indent="0">
              <a:buNone/>
            </a:pPr>
            <a:r>
              <a:rPr lang="en-US" dirty="0" smtClean="0"/>
              <a:t> &gt;&gt;&gt; </a:t>
            </a:r>
            <a:r>
              <a:rPr lang="en-US" dirty="0" err="1" smtClean="0"/>
              <a:t>string.whitespace</a:t>
            </a:r>
            <a:r>
              <a:rPr lang="en-US" dirty="0" smtClean="0"/>
              <a:t> </a:t>
            </a:r>
          </a:p>
          <a:p>
            <a:pPr marL="0" indent="0">
              <a:buNone/>
            </a:pPr>
            <a:r>
              <a:rPr lang="en-US" dirty="0"/>
              <a:t> </a:t>
            </a:r>
            <a:r>
              <a:rPr lang="en-US" dirty="0" smtClean="0"/>
              <a:t>       '\t\n\x0b\x0c\r '</a:t>
            </a:r>
            <a:endParaRPr lang="en-IN" dirty="0"/>
          </a:p>
        </p:txBody>
      </p:sp>
    </p:spTree>
    <p:extLst>
      <p:ext uri="{BB962C8B-B14F-4D97-AF65-F5344CB8AC3E}">
        <p14:creationId xmlns:p14="http://schemas.microsoft.com/office/powerpoint/2010/main" val="2262911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string.printable</a:t>
            </a:r>
            <a:r>
              <a:rPr lang="en-IN" dirty="0" smtClean="0"/>
              <a:t> </a:t>
            </a:r>
          </a:p>
          <a:p>
            <a:pPr marL="0" indent="0" algn="just">
              <a:buNone/>
            </a:pPr>
            <a:r>
              <a:rPr lang="en-IN" dirty="0" smtClean="0"/>
              <a:t>The command displays a string containing all characters which are considered printable like letters, digits, punctuations and whitespaces. </a:t>
            </a:r>
          </a:p>
          <a:p>
            <a:pPr marL="0" indent="0">
              <a:buNone/>
            </a:pPr>
            <a:r>
              <a:rPr lang="en-IN" dirty="0" smtClean="0"/>
              <a:t>&gt;&gt;&gt; </a:t>
            </a:r>
            <a:r>
              <a:rPr lang="en-IN" dirty="0" err="1" smtClean="0"/>
              <a:t>string.printable</a:t>
            </a:r>
            <a:r>
              <a:rPr lang="en-IN" dirty="0" smtClean="0"/>
              <a:t>   </a:t>
            </a:r>
          </a:p>
          <a:p>
            <a:pPr marL="0" indent="0">
              <a:buNone/>
            </a:pPr>
            <a:r>
              <a:rPr lang="en-IN" sz="2000" dirty="0" smtClean="0"/>
              <a:t>'0123456789abcdefghijklmnopqrstuvwxyzABCDEFGHIJKLMNOPQRSTUVWXYZ! "#$%&amp;\'()*+,-./:;&lt;=&gt;?@[\\]^_`{|}- \t\n\r\x0b\x0c'</a:t>
            </a:r>
            <a:endParaRPr lang="en-IN" dirty="0"/>
          </a:p>
        </p:txBody>
      </p:sp>
    </p:spTree>
    <p:extLst>
      <p:ext uri="{BB962C8B-B14F-4D97-AF65-F5344CB8AC3E}">
        <p14:creationId xmlns:p14="http://schemas.microsoft.com/office/powerpoint/2010/main" val="188867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Working with subscripts</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To access the </a:t>
            </a:r>
            <a:r>
              <a:rPr lang="en-US" b="1" dirty="0" smtClean="0"/>
              <a:t>first</a:t>
            </a:r>
            <a:r>
              <a:rPr lang="en-US" dirty="0" smtClean="0"/>
              <a:t> character of the string</a:t>
            </a:r>
          </a:p>
          <a:p>
            <a:pPr marL="0" indent="0">
              <a:buNone/>
            </a:pPr>
            <a:r>
              <a:rPr lang="en-IN" dirty="0" smtClean="0"/>
              <a:t>&gt;&gt;&gt;print </a:t>
            </a:r>
            <a:r>
              <a:rPr lang="en-IN" dirty="0" err="1" smtClean="0"/>
              <a:t>myfirst</a:t>
            </a:r>
            <a:r>
              <a:rPr lang="en-IN" dirty="0" smtClean="0"/>
              <a:t>[0]</a:t>
            </a:r>
          </a:p>
          <a:p>
            <a:pPr marL="0" indent="0">
              <a:buNone/>
            </a:pPr>
            <a:r>
              <a:rPr lang="en-IN" dirty="0" smtClean="0"/>
              <a:t>S</a:t>
            </a:r>
          </a:p>
          <a:p>
            <a:r>
              <a:rPr lang="en-US" dirty="0" smtClean="0"/>
              <a:t>To access the </a:t>
            </a:r>
            <a:r>
              <a:rPr lang="en-US" b="1" dirty="0" smtClean="0"/>
              <a:t>fourth</a:t>
            </a:r>
            <a:r>
              <a:rPr lang="en-US" dirty="0" smtClean="0"/>
              <a:t> character of the string</a:t>
            </a:r>
          </a:p>
          <a:p>
            <a:pPr marL="0" indent="0">
              <a:buNone/>
            </a:pPr>
            <a:r>
              <a:rPr lang="en-IN" dirty="0" smtClean="0"/>
              <a:t>&gt;&gt;&gt;print </a:t>
            </a:r>
            <a:r>
              <a:rPr lang="en-IN" dirty="0" err="1" smtClean="0"/>
              <a:t>myfirst</a:t>
            </a:r>
            <a:r>
              <a:rPr lang="en-IN" dirty="0" smtClean="0"/>
              <a:t>[3]</a:t>
            </a:r>
          </a:p>
          <a:p>
            <a:pPr marL="0" indent="0">
              <a:buNone/>
            </a:pPr>
            <a:r>
              <a:rPr lang="en-IN" dirty="0" smtClean="0"/>
              <a:t>e</a:t>
            </a:r>
          </a:p>
          <a:p>
            <a:r>
              <a:rPr lang="en-US" dirty="0" smtClean="0"/>
              <a:t>To access the </a:t>
            </a:r>
            <a:r>
              <a:rPr lang="en-US" b="1" dirty="0" smtClean="0"/>
              <a:t>last</a:t>
            </a:r>
            <a:r>
              <a:rPr lang="en-US" dirty="0" smtClean="0"/>
              <a:t> character of the string</a:t>
            </a:r>
          </a:p>
          <a:p>
            <a:pPr marL="0" indent="0">
              <a:buNone/>
            </a:pPr>
            <a:r>
              <a:rPr lang="en-IN" dirty="0" smtClean="0"/>
              <a:t>&gt;&gt;&gt;print </a:t>
            </a:r>
            <a:r>
              <a:rPr lang="en-IN" dirty="0" err="1" smtClean="0"/>
              <a:t>myfirst</a:t>
            </a:r>
            <a:r>
              <a:rPr lang="en-IN" dirty="0" smtClean="0"/>
              <a:t>[-1]</a:t>
            </a:r>
          </a:p>
          <a:p>
            <a:pPr marL="0" indent="0">
              <a:buNone/>
            </a:pPr>
            <a:r>
              <a:rPr lang="en-IN" dirty="0" smtClean="0"/>
              <a:t>h</a:t>
            </a:r>
          </a:p>
          <a:p>
            <a:r>
              <a:rPr lang="en-US" dirty="0" smtClean="0"/>
              <a:t>To access the </a:t>
            </a:r>
            <a:r>
              <a:rPr lang="en-US" b="1" dirty="0" smtClean="0"/>
              <a:t>third last</a:t>
            </a:r>
            <a:r>
              <a:rPr lang="en-US" dirty="0" smtClean="0"/>
              <a:t> character of the string</a:t>
            </a:r>
          </a:p>
          <a:p>
            <a:pPr marL="0" indent="0">
              <a:buNone/>
            </a:pPr>
            <a:r>
              <a:rPr lang="en-IN" dirty="0" smtClean="0"/>
              <a:t>&gt;&gt;&gt;print </a:t>
            </a:r>
            <a:r>
              <a:rPr lang="en-IN" dirty="0" err="1" smtClean="0"/>
              <a:t>myfirst</a:t>
            </a:r>
            <a:r>
              <a:rPr lang="en-IN" dirty="0" smtClean="0"/>
              <a:t>[-3]</a:t>
            </a:r>
          </a:p>
          <a:p>
            <a:pPr marL="0" indent="0">
              <a:buNone/>
            </a:pPr>
            <a:r>
              <a:rPr lang="en-IN" dirty="0" smtClean="0"/>
              <a:t>r</a:t>
            </a:r>
          </a:p>
          <a:p>
            <a:pPr marL="0" indent="0">
              <a:buNone/>
            </a:pPr>
            <a:endParaRPr lang="en-IN" dirty="0"/>
          </a:p>
        </p:txBody>
      </p:sp>
    </p:spTree>
    <p:extLst>
      <p:ext uri="{BB962C8B-B14F-4D97-AF65-F5344CB8AC3E}">
        <p14:creationId xmlns:p14="http://schemas.microsoft.com/office/powerpoint/2010/main" val="4221075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Consider the given figure</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791494"/>
            <a:ext cx="4857750" cy="2209800"/>
          </a:xfrm>
          <a:prstGeom prst="rect">
            <a:avLst/>
          </a:prstGeom>
        </p:spPr>
      </p:pic>
    </p:spTree>
    <p:extLst>
      <p:ext uri="{BB962C8B-B14F-4D97-AF65-F5344CB8AC3E}">
        <p14:creationId xmlns:p14="http://schemas.microsoft.com/office/powerpoint/2010/main" val="2110006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Important points about accessing elements in the strings using subscripts </a:t>
            </a:r>
          </a:p>
          <a:p>
            <a:pPr algn="just"/>
            <a:r>
              <a:rPr lang="en-US" dirty="0" smtClean="0"/>
              <a:t>Positive subscript helps in accessing the string from the beginning.</a:t>
            </a:r>
          </a:p>
          <a:p>
            <a:pPr algn="just"/>
            <a:r>
              <a:rPr lang="en-US" dirty="0" smtClean="0"/>
              <a:t>Negative subscript helps in accessing the string from the end.</a:t>
            </a:r>
          </a:p>
          <a:p>
            <a:pPr algn="just"/>
            <a:r>
              <a:rPr lang="en-US" dirty="0" smtClean="0"/>
              <a:t>Subscript 0 or –</a:t>
            </a:r>
            <a:r>
              <a:rPr lang="en-US" dirty="0" err="1" smtClean="0"/>
              <a:t>ve</a:t>
            </a:r>
            <a:r>
              <a:rPr lang="en-US" dirty="0" smtClean="0"/>
              <a:t> n(where n is length of the string) displays the first element. </a:t>
            </a:r>
          </a:p>
          <a:p>
            <a:pPr marL="0" indent="0" algn="just">
              <a:buNone/>
            </a:pPr>
            <a:r>
              <a:rPr lang="en-US" dirty="0"/>
              <a:t> </a:t>
            </a:r>
            <a:r>
              <a:rPr lang="en-US" dirty="0" smtClean="0"/>
              <a:t>   Example : A[0] or A[-5] will display ‘H’</a:t>
            </a:r>
          </a:p>
          <a:p>
            <a:pPr algn="just"/>
            <a:r>
              <a:rPr lang="en-US" dirty="0" smtClean="0"/>
              <a:t>Subscript 1 or –</a:t>
            </a:r>
            <a:r>
              <a:rPr lang="en-US" dirty="0" err="1" smtClean="0"/>
              <a:t>ve</a:t>
            </a:r>
            <a:r>
              <a:rPr lang="en-US" dirty="0" smtClean="0"/>
              <a:t> (n-1) displays the second element.</a:t>
            </a:r>
          </a:p>
          <a:p>
            <a:pPr marL="0" indent="0" algn="just">
              <a:buNone/>
            </a:pPr>
            <a:endParaRPr lang="en-US" sz="1600" dirty="0" smtClean="0"/>
          </a:p>
          <a:p>
            <a:pPr marL="0" indent="0" algn="just">
              <a:buNone/>
            </a:pPr>
            <a:r>
              <a:rPr lang="en-US" sz="1600" dirty="0" smtClean="0"/>
              <a:t>Note: Python does not support character data type. A string of size 1 can be treated as characters.</a:t>
            </a:r>
            <a:endParaRPr lang="en-IN" sz="1600" dirty="0"/>
          </a:p>
        </p:txBody>
      </p:sp>
    </p:spTree>
    <p:extLst>
      <p:ext uri="{BB962C8B-B14F-4D97-AF65-F5344CB8AC3E}">
        <p14:creationId xmlns:p14="http://schemas.microsoft.com/office/powerpoint/2010/main" val="1447367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Creating and initializing strings</a:t>
            </a:r>
            <a:endParaRPr lang="en-IN" sz="3600"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t>A literal/constant value to a string can be assigned using a single quotes, double quotes or triple quotes.</a:t>
            </a:r>
          </a:p>
          <a:p>
            <a:pPr algn="just"/>
            <a:r>
              <a:rPr lang="en-US" sz="2400" i="1" dirty="0" smtClean="0"/>
              <a:t>Enclosing the string in single quotes</a:t>
            </a:r>
          </a:p>
          <a:p>
            <a:pPr marL="0" indent="0" algn="just">
              <a:buNone/>
            </a:pPr>
            <a:r>
              <a:rPr lang="en-US" sz="1800" b="1" dirty="0" smtClean="0"/>
              <a:t>Example</a:t>
            </a:r>
            <a:r>
              <a:rPr lang="en-US" sz="2400" dirty="0" smtClean="0"/>
              <a:t> </a:t>
            </a:r>
          </a:p>
          <a:p>
            <a:pPr marL="0" indent="0" algn="just">
              <a:buNone/>
            </a:pPr>
            <a:r>
              <a:rPr lang="en-US" sz="2400" dirty="0" smtClean="0"/>
              <a:t>&gt;&gt;&gt;print (‘A friend in need is a friend indeed’)</a:t>
            </a:r>
          </a:p>
          <a:p>
            <a:pPr marL="0" indent="0" algn="just">
              <a:buNone/>
            </a:pPr>
            <a:r>
              <a:rPr lang="en-US" sz="2400" dirty="0" smtClean="0"/>
              <a:t> A friend in need is a friend indeed</a:t>
            </a:r>
          </a:p>
          <a:p>
            <a:pPr marL="0" indent="0" algn="just">
              <a:buNone/>
            </a:pPr>
            <a:endParaRPr lang="en-US" sz="1800" b="1" dirty="0" smtClean="0"/>
          </a:p>
          <a:p>
            <a:pPr marL="0" indent="0" algn="just">
              <a:buNone/>
            </a:pPr>
            <a:r>
              <a:rPr lang="en-US" sz="1600" dirty="0" smtClean="0"/>
              <a:t>As shown in example 2, to include the single quote within the string it should be preceded by a backslash. </a:t>
            </a:r>
            <a:r>
              <a:rPr lang="en-US" sz="1800" b="1" dirty="0" smtClean="0"/>
              <a:t>Example</a:t>
            </a:r>
            <a:r>
              <a:rPr lang="en-US" sz="2400" dirty="0" smtClean="0"/>
              <a:t> </a:t>
            </a:r>
          </a:p>
          <a:p>
            <a:pPr marL="0" indent="0" algn="just">
              <a:buNone/>
            </a:pPr>
            <a:r>
              <a:rPr lang="en-US" sz="2400" dirty="0" smtClean="0"/>
              <a:t>&gt;&gt;&gt;print (‘This book belongs to </a:t>
            </a:r>
            <a:r>
              <a:rPr lang="en-US" sz="2400" dirty="0" err="1" smtClean="0"/>
              <a:t>Raghav</a:t>
            </a:r>
            <a:r>
              <a:rPr lang="en-US" sz="2400" dirty="0" smtClean="0"/>
              <a:t>\’s sister’)</a:t>
            </a:r>
          </a:p>
          <a:p>
            <a:pPr marL="0" indent="0" algn="just">
              <a:buNone/>
            </a:pPr>
            <a:r>
              <a:rPr lang="en-US" sz="2400" dirty="0" smtClean="0"/>
              <a:t>This book belongs to </a:t>
            </a:r>
            <a:r>
              <a:rPr lang="en-US" sz="2400" dirty="0" err="1" smtClean="0"/>
              <a:t>Raghav</a:t>
            </a:r>
            <a:r>
              <a:rPr lang="en-US" sz="2400" dirty="0" smtClean="0"/>
              <a:t>\’s sister</a:t>
            </a:r>
          </a:p>
          <a:p>
            <a:pPr marL="0" indent="0" algn="just">
              <a:buNone/>
            </a:pPr>
            <a:endParaRPr lang="en-US" sz="2200" dirty="0" smtClean="0"/>
          </a:p>
          <a:p>
            <a:pPr marL="0" indent="0" algn="just">
              <a:buNone/>
            </a:pPr>
            <a:r>
              <a:rPr lang="en-US" sz="2400" dirty="0" smtClean="0"/>
              <a:t>As shown in example 2, to include the single quote within the string it should be preceded by a backslash.</a:t>
            </a:r>
            <a:endParaRPr lang="en-IN" sz="2400" i="1" dirty="0"/>
          </a:p>
        </p:txBody>
      </p:sp>
    </p:spTree>
    <p:extLst>
      <p:ext uri="{BB962C8B-B14F-4D97-AF65-F5344CB8AC3E}">
        <p14:creationId xmlns:p14="http://schemas.microsoft.com/office/powerpoint/2010/main" val="19858869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3600" dirty="0"/>
          </a:p>
        </p:txBody>
      </p:sp>
      <p:sp>
        <p:nvSpPr>
          <p:cNvPr id="3" name="Content Placeholder 2"/>
          <p:cNvSpPr>
            <a:spLocks noGrp="1"/>
          </p:cNvSpPr>
          <p:nvPr>
            <p:ph idx="1"/>
          </p:nvPr>
        </p:nvSpPr>
        <p:spPr/>
        <p:txBody>
          <a:bodyPr>
            <a:normAutofit lnSpcReduction="10000"/>
          </a:bodyPr>
          <a:lstStyle/>
          <a:p>
            <a:pPr algn="just"/>
            <a:r>
              <a:rPr lang="en-US" sz="2400" i="1" dirty="0" smtClean="0"/>
              <a:t>Enclosing the string in double quotes</a:t>
            </a:r>
          </a:p>
          <a:p>
            <a:pPr marL="0" indent="0" algn="just">
              <a:buNone/>
            </a:pPr>
            <a:r>
              <a:rPr lang="en-US" sz="1800" b="1" dirty="0" smtClean="0"/>
              <a:t>Example</a:t>
            </a:r>
            <a:r>
              <a:rPr lang="en-US" sz="2400" dirty="0" smtClean="0"/>
              <a:t> </a:t>
            </a:r>
          </a:p>
          <a:p>
            <a:pPr marL="0" indent="0" algn="just">
              <a:buNone/>
            </a:pPr>
            <a:r>
              <a:rPr lang="en-US" sz="2400" dirty="0" smtClean="0"/>
              <a:t>&gt;&gt;&gt;print (“A room without books is like a body without a soul”)</a:t>
            </a:r>
          </a:p>
          <a:p>
            <a:pPr marL="0" indent="0" algn="just">
              <a:buNone/>
            </a:pPr>
            <a:r>
              <a:rPr lang="en-US" sz="2400" dirty="0" smtClean="0"/>
              <a:t> A room without books is like a body without a soul</a:t>
            </a:r>
          </a:p>
          <a:p>
            <a:pPr marL="0" indent="0" algn="just">
              <a:buNone/>
            </a:pPr>
            <a:endParaRPr lang="en-US" sz="1800" b="1" dirty="0" smtClean="0"/>
          </a:p>
          <a:p>
            <a:pPr lvl="0" algn="just"/>
            <a:r>
              <a:rPr lang="en-US" sz="2400" i="1" dirty="0">
                <a:solidFill>
                  <a:prstClr val="black"/>
                </a:solidFill>
              </a:rPr>
              <a:t>Enclosing the string in </a:t>
            </a:r>
            <a:r>
              <a:rPr lang="en-US" sz="2400" i="1" dirty="0" smtClean="0">
                <a:solidFill>
                  <a:prstClr val="black"/>
                </a:solidFill>
              </a:rPr>
              <a:t>triple </a:t>
            </a:r>
            <a:r>
              <a:rPr lang="en-US" sz="2400" i="1" dirty="0">
                <a:solidFill>
                  <a:prstClr val="black"/>
                </a:solidFill>
              </a:rPr>
              <a:t>quotes</a:t>
            </a:r>
          </a:p>
          <a:p>
            <a:pPr marL="0" lvl="0" indent="0" algn="just">
              <a:buNone/>
            </a:pPr>
            <a:r>
              <a:rPr lang="en-US" sz="1800" b="1" dirty="0">
                <a:solidFill>
                  <a:prstClr val="black"/>
                </a:solidFill>
              </a:rPr>
              <a:t>Example</a:t>
            </a:r>
            <a:r>
              <a:rPr lang="en-US" sz="2400" dirty="0">
                <a:solidFill>
                  <a:prstClr val="black"/>
                </a:solidFill>
              </a:rPr>
              <a:t> </a:t>
            </a:r>
          </a:p>
          <a:p>
            <a:pPr marL="0" lvl="0" indent="0" algn="just">
              <a:buNone/>
            </a:pPr>
            <a:r>
              <a:rPr lang="en-US" sz="2400" dirty="0" smtClean="0">
                <a:solidFill>
                  <a:prstClr val="black"/>
                </a:solidFill>
              </a:rPr>
              <a:t>&gt;&gt;</a:t>
            </a:r>
            <a:r>
              <a:rPr lang="en-US" sz="2400" dirty="0" smtClean="0"/>
              <a:t>&gt;life=“““\” Live as if you were to die tomorrow.</a:t>
            </a:r>
          </a:p>
          <a:p>
            <a:pPr marL="0" lvl="0" indent="0" algn="just">
              <a:buNone/>
            </a:pPr>
            <a:r>
              <a:rPr lang="en-US" sz="2400" dirty="0"/>
              <a:t> </a:t>
            </a:r>
            <a:r>
              <a:rPr lang="en-US" sz="2400" dirty="0" smtClean="0"/>
              <a:t>              Learn as if you were to live forever.\”</a:t>
            </a:r>
          </a:p>
          <a:p>
            <a:pPr marL="0" lvl="0" indent="0" algn="just">
              <a:buNone/>
            </a:pPr>
            <a:r>
              <a:rPr lang="en-US" sz="2400" dirty="0"/>
              <a:t> </a:t>
            </a:r>
            <a:r>
              <a:rPr lang="en-US" sz="2400" dirty="0" smtClean="0"/>
              <a:t>                ---- Mahatma Gandhi ”””</a:t>
            </a:r>
            <a:endParaRPr lang="en-US" sz="2400" dirty="0">
              <a:solidFill>
                <a:prstClr val="black"/>
              </a:solidFill>
            </a:endParaRPr>
          </a:p>
          <a:p>
            <a:pPr marL="0" indent="0" algn="just">
              <a:buNone/>
            </a:pPr>
            <a:endParaRPr lang="en-US" sz="1800" b="1" dirty="0" smtClean="0"/>
          </a:p>
        </p:txBody>
      </p:sp>
    </p:spTree>
    <p:extLst>
      <p:ext uri="{BB962C8B-B14F-4D97-AF65-F5344CB8AC3E}">
        <p14:creationId xmlns:p14="http://schemas.microsoft.com/office/powerpoint/2010/main" val="1005074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&gt;&gt;&gt; print life</a:t>
            </a:r>
          </a:p>
          <a:p>
            <a:pPr marL="0" lvl="0" indent="0" algn="just">
              <a:buNone/>
            </a:pPr>
            <a:r>
              <a:rPr lang="en-US" dirty="0" smtClean="0"/>
              <a:t>     “ Live as if you were to die tomorrow.</a:t>
            </a:r>
          </a:p>
          <a:p>
            <a:pPr marL="0" lvl="0" indent="0" algn="just">
              <a:buNone/>
            </a:pPr>
            <a:r>
              <a:rPr lang="en-US" dirty="0" smtClean="0"/>
              <a:t>               Learn as if you were to live forever. ”</a:t>
            </a:r>
          </a:p>
          <a:p>
            <a:pPr marL="0" lvl="0" indent="0" algn="just">
              <a:buNone/>
            </a:pPr>
            <a:r>
              <a:rPr lang="en-US" dirty="0" smtClean="0"/>
              <a:t>                 ---- Mahatma Gandhi </a:t>
            </a:r>
          </a:p>
          <a:p>
            <a:pPr marL="0" lvl="0" indent="0" algn="just">
              <a:buNone/>
            </a:pPr>
            <a:endParaRPr lang="en-US" sz="2000" dirty="0" smtClean="0"/>
          </a:p>
          <a:p>
            <a:pPr marL="0" lvl="0" indent="0" algn="just">
              <a:buNone/>
            </a:pPr>
            <a:r>
              <a:rPr lang="en-US" sz="2000" dirty="0" smtClean="0"/>
              <a:t>Triple quotes are used when the text is multiline. </a:t>
            </a:r>
          </a:p>
          <a:p>
            <a:pPr marL="0" lvl="0" indent="0" algn="just">
              <a:buNone/>
            </a:pPr>
            <a:endParaRPr lang="en-US" sz="2000" dirty="0" smtClean="0"/>
          </a:p>
          <a:p>
            <a:pPr marL="0" lvl="0" indent="0" algn="just">
              <a:buNone/>
            </a:pPr>
            <a:r>
              <a:rPr lang="en-US" sz="2000" dirty="0" smtClean="0"/>
              <a:t>In the above example, backslash (\) is used as an escape sequence. An escape sequences is nothing but a special character that has a specific function. As shown above, backslash (\) is used to escape the double quote. </a:t>
            </a:r>
            <a:endParaRPr lang="en-IN" sz="2000" dirty="0"/>
          </a:p>
        </p:txBody>
      </p:sp>
    </p:spTree>
    <p:extLst>
      <p:ext uri="{BB962C8B-B14F-4D97-AF65-F5344CB8AC3E}">
        <p14:creationId xmlns:p14="http://schemas.microsoft.com/office/powerpoint/2010/main" val="2443031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3027</TotalTime>
  <Words>1114</Words>
  <Application>Microsoft Office PowerPoint</Application>
  <PresentationFormat>Widescreen</PresentationFormat>
  <Paragraphs>144</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Strings in python</vt:lpstr>
      <vt:lpstr>Strings</vt:lpstr>
      <vt:lpstr>PowerPoint Presentation</vt:lpstr>
      <vt:lpstr>Working with subscripts</vt:lpstr>
      <vt:lpstr>Consider the given figure</vt:lpstr>
      <vt:lpstr>PowerPoint Presentation</vt:lpstr>
      <vt:lpstr>Creating and initializing strings</vt:lpstr>
      <vt:lpstr>PowerPoint Presentation</vt:lpstr>
      <vt:lpstr>PowerPoint Presentation</vt:lpstr>
      <vt:lpstr>PowerPoint Presentation</vt:lpstr>
      <vt:lpstr>Strings are immutable </vt:lpstr>
      <vt:lpstr>Traversing a string </vt:lpstr>
      <vt:lpstr>PowerPoint Presentation</vt:lpstr>
      <vt:lpstr>PowerPoint Presentation</vt:lpstr>
      <vt:lpstr>Strings Operations </vt:lpstr>
      <vt:lpstr>PowerPoint Presentation</vt:lpstr>
      <vt:lpstr>PowerPoint Presentation</vt:lpstr>
      <vt:lpstr>More on string Slicing </vt:lpstr>
      <vt:lpstr>Let’s understand Slicing in strings with the help of few examples. </vt:lpstr>
      <vt:lpstr>PowerPoint Presentation</vt:lpstr>
      <vt:lpstr>PowerPoint Presentation</vt:lpstr>
      <vt:lpstr>String methods &amp; built in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Strings constants defined in string module: </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 in python</dc:title>
  <dc:creator>Sumu</dc:creator>
  <cp:lastModifiedBy>Dell</cp:lastModifiedBy>
  <cp:revision>90</cp:revision>
  <dcterms:created xsi:type="dcterms:W3CDTF">2020-04-09T08:12:03Z</dcterms:created>
  <dcterms:modified xsi:type="dcterms:W3CDTF">2023-09-21T08:41:04Z</dcterms:modified>
</cp:coreProperties>
</file>