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7" r:id="rId21"/>
    <p:sldId id="283" r:id="rId22"/>
    <p:sldId id="284" r:id="rId23"/>
    <p:sldId id="278" r:id="rId24"/>
    <p:sldId id="279" r:id="rId25"/>
    <p:sldId id="280" r:id="rId26"/>
    <p:sldId id="281" r:id="rId27"/>
    <p:sldId id="282"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30DDD3F-4680-46F7-B730-C45BD590FF69}"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9E188A-6073-4C71-BFC8-FBDA1C0C7DF5}" type="slidenum">
              <a:rPr lang="en-IN" smtClean="0"/>
              <a:t>‹#›</a:t>
            </a:fld>
            <a:endParaRPr lang="en-IN"/>
          </a:p>
        </p:txBody>
      </p:sp>
    </p:spTree>
    <p:extLst>
      <p:ext uri="{BB962C8B-B14F-4D97-AF65-F5344CB8AC3E}">
        <p14:creationId xmlns:p14="http://schemas.microsoft.com/office/powerpoint/2010/main" val="61991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0DDD3F-4680-46F7-B730-C45BD590FF69}"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9E188A-6073-4C71-BFC8-FBDA1C0C7DF5}" type="slidenum">
              <a:rPr lang="en-IN" smtClean="0"/>
              <a:t>‹#›</a:t>
            </a:fld>
            <a:endParaRPr lang="en-IN"/>
          </a:p>
        </p:txBody>
      </p:sp>
    </p:spTree>
    <p:extLst>
      <p:ext uri="{BB962C8B-B14F-4D97-AF65-F5344CB8AC3E}">
        <p14:creationId xmlns:p14="http://schemas.microsoft.com/office/powerpoint/2010/main" val="122754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0DDD3F-4680-46F7-B730-C45BD590FF69}"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9E188A-6073-4C71-BFC8-FBDA1C0C7DF5}" type="slidenum">
              <a:rPr lang="en-IN" smtClean="0"/>
              <a:t>‹#›</a:t>
            </a:fld>
            <a:endParaRPr lang="en-IN"/>
          </a:p>
        </p:txBody>
      </p:sp>
    </p:spTree>
    <p:extLst>
      <p:ext uri="{BB962C8B-B14F-4D97-AF65-F5344CB8AC3E}">
        <p14:creationId xmlns:p14="http://schemas.microsoft.com/office/powerpoint/2010/main" val="406914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0DDD3F-4680-46F7-B730-C45BD590FF69}"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9E188A-6073-4C71-BFC8-FBDA1C0C7DF5}" type="slidenum">
              <a:rPr lang="en-IN" smtClean="0"/>
              <a:t>‹#›</a:t>
            </a:fld>
            <a:endParaRPr lang="en-IN"/>
          </a:p>
        </p:txBody>
      </p:sp>
    </p:spTree>
    <p:extLst>
      <p:ext uri="{BB962C8B-B14F-4D97-AF65-F5344CB8AC3E}">
        <p14:creationId xmlns:p14="http://schemas.microsoft.com/office/powerpoint/2010/main" val="643509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0DDD3F-4680-46F7-B730-C45BD590FF69}"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9E188A-6073-4C71-BFC8-FBDA1C0C7DF5}" type="slidenum">
              <a:rPr lang="en-IN" smtClean="0"/>
              <a:t>‹#›</a:t>
            </a:fld>
            <a:endParaRPr lang="en-IN"/>
          </a:p>
        </p:txBody>
      </p:sp>
    </p:spTree>
    <p:extLst>
      <p:ext uri="{BB962C8B-B14F-4D97-AF65-F5344CB8AC3E}">
        <p14:creationId xmlns:p14="http://schemas.microsoft.com/office/powerpoint/2010/main" val="223471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30DDD3F-4680-46F7-B730-C45BD590FF69}"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9E188A-6073-4C71-BFC8-FBDA1C0C7DF5}" type="slidenum">
              <a:rPr lang="en-IN" smtClean="0"/>
              <a:t>‹#›</a:t>
            </a:fld>
            <a:endParaRPr lang="en-IN"/>
          </a:p>
        </p:txBody>
      </p:sp>
    </p:spTree>
    <p:extLst>
      <p:ext uri="{BB962C8B-B14F-4D97-AF65-F5344CB8AC3E}">
        <p14:creationId xmlns:p14="http://schemas.microsoft.com/office/powerpoint/2010/main" val="326093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30DDD3F-4680-46F7-B730-C45BD590FF69}" type="datetimeFigureOut">
              <a:rPr lang="en-IN" smtClean="0"/>
              <a:t>04-09-2023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9E188A-6073-4C71-BFC8-FBDA1C0C7DF5}" type="slidenum">
              <a:rPr lang="en-IN" smtClean="0"/>
              <a:t>‹#›</a:t>
            </a:fld>
            <a:endParaRPr lang="en-IN"/>
          </a:p>
        </p:txBody>
      </p:sp>
    </p:spTree>
    <p:extLst>
      <p:ext uri="{BB962C8B-B14F-4D97-AF65-F5344CB8AC3E}">
        <p14:creationId xmlns:p14="http://schemas.microsoft.com/office/powerpoint/2010/main" val="3551713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30DDD3F-4680-46F7-B730-C45BD590FF69}" type="datetimeFigureOut">
              <a:rPr lang="en-IN" smtClean="0"/>
              <a:t>04-09-2023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9E188A-6073-4C71-BFC8-FBDA1C0C7DF5}" type="slidenum">
              <a:rPr lang="en-IN" smtClean="0"/>
              <a:t>‹#›</a:t>
            </a:fld>
            <a:endParaRPr lang="en-IN"/>
          </a:p>
        </p:txBody>
      </p:sp>
    </p:spTree>
    <p:extLst>
      <p:ext uri="{BB962C8B-B14F-4D97-AF65-F5344CB8AC3E}">
        <p14:creationId xmlns:p14="http://schemas.microsoft.com/office/powerpoint/2010/main" val="126197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DDD3F-4680-46F7-B730-C45BD590FF69}" type="datetimeFigureOut">
              <a:rPr lang="en-IN" smtClean="0"/>
              <a:t>04-09-2023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9E188A-6073-4C71-BFC8-FBDA1C0C7DF5}" type="slidenum">
              <a:rPr lang="en-IN" smtClean="0"/>
              <a:t>‹#›</a:t>
            </a:fld>
            <a:endParaRPr lang="en-IN"/>
          </a:p>
        </p:txBody>
      </p:sp>
    </p:spTree>
    <p:extLst>
      <p:ext uri="{BB962C8B-B14F-4D97-AF65-F5344CB8AC3E}">
        <p14:creationId xmlns:p14="http://schemas.microsoft.com/office/powerpoint/2010/main" val="3215952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0DDD3F-4680-46F7-B730-C45BD590FF69}"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9E188A-6073-4C71-BFC8-FBDA1C0C7DF5}" type="slidenum">
              <a:rPr lang="en-IN" smtClean="0"/>
              <a:t>‹#›</a:t>
            </a:fld>
            <a:endParaRPr lang="en-IN"/>
          </a:p>
        </p:txBody>
      </p:sp>
    </p:spTree>
    <p:extLst>
      <p:ext uri="{BB962C8B-B14F-4D97-AF65-F5344CB8AC3E}">
        <p14:creationId xmlns:p14="http://schemas.microsoft.com/office/powerpoint/2010/main" val="349621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0DDD3F-4680-46F7-B730-C45BD590FF69}"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9E188A-6073-4C71-BFC8-FBDA1C0C7DF5}" type="slidenum">
              <a:rPr lang="en-IN" smtClean="0"/>
              <a:t>‹#›</a:t>
            </a:fld>
            <a:endParaRPr lang="en-IN"/>
          </a:p>
        </p:txBody>
      </p:sp>
    </p:spTree>
    <p:extLst>
      <p:ext uri="{BB962C8B-B14F-4D97-AF65-F5344CB8AC3E}">
        <p14:creationId xmlns:p14="http://schemas.microsoft.com/office/powerpoint/2010/main" val="362384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DDD3F-4680-46F7-B730-C45BD590FF69}" type="datetimeFigureOut">
              <a:rPr lang="en-IN" smtClean="0"/>
              <a:t>04-09-2023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E188A-6073-4C71-BFC8-FBDA1C0C7DF5}" type="slidenum">
              <a:rPr lang="en-IN" smtClean="0"/>
              <a:t>‹#›</a:t>
            </a:fld>
            <a:endParaRPr lang="en-IN"/>
          </a:p>
        </p:txBody>
      </p:sp>
    </p:spTree>
    <p:extLst>
      <p:ext uri="{BB962C8B-B14F-4D97-AF65-F5344CB8AC3E}">
        <p14:creationId xmlns:p14="http://schemas.microsoft.com/office/powerpoint/2010/main" val="47172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Conditional Statements and Looping constructs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77062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smtClean="0"/>
              <a:t>In the chained conditions, each condition is checked in order if previous is </a:t>
            </a:r>
            <a:r>
              <a:rPr lang="en-US" b="1" dirty="0" smtClean="0"/>
              <a:t>False</a:t>
            </a:r>
            <a:r>
              <a:rPr lang="en-US" dirty="0" smtClean="0"/>
              <a:t> then next is checked, and so on. If one of them is </a:t>
            </a:r>
            <a:r>
              <a:rPr lang="en-US" b="1" dirty="0" smtClean="0"/>
              <a:t>True</a:t>
            </a:r>
            <a:r>
              <a:rPr lang="en-US" dirty="0" smtClean="0"/>
              <a:t> then corresponding block of statement(s) are executed and the statement ends i.e., control moves out of “if statement”. If none is true, then else block gets executed if provided. </a:t>
            </a:r>
            <a:r>
              <a:rPr lang="en-US" i="1" dirty="0" smtClean="0"/>
              <a:t>If more than one condition is true, then only the first true option block gets executed.</a:t>
            </a:r>
          </a:p>
          <a:p>
            <a:pPr algn="just"/>
            <a:r>
              <a:rPr lang="en-US" dirty="0" smtClean="0"/>
              <a:t>Statements terminated by colon are called compound statements. In any compound statement, there is no limit on how many statements can appear inside the body, but there has to be at least one. Indentation level is used to tell Python which statement (s) belongs to which block.</a:t>
            </a:r>
            <a:endParaRPr lang="en-IN" i="1" dirty="0"/>
          </a:p>
        </p:txBody>
      </p:sp>
    </p:spTree>
    <p:extLst>
      <p:ext uri="{BB962C8B-B14F-4D97-AF65-F5344CB8AC3E}">
        <p14:creationId xmlns:p14="http://schemas.microsoft.com/office/powerpoint/2010/main" val="183432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r>
              <a:rPr lang="en-US" dirty="0" smtClean="0"/>
              <a:t>There is another way of writing a simple if else statement in Python. The complete simple if, can be written as:</a:t>
            </a:r>
          </a:p>
          <a:p>
            <a:pPr marL="0" indent="0" algn="just">
              <a:buNone/>
            </a:pPr>
            <a:r>
              <a:rPr lang="en-US" dirty="0" smtClean="0"/>
              <a:t> Variable = variable 1 if condition else variable 2.</a:t>
            </a:r>
          </a:p>
          <a:p>
            <a:pPr marL="0" indent="0" algn="just">
              <a:buNone/>
            </a:pPr>
            <a:r>
              <a:rPr lang="en-US" dirty="0" smtClean="0"/>
              <a:t>In above statement, on evaluation, if condition results into True then variable 1 is assigned to Variable otherwise variable 2 is assigned to Variable.</a:t>
            </a:r>
            <a:endParaRPr lang="en-IN" dirty="0"/>
          </a:p>
        </p:txBody>
      </p:sp>
    </p:spTree>
    <p:extLst>
      <p:ext uri="{BB962C8B-B14F-4D97-AF65-F5344CB8AC3E}">
        <p14:creationId xmlns:p14="http://schemas.microsoft.com/office/powerpoint/2010/main" val="3405633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400" b="1" i="1" dirty="0" smtClean="0"/>
              <a:t>Example</a:t>
            </a:r>
            <a:r>
              <a:rPr lang="en-US" dirty="0" smtClean="0"/>
              <a:t> </a:t>
            </a:r>
          </a:p>
          <a:p>
            <a:pPr marL="0" indent="0">
              <a:buNone/>
            </a:pPr>
            <a:r>
              <a:rPr lang="en-US" dirty="0" smtClean="0"/>
              <a:t>&gt;&gt;&gt; a =5</a:t>
            </a:r>
          </a:p>
          <a:p>
            <a:pPr marL="0" indent="0">
              <a:buNone/>
            </a:pPr>
            <a:r>
              <a:rPr lang="en-US" dirty="0" smtClean="0"/>
              <a:t>&gt;&gt;&gt; b=10 </a:t>
            </a:r>
          </a:p>
          <a:p>
            <a:pPr marL="0" indent="0">
              <a:buNone/>
            </a:pPr>
            <a:r>
              <a:rPr lang="en-US" dirty="0" smtClean="0"/>
              <a:t>&gt;&gt;&gt; x = True </a:t>
            </a:r>
          </a:p>
          <a:p>
            <a:pPr marL="0" indent="0">
              <a:buNone/>
            </a:pPr>
            <a:r>
              <a:rPr lang="en-US" dirty="0" smtClean="0"/>
              <a:t>&gt;&gt;&gt; y = False </a:t>
            </a:r>
          </a:p>
          <a:p>
            <a:pPr marL="0" indent="0">
              <a:buNone/>
            </a:pPr>
            <a:r>
              <a:rPr lang="en-US" dirty="0" smtClean="0"/>
              <a:t>&gt;&gt;&gt;result = x if a &lt; b else y</a:t>
            </a:r>
          </a:p>
          <a:p>
            <a:pPr marL="0" indent="0">
              <a:buNone/>
            </a:pPr>
            <a:endParaRPr lang="en-US" dirty="0"/>
          </a:p>
          <a:p>
            <a:pPr marL="0" indent="0">
              <a:buNone/>
            </a:pPr>
            <a:r>
              <a:rPr lang="en-US" dirty="0" smtClean="0"/>
              <a:t>Will assign True to result</a:t>
            </a:r>
            <a:endParaRPr lang="en-IN" dirty="0"/>
          </a:p>
        </p:txBody>
      </p:sp>
    </p:spTree>
    <p:extLst>
      <p:ext uri="{BB962C8B-B14F-4D97-AF65-F5344CB8AC3E}">
        <p14:creationId xmlns:p14="http://schemas.microsoft.com/office/powerpoint/2010/main" val="428897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Sometimes, it is useful to have a body with no statements, in that case you can use pass statement. Pass statement does nothing.</a:t>
            </a:r>
          </a:p>
          <a:p>
            <a:pPr marL="0" indent="0">
              <a:buNone/>
            </a:pPr>
            <a:r>
              <a:rPr lang="en-US" sz="2400" b="1" i="1" dirty="0" smtClean="0"/>
              <a:t>Example</a:t>
            </a:r>
            <a:r>
              <a:rPr lang="en-US" dirty="0" smtClean="0"/>
              <a:t> </a:t>
            </a:r>
          </a:p>
          <a:p>
            <a:pPr marL="0" indent="0">
              <a:buNone/>
            </a:pPr>
            <a:r>
              <a:rPr lang="en-US" dirty="0" smtClean="0"/>
              <a:t>if condition: </a:t>
            </a:r>
          </a:p>
          <a:p>
            <a:pPr marL="0" indent="0">
              <a:buNone/>
            </a:pPr>
            <a:r>
              <a:rPr lang="en-US" dirty="0"/>
              <a:t>	</a:t>
            </a:r>
            <a:r>
              <a:rPr lang="en-US" dirty="0" smtClean="0"/>
              <a:t>pass</a:t>
            </a:r>
            <a:endParaRPr lang="en-IN" dirty="0"/>
          </a:p>
        </p:txBody>
      </p:sp>
    </p:spTree>
    <p:extLst>
      <p:ext uri="{BB962C8B-B14F-4D97-AF65-F5344CB8AC3E}">
        <p14:creationId xmlns:p14="http://schemas.microsoft.com/office/powerpoint/2010/main" val="4121192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Condition</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smtClean="0"/>
              <a:t>It is possible to have a condition within another condition. Such conditions are known as Nested Condition.</a:t>
            </a:r>
          </a:p>
          <a:p>
            <a:pPr marL="0" indent="0" algn="just">
              <a:buNone/>
            </a:pPr>
            <a:r>
              <a:rPr kumimoji="0" lang="en-US" sz="2000" b="1" i="1" u="none" strike="noStrike" cap="none" normalizeH="0" baseline="0" dirty="0" smtClean="0">
                <a:ln>
                  <a:noFill/>
                </a:ln>
                <a:solidFill>
                  <a:schemeClr val="tx1"/>
                </a:solidFill>
                <a:effectLst/>
                <a:latin typeface="Arial" panose="020B0604020202020204" pitchFamily="34" charset="0"/>
              </a:rPr>
              <a:t>Example</a:t>
            </a:r>
            <a:r>
              <a:rPr kumimoji="0" lang="en-US" b="0" i="0" u="none" strike="noStrike" cap="none" normalizeH="0" baseline="0" dirty="0" smtClean="0">
                <a:ln>
                  <a:noFill/>
                </a:ln>
                <a:solidFill>
                  <a:schemeClr val="tx1"/>
                </a:solidFill>
                <a:effectLst/>
                <a:latin typeface="Arial" panose="020B0604020202020204" pitchFamily="34" charset="0"/>
              </a:rPr>
              <a:t> </a:t>
            </a:r>
          </a:p>
          <a:p>
            <a:pPr marL="0" indent="0" algn="just">
              <a:buNone/>
            </a:pPr>
            <a:r>
              <a:rPr kumimoji="0" lang="en-US" b="0" i="0" u="none" strike="noStrike" cap="none" normalizeH="0" baseline="0" dirty="0" smtClean="0">
                <a:ln>
                  <a:noFill/>
                </a:ln>
                <a:solidFill>
                  <a:schemeClr val="tx1"/>
                </a:solidFill>
                <a:effectLst/>
                <a:latin typeface="Arial" panose="020B0604020202020204" pitchFamily="34" charset="0"/>
              </a:rPr>
              <a:t>if x==y: </a:t>
            </a:r>
          </a:p>
          <a:p>
            <a:pPr marL="0" indent="0" algn="just">
              <a:buNone/>
            </a:pPr>
            <a:r>
              <a:rPr lang="en-US" dirty="0">
                <a:latin typeface="Arial" panose="020B0604020202020204" pitchFamily="34" charset="0"/>
              </a:rPr>
              <a:t>	</a:t>
            </a:r>
            <a:r>
              <a:rPr kumimoji="0" lang="en-US" b="0" i="0" u="none" strike="noStrike" cap="none" normalizeH="0" baseline="0" dirty="0" smtClean="0">
                <a:ln>
                  <a:noFill/>
                </a:ln>
                <a:solidFill>
                  <a:schemeClr val="tx1"/>
                </a:solidFill>
                <a:effectLst/>
                <a:latin typeface="Arial" panose="020B0604020202020204" pitchFamily="34" charset="0"/>
              </a:rPr>
              <a:t>print (x, “and”, y, “are equal”)</a:t>
            </a:r>
          </a:p>
          <a:p>
            <a:pPr marL="0" indent="0" algn="just">
              <a:buNone/>
            </a:pPr>
            <a:r>
              <a:rPr kumimoji="0" lang="en-US" b="0" i="0" u="none" strike="noStrike" cap="none" normalizeH="0" baseline="0" dirty="0" smtClean="0">
                <a:ln>
                  <a:noFill/>
                </a:ln>
                <a:solidFill>
                  <a:schemeClr val="tx1"/>
                </a:solidFill>
                <a:effectLst/>
                <a:latin typeface="Arial" panose="020B0604020202020204" pitchFamily="34" charset="0"/>
              </a:rPr>
              <a:t>else: </a:t>
            </a:r>
          </a:p>
          <a:p>
            <a:pPr marL="0" indent="0" algn="just">
              <a:buNone/>
            </a:pPr>
            <a:r>
              <a:rPr lang="en-US" dirty="0">
                <a:latin typeface="Arial" panose="020B0604020202020204" pitchFamily="34" charset="0"/>
              </a:rPr>
              <a:t>	</a:t>
            </a:r>
            <a:r>
              <a:rPr kumimoji="0" lang="en-US" b="0" i="0" u="none" strike="noStrike" cap="none" normalizeH="0" baseline="0" dirty="0" smtClean="0">
                <a:ln>
                  <a:noFill/>
                </a:ln>
                <a:solidFill>
                  <a:schemeClr val="tx1"/>
                </a:solidFill>
                <a:effectLst/>
                <a:latin typeface="Arial" panose="020B0604020202020204" pitchFamily="34" charset="0"/>
              </a:rPr>
              <a:t>if x&lt;y:</a:t>
            </a:r>
          </a:p>
          <a:p>
            <a:pPr marL="0" indent="0" algn="just">
              <a:buNone/>
            </a:pPr>
            <a:r>
              <a:rPr lang="en-US" dirty="0">
                <a:latin typeface="Arial" panose="020B0604020202020204" pitchFamily="34" charset="0"/>
              </a:rPr>
              <a:t>	</a:t>
            </a:r>
            <a:r>
              <a:rPr lang="en-US" dirty="0" smtClean="0">
                <a:latin typeface="Arial" panose="020B0604020202020204" pitchFamily="34" charset="0"/>
              </a:rPr>
              <a:t>	print(x, “is less than”, y)</a:t>
            </a:r>
          </a:p>
          <a:p>
            <a:pPr marL="0" indent="0" algn="just">
              <a:buNone/>
            </a:pPr>
            <a:r>
              <a:rPr lang="en-US" dirty="0">
                <a:latin typeface="Arial" panose="020B0604020202020204" pitchFamily="34" charset="0"/>
              </a:rPr>
              <a:t>	</a:t>
            </a:r>
            <a:r>
              <a:rPr lang="en-US" dirty="0" smtClean="0">
                <a:latin typeface="Arial" panose="020B0604020202020204" pitchFamily="34" charset="0"/>
              </a:rPr>
              <a:t>else:</a:t>
            </a:r>
          </a:p>
          <a:p>
            <a:pPr marL="0" indent="0" algn="just">
              <a:buNone/>
            </a:pPr>
            <a:r>
              <a:rPr lang="en-US" dirty="0">
                <a:latin typeface="Arial" panose="020B0604020202020204" pitchFamily="34" charset="0"/>
              </a:rPr>
              <a:t>	</a:t>
            </a:r>
            <a:r>
              <a:rPr lang="en-US" dirty="0" smtClean="0">
                <a:latin typeface="Arial" panose="020B0604020202020204" pitchFamily="34" charset="0"/>
              </a:rPr>
              <a:t>	 print(x, “is greater than”, y)</a:t>
            </a:r>
          </a:p>
          <a:p>
            <a:pPr marL="0" indent="0" algn="just">
              <a:buNone/>
            </a:pPr>
            <a:endParaRPr lang="en-US" sz="2400" i="1" dirty="0" smtClean="0"/>
          </a:p>
          <a:p>
            <a:pPr marL="0" indent="0" algn="just">
              <a:buNone/>
            </a:pPr>
            <a:r>
              <a:rPr lang="en-US" sz="2400" i="1" dirty="0" smtClean="0"/>
              <a:t>Here </a:t>
            </a:r>
            <a:r>
              <a:rPr lang="en-US" sz="2400" i="1" dirty="0"/>
              <a:t>a complete if… else statement belongs to else part of outer if statement</a:t>
            </a:r>
          </a:p>
          <a:p>
            <a:pPr marL="0" indent="0" algn="just">
              <a:buNone/>
            </a:pPr>
            <a:endParaRPr lang="en-IN" dirty="0"/>
          </a:p>
        </p:txBody>
      </p:sp>
      <p:sp>
        <p:nvSpPr>
          <p:cNvPr id="5" name="Right Brace 4"/>
          <p:cNvSpPr/>
          <p:nvPr/>
        </p:nvSpPr>
        <p:spPr>
          <a:xfrm>
            <a:off x="6674265" y="4144710"/>
            <a:ext cx="350378" cy="132459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6" name="TextBox 5"/>
          <p:cNvSpPr txBox="1"/>
          <p:nvPr/>
        </p:nvSpPr>
        <p:spPr>
          <a:xfrm>
            <a:off x="7204104" y="4315626"/>
            <a:ext cx="1153683" cy="369332"/>
          </a:xfrm>
          <a:prstGeom prst="rect">
            <a:avLst/>
          </a:prstGeom>
          <a:noFill/>
        </p:spPr>
        <p:txBody>
          <a:bodyPr wrap="square" rtlCol="0">
            <a:spAutoFit/>
          </a:bodyPr>
          <a:lstStyle/>
          <a:p>
            <a:r>
              <a:rPr lang="en-IN" dirty="0" smtClean="0"/>
              <a:t>Nested if</a:t>
            </a:r>
            <a:endParaRPr lang="en-IN" dirty="0"/>
          </a:p>
        </p:txBody>
      </p:sp>
    </p:spTree>
    <p:extLst>
      <p:ext uri="{BB962C8B-B14F-4D97-AF65-F5344CB8AC3E}">
        <p14:creationId xmlns:p14="http://schemas.microsoft.com/office/powerpoint/2010/main" val="504978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Note: The condition can be any Python expression (i.e. something that returns a value). Following values, when returned through expression are considered to be False:</a:t>
            </a:r>
          </a:p>
          <a:p>
            <a:pPr marL="0" indent="0">
              <a:buNone/>
            </a:pPr>
            <a:r>
              <a:rPr lang="en-US" sz="2400" i="1" dirty="0" smtClean="0"/>
              <a:t> None, Number Zero, A string of length zero, an empty collection</a:t>
            </a:r>
            <a:endParaRPr lang="en-IN" sz="2400" i="1" dirty="0"/>
          </a:p>
        </p:txBody>
      </p:sp>
    </p:spTree>
    <p:extLst>
      <p:ext uri="{BB962C8B-B14F-4D97-AF65-F5344CB8AC3E}">
        <p14:creationId xmlns:p14="http://schemas.microsoft.com/office/powerpoint/2010/main" val="2303603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Looping Constructs</a:t>
            </a:r>
            <a:endParaRPr lang="en-IN" dirty="0"/>
          </a:p>
        </p:txBody>
      </p:sp>
      <p:sp>
        <p:nvSpPr>
          <p:cNvPr id="3" name="Content Placeholder 2"/>
          <p:cNvSpPr>
            <a:spLocks noGrp="1"/>
          </p:cNvSpPr>
          <p:nvPr>
            <p:ph idx="1"/>
          </p:nvPr>
        </p:nvSpPr>
        <p:spPr/>
        <p:txBody>
          <a:bodyPr/>
          <a:lstStyle/>
          <a:p>
            <a:pPr algn="just"/>
            <a:r>
              <a:rPr lang="en-US" dirty="0" smtClean="0"/>
              <a:t>Loops are used to repeatedly execute the same code in a program. Python provides two types of looping constructs. </a:t>
            </a:r>
            <a:r>
              <a:rPr lang="en-US" dirty="0"/>
              <a:t>While all the ways provide similar basic functionality, they differ in their syntax and condition checking </a:t>
            </a:r>
            <a:r>
              <a:rPr lang="en-US" dirty="0" smtClean="0"/>
              <a:t>time:</a:t>
            </a:r>
          </a:p>
          <a:p>
            <a:pPr marL="514350" indent="-514350" algn="just">
              <a:buAutoNum type="arabicParenR"/>
            </a:pPr>
            <a:r>
              <a:rPr lang="en-US" dirty="0" smtClean="0"/>
              <a:t>while</a:t>
            </a:r>
          </a:p>
          <a:p>
            <a:pPr marL="514350" indent="-514350" algn="just">
              <a:buAutoNum type="arabicParenR"/>
            </a:pPr>
            <a:r>
              <a:rPr lang="en-US" dirty="0" smtClean="0"/>
              <a:t>for</a:t>
            </a:r>
            <a:endParaRPr lang="en-IN" dirty="0"/>
          </a:p>
        </p:txBody>
      </p:sp>
    </p:spTree>
    <p:extLst>
      <p:ext uri="{BB962C8B-B14F-4D97-AF65-F5344CB8AC3E}">
        <p14:creationId xmlns:p14="http://schemas.microsoft.com/office/powerpoint/2010/main" val="547611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While statements</a:t>
            </a:r>
            <a:endParaRPr lang="en-IN" dirty="0"/>
          </a:p>
        </p:txBody>
      </p:sp>
      <p:sp>
        <p:nvSpPr>
          <p:cNvPr id="6" name="Content Placeholder 2"/>
          <p:cNvSpPr>
            <a:spLocks noGrp="1"/>
          </p:cNvSpPr>
          <p:nvPr>
            <p:ph idx="1"/>
          </p:nvPr>
        </p:nvSpPr>
        <p:spPr>
          <a:xfrm>
            <a:off x="838200" y="1825625"/>
            <a:ext cx="10515600" cy="4351338"/>
          </a:xfrm>
        </p:spPr>
        <p:txBody>
          <a:bodyPr/>
          <a:lstStyle/>
          <a:p>
            <a:pPr marL="0" lvl="0" indent="0">
              <a:buNone/>
            </a:pPr>
            <a:r>
              <a:rPr lang="en-US" dirty="0" smtClean="0"/>
              <a:t>Syntax:</a:t>
            </a:r>
          </a:p>
          <a:p>
            <a:pPr marL="0" lvl="0" indent="0">
              <a:buNone/>
            </a:pPr>
            <a:endParaRPr lang="en-US" dirty="0" smtClean="0"/>
          </a:p>
          <a:p>
            <a:pPr marL="0" lvl="0" indent="0">
              <a:buNone/>
            </a:pPr>
            <a:r>
              <a:rPr lang="en-US" dirty="0" smtClean="0"/>
              <a:t>while expression:</a:t>
            </a:r>
          </a:p>
          <a:p>
            <a:pPr marL="0" lvl="0" indent="0">
              <a:buNone/>
            </a:pPr>
            <a:r>
              <a:rPr lang="en-US" dirty="0"/>
              <a:t>	</a:t>
            </a:r>
            <a:r>
              <a:rPr lang="en-US" dirty="0" smtClean="0"/>
              <a:t> statement(s)</a:t>
            </a:r>
          </a:p>
          <a:p>
            <a:pPr marL="0" lvl="0" indent="0">
              <a:buNone/>
            </a:pPr>
            <a:endParaRPr lang="en-US" dirty="0"/>
          </a:p>
          <a:p>
            <a:pPr marL="0" lvl="0" indent="0" algn="just">
              <a:buNone/>
            </a:pPr>
            <a:r>
              <a:rPr lang="en-US" dirty="0"/>
              <a:t>All the statements indented by the same number of character spaces after a programming construct are considered to be part of a single block of code. Python uses indentation as its method of grouping statements.</a:t>
            </a:r>
            <a:r>
              <a:rPr lang="en-US" dirty="0" smtClean="0"/>
              <a:t> </a:t>
            </a:r>
          </a:p>
          <a:p>
            <a:endParaRPr lang="en-IN" dirty="0"/>
          </a:p>
        </p:txBody>
      </p:sp>
    </p:spTree>
    <p:extLst>
      <p:ext uri="{BB962C8B-B14F-4D97-AF65-F5344CB8AC3E}">
        <p14:creationId xmlns:p14="http://schemas.microsoft.com/office/powerpoint/2010/main" val="928616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lvl="0" algn="just"/>
            <a:r>
              <a:rPr lang="en-US" dirty="0" smtClean="0"/>
              <a:t>The statement(s) will keep on executing till condition in while remains True; once the condition becomes False the loop will stop executing. </a:t>
            </a:r>
          </a:p>
          <a:p>
            <a:pPr marL="0" indent="0">
              <a:buNone/>
            </a:pPr>
            <a:r>
              <a:rPr lang="en-IN" dirty="0" smtClean="0"/>
              <a:t>Example:</a:t>
            </a:r>
          </a:p>
          <a:p>
            <a:pPr marL="0" indent="0">
              <a:buNone/>
            </a:pPr>
            <a:r>
              <a:rPr lang="en-US" dirty="0" smtClean="0"/>
              <a:t>count = 0</a:t>
            </a:r>
          </a:p>
          <a:p>
            <a:pPr marL="0" indent="0">
              <a:buNone/>
            </a:pPr>
            <a:r>
              <a:rPr lang="en-US" dirty="0" smtClean="0"/>
              <a:t>while (count &lt; 3):     </a:t>
            </a:r>
          </a:p>
          <a:p>
            <a:pPr marL="0" indent="0">
              <a:buNone/>
            </a:pPr>
            <a:r>
              <a:rPr lang="en-US" dirty="0" smtClean="0"/>
              <a:t>    count = count + 1</a:t>
            </a:r>
          </a:p>
          <a:p>
            <a:pPr marL="0" indent="0">
              <a:buNone/>
            </a:pPr>
            <a:r>
              <a:rPr lang="en-US" dirty="0" smtClean="0"/>
              <a:t>    print("Hello world")</a:t>
            </a:r>
            <a:endParaRPr lang="en-IN" dirty="0" smtClean="0"/>
          </a:p>
          <a:p>
            <a:pPr marL="0" indent="0">
              <a:buNone/>
            </a:pPr>
            <a:endParaRPr lang="en-IN" dirty="0"/>
          </a:p>
        </p:txBody>
      </p:sp>
    </p:spTree>
    <p:extLst>
      <p:ext uri="{BB962C8B-B14F-4D97-AF65-F5344CB8AC3E}">
        <p14:creationId xmlns:p14="http://schemas.microsoft.com/office/powerpoint/2010/main" val="3728290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i="1" dirty="0" smtClean="0"/>
              <a:t>Example: </a:t>
            </a:r>
            <a:r>
              <a:rPr lang="en-US" sz="3200" dirty="0" smtClean="0"/>
              <a:t>a loop to print nos. from 1 to 10</a:t>
            </a:r>
            <a:endParaRPr lang="en-IN" sz="3200" i="1"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i</a:t>
            </a:r>
            <a:r>
              <a:rPr lang="en-US" dirty="0" smtClean="0"/>
              <a:t>=1 </a:t>
            </a:r>
          </a:p>
          <a:p>
            <a:pPr marL="0" indent="0">
              <a:buNone/>
            </a:pPr>
            <a:r>
              <a:rPr lang="en-US" dirty="0" smtClean="0"/>
              <a:t>while (</a:t>
            </a:r>
            <a:r>
              <a:rPr lang="en-US" dirty="0" err="1" smtClean="0"/>
              <a:t>i</a:t>
            </a:r>
            <a:r>
              <a:rPr lang="en-US" dirty="0" smtClean="0"/>
              <a:t> &lt;=10):</a:t>
            </a:r>
          </a:p>
          <a:p>
            <a:pPr marL="0" indent="0">
              <a:buNone/>
            </a:pPr>
            <a:r>
              <a:rPr lang="en-US" dirty="0"/>
              <a:t>	</a:t>
            </a:r>
            <a:r>
              <a:rPr lang="en-US" dirty="0" smtClean="0"/>
              <a:t> print (</a:t>
            </a:r>
            <a:r>
              <a:rPr lang="en-US" dirty="0" err="1" smtClean="0"/>
              <a:t>i</a:t>
            </a:r>
            <a:r>
              <a:rPr lang="en-US" dirty="0" smtClean="0"/>
              <a:t>)</a:t>
            </a:r>
            <a:br>
              <a:rPr lang="en-US" dirty="0" smtClean="0"/>
            </a:br>
            <a:r>
              <a:rPr lang="en-US" dirty="0" smtClean="0"/>
              <a:t>	 </a:t>
            </a:r>
            <a:r>
              <a:rPr lang="en-US" dirty="0" err="1" smtClean="0"/>
              <a:t>i</a:t>
            </a:r>
            <a:r>
              <a:rPr lang="en-US" dirty="0" smtClean="0"/>
              <a:t> = i+1             </a:t>
            </a:r>
            <a:r>
              <a:rPr lang="en-US" sz="2000" i="1" dirty="0" smtClean="0"/>
              <a:t>#could be written as </a:t>
            </a:r>
            <a:r>
              <a:rPr lang="en-US" sz="2000" i="1" dirty="0" err="1" smtClean="0"/>
              <a:t>i</a:t>
            </a:r>
            <a:r>
              <a:rPr lang="en-US" sz="2000" i="1" dirty="0" smtClean="0"/>
              <a:t>+=1</a:t>
            </a:r>
          </a:p>
          <a:p>
            <a:pPr marL="0" indent="0">
              <a:buNone/>
            </a:pPr>
            <a:endParaRPr lang="en-US" sz="2000" i="1" dirty="0"/>
          </a:p>
          <a:p>
            <a:pPr algn="just"/>
            <a:r>
              <a:rPr lang="en-US" sz="2400" dirty="0" smtClean="0"/>
              <a:t>The first statement initialized the variable (controlling loop) and then while evaluates the condition, which is True so the block of statements written next will be executed. </a:t>
            </a:r>
          </a:p>
          <a:p>
            <a:pPr algn="just"/>
            <a:r>
              <a:rPr lang="en-US" sz="2400" dirty="0" smtClean="0"/>
              <a:t>Last statement in the block ensures that, with every execution of loop, loop control variable moves near to the termination point. If this does not happen then the loop will keep on executing </a:t>
            </a:r>
            <a:r>
              <a:rPr lang="en-US" sz="2400" b="1" dirty="0" smtClean="0"/>
              <a:t>infinitely.</a:t>
            </a:r>
            <a:endParaRPr lang="en-IN" sz="2400" b="1" i="1" dirty="0"/>
          </a:p>
        </p:txBody>
      </p:sp>
    </p:spTree>
    <p:extLst>
      <p:ext uri="{BB962C8B-B14F-4D97-AF65-F5344CB8AC3E}">
        <p14:creationId xmlns:p14="http://schemas.microsoft.com/office/powerpoint/2010/main" val="160644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r>
              <a:rPr lang="en-US" dirty="0"/>
              <a:t>Frequently, a program needs to skip over some statements, execute a series of statements repetitively, or choose between alternate sets of statements to execute.</a:t>
            </a:r>
          </a:p>
          <a:p>
            <a:pPr algn="just"/>
            <a:r>
              <a:rPr lang="en-US" dirty="0"/>
              <a:t>That is where </a:t>
            </a:r>
            <a:r>
              <a:rPr lang="en-US" b="1" dirty="0"/>
              <a:t>control structures</a:t>
            </a:r>
            <a:r>
              <a:rPr lang="en-US" dirty="0"/>
              <a:t> come in. A control structure directs the order of execution of the statements in a </a:t>
            </a:r>
            <a:r>
              <a:rPr lang="en-US" dirty="0" smtClean="0"/>
              <a:t>program.</a:t>
            </a:r>
            <a:endParaRPr lang="en-US" dirty="0"/>
          </a:p>
          <a:p>
            <a:endParaRPr lang="en-IN" dirty="0"/>
          </a:p>
        </p:txBody>
      </p:sp>
    </p:spTree>
    <p:extLst>
      <p:ext uri="{BB962C8B-B14F-4D97-AF65-F5344CB8AC3E}">
        <p14:creationId xmlns:p14="http://schemas.microsoft.com/office/powerpoint/2010/main" val="1124213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As soon as </a:t>
            </a:r>
            <a:r>
              <a:rPr lang="en-US" dirty="0" err="1" smtClean="0"/>
              <a:t>i</a:t>
            </a:r>
            <a:r>
              <a:rPr lang="en-US" dirty="0" smtClean="0"/>
              <a:t> becomes 11, condition in while will evaluate to False and this will terminate the loop.</a:t>
            </a:r>
          </a:p>
          <a:p>
            <a:r>
              <a:rPr lang="en-US" dirty="0" smtClean="0"/>
              <a:t> Result produced by the loop will be: </a:t>
            </a:r>
          </a:p>
          <a:p>
            <a:pPr marL="0" indent="0">
              <a:buNone/>
            </a:pPr>
            <a:r>
              <a:rPr lang="en-US" dirty="0"/>
              <a:t> </a:t>
            </a:r>
            <a:r>
              <a:rPr lang="en-US" dirty="0" smtClean="0"/>
              <a:t>   1 2 3 4 5 6 7 8 9 10 </a:t>
            </a:r>
          </a:p>
          <a:p>
            <a:pPr marL="0" indent="0">
              <a:buNone/>
            </a:pPr>
            <a:r>
              <a:rPr lang="en-US" sz="2400" dirty="0"/>
              <a:t> </a:t>
            </a:r>
            <a:r>
              <a:rPr lang="en-US" sz="2400" dirty="0" smtClean="0"/>
              <a:t>    As there is ‘ ’ after print </a:t>
            </a:r>
            <a:r>
              <a:rPr lang="en-US" sz="2400" dirty="0" err="1" smtClean="0"/>
              <a:t>i</a:t>
            </a:r>
            <a:r>
              <a:rPr lang="en-US" sz="2400" dirty="0" smtClean="0"/>
              <a:t> all the values will be printed in the same line</a:t>
            </a:r>
            <a:endParaRPr lang="en-IN" sz="2400" dirty="0"/>
          </a:p>
        </p:txBody>
      </p:sp>
    </p:spTree>
    <p:extLst>
      <p:ext uri="{BB962C8B-B14F-4D97-AF65-F5344CB8AC3E}">
        <p14:creationId xmlns:p14="http://schemas.microsoft.com/office/powerpoint/2010/main" val="3311828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t>Using else statement with while loops</a:t>
            </a:r>
            <a:endParaRPr lang="en-IN" sz="3200" i="1" dirty="0"/>
          </a:p>
        </p:txBody>
      </p:sp>
      <p:sp>
        <p:nvSpPr>
          <p:cNvPr id="3" name="Content Placeholder 2"/>
          <p:cNvSpPr>
            <a:spLocks noGrp="1"/>
          </p:cNvSpPr>
          <p:nvPr>
            <p:ph idx="1"/>
          </p:nvPr>
        </p:nvSpPr>
        <p:spPr/>
        <p:txBody>
          <a:bodyPr>
            <a:normAutofit/>
          </a:bodyPr>
          <a:lstStyle/>
          <a:p>
            <a:endParaRPr lang="en-IN" dirty="0" smtClean="0"/>
          </a:p>
          <a:p>
            <a:endParaRPr lang="en-IN" dirty="0"/>
          </a:p>
          <a:p>
            <a:endParaRPr lang="en-IN" dirty="0" smtClean="0"/>
          </a:p>
          <a:p>
            <a:endParaRPr lang="en-IN" dirty="0"/>
          </a:p>
          <a:p>
            <a:pPr marL="0" indent="0" algn="just">
              <a:buNone/>
            </a:pPr>
            <a:r>
              <a:rPr lang="en-US" sz="2600" dirty="0" smtClean="0"/>
              <a:t>We can see that while looks like if statement. The statement(s) in BLOCK 1 keeps on executing till condition in while remains True; once the condition becomes False and if the else clause is written in while, then else will get executed. While loop may not execute even once, if the condition evaluates to false, initially, as the condition is tested before entering the loop. </a:t>
            </a:r>
            <a:endParaRPr lang="en-IN" sz="2600" dirty="0"/>
          </a:p>
        </p:txBody>
      </p:sp>
      <p:pic>
        <p:nvPicPr>
          <p:cNvPr id="4" name="Picture 3"/>
          <p:cNvPicPr>
            <a:picLocks noChangeAspect="1"/>
          </p:cNvPicPr>
          <p:nvPr/>
        </p:nvPicPr>
        <p:blipFill>
          <a:blip r:embed="rId2"/>
          <a:stretch>
            <a:fillRect/>
          </a:stretch>
        </p:blipFill>
        <p:spPr>
          <a:xfrm>
            <a:off x="1009116" y="1690688"/>
            <a:ext cx="5912978" cy="1547594"/>
          </a:xfrm>
          <a:prstGeom prst="rect">
            <a:avLst/>
          </a:prstGeom>
        </p:spPr>
      </p:pic>
    </p:spTree>
    <p:extLst>
      <p:ext uri="{BB962C8B-B14F-4D97-AF65-F5344CB8AC3E}">
        <p14:creationId xmlns:p14="http://schemas.microsoft.com/office/powerpoint/2010/main" val="188808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t>Example</a:t>
            </a:r>
            <a:endParaRPr lang="en-IN" sz="3200"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smtClean="0"/>
              <a:t>i</a:t>
            </a:r>
            <a:r>
              <a:rPr lang="en-US" dirty="0" smtClean="0"/>
              <a:t>=1</a:t>
            </a:r>
          </a:p>
          <a:p>
            <a:pPr marL="0" indent="0">
              <a:buNone/>
            </a:pPr>
            <a:r>
              <a:rPr lang="en-US" dirty="0" smtClean="0"/>
              <a:t>while (</a:t>
            </a:r>
            <a:r>
              <a:rPr lang="en-US" dirty="0" err="1" smtClean="0"/>
              <a:t>i</a:t>
            </a:r>
            <a:r>
              <a:rPr lang="en-US" dirty="0" smtClean="0"/>
              <a:t> &lt;=10):</a:t>
            </a:r>
          </a:p>
          <a:p>
            <a:pPr marL="0" indent="0">
              <a:buNone/>
            </a:pPr>
            <a:r>
              <a:rPr lang="en-US" dirty="0"/>
              <a:t>	</a:t>
            </a:r>
            <a:r>
              <a:rPr lang="en-US" dirty="0" smtClean="0"/>
              <a:t> print(</a:t>
            </a:r>
            <a:r>
              <a:rPr lang="en-US" dirty="0" err="1" smtClean="0"/>
              <a:t>i</a:t>
            </a:r>
            <a:r>
              <a:rPr lang="en-US" dirty="0" smtClean="0"/>
              <a:t>)</a:t>
            </a:r>
          </a:p>
          <a:p>
            <a:pPr marL="0" indent="0">
              <a:buNone/>
            </a:pPr>
            <a:r>
              <a:rPr lang="en-US" dirty="0"/>
              <a:t>	</a:t>
            </a:r>
            <a:r>
              <a:rPr lang="en-US" dirty="0" smtClean="0"/>
              <a:t> </a:t>
            </a:r>
            <a:r>
              <a:rPr lang="en-US" dirty="0" err="1" smtClean="0"/>
              <a:t>i</a:t>
            </a:r>
            <a:r>
              <a:rPr lang="en-US" dirty="0" smtClean="0"/>
              <a:t>+ =1</a:t>
            </a:r>
          </a:p>
          <a:p>
            <a:pPr marL="0" indent="0">
              <a:buNone/>
            </a:pPr>
            <a:r>
              <a:rPr lang="en-US" dirty="0" smtClean="0"/>
              <a:t>else: </a:t>
            </a:r>
          </a:p>
          <a:p>
            <a:pPr marL="0" indent="0">
              <a:buNone/>
            </a:pPr>
            <a:r>
              <a:rPr lang="en-US" dirty="0"/>
              <a:t>	</a:t>
            </a:r>
            <a:r>
              <a:rPr lang="en-US" dirty="0" smtClean="0"/>
              <a:t>print() 		</a:t>
            </a:r>
            <a:r>
              <a:rPr lang="en-US" sz="1800" dirty="0" smtClean="0"/>
              <a:t># will bring print control to next printing line</a:t>
            </a:r>
            <a:r>
              <a:rPr lang="en-US" dirty="0" smtClean="0"/>
              <a:t> </a:t>
            </a:r>
          </a:p>
          <a:p>
            <a:pPr marL="0" indent="0">
              <a:buNone/>
            </a:pPr>
            <a:r>
              <a:rPr lang="en-US" dirty="0"/>
              <a:t>	</a:t>
            </a:r>
            <a:r>
              <a:rPr lang="en-US" dirty="0" smtClean="0"/>
              <a:t>print (“coming out of loop”) </a:t>
            </a:r>
          </a:p>
          <a:p>
            <a:pPr marL="0" indent="0">
              <a:buNone/>
            </a:pPr>
            <a:endParaRPr lang="en-US" sz="2000" dirty="0" smtClean="0"/>
          </a:p>
          <a:p>
            <a:pPr marL="0" indent="0">
              <a:buNone/>
            </a:pPr>
            <a:r>
              <a:rPr lang="en-US" sz="2000" dirty="0" smtClean="0"/>
              <a:t>Will result into</a:t>
            </a:r>
            <a:r>
              <a:rPr lang="en-US" dirty="0" smtClean="0"/>
              <a:t> </a:t>
            </a:r>
          </a:p>
          <a:p>
            <a:pPr marL="0" indent="0">
              <a:buNone/>
            </a:pPr>
            <a:r>
              <a:rPr lang="en-US" sz="2400" dirty="0" smtClean="0"/>
              <a:t>1 2 3 4 5 6 7 8 9 10</a:t>
            </a:r>
          </a:p>
          <a:p>
            <a:pPr marL="0" indent="0">
              <a:buNone/>
            </a:pPr>
            <a:r>
              <a:rPr lang="en-US" sz="2400" dirty="0" smtClean="0"/>
              <a:t>coming out of loop </a:t>
            </a:r>
            <a:endParaRPr lang="en-IN" dirty="0"/>
          </a:p>
        </p:txBody>
      </p:sp>
    </p:spTree>
    <p:extLst>
      <p:ext uri="{BB962C8B-B14F-4D97-AF65-F5344CB8AC3E}">
        <p14:creationId xmlns:p14="http://schemas.microsoft.com/office/powerpoint/2010/main" val="3172568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statements</a:t>
            </a:r>
            <a:endParaRPr lang="en-IN" dirty="0"/>
          </a:p>
        </p:txBody>
      </p:sp>
      <p:sp>
        <p:nvSpPr>
          <p:cNvPr id="3" name="Content Placeholder 2"/>
          <p:cNvSpPr>
            <a:spLocks noGrp="1"/>
          </p:cNvSpPr>
          <p:nvPr>
            <p:ph idx="1"/>
          </p:nvPr>
        </p:nvSpPr>
        <p:spPr/>
        <p:txBody>
          <a:bodyPr/>
          <a:lstStyle/>
          <a:p>
            <a:endParaRPr lang="en-IN" dirty="0"/>
          </a:p>
        </p:txBody>
      </p:sp>
      <p:pic>
        <p:nvPicPr>
          <p:cNvPr id="6" name="Picture 5"/>
          <p:cNvPicPr>
            <a:picLocks noChangeAspect="1"/>
          </p:cNvPicPr>
          <p:nvPr/>
        </p:nvPicPr>
        <p:blipFill>
          <a:blip r:embed="rId2"/>
          <a:stretch>
            <a:fillRect/>
          </a:stretch>
        </p:blipFill>
        <p:spPr>
          <a:xfrm>
            <a:off x="1038224" y="1825625"/>
            <a:ext cx="4121353" cy="1797792"/>
          </a:xfrm>
          <a:prstGeom prst="rect">
            <a:avLst/>
          </a:prstGeom>
        </p:spPr>
      </p:pic>
    </p:spTree>
    <p:extLst>
      <p:ext uri="{BB962C8B-B14F-4D97-AF65-F5344CB8AC3E}">
        <p14:creationId xmlns:p14="http://schemas.microsoft.com/office/powerpoint/2010/main" val="196477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000" b="1" i="1" dirty="0" smtClean="0"/>
              <a:t>Example</a:t>
            </a:r>
            <a:r>
              <a:rPr lang="en-US" dirty="0" smtClean="0"/>
              <a:t> : </a:t>
            </a:r>
            <a:r>
              <a:rPr lang="en-US" sz="2400" b="1" dirty="0" smtClean="0"/>
              <a:t>loop to print value 1 to 10</a:t>
            </a:r>
            <a:r>
              <a:rPr lang="en-US" dirty="0" smtClean="0"/>
              <a:t> </a:t>
            </a:r>
          </a:p>
          <a:p>
            <a:pPr marL="0" indent="0">
              <a:buNone/>
            </a:pPr>
            <a:endParaRPr lang="en-US" dirty="0" smtClean="0"/>
          </a:p>
          <a:p>
            <a:pPr marL="0" indent="0">
              <a:buNone/>
            </a:pPr>
            <a:r>
              <a:rPr lang="en-US" dirty="0" smtClean="0"/>
              <a:t>for </a:t>
            </a:r>
            <a:r>
              <a:rPr lang="en-US" dirty="0" err="1" smtClean="0"/>
              <a:t>i</a:t>
            </a:r>
            <a:r>
              <a:rPr lang="en-US" dirty="0" smtClean="0"/>
              <a:t> in range (1, 11, 1): </a:t>
            </a:r>
          </a:p>
          <a:p>
            <a:pPr marL="0" indent="0">
              <a:buNone/>
            </a:pPr>
            <a:r>
              <a:rPr lang="en-US" dirty="0"/>
              <a:t>	</a:t>
            </a:r>
            <a:r>
              <a:rPr lang="en-US" dirty="0" smtClean="0"/>
              <a:t>print (</a:t>
            </a:r>
            <a:r>
              <a:rPr lang="en-US" dirty="0" err="1" smtClean="0"/>
              <a:t>i</a:t>
            </a:r>
            <a:r>
              <a:rPr lang="en-US" dirty="0" smtClean="0"/>
              <a:t>)</a:t>
            </a:r>
          </a:p>
          <a:p>
            <a:pPr marL="0" indent="0">
              <a:buNone/>
            </a:pPr>
            <a:endParaRPr lang="en-US" dirty="0" smtClean="0"/>
          </a:p>
          <a:p>
            <a:pPr marL="0" indent="0">
              <a:buNone/>
            </a:pPr>
            <a:r>
              <a:rPr lang="en-US" dirty="0" smtClean="0"/>
              <a:t>Execution of the loop will result into </a:t>
            </a:r>
          </a:p>
          <a:p>
            <a:pPr marL="0" indent="0">
              <a:buNone/>
            </a:pPr>
            <a:r>
              <a:rPr lang="en-US" sz="2400" b="1" dirty="0" smtClean="0"/>
              <a:t>1 2 3 4 5 6 7 8 9 10</a:t>
            </a:r>
            <a:endParaRPr lang="en-IN" b="1" dirty="0"/>
          </a:p>
        </p:txBody>
      </p:sp>
    </p:spTree>
    <p:extLst>
      <p:ext uri="{BB962C8B-B14F-4D97-AF65-F5344CB8AC3E}">
        <p14:creationId xmlns:p14="http://schemas.microsoft.com/office/powerpoint/2010/main" val="3587777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The statement introduces a function range ( ), its syntax is</a:t>
            </a:r>
          </a:p>
          <a:p>
            <a:pPr marL="0" indent="0">
              <a:buNone/>
            </a:pPr>
            <a:endParaRPr lang="en-US" dirty="0" smtClean="0"/>
          </a:p>
          <a:p>
            <a:pPr marL="0" indent="0">
              <a:buNone/>
            </a:pPr>
            <a:r>
              <a:rPr lang="en-US" i="1" dirty="0" smtClean="0"/>
              <a:t> range(start, stop, [step])</a:t>
            </a:r>
            <a:r>
              <a:rPr lang="en-US" dirty="0" smtClean="0"/>
              <a:t>      </a:t>
            </a:r>
            <a:r>
              <a:rPr lang="en-US" i="1" dirty="0" smtClean="0"/>
              <a:t># step is optional</a:t>
            </a:r>
            <a:r>
              <a:rPr lang="en-US" dirty="0" smtClean="0"/>
              <a:t> </a:t>
            </a:r>
          </a:p>
          <a:p>
            <a:pPr marL="0" indent="0">
              <a:buNone/>
            </a:pPr>
            <a:endParaRPr lang="en-US" dirty="0" smtClean="0"/>
          </a:p>
          <a:p>
            <a:pPr marL="0" indent="0">
              <a:buNone/>
            </a:pPr>
            <a:r>
              <a:rPr lang="en-US" dirty="0" smtClean="0"/>
              <a:t>range( ) generates a list of values starting from </a:t>
            </a:r>
            <a:r>
              <a:rPr lang="en-US" b="1" dirty="0" smtClean="0"/>
              <a:t>start</a:t>
            </a:r>
            <a:r>
              <a:rPr lang="en-US" dirty="0" smtClean="0"/>
              <a:t> till </a:t>
            </a:r>
            <a:r>
              <a:rPr lang="en-US" b="1" dirty="0" smtClean="0"/>
              <a:t>stop-1</a:t>
            </a:r>
            <a:r>
              <a:rPr lang="en-US" dirty="0" smtClean="0"/>
              <a:t>. Step if given is added to the value generated, to get next value in the list. </a:t>
            </a:r>
            <a:endParaRPr lang="en-IN" dirty="0"/>
          </a:p>
        </p:txBody>
      </p:sp>
    </p:spTree>
    <p:extLst>
      <p:ext uri="{BB962C8B-B14F-4D97-AF65-F5344CB8AC3E}">
        <p14:creationId xmlns:p14="http://schemas.microsoft.com/office/powerpoint/2010/main" val="2387187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dirty="0" smtClean="0"/>
              <a:t>Understanding for statement: </a:t>
            </a:r>
          </a:p>
          <a:p>
            <a:pPr algn="just"/>
            <a:r>
              <a:rPr lang="en-US" dirty="0" err="1" smtClean="0"/>
              <a:t>i</a:t>
            </a:r>
            <a:r>
              <a:rPr lang="en-US" dirty="0" smtClean="0"/>
              <a:t> is the variable, which keeps on getting a value generated by range ( ) function, and the block of statement (s) are worked on for each value of </a:t>
            </a:r>
            <a:r>
              <a:rPr lang="en-US" dirty="0" err="1" smtClean="0"/>
              <a:t>i</a:t>
            </a:r>
            <a:r>
              <a:rPr lang="en-US" dirty="0" smtClean="0"/>
              <a:t>. </a:t>
            </a:r>
          </a:p>
          <a:p>
            <a:pPr algn="just"/>
            <a:r>
              <a:rPr lang="en-US" dirty="0" smtClean="0"/>
              <a:t>As the last value is assigned to </a:t>
            </a:r>
            <a:r>
              <a:rPr lang="en-US" dirty="0" err="1" smtClean="0"/>
              <a:t>i</a:t>
            </a:r>
            <a:r>
              <a:rPr lang="en-US" dirty="0" smtClean="0"/>
              <a:t>, the loop block is executed last time and control is returned to next statement. </a:t>
            </a:r>
          </a:p>
          <a:p>
            <a:pPr algn="just"/>
            <a:r>
              <a:rPr lang="en-US" dirty="0" smtClean="0"/>
              <a:t>If else is specified in for statement, then next statement executed will be else.</a:t>
            </a:r>
          </a:p>
          <a:p>
            <a:pPr algn="just"/>
            <a:r>
              <a:rPr lang="en-US" dirty="0" smtClean="0"/>
              <a:t>Now we can easily understand the result of for statement. range( ) generates a list from 1, 2, 3, 4, 5, …., 10 as the step mentioned is 1, </a:t>
            </a:r>
            <a:r>
              <a:rPr lang="en-US" dirty="0" err="1" smtClean="0"/>
              <a:t>i</a:t>
            </a:r>
            <a:r>
              <a:rPr lang="en-US" dirty="0" smtClean="0"/>
              <a:t> keeps on getting a value at a time, which is then printed on screen. </a:t>
            </a:r>
            <a:endParaRPr lang="en-IN" dirty="0"/>
          </a:p>
        </p:txBody>
      </p:sp>
    </p:spTree>
    <p:extLst>
      <p:ext uri="{BB962C8B-B14F-4D97-AF65-F5344CB8AC3E}">
        <p14:creationId xmlns:p14="http://schemas.microsoft.com/office/powerpoint/2010/main" val="1568399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0576"/>
            <a:ext cx="10515600" cy="5416387"/>
          </a:xfrm>
        </p:spPr>
        <p:txBody>
          <a:bodyPr>
            <a:normAutofit fontScale="70000" lnSpcReduction="20000"/>
          </a:bodyPr>
          <a:lstStyle/>
          <a:p>
            <a:pPr algn="just"/>
            <a:r>
              <a:rPr lang="en-US" dirty="0" smtClean="0"/>
              <a:t>Apart from range( ) </a:t>
            </a:r>
            <a:r>
              <a:rPr lang="en-US" dirty="0" err="1" smtClean="0"/>
              <a:t>i</a:t>
            </a:r>
            <a:r>
              <a:rPr lang="en-US" dirty="0" smtClean="0"/>
              <a:t> (loop control variable) can take values from string, list, dictionary, etc.</a:t>
            </a:r>
          </a:p>
          <a:p>
            <a:pPr marL="0" indent="0" algn="just">
              <a:buNone/>
            </a:pPr>
            <a:r>
              <a:rPr lang="en-US" sz="2000" b="1" i="1" dirty="0"/>
              <a:t>Example</a:t>
            </a:r>
            <a:r>
              <a:rPr lang="en-US" sz="2000" dirty="0"/>
              <a:t> </a:t>
            </a:r>
            <a:endParaRPr lang="en-US" sz="2000" dirty="0" smtClean="0"/>
          </a:p>
          <a:p>
            <a:pPr marL="0" indent="0" algn="just">
              <a:buNone/>
            </a:pPr>
            <a:r>
              <a:rPr lang="en-US" dirty="0" smtClean="0"/>
              <a:t>for </a:t>
            </a:r>
            <a:r>
              <a:rPr lang="en-US" dirty="0"/>
              <a:t>letter in </a:t>
            </a:r>
            <a:r>
              <a:rPr lang="en-US" dirty="0" smtClean="0"/>
              <a:t>‘Python’:</a:t>
            </a:r>
          </a:p>
          <a:p>
            <a:pPr marL="0" indent="0" algn="just">
              <a:buNone/>
            </a:pPr>
            <a:r>
              <a:rPr lang="en-US" dirty="0"/>
              <a:t>	</a:t>
            </a:r>
            <a:r>
              <a:rPr lang="en-US" dirty="0" smtClean="0"/>
              <a:t> </a:t>
            </a:r>
            <a:r>
              <a:rPr lang="en-US" dirty="0"/>
              <a:t>print </a:t>
            </a:r>
            <a:r>
              <a:rPr lang="en-US" dirty="0" smtClean="0"/>
              <a:t>(‘Current Letter’, letter) </a:t>
            </a:r>
          </a:p>
          <a:p>
            <a:pPr marL="0" indent="0" algn="just">
              <a:buNone/>
            </a:pPr>
            <a:r>
              <a:rPr lang="en-US" dirty="0" smtClean="0"/>
              <a:t>else:</a:t>
            </a:r>
          </a:p>
          <a:p>
            <a:pPr marL="0" indent="0" algn="just">
              <a:buNone/>
            </a:pPr>
            <a:r>
              <a:rPr lang="en-US" dirty="0"/>
              <a:t>	</a:t>
            </a:r>
            <a:r>
              <a:rPr lang="en-US" dirty="0" smtClean="0"/>
              <a:t> </a:t>
            </a:r>
            <a:r>
              <a:rPr lang="en-US" dirty="0"/>
              <a:t>print </a:t>
            </a:r>
            <a:r>
              <a:rPr lang="en-US" dirty="0" smtClean="0"/>
              <a:t>(‘Coming </a:t>
            </a:r>
            <a:r>
              <a:rPr lang="en-US" dirty="0"/>
              <a:t>out of </a:t>
            </a:r>
            <a:r>
              <a:rPr lang="en-US" dirty="0" smtClean="0"/>
              <a:t>loop’) </a:t>
            </a:r>
          </a:p>
          <a:p>
            <a:pPr marL="0" indent="0" algn="just">
              <a:buNone/>
            </a:pPr>
            <a:endParaRPr lang="en-US" sz="2000" i="1" dirty="0" smtClean="0"/>
          </a:p>
          <a:p>
            <a:pPr marL="0" indent="0" algn="just">
              <a:buNone/>
            </a:pPr>
            <a:r>
              <a:rPr lang="en-US" sz="2000" i="1" dirty="0" smtClean="0"/>
              <a:t>On </a:t>
            </a:r>
            <a:r>
              <a:rPr lang="en-US" sz="2000" i="1" dirty="0"/>
              <a:t>execution, will produce the following:</a:t>
            </a:r>
            <a:r>
              <a:rPr lang="en-US" dirty="0"/>
              <a:t> </a:t>
            </a:r>
            <a:endParaRPr lang="en-US" dirty="0" smtClean="0"/>
          </a:p>
          <a:p>
            <a:pPr marL="0" indent="0" algn="just">
              <a:buNone/>
            </a:pPr>
            <a:r>
              <a:rPr lang="en-US" dirty="0" smtClean="0"/>
              <a:t>Current </a:t>
            </a:r>
            <a:r>
              <a:rPr lang="en-US" dirty="0"/>
              <a:t>Letter: </a:t>
            </a:r>
            <a:r>
              <a:rPr lang="en-US" dirty="0" smtClean="0"/>
              <a:t>P</a:t>
            </a:r>
          </a:p>
          <a:p>
            <a:pPr marL="0" indent="0" algn="just">
              <a:buNone/>
            </a:pPr>
            <a:r>
              <a:rPr lang="en-US" dirty="0" smtClean="0"/>
              <a:t>Current </a:t>
            </a:r>
            <a:r>
              <a:rPr lang="en-US" dirty="0"/>
              <a:t>Letter: y </a:t>
            </a:r>
            <a:endParaRPr lang="en-US" dirty="0" smtClean="0"/>
          </a:p>
          <a:p>
            <a:pPr marL="0" indent="0" algn="just">
              <a:buNone/>
            </a:pPr>
            <a:r>
              <a:rPr lang="en-US" dirty="0" smtClean="0"/>
              <a:t>Current </a:t>
            </a:r>
            <a:r>
              <a:rPr lang="en-US" dirty="0"/>
              <a:t>Letter: t </a:t>
            </a:r>
            <a:endParaRPr lang="en-US" dirty="0" smtClean="0"/>
          </a:p>
          <a:p>
            <a:pPr marL="0" indent="0" algn="just">
              <a:buNone/>
            </a:pPr>
            <a:r>
              <a:rPr lang="en-US" dirty="0" smtClean="0"/>
              <a:t>Current </a:t>
            </a:r>
            <a:r>
              <a:rPr lang="en-US" dirty="0"/>
              <a:t>Letter: h </a:t>
            </a:r>
            <a:endParaRPr lang="en-US" dirty="0" smtClean="0"/>
          </a:p>
          <a:p>
            <a:pPr marL="0" indent="0" algn="just">
              <a:buNone/>
            </a:pPr>
            <a:r>
              <a:rPr lang="en-US" dirty="0" smtClean="0"/>
              <a:t>Current </a:t>
            </a:r>
            <a:r>
              <a:rPr lang="en-US" dirty="0"/>
              <a:t>Letter: o </a:t>
            </a:r>
            <a:endParaRPr lang="en-US" dirty="0" smtClean="0"/>
          </a:p>
          <a:p>
            <a:pPr marL="0" indent="0" algn="just">
              <a:buNone/>
            </a:pPr>
            <a:r>
              <a:rPr lang="en-US" dirty="0" smtClean="0"/>
              <a:t>Current </a:t>
            </a:r>
            <a:r>
              <a:rPr lang="en-US" dirty="0"/>
              <a:t>Letter: n </a:t>
            </a:r>
            <a:endParaRPr lang="en-US" dirty="0" smtClean="0"/>
          </a:p>
          <a:p>
            <a:pPr marL="0" indent="0" algn="just">
              <a:buNone/>
            </a:pPr>
            <a:r>
              <a:rPr lang="en-US" dirty="0" smtClean="0"/>
              <a:t>Coming </a:t>
            </a:r>
            <a:r>
              <a:rPr lang="en-US" dirty="0"/>
              <a:t>out of loop </a:t>
            </a:r>
            <a:endParaRPr lang="en-IN" dirty="0"/>
          </a:p>
        </p:txBody>
      </p:sp>
    </p:spTree>
    <p:extLst>
      <p:ext uri="{BB962C8B-B14F-4D97-AF65-F5344CB8AC3E}">
        <p14:creationId xmlns:p14="http://schemas.microsoft.com/office/powerpoint/2010/main" val="1391643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a:t>
            </a:r>
            <a:r>
              <a:rPr lang="en-US" dirty="0"/>
              <a:t>loop</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 for statement can contain another for statement or while statement. </a:t>
            </a:r>
            <a:r>
              <a:rPr lang="en-US" dirty="0" smtClean="0"/>
              <a:t>Such </a:t>
            </a:r>
            <a:r>
              <a:rPr lang="en-US" dirty="0"/>
              <a:t>statement </a:t>
            </a:r>
            <a:r>
              <a:rPr lang="en-US" dirty="0" smtClean="0"/>
              <a:t>form nested loop. </a:t>
            </a:r>
          </a:p>
          <a:p>
            <a:pPr marL="0" indent="0">
              <a:buNone/>
            </a:pPr>
            <a:r>
              <a:rPr lang="en-US" sz="2000" b="1" dirty="0" smtClean="0"/>
              <a:t>Example:</a:t>
            </a:r>
          </a:p>
          <a:p>
            <a:pPr marL="0" indent="0">
              <a:buNone/>
            </a:pPr>
            <a:r>
              <a:rPr lang="en-US" dirty="0" smtClean="0"/>
              <a:t> </a:t>
            </a:r>
            <a:r>
              <a:rPr lang="en-US" dirty="0"/>
              <a:t># to print table starting from 1 to specified no</a:t>
            </a:r>
            <a:r>
              <a:rPr lang="en-US" dirty="0" smtClean="0"/>
              <a:t>.</a:t>
            </a:r>
          </a:p>
          <a:p>
            <a:pPr marL="0" indent="0">
              <a:buNone/>
            </a:pPr>
            <a:r>
              <a:rPr lang="en-US" dirty="0" smtClean="0"/>
              <a:t> n=2</a:t>
            </a:r>
          </a:p>
          <a:p>
            <a:pPr marL="0" indent="0">
              <a:buNone/>
            </a:pPr>
            <a:r>
              <a:rPr lang="en-US" dirty="0" smtClean="0"/>
              <a:t> </a:t>
            </a:r>
            <a:r>
              <a:rPr lang="en-US" dirty="0"/>
              <a:t>for </a:t>
            </a:r>
            <a:r>
              <a:rPr lang="en-US" dirty="0" err="1"/>
              <a:t>i</a:t>
            </a:r>
            <a:r>
              <a:rPr lang="en-US" dirty="0"/>
              <a:t> in range (1, n+1</a:t>
            </a:r>
            <a:r>
              <a:rPr lang="en-US" dirty="0" smtClean="0"/>
              <a:t>):</a:t>
            </a:r>
          </a:p>
          <a:p>
            <a:pPr marL="0" indent="0">
              <a:buNone/>
            </a:pPr>
            <a:r>
              <a:rPr lang="en-US" dirty="0"/>
              <a:t>	</a:t>
            </a:r>
            <a:r>
              <a:rPr lang="en-US" dirty="0" smtClean="0"/>
              <a:t> j=1</a:t>
            </a:r>
          </a:p>
          <a:p>
            <a:pPr marL="0" indent="0">
              <a:buNone/>
            </a:pPr>
            <a:r>
              <a:rPr lang="en-US" dirty="0" smtClean="0"/>
              <a:t>	print (“</a:t>
            </a:r>
            <a:r>
              <a:rPr lang="en-US" dirty="0"/>
              <a:t>Table to </a:t>
            </a:r>
            <a:r>
              <a:rPr lang="en-US" dirty="0" smtClean="0"/>
              <a:t>”, </a:t>
            </a:r>
            <a:r>
              <a:rPr lang="en-US" dirty="0" err="1"/>
              <a:t>i</a:t>
            </a:r>
            <a:r>
              <a:rPr lang="en-US" dirty="0"/>
              <a:t>, “is as follows</a:t>
            </a:r>
            <a:r>
              <a:rPr lang="en-US" dirty="0" smtClean="0"/>
              <a:t>”)</a:t>
            </a:r>
          </a:p>
          <a:p>
            <a:pPr marL="0" indent="0">
              <a:buNone/>
            </a:pPr>
            <a:r>
              <a:rPr lang="en-US" dirty="0"/>
              <a:t>	</a:t>
            </a:r>
            <a:r>
              <a:rPr lang="en-US" dirty="0" smtClean="0"/>
              <a:t>while </a:t>
            </a:r>
            <a:r>
              <a:rPr lang="en-US" dirty="0"/>
              <a:t>j &lt;6</a:t>
            </a:r>
            <a:r>
              <a:rPr lang="en-US" dirty="0" smtClean="0"/>
              <a:t>:</a:t>
            </a:r>
          </a:p>
          <a:p>
            <a:pPr marL="0" indent="0">
              <a:buNone/>
            </a:pPr>
            <a:r>
              <a:rPr lang="en-US" dirty="0" smtClean="0"/>
              <a:t>		print (</a:t>
            </a:r>
            <a:r>
              <a:rPr lang="en-US" dirty="0" err="1" smtClean="0"/>
              <a:t>i</a:t>
            </a:r>
            <a:r>
              <a:rPr lang="en-US" dirty="0" smtClean="0"/>
              <a:t>, “*”, j, “=”, </a:t>
            </a:r>
            <a:r>
              <a:rPr lang="en-US" dirty="0" err="1" smtClean="0"/>
              <a:t>i</a:t>
            </a:r>
            <a:r>
              <a:rPr lang="en-US" dirty="0" smtClean="0"/>
              <a:t>*j)</a:t>
            </a:r>
          </a:p>
          <a:p>
            <a:pPr marL="0" indent="0">
              <a:buNone/>
            </a:pPr>
            <a:r>
              <a:rPr lang="en-US" dirty="0"/>
              <a:t>	</a:t>
            </a:r>
            <a:r>
              <a:rPr lang="en-US" dirty="0" smtClean="0"/>
              <a:t>	j=j+1</a:t>
            </a:r>
          </a:p>
          <a:p>
            <a:pPr marL="0" indent="0">
              <a:buNone/>
            </a:pPr>
            <a:r>
              <a:rPr lang="en-US" dirty="0"/>
              <a:t>	</a:t>
            </a:r>
            <a:r>
              <a:rPr lang="en-US" dirty="0" smtClean="0"/>
              <a:t>	print()</a:t>
            </a:r>
            <a:endParaRPr lang="en-IN" dirty="0"/>
          </a:p>
        </p:txBody>
      </p:sp>
    </p:spTree>
    <p:extLst>
      <p:ext uri="{BB962C8B-B14F-4D97-AF65-F5344CB8AC3E}">
        <p14:creationId xmlns:p14="http://schemas.microsoft.com/office/powerpoint/2010/main" val="611358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Will produce the </a:t>
            </a:r>
            <a:r>
              <a:rPr lang="en-IN" sz="2400" dirty="0" smtClean="0"/>
              <a:t>result:</a:t>
            </a:r>
            <a:endParaRPr lang="en-IN" sz="24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Table to 1 is as </a:t>
            </a:r>
            <a:r>
              <a:rPr lang="en-US" dirty="0" smtClean="0"/>
              <a:t>follows</a:t>
            </a:r>
          </a:p>
          <a:p>
            <a:pPr marL="0" indent="0">
              <a:buNone/>
            </a:pPr>
            <a:r>
              <a:rPr lang="en-US" sz="2600" dirty="0" smtClean="0"/>
              <a:t> </a:t>
            </a:r>
            <a:r>
              <a:rPr lang="en-US" sz="2400" dirty="0"/>
              <a:t>1 * 1 = </a:t>
            </a:r>
            <a:r>
              <a:rPr lang="en-US" sz="2400" dirty="0" smtClean="0"/>
              <a:t>1</a:t>
            </a:r>
          </a:p>
          <a:p>
            <a:pPr marL="0" indent="0">
              <a:buNone/>
            </a:pPr>
            <a:r>
              <a:rPr lang="en-US" sz="2400" dirty="0" smtClean="0"/>
              <a:t> </a:t>
            </a:r>
            <a:r>
              <a:rPr lang="en-US" sz="2400" dirty="0"/>
              <a:t>1 * 2 = 2 </a:t>
            </a:r>
            <a:endParaRPr lang="en-US" sz="2400" dirty="0" smtClean="0"/>
          </a:p>
          <a:p>
            <a:pPr marL="0" indent="0">
              <a:buNone/>
            </a:pPr>
            <a:r>
              <a:rPr lang="en-US" sz="2400" dirty="0" smtClean="0"/>
              <a:t> 1 </a:t>
            </a:r>
            <a:r>
              <a:rPr lang="en-US" sz="2400" dirty="0"/>
              <a:t>* 3 = </a:t>
            </a:r>
            <a:r>
              <a:rPr lang="en-US" sz="2400" dirty="0" smtClean="0"/>
              <a:t>3</a:t>
            </a:r>
          </a:p>
          <a:p>
            <a:pPr marL="0" indent="0">
              <a:buNone/>
            </a:pPr>
            <a:r>
              <a:rPr lang="en-US" sz="2400" dirty="0" smtClean="0"/>
              <a:t> </a:t>
            </a:r>
            <a:r>
              <a:rPr lang="en-US" sz="2400" dirty="0"/>
              <a:t>1 * 4 = 4 </a:t>
            </a:r>
            <a:endParaRPr lang="en-US" sz="2400" dirty="0" smtClean="0"/>
          </a:p>
          <a:p>
            <a:pPr marL="0" indent="0">
              <a:buNone/>
            </a:pPr>
            <a:r>
              <a:rPr lang="en-US" sz="2400" dirty="0" smtClean="0"/>
              <a:t> 1 </a:t>
            </a:r>
            <a:r>
              <a:rPr lang="en-US" sz="2400" dirty="0"/>
              <a:t>* 5 = 5</a:t>
            </a:r>
            <a:r>
              <a:rPr lang="en-US" sz="2600" dirty="0"/>
              <a:t> </a:t>
            </a:r>
            <a:endParaRPr lang="en-US" sz="2600" dirty="0" smtClean="0"/>
          </a:p>
          <a:p>
            <a:pPr marL="0" indent="0">
              <a:buNone/>
            </a:pPr>
            <a:r>
              <a:rPr lang="en-US" dirty="0" smtClean="0"/>
              <a:t>Table </a:t>
            </a:r>
            <a:r>
              <a:rPr lang="en-US" dirty="0"/>
              <a:t>to 2 is as follows </a:t>
            </a:r>
            <a:endParaRPr lang="en-US" dirty="0" smtClean="0"/>
          </a:p>
          <a:p>
            <a:pPr marL="0" indent="0">
              <a:buNone/>
            </a:pPr>
            <a:r>
              <a:rPr lang="en-US" sz="2400" dirty="0" smtClean="0"/>
              <a:t>2 </a:t>
            </a:r>
            <a:r>
              <a:rPr lang="en-US" sz="2400" dirty="0"/>
              <a:t>* 1 = </a:t>
            </a:r>
            <a:r>
              <a:rPr lang="en-US" sz="2400" dirty="0" smtClean="0"/>
              <a:t>2</a:t>
            </a:r>
          </a:p>
          <a:p>
            <a:pPr marL="0" indent="0">
              <a:buNone/>
            </a:pPr>
            <a:r>
              <a:rPr lang="en-US" sz="2400" dirty="0" smtClean="0"/>
              <a:t>2 </a:t>
            </a:r>
            <a:r>
              <a:rPr lang="en-US" sz="2400" dirty="0"/>
              <a:t>* 2 = </a:t>
            </a:r>
            <a:r>
              <a:rPr lang="en-US" sz="2400" dirty="0" smtClean="0"/>
              <a:t>4</a:t>
            </a:r>
          </a:p>
          <a:p>
            <a:pPr marL="0" indent="0">
              <a:buNone/>
            </a:pPr>
            <a:r>
              <a:rPr lang="en-US" sz="2400" dirty="0" smtClean="0"/>
              <a:t>2 </a:t>
            </a:r>
            <a:r>
              <a:rPr lang="en-US" sz="2400" dirty="0"/>
              <a:t>* 3 = 6 </a:t>
            </a:r>
            <a:endParaRPr lang="en-US" sz="2400" dirty="0" smtClean="0"/>
          </a:p>
          <a:p>
            <a:pPr marL="0" indent="0">
              <a:buNone/>
            </a:pPr>
            <a:r>
              <a:rPr lang="en-US" sz="2400" dirty="0" smtClean="0"/>
              <a:t>2 </a:t>
            </a:r>
            <a:r>
              <a:rPr lang="en-US" sz="2400" dirty="0"/>
              <a:t>* 4 = </a:t>
            </a:r>
            <a:r>
              <a:rPr lang="en-US" sz="2400" dirty="0" smtClean="0"/>
              <a:t>8</a:t>
            </a:r>
          </a:p>
          <a:p>
            <a:pPr marL="0" indent="0">
              <a:buNone/>
            </a:pPr>
            <a:r>
              <a:rPr lang="en-US" sz="2400" dirty="0" smtClean="0"/>
              <a:t>2 </a:t>
            </a:r>
            <a:r>
              <a:rPr lang="en-US" sz="2400" dirty="0"/>
              <a:t>* 5 = 10</a:t>
            </a:r>
            <a:endParaRPr lang="en-IN" dirty="0"/>
          </a:p>
        </p:txBody>
      </p:sp>
    </p:spTree>
    <p:extLst>
      <p:ext uri="{BB962C8B-B14F-4D97-AF65-F5344CB8AC3E}">
        <p14:creationId xmlns:p14="http://schemas.microsoft.com/office/powerpoint/2010/main" val="77977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While writing program(s), we almost always need the ability to check the condition and then change the course of program, the simplest way to do so is using </a:t>
            </a:r>
            <a:r>
              <a:rPr lang="en-US" i="1" dirty="0" smtClean="0"/>
              <a:t>if statement.</a:t>
            </a:r>
          </a:p>
          <a:p>
            <a:pPr lvl="0" algn="just"/>
            <a:r>
              <a:rPr lang="en-US" dirty="0" smtClean="0"/>
              <a:t>The</a:t>
            </a:r>
            <a:r>
              <a:rPr lang="en-US" dirty="0"/>
              <a:t> </a:t>
            </a:r>
            <a:r>
              <a:rPr lang="en-US" i="1" dirty="0"/>
              <a:t>if statement</a:t>
            </a:r>
            <a:r>
              <a:rPr lang="en-US" dirty="0"/>
              <a:t> is how you perform </a:t>
            </a:r>
            <a:r>
              <a:rPr lang="en-US" dirty="0" smtClean="0"/>
              <a:t>decision-making</a:t>
            </a:r>
            <a:r>
              <a:rPr lang="en-US" dirty="0"/>
              <a:t>. It allows for conditional execution of a statement or group of statements based on the value of an </a:t>
            </a:r>
            <a:r>
              <a:rPr lang="en-US" dirty="0" smtClean="0"/>
              <a:t>expression.</a:t>
            </a:r>
          </a:p>
          <a:p>
            <a:endParaRPr lang="en-IN" dirty="0"/>
          </a:p>
        </p:txBody>
      </p:sp>
    </p:spTree>
    <p:extLst>
      <p:ext uri="{BB962C8B-B14F-4D97-AF65-F5344CB8AC3E}">
        <p14:creationId xmlns:p14="http://schemas.microsoft.com/office/powerpoint/2010/main" val="1260616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Nesting a for loop within while loop can be seen in following example :</a:t>
            </a:r>
            <a:endParaRPr lang="en-IN" sz="2400" dirty="0"/>
          </a:p>
        </p:txBody>
      </p:sp>
      <p:sp>
        <p:nvSpPr>
          <p:cNvPr id="3" name="Content Placeholder 2"/>
          <p:cNvSpPr>
            <a:spLocks noGrp="1"/>
          </p:cNvSpPr>
          <p:nvPr>
            <p:ph idx="1"/>
          </p:nvPr>
        </p:nvSpPr>
        <p:spPr/>
        <p:txBody>
          <a:bodyPr>
            <a:normAutofit fontScale="85000" lnSpcReduction="20000"/>
          </a:bodyPr>
          <a:lstStyle/>
          <a:p>
            <a:pPr marL="0" indent="0">
              <a:buNone/>
            </a:pPr>
            <a:r>
              <a:rPr lang="en-IN" sz="2000" b="1" dirty="0" smtClean="0"/>
              <a:t>Example</a:t>
            </a:r>
          </a:p>
          <a:p>
            <a:pPr marL="0" indent="0">
              <a:buNone/>
            </a:pPr>
            <a:r>
              <a:rPr lang="en-IN" sz="2100" dirty="0" err="1"/>
              <a:t>i</a:t>
            </a:r>
            <a:r>
              <a:rPr lang="en-IN" sz="2100" dirty="0"/>
              <a:t> = 6 </a:t>
            </a:r>
            <a:endParaRPr lang="en-IN" sz="2100" dirty="0" smtClean="0"/>
          </a:p>
          <a:p>
            <a:pPr marL="0" indent="0">
              <a:buNone/>
            </a:pPr>
            <a:r>
              <a:rPr lang="en-IN" sz="2100" dirty="0" smtClean="0"/>
              <a:t>while </a:t>
            </a:r>
            <a:r>
              <a:rPr lang="en-IN" sz="2100" dirty="0" err="1"/>
              <a:t>i</a:t>
            </a:r>
            <a:r>
              <a:rPr lang="en-IN" sz="2100" dirty="0"/>
              <a:t> &gt;= 0</a:t>
            </a:r>
            <a:r>
              <a:rPr lang="en-IN" sz="2100" dirty="0" smtClean="0"/>
              <a:t>:</a:t>
            </a:r>
          </a:p>
          <a:p>
            <a:pPr marL="0" indent="0">
              <a:buNone/>
            </a:pPr>
            <a:r>
              <a:rPr lang="en-IN" sz="2100" dirty="0"/>
              <a:t>	</a:t>
            </a:r>
            <a:r>
              <a:rPr lang="en-IN" sz="2100" dirty="0" smtClean="0"/>
              <a:t>for </a:t>
            </a:r>
            <a:r>
              <a:rPr lang="en-IN" sz="2100" dirty="0"/>
              <a:t>j in range (1, </a:t>
            </a:r>
            <a:r>
              <a:rPr lang="en-IN" sz="2100" dirty="0" err="1"/>
              <a:t>i</a:t>
            </a:r>
            <a:r>
              <a:rPr lang="en-IN" sz="2100" dirty="0" smtClean="0"/>
              <a:t>):</a:t>
            </a:r>
          </a:p>
          <a:p>
            <a:pPr marL="0" indent="0">
              <a:buNone/>
            </a:pPr>
            <a:r>
              <a:rPr lang="en-IN" sz="2100" dirty="0" smtClean="0"/>
              <a:t>		 </a:t>
            </a:r>
            <a:r>
              <a:rPr lang="en-IN" sz="2100" dirty="0"/>
              <a:t>print </a:t>
            </a:r>
            <a:r>
              <a:rPr lang="en-IN" sz="2100" dirty="0" smtClean="0"/>
              <a:t>(j)</a:t>
            </a:r>
          </a:p>
          <a:p>
            <a:pPr marL="0" indent="0">
              <a:buNone/>
            </a:pPr>
            <a:r>
              <a:rPr lang="en-IN" sz="2100" dirty="0"/>
              <a:t>	</a:t>
            </a:r>
            <a:r>
              <a:rPr lang="en-IN" sz="2100" dirty="0" smtClean="0"/>
              <a:t>print()</a:t>
            </a:r>
          </a:p>
          <a:p>
            <a:pPr marL="0" indent="0">
              <a:buNone/>
            </a:pPr>
            <a:r>
              <a:rPr lang="en-IN" sz="2100" dirty="0"/>
              <a:t>	 </a:t>
            </a:r>
            <a:r>
              <a:rPr lang="en-IN" sz="2100" dirty="0" err="1" smtClean="0"/>
              <a:t>i</a:t>
            </a:r>
            <a:r>
              <a:rPr lang="en-IN" sz="2100" dirty="0" smtClean="0"/>
              <a:t>=i-1</a:t>
            </a:r>
            <a:endParaRPr lang="en-IN" sz="1800" dirty="0" smtClean="0"/>
          </a:p>
          <a:p>
            <a:pPr marL="0" indent="0">
              <a:buNone/>
            </a:pPr>
            <a:endParaRPr lang="en-IN" sz="1800" dirty="0"/>
          </a:p>
          <a:p>
            <a:pPr marL="0" indent="0">
              <a:buNone/>
            </a:pPr>
            <a:r>
              <a:rPr lang="en-US" sz="1800" i="1" dirty="0"/>
              <a:t>will result into</a:t>
            </a:r>
            <a:r>
              <a:rPr lang="en-US" sz="1800" dirty="0"/>
              <a:t> </a:t>
            </a:r>
            <a:endParaRPr lang="en-US" sz="1800" dirty="0" smtClean="0"/>
          </a:p>
          <a:p>
            <a:pPr marL="0" indent="0">
              <a:buNone/>
            </a:pPr>
            <a:r>
              <a:rPr lang="en-US" sz="1800" dirty="0" smtClean="0"/>
              <a:t>1 </a:t>
            </a:r>
            <a:r>
              <a:rPr lang="en-US" sz="1800" dirty="0"/>
              <a:t>2 3 4 5 </a:t>
            </a:r>
            <a:endParaRPr lang="en-US" sz="1800" dirty="0" smtClean="0"/>
          </a:p>
          <a:p>
            <a:pPr marL="0" indent="0">
              <a:buNone/>
            </a:pPr>
            <a:r>
              <a:rPr lang="en-US" sz="1800" dirty="0" smtClean="0"/>
              <a:t>1 </a:t>
            </a:r>
            <a:r>
              <a:rPr lang="en-US" sz="1800" dirty="0"/>
              <a:t>2 3 4 </a:t>
            </a:r>
            <a:endParaRPr lang="en-US" sz="1800" dirty="0" smtClean="0"/>
          </a:p>
          <a:p>
            <a:pPr marL="0" indent="0">
              <a:buNone/>
            </a:pPr>
            <a:r>
              <a:rPr lang="en-US" sz="1800" dirty="0" smtClean="0"/>
              <a:t>1 </a:t>
            </a:r>
            <a:r>
              <a:rPr lang="en-US" sz="1800" dirty="0"/>
              <a:t>2 3 </a:t>
            </a:r>
            <a:endParaRPr lang="en-US" sz="1800" dirty="0" smtClean="0"/>
          </a:p>
          <a:p>
            <a:pPr marL="0" indent="0">
              <a:buNone/>
            </a:pPr>
            <a:r>
              <a:rPr lang="en-US" sz="1800" dirty="0" smtClean="0"/>
              <a:t>1 2</a:t>
            </a:r>
          </a:p>
          <a:p>
            <a:pPr marL="0" indent="0">
              <a:buNone/>
            </a:pPr>
            <a:r>
              <a:rPr lang="en-US" sz="1800" dirty="0" smtClean="0"/>
              <a:t>1</a:t>
            </a:r>
            <a:endParaRPr lang="en-IN" sz="1800" dirty="0"/>
          </a:p>
        </p:txBody>
      </p:sp>
    </p:spTree>
    <p:extLst>
      <p:ext uri="{BB962C8B-B14F-4D97-AF65-F5344CB8AC3E}">
        <p14:creationId xmlns:p14="http://schemas.microsoft.com/office/powerpoint/2010/main" val="2760348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1690688"/>
            <a:ext cx="7134225" cy="2790825"/>
          </a:xfrm>
          <a:prstGeom prst="rect">
            <a:avLst/>
          </a:prstGeom>
        </p:spPr>
      </p:pic>
    </p:spTree>
    <p:extLst>
      <p:ext uri="{BB962C8B-B14F-4D97-AF65-F5344CB8AC3E}">
        <p14:creationId xmlns:p14="http://schemas.microsoft.com/office/powerpoint/2010/main" val="836059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Break Statement</a:t>
            </a:r>
          </a:p>
        </p:txBody>
      </p:sp>
      <p:sp>
        <p:nvSpPr>
          <p:cNvPr id="3" name="Content Placeholder 2"/>
          <p:cNvSpPr>
            <a:spLocks noGrp="1"/>
          </p:cNvSpPr>
          <p:nvPr>
            <p:ph idx="1"/>
          </p:nvPr>
        </p:nvSpPr>
        <p:spPr/>
        <p:txBody>
          <a:bodyPr/>
          <a:lstStyle/>
          <a:p>
            <a:pPr algn="just"/>
            <a:r>
              <a:rPr lang="en-US" dirty="0"/>
              <a:t>Break can be used to unconditionally jump out of the loop. It terminates the execution of the loop. Break can be used in while loop and for loop. Break is mostly required, when because of some external condition, we need to exit from a loop</a:t>
            </a:r>
            <a:r>
              <a:rPr lang="en-US" dirty="0" smtClean="0"/>
              <a:t>.</a:t>
            </a:r>
          </a:p>
          <a:p>
            <a:pPr marL="0" indent="0" algn="just">
              <a:buNone/>
            </a:pPr>
            <a:r>
              <a:rPr lang="en-US" sz="2000" b="1" dirty="0"/>
              <a:t>Example</a:t>
            </a:r>
            <a:r>
              <a:rPr lang="en-US" dirty="0"/>
              <a:t> </a:t>
            </a:r>
            <a:endParaRPr lang="en-US" dirty="0" smtClean="0"/>
          </a:p>
          <a:p>
            <a:pPr marL="0" indent="0" algn="just">
              <a:buNone/>
            </a:pPr>
            <a:r>
              <a:rPr lang="en-US" dirty="0" smtClean="0"/>
              <a:t>for </a:t>
            </a:r>
            <a:r>
              <a:rPr lang="en-US" dirty="0"/>
              <a:t>letter in </a:t>
            </a:r>
            <a:r>
              <a:rPr lang="en-US" dirty="0" smtClean="0"/>
              <a:t>‘Python’:</a:t>
            </a:r>
          </a:p>
          <a:p>
            <a:pPr marL="0" indent="0" algn="just">
              <a:buNone/>
            </a:pPr>
            <a:r>
              <a:rPr lang="en-US" dirty="0"/>
              <a:t>	</a:t>
            </a:r>
            <a:r>
              <a:rPr lang="en-US" dirty="0" smtClean="0"/>
              <a:t>if </a:t>
            </a:r>
            <a:r>
              <a:rPr lang="en-US" dirty="0"/>
              <a:t>letter = = </a:t>
            </a:r>
            <a:r>
              <a:rPr lang="en-US" dirty="0" smtClean="0"/>
              <a:t>‘h’:</a:t>
            </a:r>
          </a:p>
          <a:p>
            <a:pPr marL="0" indent="0" algn="just">
              <a:buNone/>
            </a:pPr>
            <a:r>
              <a:rPr lang="en-US" dirty="0"/>
              <a:t>	</a:t>
            </a:r>
            <a:r>
              <a:rPr lang="en-US" dirty="0" smtClean="0"/>
              <a:t>	break</a:t>
            </a:r>
          </a:p>
          <a:p>
            <a:pPr marL="0" indent="0" algn="just">
              <a:buNone/>
            </a:pPr>
            <a:r>
              <a:rPr lang="en-US" dirty="0"/>
              <a:t>	</a:t>
            </a:r>
            <a:r>
              <a:rPr lang="en-US" dirty="0" smtClean="0"/>
              <a:t>print </a:t>
            </a:r>
            <a:r>
              <a:rPr lang="en-US" dirty="0"/>
              <a:t>letter</a:t>
            </a:r>
            <a:endParaRPr lang="en-IN" dirty="0"/>
          </a:p>
        </p:txBody>
      </p:sp>
    </p:spTree>
    <p:extLst>
      <p:ext uri="{BB962C8B-B14F-4D97-AF65-F5344CB8AC3E}">
        <p14:creationId xmlns:p14="http://schemas.microsoft.com/office/powerpoint/2010/main" val="1794712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sz="2000" i="1" dirty="0"/>
              <a:t>will result </a:t>
            </a:r>
            <a:r>
              <a:rPr lang="en-IN" sz="2000" i="1" dirty="0" smtClean="0"/>
              <a:t>into</a:t>
            </a:r>
          </a:p>
          <a:p>
            <a:pPr marL="0" indent="0">
              <a:buNone/>
            </a:pPr>
            <a:r>
              <a:rPr lang="en-IN" sz="2000" b="1" dirty="0" smtClean="0"/>
              <a:t>P</a:t>
            </a:r>
          </a:p>
          <a:p>
            <a:pPr marL="0" indent="0">
              <a:buNone/>
            </a:pPr>
            <a:r>
              <a:rPr lang="en-IN" sz="2000" b="1" dirty="0" smtClean="0"/>
              <a:t>Y</a:t>
            </a:r>
          </a:p>
          <a:p>
            <a:pPr marL="0" indent="0">
              <a:buNone/>
            </a:pPr>
            <a:r>
              <a:rPr lang="en-IN" sz="2000" b="1" dirty="0"/>
              <a:t>t</a:t>
            </a:r>
            <a:endParaRPr lang="en-IN" b="1" dirty="0"/>
          </a:p>
        </p:txBody>
      </p:sp>
    </p:spTree>
    <p:extLst>
      <p:ext uri="{BB962C8B-B14F-4D97-AF65-F5344CB8AC3E}">
        <p14:creationId xmlns:p14="http://schemas.microsoft.com/office/powerpoint/2010/main" val="764196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Continue Statement</a:t>
            </a:r>
          </a:p>
        </p:txBody>
      </p:sp>
      <p:sp>
        <p:nvSpPr>
          <p:cNvPr id="3" name="Content Placeholder 2"/>
          <p:cNvSpPr>
            <a:spLocks noGrp="1"/>
          </p:cNvSpPr>
          <p:nvPr>
            <p:ph idx="1"/>
          </p:nvPr>
        </p:nvSpPr>
        <p:spPr/>
        <p:txBody>
          <a:bodyPr/>
          <a:lstStyle/>
          <a:p>
            <a:pPr algn="just"/>
            <a:r>
              <a:rPr lang="en-US" dirty="0"/>
              <a:t>This statement is used to tell Python to skip the rest of the statements of the current loop block and to move to next iteration, of the loop. Continue will return back the control to the </a:t>
            </a:r>
            <a:r>
              <a:rPr lang="en-US" dirty="0" smtClean="0"/>
              <a:t>start </a:t>
            </a:r>
            <a:r>
              <a:rPr lang="en-US" dirty="0"/>
              <a:t>of the loop. This can also be used with both while and for statement</a:t>
            </a:r>
            <a:r>
              <a:rPr lang="en-US" dirty="0" smtClean="0"/>
              <a:t>.</a:t>
            </a:r>
          </a:p>
          <a:p>
            <a:pPr marL="0" indent="0" algn="just">
              <a:buNone/>
            </a:pPr>
            <a:r>
              <a:rPr lang="en-US" sz="2000" b="1" dirty="0"/>
              <a:t>Example</a:t>
            </a:r>
            <a:r>
              <a:rPr lang="en-US" dirty="0"/>
              <a:t> </a:t>
            </a:r>
            <a:endParaRPr lang="en-US" dirty="0" smtClean="0"/>
          </a:p>
          <a:p>
            <a:pPr marL="0" indent="0" algn="just">
              <a:buNone/>
            </a:pPr>
            <a:r>
              <a:rPr lang="en-US" dirty="0" smtClean="0"/>
              <a:t>for </a:t>
            </a:r>
            <a:r>
              <a:rPr lang="en-US" dirty="0"/>
              <a:t>letter in </a:t>
            </a:r>
            <a:r>
              <a:rPr lang="en-US" dirty="0" smtClean="0"/>
              <a:t>‘Python’:</a:t>
            </a:r>
          </a:p>
          <a:p>
            <a:pPr marL="0" indent="0" algn="just">
              <a:buNone/>
            </a:pPr>
            <a:r>
              <a:rPr lang="en-US" dirty="0"/>
              <a:t>	</a:t>
            </a:r>
            <a:r>
              <a:rPr lang="en-US" dirty="0" smtClean="0"/>
              <a:t>if </a:t>
            </a:r>
            <a:r>
              <a:rPr lang="en-US" dirty="0"/>
              <a:t>letter == </a:t>
            </a:r>
            <a:r>
              <a:rPr lang="en-US" dirty="0" smtClean="0"/>
              <a:t>‘h’:</a:t>
            </a:r>
          </a:p>
          <a:p>
            <a:pPr marL="0" indent="0" algn="just">
              <a:buNone/>
            </a:pPr>
            <a:r>
              <a:rPr lang="en-US" dirty="0"/>
              <a:t>	</a:t>
            </a:r>
            <a:r>
              <a:rPr lang="en-US" dirty="0" smtClean="0"/>
              <a:t>	continue</a:t>
            </a:r>
          </a:p>
          <a:p>
            <a:pPr marL="0" indent="0" algn="just">
              <a:buNone/>
            </a:pPr>
            <a:r>
              <a:rPr lang="en-US" dirty="0"/>
              <a:t>	</a:t>
            </a:r>
            <a:r>
              <a:rPr lang="en-US" dirty="0" smtClean="0"/>
              <a:t>print </a:t>
            </a:r>
            <a:r>
              <a:rPr lang="en-US" dirty="0"/>
              <a:t>letter</a:t>
            </a:r>
            <a:endParaRPr lang="en-IN" dirty="0"/>
          </a:p>
        </p:txBody>
      </p:sp>
    </p:spTree>
    <p:extLst>
      <p:ext uri="{BB962C8B-B14F-4D97-AF65-F5344CB8AC3E}">
        <p14:creationId xmlns:p14="http://schemas.microsoft.com/office/powerpoint/2010/main" val="2978343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i="1" dirty="0" smtClean="0"/>
              <a:t>will result into</a:t>
            </a:r>
            <a:endParaRPr lang="en-IN" sz="2800" i="1" dirty="0"/>
          </a:p>
        </p:txBody>
      </p:sp>
      <p:sp>
        <p:nvSpPr>
          <p:cNvPr id="3" name="Content Placeholder 2"/>
          <p:cNvSpPr>
            <a:spLocks noGrp="1"/>
          </p:cNvSpPr>
          <p:nvPr>
            <p:ph idx="1"/>
          </p:nvPr>
        </p:nvSpPr>
        <p:spPr/>
        <p:txBody>
          <a:bodyPr/>
          <a:lstStyle/>
          <a:p>
            <a:pPr marL="0" indent="0">
              <a:buNone/>
            </a:pPr>
            <a:r>
              <a:rPr lang="en-IN" dirty="0" smtClean="0"/>
              <a:t>P</a:t>
            </a:r>
          </a:p>
          <a:p>
            <a:pPr marL="0" indent="0">
              <a:buNone/>
            </a:pPr>
            <a:r>
              <a:rPr lang="en-IN" dirty="0" smtClean="0"/>
              <a:t>y</a:t>
            </a:r>
          </a:p>
          <a:p>
            <a:pPr marL="0" indent="0">
              <a:buNone/>
            </a:pPr>
            <a:r>
              <a:rPr lang="en-IN" dirty="0" smtClean="0"/>
              <a:t>t</a:t>
            </a:r>
          </a:p>
          <a:p>
            <a:pPr marL="0" indent="0">
              <a:buNone/>
            </a:pPr>
            <a:r>
              <a:rPr lang="en-IN" smtClean="0"/>
              <a:t>o</a:t>
            </a:r>
            <a:endParaRPr lang="en-IN" dirty="0" smtClean="0"/>
          </a:p>
          <a:p>
            <a:pPr marL="0" indent="0">
              <a:buNone/>
            </a:pPr>
            <a:r>
              <a:rPr lang="en-IN" dirty="0"/>
              <a:t>n</a:t>
            </a:r>
          </a:p>
        </p:txBody>
      </p:sp>
    </p:spTree>
    <p:extLst>
      <p:ext uri="{BB962C8B-B14F-4D97-AF65-F5344CB8AC3E}">
        <p14:creationId xmlns:p14="http://schemas.microsoft.com/office/powerpoint/2010/main" val="22440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IN" dirty="0" smtClean="0"/>
              <a:t>If &lt;</a:t>
            </a:r>
            <a:r>
              <a:rPr lang="en-IN" dirty="0" err="1" smtClean="0"/>
              <a:t>expr</a:t>
            </a:r>
            <a:r>
              <a:rPr lang="en-IN" dirty="0" smtClean="0"/>
              <a:t>&gt;:</a:t>
            </a:r>
          </a:p>
          <a:p>
            <a:pPr marL="0" indent="0">
              <a:buNone/>
            </a:pPr>
            <a:r>
              <a:rPr lang="en-IN" dirty="0"/>
              <a:t>	</a:t>
            </a:r>
            <a:r>
              <a:rPr lang="en-IN" dirty="0" smtClean="0"/>
              <a:t>&lt;statement&gt;</a:t>
            </a:r>
          </a:p>
          <a:p>
            <a:pPr marL="0" indent="0">
              <a:buNone/>
            </a:pPr>
            <a:endParaRPr lang="en-IN" dirty="0"/>
          </a:p>
          <a:p>
            <a:pPr marL="0" lvl="0" indent="0" algn="just" eaLnBrk="0" fontAlgn="base" hangingPunct="0">
              <a:lnSpc>
                <a:spcPct val="100000"/>
              </a:lnSpc>
              <a:spcBef>
                <a:spcPct val="0"/>
              </a:spcBef>
              <a:spcAft>
                <a:spcPct val="0"/>
              </a:spcAft>
              <a:buFontTx/>
              <a:buChar char="•"/>
            </a:pPr>
            <a:r>
              <a:rPr lang="en-US" dirty="0"/>
              <a:t>&lt;</a:t>
            </a:r>
            <a:r>
              <a:rPr lang="en-US" dirty="0" err="1"/>
              <a:t>expr</a:t>
            </a:r>
            <a:r>
              <a:rPr lang="en-US" dirty="0"/>
              <a:t>&gt; is an expression evaluated in Boolean </a:t>
            </a:r>
            <a:r>
              <a:rPr lang="en-US" dirty="0" smtClean="0"/>
              <a:t>context.</a:t>
            </a:r>
            <a:endParaRPr lang="en-US" dirty="0"/>
          </a:p>
          <a:p>
            <a:pPr marL="0" lvl="0" indent="0" algn="just" eaLnBrk="0" fontAlgn="base" hangingPunct="0">
              <a:lnSpc>
                <a:spcPct val="100000"/>
              </a:lnSpc>
              <a:spcBef>
                <a:spcPct val="0"/>
              </a:spcBef>
              <a:spcAft>
                <a:spcPct val="0"/>
              </a:spcAft>
              <a:buFontTx/>
              <a:buChar char="•"/>
            </a:pPr>
            <a:r>
              <a:rPr lang="en-US" dirty="0"/>
              <a:t>&lt;statement&gt; is a valid Python statement, which must be indented. </a:t>
            </a:r>
            <a:endParaRPr lang="en-US" dirty="0" smtClean="0"/>
          </a:p>
          <a:p>
            <a:pPr marL="0" lvl="0" indent="0" algn="just" eaLnBrk="0" fontAlgn="base" hangingPunct="0">
              <a:lnSpc>
                <a:spcPct val="100000"/>
              </a:lnSpc>
              <a:spcBef>
                <a:spcPct val="0"/>
              </a:spcBef>
              <a:spcAft>
                <a:spcPct val="0"/>
              </a:spcAft>
              <a:buNone/>
            </a:pPr>
            <a:endParaRPr lang="en-US" dirty="0" smtClean="0"/>
          </a:p>
          <a:p>
            <a:pPr marL="0" lvl="0" indent="0" algn="just" eaLnBrk="0" fontAlgn="base" hangingPunct="0">
              <a:lnSpc>
                <a:spcPct val="100000"/>
              </a:lnSpc>
              <a:spcBef>
                <a:spcPct val="0"/>
              </a:spcBef>
              <a:spcAft>
                <a:spcPct val="0"/>
              </a:spcAft>
              <a:buNone/>
            </a:pPr>
            <a:r>
              <a:rPr lang="en-US" dirty="0"/>
              <a:t>If &lt;</a:t>
            </a:r>
            <a:r>
              <a:rPr lang="en-US" dirty="0" err="1"/>
              <a:t>expr</a:t>
            </a:r>
            <a:r>
              <a:rPr lang="en-US" dirty="0"/>
              <a:t>&gt; is true (evaluates to a value that is “</a:t>
            </a:r>
            <a:r>
              <a:rPr lang="en-US" dirty="0" smtClean="0"/>
              <a:t>truth”), </a:t>
            </a:r>
            <a:r>
              <a:rPr lang="en-US" dirty="0"/>
              <a:t>then &lt;statement&gt; is executed. If &lt;</a:t>
            </a:r>
            <a:r>
              <a:rPr lang="en-US" dirty="0" err="1"/>
              <a:t>expr</a:t>
            </a:r>
            <a:r>
              <a:rPr lang="en-US" dirty="0"/>
              <a:t>&gt; is false, then &lt;statement&gt; is skipped over and not executed.</a:t>
            </a:r>
          </a:p>
          <a:p>
            <a:pPr marL="0" lvl="0" indent="0" algn="just" eaLnBrk="0" fontAlgn="base" hangingPunct="0">
              <a:lnSpc>
                <a:spcPct val="100000"/>
              </a:lnSpc>
              <a:spcBef>
                <a:spcPct val="0"/>
              </a:spcBef>
              <a:spcAft>
                <a:spcPct val="0"/>
              </a:spcAft>
              <a:buNone/>
            </a:pPr>
            <a:r>
              <a:rPr lang="en-US" dirty="0"/>
              <a:t>Note that the colon (:) following &lt;</a:t>
            </a:r>
            <a:r>
              <a:rPr lang="en-US" dirty="0" err="1"/>
              <a:t>expr</a:t>
            </a:r>
            <a:r>
              <a:rPr lang="en-US" dirty="0"/>
              <a:t>&gt; is required. Some programming languages require &lt;</a:t>
            </a:r>
            <a:r>
              <a:rPr lang="en-US" dirty="0" err="1"/>
              <a:t>expr</a:t>
            </a:r>
            <a:r>
              <a:rPr lang="en-US" dirty="0"/>
              <a:t>&gt; to be enclosed in parentheses, but Python does not.</a:t>
            </a:r>
          </a:p>
          <a:p>
            <a:pPr marL="0" lvl="0" indent="0" algn="just" eaLnBrk="0" fontAlgn="base" hangingPunct="0">
              <a:lnSpc>
                <a:spcPct val="100000"/>
              </a:lnSpc>
              <a:spcBef>
                <a:spcPct val="0"/>
              </a:spcBef>
              <a:spcAft>
                <a:spcPct val="0"/>
              </a:spcAft>
              <a:buNone/>
            </a:pPr>
            <a:endParaRPr lang="en-US" dirty="0"/>
          </a:p>
          <a:p>
            <a:pPr marL="0" indent="0">
              <a:buNone/>
            </a:pPr>
            <a:endParaRPr lang="en-IN" dirty="0" smtClean="0"/>
          </a:p>
          <a:p>
            <a:pPr marL="0" indent="0">
              <a:buNone/>
            </a:pPr>
            <a:endParaRPr lang="en-IN" dirty="0"/>
          </a:p>
          <a:p>
            <a:pPr marL="0" indent="0">
              <a:buNone/>
            </a:pPr>
            <a:endParaRPr lang="en-IN" dirty="0"/>
          </a:p>
        </p:txBody>
      </p:sp>
      <p:sp>
        <p:nvSpPr>
          <p:cNvPr id="4" name="Rectangle 1"/>
          <p:cNvSpPr>
            <a:spLocks noGrp="1" noChangeArrowheads="1"/>
          </p:cNvSpPr>
          <p:nvPr>
            <p:ph type="title"/>
          </p:nvPr>
        </p:nvSpPr>
        <p:spPr bwMode="auto">
          <a:xfrm>
            <a:off x="838200" y="473910"/>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4000" dirty="0">
                <a:solidFill>
                  <a:srgbClr val="222222"/>
                </a:solidFill>
                <a:latin typeface="+mn-lt"/>
              </a:rPr>
              <a:t>Introduction to the if </a:t>
            </a:r>
            <a:r>
              <a:rPr kumimoji="0" lang="en-US" sz="4000" i="0" u="none" strike="noStrike" cap="none" normalizeH="0" baseline="0" dirty="0" smtClean="0">
                <a:ln>
                  <a:noFill/>
                </a:ln>
                <a:solidFill>
                  <a:srgbClr val="222222"/>
                </a:solidFill>
                <a:effectLst/>
                <a:latin typeface="+mn-lt"/>
              </a:rPr>
              <a:t>Statement</a:t>
            </a:r>
            <a:endParaRPr kumimoji="0" lang="en-US" sz="1100" i="0" u="none" strike="noStrike" cap="none" normalizeH="0" baseline="0" dirty="0" smtClean="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r>
            <a:br>
              <a:rPr kumimoji="0" lang="en-US" sz="800" b="0" i="0" u="none" strike="noStrike" cap="none" normalizeH="0" baseline="0" dirty="0" smtClean="0">
                <a:ln>
                  <a:noFill/>
                </a:ln>
                <a:solidFill>
                  <a:schemeClr val="tx1"/>
                </a:solidFill>
                <a:effectLst/>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7494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If x&gt;0:</a:t>
            </a:r>
          </a:p>
          <a:p>
            <a:pPr marL="0" indent="0">
              <a:buNone/>
            </a:pPr>
            <a:r>
              <a:rPr lang="en-IN" dirty="0" smtClean="0"/>
              <a:t>      print (‘x is positive’)</a:t>
            </a:r>
          </a:p>
          <a:p>
            <a:pPr marL="0" indent="0" algn="just">
              <a:buNone/>
            </a:pPr>
            <a:r>
              <a:rPr lang="en-US" sz="2000" i="1" dirty="0" smtClean="0"/>
              <a:t>Here, the Boolean expression written after if is known as condition, and if Condition is True, then the statement written after, is executed.</a:t>
            </a:r>
            <a:endParaRPr lang="en-IN" sz="2000" i="1" dirty="0"/>
          </a:p>
        </p:txBody>
      </p:sp>
    </p:spTree>
    <p:extLst>
      <p:ext uri="{BB962C8B-B14F-4D97-AF65-F5344CB8AC3E}">
        <p14:creationId xmlns:p14="http://schemas.microsoft.com/office/powerpoint/2010/main" val="397661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 of if statement</a:t>
            </a:r>
            <a:endParaRPr lang="en-IN" dirty="0"/>
          </a:p>
        </p:txBody>
      </p:sp>
      <p:pic>
        <p:nvPicPr>
          <p:cNvPr id="4" name="Content Placeholder 3"/>
          <p:cNvPicPr>
            <a:picLocks noGrp="1" noChangeAspect="1"/>
          </p:cNvPicPr>
          <p:nvPr>
            <p:ph idx="1"/>
          </p:nvPr>
        </p:nvPicPr>
        <p:blipFill>
          <a:blip r:embed="rId2"/>
          <a:stretch>
            <a:fillRect/>
          </a:stretch>
        </p:blipFill>
        <p:spPr>
          <a:xfrm>
            <a:off x="2859858" y="1940644"/>
            <a:ext cx="6181725" cy="1933575"/>
          </a:xfrm>
          <a:prstGeom prst="rect">
            <a:avLst/>
          </a:prstGeom>
        </p:spPr>
      </p:pic>
      <p:pic>
        <p:nvPicPr>
          <p:cNvPr id="5" name="Picture 4"/>
          <p:cNvPicPr>
            <a:picLocks noChangeAspect="1"/>
          </p:cNvPicPr>
          <p:nvPr/>
        </p:nvPicPr>
        <p:blipFill rotWithShape="1">
          <a:blip r:embed="rId3"/>
          <a:srcRect t="5293"/>
          <a:stretch/>
        </p:blipFill>
        <p:spPr>
          <a:xfrm>
            <a:off x="2888433" y="3777242"/>
            <a:ext cx="6153150" cy="1326067"/>
          </a:xfrm>
          <a:prstGeom prst="rect">
            <a:avLst/>
          </a:prstGeom>
        </p:spPr>
      </p:pic>
      <p:sp>
        <p:nvSpPr>
          <p:cNvPr id="6" name="Title 1"/>
          <p:cNvSpPr txBox="1">
            <a:spLocks/>
          </p:cNvSpPr>
          <p:nvPr/>
        </p:nvSpPr>
        <p:spPr>
          <a:xfrm>
            <a:off x="947871" y="5888052"/>
            <a:ext cx="10515600" cy="485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smtClean="0"/>
              <a:t>Statement with in [ ] bracket are optional. </a:t>
            </a:r>
            <a:endParaRPr lang="en-IN" sz="2000" i="1" dirty="0"/>
          </a:p>
        </p:txBody>
      </p:sp>
    </p:spTree>
    <p:extLst>
      <p:ext uri="{BB962C8B-B14F-4D97-AF65-F5344CB8AC3E}">
        <p14:creationId xmlns:p14="http://schemas.microsoft.com/office/powerpoint/2010/main" val="369673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In Option 1- if the condition is </a:t>
            </a:r>
            <a:r>
              <a:rPr lang="en-US" b="1" dirty="0" smtClean="0"/>
              <a:t>True</a:t>
            </a:r>
            <a:r>
              <a:rPr lang="en-US" dirty="0" smtClean="0"/>
              <a:t> (i.e. satisfied), the statement(s) written after </a:t>
            </a:r>
            <a:r>
              <a:rPr lang="en-US" b="1" dirty="0" smtClean="0"/>
              <a:t>if</a:t>
            </a:r>
            <a:r>
              <a:rPr lang="en-US" dirty="0" smtClean="0"/>
              <a:t> (i.e. STATEMENT-BLOCK 1) is executed, otherwise statement(s) written after else (i.e. STATEMENT-BLOCK 2) is executed.</a:t>
            </a:r>
          </a:p>
          <a:p>
            <a:pPr algn="just"/>
            <a:r>
              <a:rPr lang="en-US" dirty="0" smtClean="0"/>
              <a:t> Remember </a:t>
            </a:r>
            <a:r>
              <a:rPr lang="en-US" b="1" dirty="0" smtClean="0"/>
              <a:t>else</a:t>
            </a:r>
            <a:r>
              <a:rPr lang="en-US" dirty="0" smtClean="0"/>
              <a:t> clause is optional. If provided, in any situation, one of the two blocks get executed not both. </a:t>
            </a:r>
          </a:p>
          <a:p>
            <a:pPr algn="just"/>
            <a:r>
              <a:rPr lang="en-US" dirty="0" smtClean="0"/>
              <a:t>We can say that, “if” with “else” provides an alternative execution, as there are two possibilities and the condition determines which one gets executed. </a:t>
            </a:r>
            <a:endParaRPr lang="en-IN" dirty="0"/>
          </a:p>
        </p:txBody>
      </p:sp>
    </p:spTree>
    <p:extLst>
      <p:ext uri="{BB962C8B-B14F-4D97-AF65-F5344CB8AC3E}">
        <p14:creationId xmlns:p14="http://schemas.microsoft.com/office/powerpoint/2010/main" val="700661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7686"/>
            <a:ext cx="10515600" cy="4929277"/>
          </a:xfrm>
        </p:spPr>
        <p:txBody>
          <a:bodyPr>
            <a:normAutofit fontScale="92500" lnSpcReduction="10000"/>
          </a:bodyPr>
          <a:lstStyle/>
          <a:p>
            <a:r>
              <a:rPr lang="en-US" dirty="0" smtClean="0"/>
              <a:t>If there are more than two possibilities, such as based on percentage print grade of the student.</a:t>
            </a:r>
          </a:p>
          <a:p>
            <a:endParaRPr lang="en-US" dirty="0"/>
          </a:p>
          <a:p>
            <a:endParaRPr lang="en-US" dirty="0" smtClean="0"/>
          </a:p>
          <a:p>
            <a:endParaRPr lang="en-US" dirty="0"/>
          </a:p>
          <a:p>
            <a:endParaRPr lang="en-US" dirty="0" smtClean="0"/>
          </a:p>
          <a:p>
            <a:endParaRPr lang="en-US" dirty="0"/>
          </a:p>
          <a:p>
            <a:pPr marL="0" indent="0" algn="just">
              <a:buNone/>
            </a:pPr>
            <a:r>
              <a:rPr lang="en-US" dirty="0" smtClean="0"/>
              <a:t>Then we need to chain the if statement(s). This is done using the 2nd option of if statement. Here, we have used ‘</a:t>
            </a:r>
            <a:r>
              <a:rPr lang="en-US" dirty="0" err="1" smtClean="0"/>
              <a:t>elif</a:t>
            </a:r>
            <a:r>
              <a:rPr lang="en-US" dirty="0" smtClean="0"/>
              <a:t>’ clause instead of “else”. </a:t>
            </a:r>
            <a:r>
              <a:rPr lang="en-US" dirty="0" err="1" smtClean="0"/>
              <a:t>elif</a:t>
            </a:r>
            <a:r>
              <a:rPr lang="en-US" dirty="0" smtClean="0"/>
              <a:t> combines if else- if else statements to one if </a:t>
            </a:r>
            <a:r>
              <a:rPr lang="en-US" dirty="0" err="1" smtClean="0"/>
              <a:t>elif</a:t>
            </a:r>
            <a:r>
              <a:rPr lang="en-US" dirty="0" smtClean="0"/>
              <a:t> …else. You may consider </a:t>
            </a:r>
            <a:r>
              <a:rPr lang="en-US" dirty="0" err="1" smtClean="0"/>
              <a:t>elif</a:t>
            </a:r>
            <a:r>
              <a:rPr lang="en-US" dirty="0" smtClean="0"/>
              <a:t> to be an abbreviation of else if. There is no limit to the number of “</a:t>
            </a:r>
            <a:r>
              <a:rPr lang="en-US" dirty="0" err="1" smtClean="0"/>
              <a:t>elif</a:t>
            </a:r>
            <a:r>
              <a:rPr lang="en-US" dirty="0" smtClean="0"/>
              <a:t>” clause used, but if there is an “else” clause also it has to be at the end.</a:t>
            </a:r>
            <a:endParaRPr lang="en-IN" dirty="0"/>
          </a:p>
        </p:txBody>
      </p:sp>
      <p:pic>
        <p:nvPicPr>
          <p:cNvPr id="4" name="Picture 3"/>
          <p:cNvPicPr>
            <a:picLocks noChangeAspect="1"/>
          </p:cNvPicPr>
          <p:nvPr/>
        </p:nvPicPr>
        <p:blipFill>
          <a:blip r:embed="rId2"/>
          <a:stretch>
            <a:fillRect/>
          </a:stretch>
        </p:blipFill>
        <p:spPr>
          <a:xfrm>
            <a:off x="4126816" y="1800003"/>
            <a:ext cx="3562350" cy="2181225"/>
          </a:xfrm>
          <a:prstGeom prst="rect">
            <a:avLst/>
          </a:prstGeom>
        </p:spPr>
      </p:pic>
    </p:spTree>
    <p:extLst>
      <p:ext uri="{BB962C8B-B14F-4D97-AF65-F5344CB8AC3E}">
        <p14:creationId xmlns:p14="http://schemas.microsoft.com/office/powerpoint/2010/main" val="394423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smtClean="0"/>
              <a:t>Example for combining more than one condition:</a:t>
            </a:r>
          </a:p>
          <a:p>
            <a:pPr marL="0" indent="0">
              <a:buNone/>
            </a:pPr>
            <a:r>
              <a:rPr lang="en-US" dirty="0" smtClean="0"/>
              <a:t>if </a:t>
            </a:r>
            <a:r>
              <a:rPr lang="en-US" dirty="0" err="1" smtClean="0"/>
              <a:t>perc</a:t>
            </a:r>
            <a:r>
              <a:rPr lang="en-US" dirty="0" smtClean="0"/>
              <a:t> &gt; 85:</a:t>
            </a:r>
          </a:p>
          <a:p>
            <a:pPr marL="0" indent="0">
              <a:buNone/>
            </a:pPr>
            <a:r>
              <a:rPr lang="en-US" dirty="0"/>
              <a:t>	</a:t>
            </a:r>
            <a:r>
              <a:rPr lang="en-US" dirty="0" smtClean="0"/>
              <a:t> print(“A”) </a:t>
            </a:r>
          </a:p>
          <a:p>
            <a:pPr marL="0" indent="0">
              <a:buNone/>
            </a:pPr>
            <a:r>
              <a:rPr lang="en-US" dirty="0" err="1" smtClean="0"/>
              <a:t>elif</a:t>
            </a:r>
            <a:r>
              <a:rPr lang="en-US" dirty="0" smtClean="0"/>
              <a:t> </a:t>
            </a:r>
            <a:r>
              <a:rPr lang="en-US" dirty="0" err="1" smtClean="0"/>
              <a:t>perc</a:t>
            </a:r>
            <a:r>
              <a:rPr lang="en-US" dirty="0" smtClean="0"/>
              <a:t> &gt;70 and </a:t>
            </a:r>
            <a:r>
              <a:rPr lang="en-US" dirty="0" err="1" smtClean="0"/>
              <a:t>perc</a:t>
            </a:r>
            <a:r>
              <a:rPr lang="en-US" dirty="0" smtClean="0"/>
              <a:t> &lt;=85: 	#alternative to this is if 70 &lt;</a:t>
            </a:r>
            <a:r>
              <a:rPr lang="en-US" dirty="0" err="1" smtClean="0"/>
              <a:t>perc</a:t>
            </a:r>
            <a:r>
              <a:rPr lang="en-US" dirty="0" smtClean="0"/>
              <a:t>&lt;85</a:t>
            </a:r>
          </a:p>
          <a:p>
            <a:pPr marL="0" indent="0">
              <a:buNone/>
            </a:pPr>
            <a:r>
              <a:rPr lang="en-US" dirty="0" smtClean="0"/>
              <a:t>	print (“B”) </a:t>
            </a:r>
          </a:p>
          <a:p>
            <a:pPr marL="0" indent="0">
              <a:buNone/>
            </a:pPr>
            <a:r>
              <a:rPr lang="en-US" dirty="0" err="1" smtClean="0"/>
              <a:t>elif</a:t>
            </a:r>
            <a:r>
              <a:rPr lang="en-US" dirty="0" smtClean="0"/>
              <a:t> </a:t>
            </a:r>
            <a:r>
              <a:rPr lang="en-US" dirty="0" err="1" smtClean="0"/>
              <a:t>perc</a:t>
            </a:r>
            <a:r>
              <a:rPr lang="en-US" dirty="0" smtClean="0"/>
              <a:t> &gt; 60 and </a:t>
            </a:r>
            <a:r>
              <a:rPr lang="en-US" dirty="0" err="1" smtClean="0"/>
              <a:t>perc</a:t>
            </a:r>
            <a:r>
              <a:rPr lang="en-US" dirty="0" smtClean="0"/>
              <a:t> &lt;=70:      #if 60 &lt;=70</a:t>
            </a:r>
          </a:p>
          <a:p>
            <a:pPr marL="0" indent="0">
              <a:buNone/>
            </a:pPr>
            <a:r>
              <a:rPr lang="en-US" dirty="0"/>
              <a:t>	</a:t>
            </a:r>
            <a:r>
              <a:rPr lang="en-US" dirty="0" smtClean="0"/>
              <a:t>print (“C”) </a:t>
            </a:r>
          </a:p>
          <a:p>
            <a:pPr marL="0" indent="0">
              <a:buNone/>
            </a:pPr>
            <a:r>
              <a:rPr lang="en-US" dirty="0" err="1" smtClean="0"/>
              <a:t>elif</a:t>
            </a:r>
            <a:r>
              <a:rPr lang="en-US" dirty="0" smtClean="0"/>
              <a:t> </a:t>
            </a:r>
            <a:r>
              <a:rPr lang="en-US" dirty="0" err="1" smtClean="0"/>
              <a:t>perc</a:t>
            </a:r>
            <a:r>
              <a:rPr lang="en-US" dirty="0" smtClean="0"/>
              <a:t> &gt;45 and </a:t>
            </a:r>
            <a:r>
              <a:rPr lang="en-US" dirty="0" err="1" smtClean="0"/>
              <a:t>perc</a:t>
            </a:r>
            <a:r>
              <a:rPr lang="en-US" dirty="0" smtClean="0"/>
              <a:t> &lt;=60: </a:t>
            </a:r>
          </a:p>
          <a:p>
            <a:pPr marL="0" indent="0">
              <a:buNone/>
            </a:pPr>
            <a:r>
              <a:rPr lang="en-US" dirty="0"/>
              <a:t>	</a:t>
            </a:r>
            <a:r>
              <a:rPr lang="en-US" dirty="0" smtClean="0"/>
              <a:t>print (“D”)</a:t>
            </a:r>
            <a:endParaRPr lang="en-IN" dirty="0"/>
          </a:p>
        </p:txBody>
      </p:sp>
    </p:spTree>
    <p:extLst>
      <p:ext uri="{BB962C8B-B14F-4D97-AF65-F5344CB8AC3E}">
        <p14:creationId xmlns:p14="http://schemas.microsoft.com/office/powerpoint/2010/main" val="4244135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1338</TotalTime>
  <Words>1470</Words>
  <Application>Microsoft Office PowerPoint</Application>
  <PresentationFormat>Widescreen</PresentationFormat>
  <Paragraphs>216</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Conditional Statements and Looping constructs</vt:lpstr>
      <vt:lpstr>PowerPoint Presentation</vt:lpstr>
      <vt:lpstr>PowerPoint Presentation</vt:lpstr>
      <vt:lpstr>Introduction to the if Statement  </vt:lpstr>
      <vt:lpstr>PowerPoint Presentation</vt:lpstr>
      <vt:lpstr>syntax of if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Nested Condition</vt:lpstr>
      <vt:lpstr>PowerPoint Presentation</vt:lpstr>
      <vt:lpstr>Looping Constructs</vt:lpstr>
      <vt:lpstr>While statements</vt:lpstr>
      <vt:lpstr>PowerPoint Presentation</vt:lpstr>
      <vt:lpstr>Example: a loop to print nos. from 1 to 10</vt:lpstr>
      <vt:lpstr>PowerPoint Presentation</vt:lpstr>
      <vt:lpstr>Using else statement with while loops</vt:lpstr>
      <vt:lpstr>Example</vt:lpstr>
      <vt:lpstr>For statements</vt:lpstr>
      <vt:lpstr>PowerPoint Presentation</vt:lpstr>
      <vt:lpstr>PowerPoint Presentation</vt:lpstr>
      <vt:lpstr>PowerPoint Presentation</vt:lpstr>
      <vt:lpstr>PowerPoint Presentation</vt:lpstr>
      <vt:lpstr>Nested loop</vt:lpstr>
      <vt:lpstr>Will produce the result:</vt:lpstr>
      <vt:lpstr>Nesting a for loop within while loop can be seen in following example :</vt:lpstr>
      <vt:lpstr>PowerPoint Presentation</vt:lpstr>
      <vt:lpstr>Break Statement</vt:lpstr>
      <vt:lpstr>PowerPoint Presentation</vt:lpstr>
      <vt:lpstr>Continue Statement</vt:lpstr>
      <vt:lpstr>will result into</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Statements and Looping constructs</dc:title>
  <dc:creator>Sumu</dc:creator>
  <cp:lastModifiedBy>Dell</cp:lastModifiedBy>
  <cp:revision>90</cp:revision>
  <dcterms:created xsi:type="dcterms:W3CDTF">2020-04-08T08:15:52Z</dcterms:created>
  <dcterms:modified xsi:type="dcterms:W3CDTF">2023-09-04T11:53:26Z</dcterms:modified>
</cp:coreProperties>
</file>