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9A34191-3BA5-4D34-993E-2A0280271C2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16717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A34191-3BA5-4D34-993E-2A0280271C2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3084198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A34191-3BA5-4D34-993E-2A0280271C2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299890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9A34191-3BA5-4D34-993E-2A0280271C2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414675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A34191-3BA5-4D34-993E-2A0280271C2F}" type="datetimeFigureOut">
              <a:rPr lang="en-IN" smtClean="0"/>
              <a:t>26-04-2020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67347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9A34191-3BA5-4D34-993E-2A0280271C2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392206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9A34191-3BA5-4D34-993E-2A0280271C2F}" type="datetimeFigureOut">
              <a:rPr lang="en-IN" smtClean="0"/>
              <a:t>26-04-2020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2982390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9A34191-3BA5-4D34-993E-2A0280271C2F}" type="datetimeFigureOut">
              <a:rPr lang="en-IN" smtClean="0"/>
              <a:t>26-04-2020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3137733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A34191-3BA5-4D34-993E-2A0280271C2F}" type="datetimeFigureOut">
              <a:rPr lang="en-IN" smtClean="0"/>
              <a:t>26-04-2020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322800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34191-3BA5-4D34-993E-2A0280271C2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1674081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A34191-3BA5-4D34-993E-2A0280271C2F}" type="datetimeFigureOut">
              <a:rPr lang="en-IN" smtClean="0"/>
              <a:t>26-04-2020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174A1-A3D8-4C84-82B3-1F9985C91A52}" type="slidenum">
              <a:rPr lang="en-IN" smtClean="0"/>
              <a:t>‹#›</a:t>
            </a:fld>
            <a:endParaRPr lang="en-IN"/>
          </a:p>
        </p:txBody>
      </p:sp>
    </p:spTree>
    <p:extLst>
      <p:ext uri="{BB962C8B-B14F-4D97-AF65-F5344CB8AC3E}">
        <p14:creationId xmlns:p14="http://schemas.microsoft.com/office/powerpoint/2010/main" val="395594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A34191-3BA5-4D34-993E-2A0280271C2F}" type="datetimeFigureOut">
              <a:rPr lang="en-IN" smtClean="0"/>
              <a:t>26-04-2020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174A1-A3D8-4C84-82B3-1F9985C91A52}" type="slidenum">
              <a:rPr lang="en-IN" smtClean="0"/>
              <a:t>‹#›</a:t>
            </a:fld>
            <a:endParaRPr lang="en-IN"/>
          </a:p>
        </p:txBody>
      </p:sp>
    </p:spTree>
    <p:extLst>
      <p:ext uri="{BB962C8B-B14F-4D97-AF65-F5344CB8AC3E}">
        <p14:creationId xmlns:p14="http://schemas.microsoft.com/office/powerpoint/2010/main" val="3470944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Namespaces and scopes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72885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t>Local -&gt; Enclosed -&gt; Global -&gt; Built-in</a:t>
            </a:r>
            <a:endParaRPr lang="en-IN" sz="3200" dirty="0"/>
          </a:p>
        </p:txBody>
      </p:sp>
      <p:sp>
        <p:nvSpPr>
          <p:cNvPr id="3" name="Content Placeholder 2"/>
          <p:cNvSpPr>
            <a:spLocks noGrp="1"/>
          </p:cNvSpPr>
          <p:nvPr>
            <p:ph idx="1"/>
          </p:nvPr>
        </p:nvSpPr>
        <p:spPr/>
        <p:txBody>
          <a:bodyPr/>
          <a:lstStyle/>
          <a:p>
            <a:pPr marL="0" indent="0">
              <a:buNone/>
            </a:pPr>
            <a:r>
              <a:rPr lang="en-US" dirty="0" smtClean="0"/>
              <a:t>where the arrows should denote the direction of the namespace-hierarchy search order.</a:t>
            </a:r>
          </a:p>
          <a:p>
            <a:pPr marL="0" indent="0">
              <a:buNone/>
            </a:pPr>
            <a:endParaRPr lang="en-US" dirty="0" smtClean="0"/>
          </a:p>
          <a:p>
            <a:pPr algn="just"/>
            <a:r>
              <a:rPr lang="en-US" dirty="0" smtClean="0"/>
              <a:t>Local can be inside a function or class method, for example.</a:t>
            </a:r>
          </a:p>
          <a:p>
            <a:pPr algn="just"/>
            <a:r>
              <a:rPr lang="en-US" dirty="0" smtClean="0"/>
              <a:t>Enclosed can be its enclosing function, e.g., if a function is wrapped inside another function.</a:t>
            </a:r>
          </a:p>
          <a:p>
            <a:pPr algn="just"/>
            <a:r>
              <a:rPr lang="en-US" dirty="0" smtClean="0"/>
              <a:t>Global refers to the uppermost level of the executing script itself, and</a:t>
            </a:r>
          </a:p>
          <a:p>
            <a:pPr algn="just"/>
            <a:r>
              <a:rPr lang="en-US" dirty="0" smtClean="0"/>
              <a:t>Built-in are special names that Python reserves for itself.</a:t>
            </a:r>
            <a:endParaRPr lang="en-IN" dirty="0"/>
          </a:p>
        </p:txBody>
      </p:sp>
    </p:spTree>
    <p:extLst>
      <p:ext uri="{BB962C8B-B14F-4D97-AF65-F5344CB8AC3E}">
        <p14:creationId xmlns:p14="http://schemas.microsoft.com/office/powerpoint/2010/main" val="365691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So, if a particular </a:t>
            </a:r>
            <a:r>
              <a:rPr lang="en-US" dirty="0" err="1"/>
              <a:t>name:object</a:t>
            </a:r>
            <a:r>
              <a:rPr lang="en-US" dirty="0"/>
              <a:t> mapping cannot be found in the local namespaces, the namespaces of the enclosed scope are being searched next. If the search in the enclosed scope is unsuccessful, too, Python moves on to the global namespace, and eventually, it will search the built-in namespace (side note: if a name cannot found in any of the namespaces, a </a:t>
            </a:r>
            <a:r>
              <a:rPr lang="en-US" i="1" dirty="0" err="1"/>
              <a:t>NameError</a:t>
            </a:r>
            <a:r>
              <a:rPr lang="en-US" dirty="0"/>
              <a:t> will is raised).</a:t>
            </a:r>
            <a:endParaRPr lang="en-IN" dirty="0"/>
          </a:p>
        </p:txBody>
      </p:sp>
    </p:spTree>
    <p:extLst>
      <p:ext uri="{BB962C8B-B14F-4D97-AF65-F5344CB8AC3E}">
        <p14:creationId xmlns:p14="http://schemas.microsoft.com/office/powerpoint/2010/main" val="942009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LEGB 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725" y="1463570"/>
            <a:ext cx="6686550" cy="4438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43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b="1" dirty="0"/>
              <a:t>Local Scope </a:t>
            </a:r>
            <a:r>
              <a:rPr lang="en-US" b="1" dirty="0" smtClean="0"/>
              <a:t>:</a:t>
            </a:r>
          </a:p>
          <a:p>
            <a:pPr marL="0" indent="0" algn="just">
              <a:buNone/>
            </a:pPr>
            <a:r>
              <a:rPr lang="en-US" dirty="0" smtClean="0"/>
              <a:t>Local </a:t>
            </a:r>
            <a:r>
              <a:rPr lang="en-US" dirty="0"/>
              <a:t>scope refers to variables defined in current function</a:t>
            </a:r>
            <a:r>
              <a:rPr lang="en-US" dirty="0" smtClean="0"/>
              <a:t>. Always</a:t>
            </a:r>
            <a:r>
              <a:rPr lang="en-US" dirty="0"/>
              <a:t>, a function will first look up for a variable name in its local scope. Only if it does not find it there, the outer scopes are checked</a:t>
            </a:r>
            <a:r>
              <a:rPr lang="en-US" dirty="0" smtClean="0"/>
              <a:t>.</a:t>
            </a:r>
          </a:p>
          <a:p>
            <a:pPr marL="0" indent="0" algn="just">
              <a:buNone/>
            </a:pPr>
            <a:r>
              <a:rPr lang="en-US" sz="2000" b="1" dirty="0" smtClean="0"/>
              <a:t>Example:</a:t>
            </a:r>
          </a:p>
          <a:p>
            <a:pPr marL="0" indent="0" algn="just">
              <a:buNone/>
            </a:pPr>
            <a:r>
              <a:rPr lang="en-IN" sz="2300" dirty="0"/>
              <a:t># Local Scope </a:t>
            </a:r>
          </a:p>
          <a:p>
            <a:pPr marL="0" indent="0" algn="just">
              <a:buNone/>
            </a:pPr>
            <a:r>
              <a:rPr lang="en-IN" sz="2300" dirty="0"/>
              <a:t>  </a:t>
            </a:r>
          </a:p>
          <a:p>
            <a:pPr marL="0" indent="0" algn="just">
              <a:buNone/>
            </a:pPr>
            <a:r>
              <a:rPr lang="en-IN" sz="2300" dirty="0" smtClean="0"/>
              <a:t>pi </a:t>
            </a:r>
            <a:r>
              <a:rPr lang="en-IN" sz="2300" dirty="0"/>
              <a:t>= </a:t>
            </a:r>
            <a:r>
              <a:rPr lang="en-IN" sz="2300" dirty="0" smtClean="0"/>
              <a:t>‘This is a global variable</a:t>
            </a:r>
            <a:r>
              <a:rPr lang="en-IN" sz="2300" dirty="0"/>
              <a:t>'</a:t>
            </a:r>
          </a:p>
          <a:p>
            <a:pPr marL="0" indent="0" algn="just">
              <a:buNone/>
            </a:pPr>
            <a:r>
              <a:rPr lang="en-IN" sz="2300" dirty="0"/>
              <a:t>def </a:t>
            </a:r>
            <a:r>
              <a:rPr lang="en-IN" sz="2300" dirty="0" smtClean="0"/>
              <a:t>test(): </a:t>
            </a:r>
            <a:endParaRPr lang="en-IN" sz="2300" dirty="0"/>
          </a:p>
          <a:p>
            <a:pPr marL="0" indent="0" algn="just">
              <a:buNone/>
            </a:pPr>
            <a:r>
              <a:rPr lang="en-IN" sz="2300" dirty="0"/>
              <a:t>    </a:t>
            </a:r>
            <a:r>
              <a:rPr lang="en-IN" sz="2300" dirty="0" smtClean="0"/>
              <a:t>pi </a:t>
            </a:r>
            <a:r>
              <a:rPr lang="en-IN" sz="2300" dirty="0"/>
              <a:t>= </a:t>
            </a:r>
            <a:r>
              <a:rPr lang="en-IN" sz="2300" dirty="0" smtClean="0"/>
              <a:t>‘This is a local </a:t>
            </a:r>
            <a:r>
              <a:rPr lang="en-IN" sz="2300" dirty="0"/>
              <a:t>variable'</a:t>
            </a:r>
          </a:p>
          <a:p>
            <a:pPr marL="0" indent="0" algn="just">
              <a:buNone/>
            </a:pPr>
            <a:r>
              <a:rPr lang="en-IN" sz="2300" dirty="0"/>
              <a:t>    </a:t>
            </a:r>
            <a:r>
              <a:rPr lang="en-IN" sz="2300" dirty="0" smtClean="0"/>
              <a:t>print(pi</a:t>
            </a:r>
            <a:r>
              <a:rPr lang="en-IN" sz="2300" dirty="0"/>
              <a:t>) </a:t>
            </a:r>
          </a:p>
          <a:p>
            <a:pPr marL="0" indent="0" algn="just">
              <a:buNone/>
            </a:pPr>
            <a:r>
              <a:rPr lang="en-IN" sz="2300" dirty="0"/>
              <a:t>  </a:t>
            </a:r>
          </a:p>
          <a:p>
            <a:pPr marL="0" indent="0" algn="just">
              <a:buNone/>
            </a:pPr>
            <a:r>
              <a:rPr lang="en-IN" sz="2300" dirty="0" smtClean="0"/>
              <a:t>test()</a:t>
            </a:r>
            <a:endParaRPr lang="en-IN" sz="2300" dirty="0"/>
          </a:p>
        </p:txBody>
      </p:sp>
    </p:spTree>
    <p:extLst>
      <p:ext uri="{BB962C8B-B14F-4D97-AF65-F5344CB8AC3E}">
        <p14:creationId xmlns:p14="http://schemas.microsoft.com/office/powerpoint/2010/main" val="3173721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i="1" dirty="0" smtClean="0"/>
              <a:t>Output</a:t>
            </a:r>
          </a:p>
          <a:p>
            <a:pPr marL="0" indent="0">
              <a:buNone/>
            </a:pPr>
            <a:r>
              <a:rPr lang="en-IN" sz="2000" dirty="0" smtClean="0"/>
              <a:t>This is a local variable</a:t>
            </a:r>
          </a:p>
          <a:p>
            <a:pPr marL="0" indent="0">
              <a:buNone/>
            </a:pPr>
            <a:endParaRPr lang="en-IN" sz="2000" dirty="0"/>
          </a:p>
          <a:p>
            <a:pPr marL="0" indent="0" algn="just">
              <a:buNone/>
            </a:pPr>
            <a:r>
              <a:rPr lang="en-US" sz="2000" dirty="0"/>
              <a:t>On running the above program, the execution of the </a:t>
            </a:r>
            <a:r>
              <a:rPr lang="en-US" sz="2000" dirty="0" smtClean="0"/>
              <a:t>test </a:t>
            </a:r>
            <a:r>
              <a:rPr lang="en-US" sz="2000" dirty="0"/>
              <a:t>function prints the value of its local(highest priority in LEGB rule) variable </a:t>
            </a:r>
            <a:r>
              <a:rPr lang="en-US" sz="2000" dirty="0" smtClean="0"/>
              <a:t>‘pi’ </a:t>
            </a:r>
            <a:r>
              <a:rPr lang="en-US" sz="2000" dirty="0"/>
              <a:t>because it is defined and available in the local scope.</a:t>
            </a:r>
            <a:endParaRPr lang="en-IN" sz="2000" dirty="0"/>
          </a:p>
        </p:txBody>
      </p:sp>
    </p:spTree>
    <p:extLst>
      <p:ext uri="{BB962C8B-B14F-4D97-AF65-F5344CB8AC3E}">
        <p14:creationId xmlns:p14="http://schemas.microsoft.com/office/powerpoint/2010/main" val="259767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r>
              <a:rPr lang="en-US" sz="4400" b="1" dirty="0"/>
              <a:t>Local and Global Scopes </a:t>
            </a:r>
            <a:r>
              <a:rPr lang="en-US" sz="4400" b="1" dirty="0" smtClean="0"/>
              <a:t>:</a:t>
            </a:r>
          </a:p>
          <a:p>
            <a:pPr marL="0" indent="0" algn="just">
              <a:buNone/>
            </a:pPr>
            <a:r>
              <a:rPr lang="en-US" sz="4400" dirty="0" smtClean="0"/>
              <a:t>If </a:t>
            </a:r>
            <a:r>
              <a:rPr lang="en-US" sz="4400" dirty="0"/>
              <a:t>a variable is not defined in local scope, then, it is checked for in the higher scope, in this case, the global scope</a:t>
            </a:r>
            <a:r>
              <a:rPr lang="en-US" sz="4400" dirty="0" smtClean="0"/>
              <a:t>.</a:t>
            </a:r>
          </a:p>
          <a:p>
            <a:pPr marL="0" indent="0" algn="just">
              <a:buNone/>
            </a:pPr>
            <a:endParaRPr lang="en-US" dirty="0"/>
          </a:p>
          <a:p>
            <a:pPr marL="0" indent="0" algn="just">
              <a:buNone/>
            </a:pPr>
            <a:r>
              <a:rPr lang="en-US" sz="2600" b="1" dirty="0" smtClean="0"/>
              <a:t>Example</a:t>
            </a:r>
          </a:p>
          <a:p>
            <a:pPr marL="0" indent="0" algn="just">
              <a:buNone/>
            </a:pPr>
            <a:r>
              <a:rPr lang="nn-NO" sz="2900" dirty="0" smtClean="0"/>
              <a:t># </a:t>
            </a:r>
            <a:r>
              <a:rPr lang="nn-NO" sz="2900" dirty="0"/>
              <a:t>Global Scope </a:t>
            </a:r>
          </a:p>
          <a:p>
            <a:pPr marL="0" indent="0" algn="just">
              <a:buNone/>
            </a:pPr>
            <a:r>
              <a:rPr lang="en-IN" sz="2900" dirty="0" smtClean="0"/>
              <a:t>pi </a:t>
            </a:r>
            <a:r>
              <a:rPr lang="en-IN" sz="2900" dirty="0"/>
              <a:t>= ‘This is a global variable'</a:t>
            </a:r>
          </a:p>
          <a:p>
            <a:pPr marL="0" indent="0" algn="just">
              <a:buNone/>
            </a:pPr>
            <a:r>
              <a:rPr lang="en-IN" sz="2900" dirty="0"/>
              <a:t>def test(): </a:t>
            </a:r>
          </a:p>
          <a:p>
            <a:pPr marL="0" indent="0" algn="just">
              <a:buNone/>
            </a:pPr>
            <a:r>
              <a:rPr lang="en-IN" sz="2900" dirty="0"/>
              <a:t>    </a:t>
            </a:r>
            <a:r>
              <a:rPr lang="en-IN" sz="2900" dirty="0" smtClean="0"/>
              <a:t>pi </a:t>
            </a:r>
            <a:r>
              <a:rPr lang="en-IN" sz="2900" dirty="0"/>
              <a:t>= ‘This is a local variable'</a:t>
            </a:r>
          </a:p>
          <a:p>
            <a:pPr marL="0" indent="0" algn="just">
              <a:buNone/>
            </a:pPr>
            <a:r>
              <a:rPr lang="en-IN" sz="2900" dirty="0"/>
              <a:t>    </a:t>
            </a:r>
            <a:r>
              <a:rPr lang="en-IN" sz="2900" dirty="0" smtClean="0"/>
              <a:t>print(pi</a:t>
            </a:r>
            <a:r>
              <a:rPr lang="en-IN" sz="2900" dirty="0"/>
              <a:t>) </a:t>
            </a:r>
          </a:p>
          <a:p>
            <a:pPr marL="0" indent="0" algn="just">
              <a:buNone/>
            </a:pPr>
            <a:r>
              <a:rPr lang="en-IN" sz="2900" dirty="0"/>
              <a:t>  </a:t>
            </a:r>
          </a:p>
          <a:p>
            <a:pPr marL="0" indent="0" algn="just">
              <a:buNone/>
            </a:pPr>
            <a:r>
              <a:rPr lang="en-IN" sz="2900" dirty="0"/>
              <a:t>test</a:t>
            </a:r>
            <a:r>
              <a:rPr lang="en-IN" sz="2900" dirty="0" smtClean="0"/>
              <a:t>()</a:t>
            </a:r>
          </a:p>
          <a:p>
            <a:pPr marL="0" indent="0" algn="just">
              <a:buNone/>
            </a:pPr>
            <a:r>
              <a:rPr lang="en-IN" sz="2900" dirty="0" smtClean="0"/>
              <a:t>print(pi)</a:t>
            </a:r>
            <a:endParaRPr lang="en-IN" sz="2900" dirty="0"/>
          </a:p>
        </p:txBody>
      </p:sp>
    </p:spTree>
    <p:extLst>
      <p:ext uri="{BB962C8B-B14F-4D97-AF65-F5344CB8AC3E}">
        <p14:creationId xmlns:p14="http://schemas.microsoft.com/office/powerpoint/2010/main" val="318335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000" i="1" dirty="0" smtClean="0"/>
              <a:t>Output</a:t>
            </a:r>
          </a:p>
          <a:p>
            <a:pPr marL="0" indent="0">
              <a:buNone/>
            </a:pPr>
            <a:r>
              <a:rPr lang="en-IN" sz="2000" dirty="0" smtClean="0"/>
              <a:t>This is a local variable</a:t>
            </a:r>
          </a:p>
          <a:p>
            <a:pPr marL="0" indent="0">
              <a:buNone/>
            </a:pPr>
            <a:r>
              <a:rPr lang="en-IN" sz="2000" dirty="0" smtClean="0"/>
              <a:t>This is a global variable</a:t>
            </a:r>
          </a:p>
          <a:p>
            <a:pPr marL="0" indent="0">
              <a:buNone/>
            </a:pPr>
            <a:endParaRPr lang="en-IN" sz="2000" dirty="0"/>
          </a:p>
          <a:p>
            <a:pPr marL="0" indent="0" algn="just">
              <a:buNone/>
            </a:pPr>
            <a:r>
              <a:rPr lang="en-US" sz="2000" dirty="0"/>
              <a:t>Therefore, as expected the program prints out the value in the local scope on execution of </a:t>
            </a:r>
            <a:r>
              <a:rPr lang="en-US" sz="2000" i="1" dirty="0" smtClean="0"/>
              <a:t>test()</a:t>
            </a:r>
            <a:r>
              <a:rPr lang="en-US" sz="2000" dirty="0" smtClean="0"/>
              <a:t>. </a:t>
            </a:r>
            <a:r>
              <a:rPr lang="en-US" sz="2000" dirty="0"/>
              <a:t>It is because it is defined inside the function and that is the first place where the variable is looked up. The </a:t>
            </a:r>
            <a:r>
              <a:rPr lang="en-US" sz="2000" i="1" dirty="0" smtClean="0"/>
              <a:t>’pi</a:t>
            </a:r>
            <a:r>
              <a:rPr lang="en-US" sz="2000" dirty="0" smtClean="0"/>
              <a:t>’ value </a:t>
            </a:r>
            <a:r>
              <a:rPr lang="en-US" sz="2000" dirty="0"/>
              <a:t>in global scope is printed on execution of </a:t>
            </a:r>
            <a:r>
              <a:rPr lang="en-US" sz="2000" i="1" dirty="0" smtClean="0"/>
              <a:t>print (pi).</a:t>
            </a:r>
            <a:r>
              <a:rPr lang="en-US" dirty="0"/>
              <a:t> </a:t>
            </a:r>
            <a:endParaRPr lang="en-IN" dirty="0"/>
          </a:p>
        </p:txBody>
      </p:sp>
    </p:spTree>
    <p:extLst>
      <p:ext uri="{BB962C8B-B14F-4D97-AF65-F5344CB8AC3E}">
        <p14:creationId xmlns:p14="http://schemas.microsoft.com/office/powerpoint/2010/main" val="3663490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1472"/>
            <a:ext cx="10515600" cy="6187155"/>
          </a:xfrm>
        </p:spPr>
        <p:txBody>
          <a:bodyPr>
            <a:normAutofit fontScale="70000" lnSpcReduction="20000"/>
          </a:bodyPr>
          <a:lstStyle/>
          <a:p>
            <a:r>
              <a:rPr lang="en-US" b="1" dirty="0"/>
              <a:t>Local, Enclosed and Global Scopes </a:t>
            </a:r>
            <a:r>
              <a:rPr lang="en-US" b="1" dirty="0" smtClean="0"/>
              <a:t>:</a:t>
            </a:r>
            <a:endParaRPr lang="en-US" dirty="0" smtClean="0"/>
          </a:p>
          <a:p>
            <a:pPr marL="0" indent="0" algn="just">
              <a:buNone/>
            </a:pPr>
            <a:r>
              <a:rPr lang="en-US" dirty="0" smtClean="0"/>
              <a:t>For </a:t>
            </a:r>
            <a:r>
              <a:rPr lang="en-US" dirty="0"/>
              <a:t>the enclosed scope, we need to define an outer function enclosing the inner function, comment out the local </a:t>
            </a:r>
            <a:r>
              <a:rPr lang="en-US" dirty="0" smtClean="0"/>
              <a:t>p</a:t>
            </a:r>
            <a:r>
              <a:rPr lang="en-US" i="1" dirty="0" smtClean="0"/>
              <a:t>i</a:t>
            </a:r>
            <a:r>
              <a:rPr lang="en-US" dirty="0"/>
              <a:t> variable of inner function and refer to </a:t>
            </a:r>
            <a:r>
              <a:rPr lang="en-US" i="1" dirty="0" smtClean="0"/>
              <a:t>pi</a:t>
            </a:r>
            <a:r>
              <a:rPr lang="en-US" dirty="0"/>
              <a:t> using the </a:t>
            </a:r>
            <a:r>
              <a:rPr lang="en-US" i="1" dirty="0"/>
              <a:t>nonlocal</a:t>
            </a:r>
            <a:r>
              <a:rPr lang="en-US" dirty="0"/>
              <a:t> keyword</a:t>
            </a:r>
            <a:r>
              <a:rPr lang="en-US" dirty="0" smtClean="0"/>
              <a:t>.</a:t>
            </a:r>
          </a:p>
          <a:p>
            <a:pPr marL="0" indent="0" algn="just">
              <a:buNone/>
            </a:pPr>
            <a:endParaRPr lang="en-US" sz="2000" b="1" dirty="0" smtClean="0"/>
          </a:p>
          <a:p>
            <a:pPr marL="0" indent="0" algn="just">
              <a:buNone/>
            </a:pPr>
            <a:r>
              <a:rPr lang="en-US" sz="2000" b="1" dirty="0" smtClean="0"/>
              <a:t>Example</a:t>
            </a:r>
          </a:p>
          <a:p>
            <a:pPr marL="0" indent="0" algn="just">
              <a:buNone/>
            </a:pPr>
            <a:r>
              <a:rPr lang="en-IN" dirty="0"/>
              <a:t># Enclosed Scope </a:t>
            </a:r>
          </a:p>
          <a:p>
            <a:pPr marL="0" indent="0" algn="just">
              <a:buNone/>
            </a:pPr>
            <a:r>
              <a:rPr lang="en-IN" dirty="0"/>
              <a:t>  </a:t>
            </a:r>
          </a:p>
          <a:p>
            <a:pPr marL="0" indent="0" algn="just">
              <a:buNone/>
            </a:pPr>
            <a:r>
              <a:rPr lang="en-IN" dirty="0" smtClean="0"/>
              <a:t>pi </a:t>
            </a:r>
            <a:r>
              <a:rPr lang="en-IN" dirty="0"/>
              <a:t>= </a:t>
            </a:r>
            <a:r>
              <a:rPr lang="en-IN" dirty="0" smtClean="0"/>
              <a:t>‘This is a global  pi variable</a:t>
            </a:r>
            <a:r>
              <a:rPr lang="en-IN" dirty="0"/>
              <a:t>'</a:t>
            </a:r>
          </a:p>
          <a:p>
            <a:pPr marL="0" indent="0" algn="just">
              <a:buNone/>
            </a:pPr>
            <a:r>
              <a:rPr lang="en-IN" dirty="0"/>
              <a:t>  </a:t>
            </a:r>
          </a:p>
          <a:p>
            <a:pPr marL="0" indent="0" algn="just">
              <a:buNone/>
            </a:pPr>
            <a:r>
              <a:rPr lang="en-IN" dirty="0"/>
              <a:t>def </a:t>
            </a:r>
            <a:r>
              <a:rPr lang="en-IN" dirty="0" smtClean="0"/>
              <a:t>outer_test(): </a:t>
            </a:r>
            <a:endParaRPr lang="en-IN" dirty="0"/>
          </a:p>
          <a:p>
            <a:pPr marL="0" indent="0" algn="just">
              <a:buNone/>
            </a:pPr>
            <a:r>
              <a:rPr lang="en-IN" dirty="0"/>
              <a:t> </a:t>
            </a:r>
            <a:r>
              <a:rPr lang="en-IN" dirty="0" smtClean="0"/>
              <a:t>   pi </a:t>
            </a:r>
            <a:r>
              <a:rPr lang="en-IN" dirty="0"/>
              <a:t>= </a:t>
            </a:r>
            <a:r>
              <a:rPr lang="en-IN" dirty="0" smtClean="0"/>
              <a:t>‘This is outer pi variable</a:t>
            </a:r>
            <a:r>
              <a:rPr lang="en-IN" dirty="0"/>
              <a:t>'</a:t>
            </a:r>
          </a:p>
          <a:p>
            <a:pPr marL="0" indent="0" algn="just">
              <a:buNone/>
            </a:pPr>
            <a:r>
              <a:rPr lang="en-IN" dirty="0"/>
              <a:t>    def </a:t>
            </a:r>
            <a:r>
              <a:rPr lang="en-IN" dirty="0" smtClean="0"/>
              <a:t>inner_test(): </a:t>
            </a:r>
            <a:endParaRPr lang="en-IN" dirty="0"/>
          </a:p>
          <a:p>
            <a:pPr marL="0" indent="0" algn="just">
              <a:buNone/>
            </a:pPr>
            <a:r>
              <a:rPr lang="en-IN" dirty="0"/>
              <a:t>        # </a:t>
            </a:r>
            <a:r>
              <a:rPr lang="en-IN" dirty="0" smtClean="0"/>
              <a:t>pi </a:t>
            </a:r>
            <a:r>
              <a:rPr lang="en-IN" dirty="0"/>
              <a:t>= </a:t>
            </a:r>
            <a:r>
              <a:rPr lang="en-IN" dirty="0" smtClean="0"/>
              <a:t>‘This is inner pi </a:t>
            </a:r>
            <a:r>
              <a:rPr lang="en-IN" dirty="0"/>
              <a:t>variable' </a:t>
            </a:r>
          </a:p>
          <a:p>
            <a:pPr marL="0" indent="0" algn="just">
              <a:buNone/>
            </a:pPr>
            <a:r>
              <a:rPr lang="en-IN" dirty="0"/>
              <a:t>        nonlocal </a:t>
            </a:r>
            <a:r>
              <a:rPr lang="en-IN" dirty="0" smtClean="0"/>
              <a:t>pi </a:t>
            </a:r>
            <a:endParaRPr lang="en-IN" dirty="0"/>
          </a:p>
          <a:p>
            <a:pPr marL="0" indent="0" algn="just">
              <a:buNone/>
            </a:pPr>
            <a:r>
              <a:rPr lang="en-IN" dirty="0"/>
              <a:t>        </a:t>
            </a:r>
            <a:r>
              <a:rPr lang="en-IN" dirty="0" smtClean="0"/>
              <a:t>print(pi) </a:t>
            </a:r>
            <a:endParaRPr lang="en-IN" dirty="0"/>
          </a:p>
          <a:p>
            <a:pPr marL="0" indent="0" algn="just">
              <a:buNone/>
            </a:pPr>
            <a:r>
              <a:rPr lang="en-IN" dirty="0"/>
              <a:t>    </a:t>
            </a:r>
            <a:r>
              <a:rPr lang="en-IN" dirty="0" smtClean="0"/>
              <a:t>inner_test() </a:t>
            </a:r>
            <a:endParaRPr lang="en-IN" dirty="0"/>
          </a:p>
          <a:p>
            <a:pPr marL="0" indent="0" algn="just">
              <a:buNone/>
            </a:pPr>
            <a:r>
              <a:rPr lang="en-IN" dirty="0"/>
              <a:t>  </a:t>
            </a:r>
          </a:p>
          <a:p>
            <a:pPr marL="0" indent="0" algn="just">
              <a:buNone/>
            </a:pPr>
            <a:r>
              <a:rPr lang="en-IN" dirty="0" smtClean="0"/>
              <a:t>outer_test() </a:t>
            </a:r>
            <a:endParaRPr lang="en-IN" dirty="0"/>
          </a:p>
          <a:p>
            <a:pPr marL="0" indent="0" algn="just">
              <a:buNone/>
            </a:pPr>
            <a:r>
              <a:rPr lang="en-IN" dirty="0" smtClean="0"/>
              <a:t>print (pi</a:t>
            </a:r>
            <a:r>
              <a:rPr lang="en-IN" dirty="0"/>
              <a:t>)</a:t>
            </a:r>
          </a:p>
        </p:txBody>
      </p:sp>
    </p:spTree>
    <p:extLst>
      <p:ext uri="{BB962C8B-B14F-4D97-AF65-F5344CB8AC3E}">
        <p14:creationId xmlns:p14="http://schemas.microsoft.com/office/powerpoint/2010/main" val="1670296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i="1" dirty="0" smtClean="0"/>
              <a:t>Output</a:t>
            </a:r>
          </a:p>
          <a:p>
            <a:endParaRPr lang="en-IN" sz="2000" i="1" dirty="0" smtClean="0"/>
          </a:p>
          <a:p>
            <a:pPr marL="0" indent="0" algn="just">
              <a:buNone/>
            </a:pPr>
            <a:r>
              <a:rPr lang="en-IN" sz="2000" dirty="0" smtClean="0"/>
              <a:t>This is outer pi variable</a:t>
            </a:r>
          </a:p>
          <a:p>
            <a:pPr marL="0" indent="0" algn="just">
              <a:buNone/>
            </a:pPr>
            <a:r>
              <a:rPr lang="en-IN" sz="2000" dirty="0" smtClean="0"/>
              <a:t>This is a global pi variable</a:t>
            </a:r>
          </a:p>
          <a:p>
            <a:pPr marL="0" indent="0">
              <a:buNone/>
            </a:pPr>
            <a:endParaRPr lang="en-IN" sz="2000" dirty="0"/>
          </a:p>
        </p:txBody>
      </p:sp>
    </p:spTree>
    <p:extLst>
      <p:ext uri="{BB962C8B-B14F-4D97-AF65-F5344CB8AC3E}">
        <p14:creationId xmlns:p14="http://schemas.microsoft.com/office/powerpoint/2010/main" val="208685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When </a:t>
            </a:r>
            <a:r>
              <a:rPr lang="en-US" i="1" dirty="0" err="1" smtClean="0"/>
              <a:t>outer_test</a:t>
            </a:r>
            <a:r>
              <a:rPr lang="en-US" i="1" dirty="0" smtClean="0"/>
              <a:t>()</a:t>
            </a:r>
            <a:r>
              <a:rPr lang="en-US" dirty="0"/>
              <a:t> is executed, </a:t>
            </a:r>
            <a:r>
              <a:rPr lang="en-US" i="1" dirty="0" err="1" smtClean="0"/>
              <a:t>inner_test</a:t>
            </a:r>
            <a:r>
              <a:rPr lang="en-US" i="1" dirty="0" smtClean="0"/>
              <a:t>()</a:t>
            </a:r>
            <a:r>
              <a:rPr lang="en-US" dirty="0"/>
              <a:t> and consequently the </a:t>
            </a:r>
            <a:r>
              <a:rPr lang="en-US" i="1" dirty="0"/>
              <a:t>print</a:t>
            </a:r>
            <a:r>
              <a:rPr lang="en-US" dirty="0"/>
              <a:t> functions are executed, which print the value the enclosed </a:t>
            </a:r>
            <a:r>
              <a:rPr lang="en-US" i="1" dirty="0" smtClean="0"/>
              <a:t>pi</a:t>
            </a:r>
            <a:r>
              <a:rPr lang="en-US" dirty="0"/>
              <a:t> variable. </a:t>
            </a:r>
            <a:r>
              <a:rPr lang="en-US" dirty="0" smtClean="0"/>
              <a:t>Since</a:t>
            </a:r>
            <a:r>
              <a:rPr lang="en-US" dirty="0"/>
              <a:t> </a:t>
            </a:r>
            <a:r>
              <a:rPr lang="en-US" i="1" dirty="0" smtClean="0"/>
              <a:t>pi</a:t>
            </a:r>
            <a:r>
              <a:rPr lang="en-US" dirty="0"/>
              <a:t> is referred with the </a:t>
            </a:r>
            <a:r>
              <a:rPr lang="en-US" i="1" dirty="0"/>
              <a:t>nonlocal</a:t>
            </a:r>
            <a:r>
              <a:rPr lang="en-US" dirty="0"/>
              <a:t> keyword, it means that </a:t>
            </a:r>
            <a:r>
              <a:rPr lang="en-US" i="1" dirty="0" smtClean="0"/>
              <a:t>pi</a:t>
            </a:r>
            <a:r>
              <a:rPr lang="en-US" dirty="0"/>
              <a:t> needs to be accessed from the </a:t>
            </a:r>
            <a:r>
              <a:rPr lang="en-US" i="1" dirty="0" err="1" smtClean="0"/>
              <a:t>outer_test</a:t>
            </a:r>
            <a:r>
              <a:rPr lang="en-US" dirty="0"/>
              <a:t> function(</a:t>
            </a:r>
            <a:r>
              <a:rPr lang="en-US" dirty="0" err="1"/>
              <a:t>i.e</a:t>
            </a:r>
            <a:r>
              <a:rPr lang="en-US" dirty="0"/>
              <a:t> the outer scope). To summarize, the </a:t>
            </a:r>
            <a:r>
              <a:rPr lang="en-US" i="1" dirty="0" smtClean="0"/>
              <a:t>pi</a:t>
            </a:r>
            <a:r>
              <a:rPr lang="en-US" dirty="0"/>
              <a:t> variable is not found in local scope, so the higher scopes are looked up. It is found in both enclosed and global scopes. But as per the LEGB hierarchy, the enclosed scope variable is considered even though we have one defined in the global scope.</a:t>
            </a:r>
            <a:endParaRPr lang="en-IN" dirty="0"/>
          </a:p>
        </p:txBody>
      </p:sp>
    </p:spTree>
    <p:extLst>
      <p:ext uri="{BB962C8B-B14F-4D97-AF65-F5344CB8AC3E}">
        <p14:creationId xmlns:p14="http://schemas.microsoft.com/office/powerpoint/2010/main" val="409103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t>Namespaces</a:t>
            </a:r>
            <a:endParaRPr lang="en-IN" sz="3600" dirty="0"/>
          </a:p>
        </p:txBody>
      </p:sp>
      <p:sp>
        <p:nvSpPr>
          <p:cNvPr id="3" name="Content Placeholder 2"/>
          <p:cNvSpPr>
            <a:spLocks noGrp="1"/>
          </p:cNvSpPr>
          <p:nvPr>
            <p:ph idx="1"/>
          </p:nvPr>
        </p:nvSpPr>
        <p:spPr/>
        <p:txBody>
          <a:bodyPr/>
          <a:lstStyle/>
          <a:p>
            <a:pPr algn="just"/>
            <a:r>
              <a:rPr lang="en-US" dirty="0" smtClean="0"/>
              <a:t>Namespaces </a:t>
            </a:r>
            <a:r>
              <a:rPr lang="en-US" dirty="0"/>
              <a:t>are just containers for mapping names to objects</a:t>
            </a:r>
            <a:r>
              <a:rPr lang="en-US" dirty="0" smtClean="0"/>
              <a:t>. Everything </a:t>
            </a:r>
            <a:r>
              <a:rPr lang="en-US" dirty="0"/>
              <a:t>in Python - literals, lists, dictionaries, functions, classes, etc. - is an </a:t>
            </a:r>
            <a:r>
              <a:rPr lang="en-US" dirty="0" smtClean="0"/>
              <a:t>object.</a:t>
            </a:r>
            <a:r>
              <a:rPr lang="en-US" dirty="0"/>
              <a:t> </a:t>
            </a:r>
            <a:r>
              <a:rPr lang="en-US" dirty="0" smtClean="0"/>
              <a:t>Such </a:t>
            </a:r>
            <a:r>
              <a:rPr lang="en-US" dirty="0"/>
              <a:t>a “name-to-object” mapping allows us to access an object by a name that we’ve assigned to it</a:t>
            </a:r>
            <a:r>
              <a:rPr lang="en-US" dirty="0" smtClean="0"/>
              <a:t>.</a:t>
            </a:r>
          </a:p>
          <a:p>
            <a:pPr algn="just"/>
            <a:r>
              <a:rPr lang="en-US" dirty="0" smtClean="0"/>
              <a:t>For example, if we make a simple string assignment via  </a:t>
            </a:r>
            <a:r>
              <a:rPr lang="en-US" i="1" dirty="0" smtClean="0"/>
              <a:t>a</a:t>
            </a:r>
            <a:r>
              <a:rPr lang="en-US" dirty="0" smtClean="0"/>
              <a:t> = "Hello string", we created a reference to the "Hello string" object, and henceforth we can access via its variable name </a:t>
            </a:r>
            <a:r>
              <a:rPr lang="en-US" i="1" dirty="0" smtClean="0"/>
              <a:t>a</a:t>
            </a:r>
            <a:r>
              <a:rPr lang="en-US" dirty="0" smtClean="0"/>
              <a:t>.</a:t>
            </a:r>
            <a:endParaRPr lang="en-IN" dirty="0"/>
          </a:p>
        </p:txBody>
      </p:sp>
    </p:spTree>
    <p:extLst>
      <p:ext uri="{BB962C8B-B14F-4D97-AF65-F5344CB8AC3E}">
        <p14:creationId xmlns:p14="http://schemas.microsoft.com/office/powerpoint/2010/main" val="2166594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019"/>
            <a:ext cx="10515600" cy="5706944"/>
          </a:xfrm>
        </p:spPr>
        <p:txBody>
          <a:bodyPr>
            <a:normAutofit fontScale="85000" lnSpcReduction="20000"/>
          </a:bodyPr>
          <a:lstStyle/>
          <a:p>
            <a:r>
              <a:rPr lang="en-US" b="1" dirty="0"/>
              <a:t>Local</a:t>
            </a:r>
            <a:r>
              <a:rPr lang="en-US" b="1" dirty="0" smtClean="0"/>
              <a:t>, Enclosed, Global </a:t>
            </a:r>
            <a:r>
              <a:rPr lang="en-US" b="1" dirty="0"/>
              <a:t>and Built-in Scopes </a:t>
            </a:r>
            <a:r>
              <a:rPr lang="en-US" b="1" dirty="0" smtClean="0"/>
              <a:t>:</a:t>
            </a:r>
            <a:endParaRPr lang="en-US" dirty="0" smtClean="0"/>
          </a:p>
          <a:p>
            <a:pPr marL="0" indent="0" algn="just">
              <a:buNone/>
            </a:pPr>
            <a:r>
              <a:rPr lang="en-US" dirty="0" smtClean="0"/>
              <a:t>The </a:t>
            </a:r>
            <a:r>
              <a:rPr lang="en-US" dirty="0"/>
              <a:t>final check can be done by importing </a:t>
            </a:r>
            <a:r>
              <a:rPr lang="en-US" i="1" dirty="0"/>
              <a:t>pi</a:t>
            </a:r>
            <a:r>
              <a:rPr lang="en-US" dirty="0"/>
              <a:t> from </a:t>
            </a:r>
            <a:r>
              <a:rPr lang="en-US" i="1" dirty="0"/>
              <a:t>math</a:t>
            </a:r>
            <a:r>
              <a:rPr lang="en-US" dirty="0"/>
              <a:t> module and commenting the global, enclosed and local </a:t>
            </a:r>
            <a:r>
              <a:rPr lang="en-US" i="1" dirty="0"/>
              <a:t>pi</a:t>
            </a:r>
            <a:r>
              <a:rPr lang="en-US" dirty="0"/>
              <a:t> variables as shown below</a:t>
            </a:r>
            <a:r>
              <a:rPr lang="en-US" dirty="0" smtClean="0"/>
              <a:t>:</a:t>
            </a:r>
          </a:p>
          <a:p>
            <a:pPr marL="0" indent="0" algn="just">
              <a:buNone/>
            </a:pPr>
            <a:endParaRPr lang="en-US" sz="2000" b="1" dirty="0" smtClean="0"/>
          </a:p>
          <a:p>
            <a:pPr marL="0" indent="0" algn="just">
              <a:buNone/>
            </a:pPr>
            <a:r>
              <a:rPr lang="en-US" sz="2000" b="1" dirty="0" smtClean="0"/>
              <a:t>Example</a:t>
            </a:r>
          </a:p>
          <a:p>
            <a:pPr marL="0" indent="0" algn="just">
              <a:buNone/>
            </a:pPr>
            <a:r>
              <a:rPr lang="en-IN" sz="2000" dirty="0"/>
              <a:t># Built-in Scope </a:t>
            </a:r>
          </a:p>
          <a:p>
            <a:pPr marL="0" indent="0" algn="just">
              <a:buNone/>
            </a:pPr>
            <a:r>
              <a:rPr lang="en-IN" sz="2000" dirty="0"/>
              <a:t>from math import pi </a:t>
            </a:r>
          </a:p>
          <a:p>
            <a:pPr marL="0" indent="0" algn="just">
              <a:buNone/>
            </a:pPr>
            <a:r>
              <a:rPr lang="en-IN" sz="2000" dirty="0"/>
              <a:t>  </a:t>
            </a:r>
          </a:p>
          <a:p>
            <a:pPr marL="0" indent="0" algn="just">
              <a:buNone/>
            </a:pPr>
            <a:r>
              <a:rPr lang="en-IN" sz="2000" dirty="0"/>
              <a:t># pi = 'global pi variable' </a:t>
            </a:r>
          </a:p>
          <a:p>
            <a:pPr marL="0" indent="0" algn="just">
              <a:buNone/>
            </a:pPr>
            <a:r>
              <a:rPr lang="en-IN" sz="2000" dirty="0"/>
              <a:t>  </a:t>
            </a:r>
          </a:p>
          <a:p>
            <a:pPr marL="0" indent="0" algn="just">
              <a:buNone/>
            </a:pPr>
            <a:r>
              <a:rPr lang="en-IN" sz="2000" dirty="0"/>
              <a:t>def outer(): </a:t>
            </a:r>
          </a:p>
          <a:p>
            <a:pPr marL="0" indent="0" algn="just">
              <a:buNone/>
            </a:pPr>
            <a:r>
              <a:rPr lang="en-IN" sz="2000" dirty="0"/>
              <a:t>    </a:t>
            </a:r>
            <a:r>
              <a:rPr lang="en-IN" sz="2000" dirty="0" smtClean="0"/>
              <a:t>       # </a:t>
            </a:r>
            <a:r>
              <a:rPr lang="en-IN" sz="2000" dirty="0"/>
              <a:t>pi = 'outer pi variable' </a:t>
            </a:r>
          </a:p>
          <a:p>
            <a:pPr marL="0" indent="0" algn="just">
              <a:buNone/>
            </a:pPr>
            <a:r>
              <a:rPr lang="en-IN" sz="2000" dirty="0"/>
              <a:t>    </a:t>
            </a:r>
            <a:r>
              <a:rPr lang="en-IN" sz="2000" dirty="0" smtClean="0"/>
              <a:t>       def </a:t>
            </a:r>
            <a:r>
              <a:rPr lang="en-IN" sz="2000" dirty="0"/>
              <a:t>inner(): </a:t>
            </a:r>
          </a:p>
          <a:p>
            <a:pPr marL="0" indent="0" algn="just">
              <a:buNone/>
            </a:pPr>
            <a:r>
              <a:rPr lang="en-IN" sz="2000" dirty="0"/>
              <a:t>        </a:t>
            </a:r>
            <a:r>
              <a:rPr lang="en-IN" sz="2000" dirty="0" smtClean="0"/>
              <a:t>             # </a:t>
            </a:r>
            <a:r>
              <a:rPr lang="en-IN" sz="2000" dirty="0"/>
              <a:t>pi = 'inner pi variable' </a:t>
            </a:r>
          </a:p>
          <a:p>
            <a:pPr marL="0" indent="0" algn="just">
              <a:buNone/>
            </a:pPr>
            <a:r>
              <a:rPr lang="en-IN" sz="2000" dirty="0"/>
              <a:t>        </a:t>
            </a:r>
            <a:r>
              <a:rPr lang="en-IN" sz="2000" dirty="0" smtClean="0"/>
              <a:t>             print(pi</a:t>
            </a:r>
            <a:r>
              <a:rPr lang="en-IN" sz="2000" dirty="0"/>
              <a:t>) </a:t>
            </a:r>
          </a:p>
          <a:p>
            <a:pPr marL="0" indent="0" algn="just">
              <a:buNone/>
            </a:pPr>
            <a:r>
              <a:rPr lang="en-IN" sz="2000" dirty="0"/>
              <a:t>    </a:t>
            </a:r>
            <a:r>
              <a:rPr lang="en-IN" sz="2000" dirty="0" smtClean="0"/>
              <a:t>       inner</a:t>
            </a:r>
            <a:r>
              <a:rPr lang="en-IN" sz="2000" dirty="0"/>
              <a:t>() </a:t>
            </a:r>
          </a:p>
          <a:p>
            <a:pPr marL="0" indent="0" algn="just">
              <a:buNone/>
            </a:pPr>
            <a:r>
              <a:rPr lang="en-IN" sz="2000" dirty="0"/>
              <a:t>  </a:t>
            </a:r>
          </a:p>
          <a:p>
            <a:pPr marL="0" indent="0" algn="just">
              <a:buNone/>
            </a:pPr>
            <a:r>
              <a:rPr lang="en-IN" sz="2000" dirty="0"/>
              <a:t>outer() </a:t>
            </a:r>
          </a:p>
        </p:txBody>
      </p:sp>
    </p:spTree>
    <p:extLst>
      <p:ext uri="{BB962C8B-B14F-4D97-AF65-F5344CB8AC3E}">
        <p14:creationId xmlns:p14="http://schemas.microsoft.com/office/powerpoint/2010/main" val="246478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sz="2000" i="1" dirty="0" smtClean="0"/>
              <a:t>Output</a:t>
            </a:r>
          </a:p>
          <a:p>
            <a:pPr marL="0" indent="0">
              <a:buNone/>
            </a:pPr>
            <a:r>
              <a:rPr lang="en-IN" sz="2000" dirty="0" smtClean="0"/>
              <a:t>3.141592653589793</a:t>
            </a:r>
          </a:p>
          <a:p>
            <a:pPr marL="0" indent="0">
              <a:buNone/>
            </a:pPr>
            <a:endParaRPr lang="en-IN" sz="2000" dirty="0"/>
          </a:p>
          <a:p>
            <a:pPr marL="0" indent="0" algn="just">
              <a:buNone/>
            </a:pPr>
            <a:r>
              <a:rPr lang="en-US" sz="2000" dirty="0"/>
              <a:t>Since, </a:t>
            </a:r>
            <a:r>
              <a:rPr lang="en-US" sz="2000" i="1" dirty="0"/>
              <a:t>pi</a:t>
            </a:r>
            <a:r>
              <a:rPr lang="en-US" sz="2000" dirty="0"/>
              <a:t> is not defined in either local, enclosed or global scope, the built-in scope is looked up </a:t>
            </a:r>
            <a:r>
              <a:rPr lang="en-US" sz="2000" dirty="0" err="1"/>
              <a:t>i.e</a:t>
            </a:r>
            <a:r>
              <a:rPr lang="en-US" sz="2000" dirty="0"/>
              <a:t> the </a:t>
            </a:r>
            <a:r>
              <a:rPr lang="en-US" sz="2000" i="1" dirty="0"/>
              <a:t>pi</a:t>
            </a:r>
            <a:r>
              <a:rPr lang="en-US" sz="2000" dirty="0"/>
              <a:t> value imported from </a:t>
            </a:r>
            <a:r>
              <a:rPr lang="en-US" sz="2000" i="1" dirty="0"/>
              <a:t>math</a:t>
            </a:r>
            <a:r>
              <a:rPr lang="en-US" sz="2000" dirty="0"/>
              <a:t> module. Since the program is able to find the value of </a:t>
            </a:r>
            <a:r>
              <a:rPr lang="en-US" sz="2000" i="1" dirty="0"/>
              <a:t>pi</a:t>
            </a:r>
            <a:r>
              <a:rPr lang="en-US" sz="2000" dirty="0"/>
              <a:t> in the outermost scope, the </a:t>
            </a:r>
            <a:r>
              <a:rPr lang="en-US" sz="2000" dirty="0" smtClean="0"/>
              <a:t>above </a:t>
            </a:r>
            <a:r>
              <a:rPr lang="en-US" sz="2000" dirty="0"/>
              <a:t>output is </a:t>
            </a:r>
            <a:r>
              <a:rPr lang="en-US" sz="2000" dirty="0" smtClean="0"/>
              <a:t>obtained.</a:t>
            </a:r>
            <a:endParaRPr lang="en-IN" sz="2000" dirty="0"/>
          </a:p>
        </p:txBody>
      </p:sp>
    </p:spTree>
    <p:extLst>
      <p:ext uri="{BB962C8B-B14F-4D97-AF65-F5344CB8AC3E}">
        <p14:creationId xmlns:p14="http://schemas.microsoft.com/office/powerpoint/2010/main" val="641831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We can picture a namespace as a Python dictionary structure, where the dictionary keys represent the names and the dictionary values the object itself (and this is also how namespaces are currently implemented in Python), e.g</a:t>
            </a:r>
            <a:r>
              <a:rPr lang="en-US" dirty="0" smtClean="0"/>
              <a:t>.,</a:t>
            </a:r>
          </a:p>
          <a:p>
            <a:pPr marL="0" indent="0" algn="just">
              <a:buNone/>
            </a:pPr>
            <a:r>
              <a:rPr lang="en-US" sz="1800" i="1" dirty="0" smtClean="0"/>
              <a:t>     </a:t>
            </a:r>
            <a:r>
              <a:rPr lang="en-US" sz="1800" i="1" dirty="0" err="1" smtClean="0"/>
              <a:t>a_namespace</a:t>
            </a:r>
            <a:r>
              <a:rPr lang="en-US" sz="1800" i="1" dirty="0" smtClean="0"/>
              <a:t> = {'name_a':object_1, 'name_b':object_2, ...}</a:t>
            </a:r>
          </a:p>
          <a:p>
            <a:pPr marL="0" indent="0" algn="just">
              <a:buNone/>
            </a:pPr>
            <a:endParaRPr lang="en-US" sz="1800" i="1" dirty="0"/>
          </a:p>
          <a:p>
            <a:pPr algn="just"/>
            <a:r>
              <a:rPr lang="en-US" dirty="0"/>
              <a:t>We have multiple independent namespaces in Python, and names can be reused for different namespaces (only the objects are unique), for example:</a:t>
            </a:r>
          </a:p>
          <a:p>
            <a:pPr marL="0" indent="0" algn="just">
              <a:buNone/>
            </a:pPr>
            <a:r>
              <a:rPr lang="en-IN" sz="1800" i="1" dirty="0" smtClean="0"/>
              <a:t>    </a:t>
            </a:r>
            <a:r>
              <a:rPr lang="en-IN" sz="1800" i="1" dirty="0" err="1" smtClean="0"/>
              <a:t>a_namespace</a:t>
            </a:r>
            <a:r>
              <a:rPr lang="en-IN" sz="1800" i="1" dirty="0" smtClean="0"/>
              <a:t> = {'name_a':object_1, 'name_b':object_2, ...}</a:t>
            </a:r>
          </a:p>
          <a:p>
            <a:pPr marL="0" indent="0" algn="just">
              <a:buNone/>
            </a:pPr>
            <a:r>
              <a:rPr lang="en-IN" sz="1800" i="1" dirty="0" smtClean="0"/>
              <a:t>    </a:t>
            </a:r>
            <a:r>
              <a:rPr lang="en-IN" sz="1800" i="1" dirty="0" err="1" smtClean="0"/>
              <a:t>b_namespace</a:t>
            </a:r>
            <a:r>
              <a:rPr lang="en-IN" sz="1800" i="1" dirty="0" smtClean="0"/>
              <a:t> = {'name_a':object_3, 'name_b':object_4, ...}</a:t>
            </a:r>
            <a:endParaRPr lang="en-IN" sz="1800" i="1" dirty="0"/>
          </a:p>
        </p:txBody>
      </p:sp>
    </p:spTree>
    <p:extLst>
      <p:ext uri="{BB962C8B-B14F-4D97-AF65-F5344CB8AC3E}">
        <p14:creationId xmlns:p14="http://schemas.microsoft.com/office/powerpoint/2010/main" val="222701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Every time we call a for-loop or define a function, it will create its own namespace. Namespaces also have different levels of hierarchy (Also called “scope”)</a:t>
            </a:r>
            <a:endParaRPr lang="en-IN" dirty="0"/>
          </a:p>
        </p:txBody>
      </p:sp>
    </p:spTree>
    <p:extLst>
      <p:ext uri="{BB962C8B-B14F-4D97-AF65-F5344CB8AC3E}">
        <p14:creationId xmlns:p14="http://schemas.microsoft.com/office/powerpoint/2010/main" val="116981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733"/>
          </a:xfrm>
        </p:spPr>
        <p:txBody>
          <a:bodyPr>
            <a:normAutofit fontScale="90000"/>
          </a:bodyPr>
          <a:lstStyle/>
          <a:p>
            <a:r>
              <a:rPr lang="en-IN" dirty="0" smtClean="0"/>
              <a:t>Scope</a:t>
            </a:r>
            <a:endParaRPr lang="en-IN" dirty="0"/>
          </a:p>
        </p:txBody>
      </p:sp>
      <p:sp>
        <p:nvSpPr>
          <p:cNvPr id="3" name="Content Placeholder 2"/>
          <p:cNvSpPr>
            <a:spLocks noGrp="1"/>
          </p:cNvSpPr>
          <p:nvPr>
            <p:ph idx="1"/>
          </p:nvPr>
        </p:nvSpPr>
        <p:spPr>
          <a:xfrm>
            <a:off x="838200" y="1256232"/>
            <a:ext cx="10515600" cy="4920731"/>
          </a:xfrm>
        </p:spPr>
        <p:txBody>
          <a:bodyPr>
            <a:normAutofit fontScale="77500" lnSpcReduction="20000"/>
          </a:bodyPr>
          <a:lstStyle/>
          <a:p>
            <a:pPr algn="just"/>
            <a:r>
              <a:rPr lang="en-US" dirty="0" smtClean="0"/>
              <a:t>Namespaces </a:t>
            </a:r>
            <a:r>
              <a:rPr lang="en-US" dirty="0"/>
              <a:t>can exist independently from each other and that they are structured in a certain hierarchy, which brings us to the concept of “scope”. </a:t>
            </a:r>
            <a:endParaRPr lang="en-US" dirty="0" smtClean="0"/>
          </a:p>
          <a:p>
            <a:pPr algn="just"/>
            <a:r>
              <a:rPr lang="en-US" dirty="0" smtClean="0"/>
              <a:t>The </a:t>
            </a:r>
            <a:r>
              <a:rPr lang="en-US" dirty="0"/>
              <a:t>“scope” in Python defines the “hierarchy level” in which we search namespaces for certain “name-to-object” mappings.</a:t>
            </a:r>
            <a:r>
              <a:rPr lang="en-US" dirty="0" smtClean="0"/>
              <a:t/>
            </a:r>
            <a:br>
              <a:rPr lang="en-US" dirty="0" smtClean="0"/>
            </a:br>
            <a:endParaRPr lang="en-US" dirty="0" smtClean="0"/>
          </a:p>
          <a:p>
            <a:pPr marL="0" indent="0" algn="just">
              <a:buNone/>
            </a:pPr>
            <a:r>
              <a:rPr lang="en-IN" sz="2600" b="1" dirty="0" smtClean="0"/>
              <a:t>Example</a:t>
            </a:r>
          </a:p>
          <a:p>
            <a:pPr marL="0" indent="0" algn="just">
              <a:buNone/>
            </a:pPr>
            <a:r>
              <a:rPr lang="en-IN" dirty="0" err="1" smtClean="0"/>
              <a:t>i</a:t>
            </a:r>
            <a:r>
              <a:rPr lang="en-IN" dirty="0" smtClean="0"/>
              <a:t> = 1</a:t>
            </a:r>
          </a:p>
          <a:p>
            <a:pPr marL="0" indent="0" algn="just">
              <a:buNone/>
            </a:pPr>
            <a:r>
              <a:rPr lang="en-IN" dirty="0" smtClean="0"/>
              <a:t>def demo():</a:t>
            </a:r>
          </a:p>
          <a:p>
            <a:pPr marL="0" indent="0" algn="just">
              <a:buNone/>
            </a:pPr>
            <a:r>
              <a:rPr lang="en-IN" dirty="0" smtClean="0"/>
              <a:t>    </a:t>
            </a:r>
            <a:r>
              <a:rPr lang="en-IN" dirty="0" err="1" smtClean="0"/>
              <a:t>i</a:t>
            </a:r>
            <a:r>
              <a:rPr lang="en-IN" dirty="0" smtClean="0"/>
              <a:t> = 5</a:t>
            </a:r>
          </a:p>
          <a:p>
            <a:pPr marL="0" indent="0" algn="just">
              <a:buNone/>
            </a:pPr>
            <a:r>
              <a:rPr lang="en-IN" dirty="0" smtClean="0"/>
              <a:t>    print(</a:t>
            </a:r>
            <a:r>
              <a:rPr lang="en-IN" dirty="0" err="1" smtClean="0"/>
              <a:t>i</a:t>
            </a:r>
            <a:r>
              <a:rPr lang="en-IN" dirty="0" smtClean="0"/>
              <a:t>, 'inside function')</a:t>
            </a:r>
          </a:p>
          <a:p>
            <a:pPr marL="0" indent="0" algn="just">
              <a:buNone/>
            </a:pPr>
            <a:endParaRPr lang="en-IN" dirty="0" smtClean="0"/>
          </a:p>
          <a:p>
            <a:pPr marL="0" indent="0" algn="just">
              <a:buNone/>
            </a:pPr>
            <a:r>
              <a:rPr lang="en-IN" dirty="0" smtClean="0"/>
              <a:t>print(</a:t>
            </a:r>
            <a:r>
              <a:rPr lang="en-IN" dirty="0" err="1" smtClean="0"/>
              <a:t>i</a:t>
            </a:r>
            <a:r>
              <a:rPr lang="en-IN" dirty="0" smtClean="0"/>
              <a:t>, 'global')</a:t>
            </a:r>
          </a:p>
          <a:p>
            <a:pPr marL="0" indent="0" algn="just">
              <a:buNone/>
            </a:pPr>
            <a:endParaRPr lang="en-IN" dirty="0" smtClean="0"/>
          </a:p>
          <a:p>
            <a:pPr marL="0" indent="0" algn="just">
              <a:buNone/>
            </a:pPr>
            <a:r>
              <a:rPr lang="en-IN" dirty="0" smtClean="0"/>
              <a:t>demo()</a:t>
            </a:r>
            <a:endParaRPr lang="en-IN" dirty="0"/>
          </a:p>
        </p:txBody>
      </p:sp>
    </p:spTree>
    <p:extLst>
      <p:ext uri="{BB962C8B-B14F-4D97-AF65-F5344CB8AC3E}">
        <p14:creationId xmlns:p14="http://schemas.microsoft.com/office/powerpoint/2010/main" val="2838562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sz="2400" i="1" dirty="0" smtClean="0"/>
              <a:t>Output:</a:t>
            </a:r>
          </a:p>
          <a:p>
            <a:pPr marL="514350" indent="-514350">
              <a:buAutoNum type="arabicPlain"/>
            </a:pPr>
            <a:r>
              <a:rPr lang="en-IN" dirty="0" smtClean="0"/>
              <a:t>Global</a:t>
            </a:r>
          </a:p>
          <a:p>
            <a:pPr marL="514350" indent="-514350">
              <a:buAutoNum type="arabicPlain" startAt="5"/>
            </a:pPr>
            <a:r>
              <a:rPr lang="en-IN" dirty="0" smtClean="0"/>
              <a:t>inside function</a:t>
            </a:r>
          </a:p>
          <a:p>
            <a:pPr marL="514350" indent="-514350">
              <a:buAutoNum type="arabicPlain" startAt="5"/>
            </a:pPr>
            <a:endParaRPr lang="en-IN" dirty="0"/>
          </a:p>
          <a:p>
            <a:pPr marL="0" indent="0" algn="just">
              <a:buNone/>
            </a:pPr>
            <a:r>
              <a:rPr lang="en-US" dirty="0" smtClean="0"/>
              <a:t>Here, we just defined the variable name </a:t>
            </a:r>
            <a:r>
              <a:rPr lang="en-US" dirty="0" err="1" smtClean="0"/>
              <a:t>i</a:t>
            </a:r>
            <a:r>
              <a:rPr lang="en-US" dirty="0" smtClean="0"/>
              <a:t> twice, once in the demo function.</a:t>
            </a:r>
          </a:p>
          <a:p>
            <a:pPr marL="0" indent="0">
              <a:buNone/>
            </a:pPr>
            <a:endParaRPr lang="en-US" dirty="0" smtClean="0"/>
          </a:p>
          <a:p>
            <a:pPr marL="0" indent="0">
              <a:buNone/>
            </a:pPr>
            <a:r>
              <a:rPr lang="en-US" dirty="0" err="1" smtClean="0"/>
              <a:t>demo_namespace</a:t>
            </a:r>
            <a:r>
              <a:rPr lang="en-US" dirty="0" smtClean="0"/>
              <a:t> = {'i':object_3, ...}</a:t>
            </a:r>
          </a:p>
          <a:p>
            <a:pPr marL="0" indent="0">
              <a:buNone/>
            </a:pPr>
            <a:r>
              <a:rPr lang="en-US" dirty="0" err="1" smtClean="0"/>
              <a:t>global_namespace</a:t>
            </a:r>
            <a:r>
              <a:rPr lang="en-US" dirty="0" smtClean="0"/>
              <a:t> = {'i':object_1,  'name_b':object_2, ...}</a:t>
            </a:r>
            <a:endParaRPr lang="en-IN" dirty="0"/>
          </a:p>
        </p:txBody>
      </p:sp>
    </p:spTree>
    <p:extLst>
      <p:ext uri="{BB962C8B-B14F-4D97-AF65-F5344CB8AC3E}">
        <p14:creationId xmlns:p14="http://schemas.microsoft.com/office/powerpoint/2010/main" val="1356254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2568"/>
            <a:ext cx="10515600" cy="5604395"/>
          </a:xfrm>
        </p:spPr>
        <p:txBody>
          <a:bodyPr>
            <a:normAutofit fontScale="77500" lnSpcReduction="20000"/>
          </a:bodyPr>
          <a:lstStyle/>
          <a:p>
            <a:pPr marL="0" indent="0">
              <a:buNone/>
            </a:pPr>
            <a:r>
              <a:rPr lang="en-IN" sz="2400" i="1" dirty="0" smtClean="0"/>
              <a:t>Note:</a:t>
            </a:r>
          </a:p>
          <a:p>
            <a:pPr algn="just"/>
            <a:r>
              <a:rPr lang="en-US" dirty="0" smtClean="0"/>
              <a:t>If we want to print out the dictionary mapping of the global and local variables, we can use the </a:t>
            </a:r>
            <a:r>
              <a:rPr lang="en-US" dirty="0" err="1" smtClean="0"/>
              <a:t>the</a:t>
            </a:r>
            <a:r>
              <a:rPr lang="en-US" dirty="0" smtClean="0"/>
              <a:t> functions global() and local()</a:t>
            </a:r>
          </a:p>
          <a:p>
            <a:pPr marL="0" indent="0" algn="just">
              <a:buNone/>
            </a:pPr>
            <a:r>
              <a:rPr lang="en-US" sz="2300" b="1" dirty="0" smtClean="0"/>
              <a:t>Example</a:t>
            </a:r>
          </a:p>
          <a:p>
            <a:pPr marL="0" indent="0" algn="just">
              <a:buNone/>
            </a:pPr>
            <a:r>
              <a:rPr lang="en-US" dirty="0" smtClean="0"/>
              <a:t>#print(</a:t>
            </a:r>
            <a:r>
              <a:rPr lang="en-US" dirty="0" err="1" smtClean="0"/>
              <a:t>globals</a:t>
            </a:r>
            <a:r>
              <a:rPr lang="en-US" dirty="0" smtClean="0"/>
              <a:t>())     # prints global namespace</a:t>
            </a:r>
          </a:p>
          <a:p>
            <a:pPr marL="0" indent="0" algn="just">
              <a:buNone/>
            </a:pPr>
            <a:r>
              <a:rPr lang="en-US" dirty="0" smtClean="0"/>
              <a:t>#print(locals())       # prints local namespace</a:t>
            </a:r>
          </a:p>
          <a:p>
            <a:pPr marL="0" indent="0" algn="just">
              <a:buNone/>
            </a:pPr>
            <a:endParaRPr lang="en-US" dirty="0" smtClean="0"/>
          </a:p>
          <a:p>
            <a:pPr marL="0" indent="0" algn="just">
              <a:buNone/>
            </a:pPr>
            <a:r>
              <a:rPr lang="en-US" dirty="0" smtClean="0"/>
              <a:t>glob = 1</a:t>
            </a:r>
          </a:p>
          <a:p>
            <a:pPr marL="0" indent="0" algn="just">
              <a:buNone/>
            </a:pPr>
            <a:endParaRPr lang="en-US" dirty="0" smtClean="0"/>
          </a:p>
          <a:p>
            <a:pPr marL="0" indent="0" algn="just">
              <a:buNone/>
            </a:pPr>
            <a:r>
              <a:rPr lang="en-US" dirty="0" err="1" smtClean="0"/>
              <a:t>def</a:t>
            </a:r>
            <a:r>
              <a:rPr lang="en-US" dirty="0" smtClean="0"/>
              <a:t> demo():</a:t>
            </a:r>
          </a:p>
          <a:p>
            <a:pPr marL="0" indent="0" algn="just">
              <a:buNone/>
            </a:pPr>
            <a:r>
              <a:rPr lang="en-US" dirty="0" smtClean="0"/>
              <a:t>    </a:t>
            </a:r>
            <a:r>
              <a:rPr lang="en-US" dirty="0" err="1" smtClean="0"/>
              <a:t>loc</a:t>
            </a:r>
            <a:r>
              <a:rPr lang="en-US" dirty="0" smtClean="0"/>
              <a:t> = 5</a:t>
            </a:r>
          </a:p>
          <a:p>
            <a:pPr marL="0" indent="0" algn="just">
              <a:buNone/>
            </a:pPr>
            <a:r>
              <a:rPr lang="en-US" dirty="0" smtClean="0"/>
              <a:t>    print('</a:t>
            </a:r>
            <a:r>
              <a:rPr lang="en-US" dirty="0" err="1" smtClean="0"/>
              <a:t>loc</a:t>
            </a:r>
            <a:r>
              <a:rPr lang="en-US" dirty="0" smtClean="0"/>
              <a:t> in demo():', '</a:t>
            </a:r>
            <a:r>
              <a:rPr lang="en-US" dirty="0" err="1" smtClean="0"/>
              <a:t>loc</a:t>
            </a:r>
            <a:r>
              <a:rPr lang="en-US" dirty="0" smtClean="0"/>
              <a:t>' in locals())</a:t>
            </a:r>
          </a:p>
          <a:p>
            <a:pPr marL="0" indent="0" algn="just">
              <a:buNone/>
            </a:pPr>
            <a:endParaRPr lang="en-US" dirty="0" smtClean="0"/>
          </a:p>
          <a:p>
            <a:pPr marL="0" indent="0" algn="just">
              <a:buNone/>
            </a:pPr>
            <a:r>
              <a:rPr lang="en-US" dirty="0" smtClean="0"/>
              <a:t>demo()</a:t>
            </a:r>
          </a:p>
          <a:p>
            <a:pPr marL="0" indent="0" algn="just">
              <a:buNone/>
            </a:pPr>
            <a:r>
              <a:rPr lang="en-US" dirty="0" smtClean="0"/>
              <a:t>print('</a:t>
            </a:r>
            <a:r>
              <a:rPr lang="en-US" dirty="0" err="1" smtClean="0"/>
              <a:t>loc</a:t>
            </a:r>
            <a:r>
              <a:rPr lang="en-US" dirty="0" smtClean="0"/>
              <a:t> in global:', '</a:t>
            </a:r>
            <a:r>
              <a:rPr lang="en-US" dirty="0" err="1" smtClean="0"/>
              <a:t>loc</a:t>
            </a:r>
            <a:r>
              <a:rPr lang="en-US" dirty="0" smtClean="0"/>
              <a:t>' in </a:t>
            </a:r>
            <a:r>
              <a:rPr lang="en-US" dirty="0" err="1" smtClean="0"/>
              <a:t>globals</a:t>
            </a:r>
            <a:r>
              <a:rPr lang="en-US" dirty="0" smtClean="0"/>
              <a:t>())    </a:t>
            </a:r>
          </a:p>
          <a:p>
            <a:pPr marL="0" indent="0" algn="just">
              <a:buNone/>
            </a:pPr>
            <a:r>
              <a:rPr lang="en-US" dirty="0" smtClean="0"/>
              <a:t>print('glob in global:', ‘demo' in </a:t>
            </a:r>
            <a:r>
              <a:rPr lang="en-US" dirty="0" err="1" smtClean="0"/>
              <a:t>globals</a:t>
            </a:r>
            <a:r>
              <a:rPr lang="en-US" dirty="0" smtClean="0"/>
              <a:t>())</a:t>
            </a:r>
            <a:endParaRPr lang="en-US" dirty="0"/>
          </a:p>
        </p:txBody>
      </p:sp>
    </p:spTree>
    <p:extLst>
      <p:ext uri="{BB962C8B-B14F-4D97-AF65-F5344CB8AC3E}">
        <p14:creationId xmlns:p14="http://schemas.microsoft.com/office/powerpoint/2010/main" val="52558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loc</a:t>
            </a:r>
            <a:r>
              <a:rPr lang="en-IN" dirty="0" smtClean="0"/>
              <a:t> in demo() : True</a:t>
            </a:r>
          </a:p>
          <a:p>
            <a:r>
              <a:rPr lang="en-IN" dirty="0" err="1" smtClean="0"/>
              <a:t>loc</a:t>
            </a:r>
            <a:r>
              <a:rPr lang="en-IN" dirty="0" smtClean="0"/>
              <a:t> in global : False</a:t>
            </a:r>
          </a:p>
          <a:p>
            <a:r>
              <a:rPr lang="en-IN" dirty="0" smtClean="0"/>
              <a:t>glob in global : True</a:t>
            </a:r>
            <a:endParaRPr lang="en-IN" dirty="0"/>
          </a:p>
        </p:txBody>
      </p:sp>
    </p:spTree>
    <p:extLst>
      <p:ext uri="{BB962C8B-B14F-4D97-AF65-F5344CB8AC3E}">
        <p14:creationId xmlns:p14="http://schemas.microsoft.com/office/powerpoint/2010/main" val="4280136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Scope resolution for variable names via the LEGB </a:t>
            </a:r>
            <a:r>
              <a:rPr lang="en-US" sz="3600" dirty="0" smtClean="0"/>
              <a:t>rule</a:t>
            </a:r>
            <a:endParaRPr lang="en-IN" dirty="0"/>
          </a:p>
        </p:txBody>
      </p:sp>
      <p:sp>
        <p:nvSpPr>
          <p:cNvPr id="3" name="Content Placeholder 2"/>
          <p:cNvSpPr>
            <a:spLocks noGrp="1"/>
          </p:cNvSpPr>
          <p:nvPr>
            <p:ph idx="1"/>
          </p:nvPr>
        </p:nvSpPr>
        <p:spPr/>
        <p:txBody>
          <a:bodyPr/>
          <a:lstStyle/>
          <a:p>
            <a:pPr algn="just"/>
            <a:r>
              <a:rPr lang="en-US" dirty="0" smtClean="0"/>
              <a:t>Multiple </a:t>
            </a:r>
            <a:r>
              <a:rPr lang="en-US" dirty="0"/>
              <a:t>namespaces can exist independently from each other </a:t>
            </a:r>
            <a:r>
              <a:rPr lang="en-US" dirty="0" smtClean="0"/>
              <a:t>and </a:t>
            </a:r>
            <a:r>
              <a:rPr lang="en-US" dirty="0"/>
              <a:t>they can contain the same variable names on different </a:t>
            </a:r>
            <a:r>
              <a:rPr lang="en-US" dirty="0" smtClean="0"/>
              <a:t>hierarchy </a:t>
            </a:r>
            <a:r>
              <a:rPr lang="en-US" dirty="0"/>
              <a:t>levels. The “scope” defines on which hierarchy level Python searches for a particular “variable name” for its associated object</a:t>
            </a:r>
            <a:r>
              <a:rPr lang="en-US" dirty="0" smtClean="0"/>
              <a:t>.</a:t>
            </a:r>
          </a:p>
          <a:p>
            <a:pPr algn="just"/>
            <a:r>
              <a:rPr lang="en-US" dirty="0" smtClean="0"/>
              <a:t>The order in </a:t>
            </a:r>
            <a:r>
              <a:rPr lang="en-US" dirty="0"/>
              <a:t>which </a:t>
            </a:r>
            <a:r>
              <a:rPr lang="en-US" dirty="0" smtClean="0"/>
              <a:t>Python </a:t>
            </a:r>
            <a:r>
              <a:rPr lang="en-US" dirty="0"/>
              <a:t>search the different levels of namespaces before it finds the name-to-object’ </a:t>
            </a:r>
            <a:r>
              <a:rPr lang="en-US" dirty="0" smtClean="0"/>
              <a:t>mapping is – LEGB rule</a:t>
            </a:r>
            <a:endParaRPr lang="en-IN" dirty="0"/>
          </a:p>
        </p:txBody>
      </p:sp>
    </p:spTree>
    <p:extLst>
      <p:ext uri="{BB962C8B-B14F-4D97-AF65-F5344CB8AC3E}">
        <p14:creationId xmlns:p14="http://schemas.microsoft.com/office/powerpoint/2010/main" val="34827715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4560</TotalTime>
  <Words>934</Words>
  <Application>Microsoft Office PowerPoint</Application>
  <PresentationFormat>Widescreen</PresentationFormat>
  <Paragraphs>136</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Namespaces and scopes</vt:lpstr>
      <vt:lpstr>Namespaces</vt:lpstr>
      <vt:lpstr>PowerPoint Presentation</vt:lpstr>
      <vt:lpstr>PowerPoint Presentation</vt:lpstr>
      <vt:lpstr>Scope</vt:lpstr>
      <vt:lpstr>PowerPoint Presentation</vt:lpstr>
      <vt:lpstr>PowerPoint Presentation</vt:lpstr>
      <vt:lpstr>PowerPoint Presentation</vt:lpstr>
      <vt:lpstr>Scope resolution for variable names via the LEGB rule</vt:lpstr>
      <vt:lpstr>Local -&gt; Enclosed -&gt; Global -&gt; Built-in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Namespaces and scopes</dc:title>
  <dc:creator>Sumu</dc:creator>
  <cp:lastModifiedBy>Sumu</cp:lastModifiedBy>
  <cp:revision>93</cp:revision>
  <dcterms:created xsi:type="dcterms:W3CDTF">2020-04-23T09:57:47Z</dcterms:created>
  <dcterms:modified xsi:type="dcterms:W3CDTF">2020-04-27T15:33:38Z</dcterms:modified>
</cp:coreProperties>
</file>