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9" r:id="rId13"/>
    <p:sldId id="267" r:id="rId14"/>
    <p:sldId id="268" r:id="rId15"/>
    <p:sldId id="269" r:id="rId16"/>
    <p:sldId id="270" r:id="rId17"/>
    <p:sldId id="271" r:id="rId18"/>
    <p:sldId id="272" r:id="rId19"/>
    <p:sldId id="274" r:id="rId20"/>
    <p:sldId id="273" r:id="rId21"/>
    <p:sldId id="275" r:id="rId22"/>
    <p:sldId id="278" r:id="rId23"/>
    <p:sldId id="276" r:id="rId24"/>
    <p:sldId id="277"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1CE756A-28A9-425A-96FB-39BC3BD011F0}" type="datetimeFigureOut">
              <a:rPr lang="en-IN" smtClean="0"/>
              <a:pPr/>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85683-A859-4A41-8E8C-3081F7E92DF1}" type="slidenum">
              <a:rPr lang="en-IN" smtClean="0"/>
              <a:pPr/>
              <a:t>‹#›</a:t>
            </a:fld>
            <a:endParaRPr lang="en-IN"/>
          </a:p>
        </p:txBody>
      </p:sp>
    </p:spTree>
    <p:extLst>
      <p:ext uri="{BB962C8B-B14F-4D97-AF65-F5344CB8AC3E}">
        <p14:creationId xmlns="" xmlns:p14="http://schemas.microsoft.com/office/powerpoint/2010/main" val="302325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CE756A-28A9-425A-96FB-39BC3BD011F0}" type="datetimeFigureOut">
              <a:rPr lang="en-IN" smtClean="0"/>
              <a:pPr/>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85683-A859-4A41-8E8C-3081F7E92DF1}" type="slidenum">
              <a:rPr lang="en-IN" smtClean="0"/>
              <a:pPr/>
              <a:t>‹#›</a:t>
            </a:fld>
            <a:endParaRPr lang="en-IN"/>
          </a:p>
        </p:txBody>
      </p:sp>
    </p:spTree>
    <p:extLst>
      <p:ext uri="{BB962C8B-B14F-4D97-AF65-F5344CB8AC3E}">
        <p14:creationId xmlns="" xmlns:p14="http://schemas.microsoft.com/office/powerpoint/2010/main" val="265249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CE756A-28A9-425A-96FB-39BC3BD011F0}" type="datetimeFigureOut">
              <a:rPr lang="en-IN" smtClean="0"/>
              <a:pPr/>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85683-A859-4A41-8E8C-3081F7E92DF1}" type="slidenum">
              <a:rPr lang="en-IN" smtClean="0"/>
              <a:pPr/>
              <a:t>‹#›</a:t>
            </a:fld>
            <a:endParaRPr lang="en-IN"/>
          </a:p>
        </p:txBody>
      </p:sp>
    </p:spTree>
    <p:extLst>
      <p:ext uri="{BB962C8B-B14F-4D97-AF65-F5344CB8AC3E}">
        <p14:creationId xmlns="" xmlns:p14="http://schemas.microsoft.com/office/powerpoint/2010/main" val="1738601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CE756A-28A9-425A-96FB-39BC3BD011F0}" type="datetimeFigureOut">
              <a:rPr lang="en-IN" smtClean="0"/>
              <a:pPr/>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85683-A859-4A41-8E8C-3081F7E92DF1}" type="slidenum">
              <a:rPr lang="en-IN" smtClean="0"/>
              <a:pPr/>
              <a:t>‹#›</a:t>
            </a:fld>
            <a:endParaRPr lang="en-IN"/>
          </a:p>
        </p:txBody>
      </p:sp>
    </p:spTree>
    <p:extLst>
      <p:ext uri="{BB962C8B-B14F-4D97-AF65-F5344CB8AC3E}">
        <p14:creationId xmlns="" xmlns:p14="http://schemas.microsoft.com/office/powerpoint/2010/main" val="3064574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E756A-28A9-425A-96FB-39BC3BD011F0}" type="datetimeFigureOut">
              <a:rPr lang="en-IN" smtClean="0"/>
              <a:pPr/>
              <a:t>06-10-2021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85683-A859-4A41-8E8C-3081F7E92DF1}" type="slidenum">
              <a:rPr lang="en-IN" smtClean="0"/>
              <a:pPr/>
              <a:t>‹#›</a:t>
            </a:fld>
            <a:endParaRPr lang="en-IN"/>
          </a:p>
        </p:txBody>
      </p:sp>
    </p:spTree>
    <p:extLst>
      <p:ext uri="{BB962C8B-B14F-4D97-AF65-F5344CB8AC3E}">
        <p14:creationId xmlns="" xmlns:p14="http://schemas.microsoft.com/office/powerpoint/2010/main" val="340552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1CE756A-28A9-425A-96FB-39BC3BD011F0}" type="datetimeFigureOut">
              <a:rPr lang="en-IN" smtClean="0"/>
              <a:pPr/>
              <a:t>06-10-2021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785683-A859-4A41-8E8C-3081F7E92DF1}" type="slidenum">
              <a:rPr lang="en-IN" smtClean="0"/>
              <a:pPr/>
              <a:t>‹#›</a:t>
            </a:fld>
            <a:endParaRPr lang="en-IN"/>
          </a:p>
        </p:txBody>
      </p:sp>
    </p:spTree>
    <p:extLst>
      <p:ext uri="{BB962C8B-B14F-4D97-AF65-F5344CB8AC3E}">
        <p14:creationId xmlns="" xmlns:p14="http://schemas.microsoft.com/office/powerpoint/2010/main" val="1637164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1CE756A-28A9-425A-96FB-39BC3BD011F0}" type="datetimeFigureOut">
              <a:rPr lang="en-IN" smtClean="0"/>
              <a:pPr/>
              <a:t>06-10-2021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785683-A859-4A41-8E8C-3081F7E92DF1}" type="slidenum">
              <a:rPr lang="en-IN" smtClean="0"/>
              <a:pPr/>
              <a:t>‹#›</a:t>
            </a:fld>
            <a:endParaRPr lang="en-IN"/>
          </a:p>
        </p:txBody>
      </p:sp>
    </p:spTree>
    <p:extLst>
      <p:ext uri="{BB962C8B-B14F-4D97-AF65-F5344CB8AC3E}">
        <p14:creationId xmlns="" xmlns:p14="http://schemas.microsoft.com/office/powerpoint/2010/main" val="300058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1CE756A-28A9-425A-96FB-39BC3BD011F0}" type="datetimeFigureOut">
              <a:rPr lang="en-IN" smtClean="0"/>
              <a:pPr/>
              <a:t>06-10-2021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785683-A859-4A41-8E8C-3081F7E92DF1}" type="slidenum">
              <a:rPr lang="en-IN" smtClean="0"/>
              <a:pPr/>
              <a:t>‹#›</a:t>
            </a:fld>
            <a:endParaRPr lang="en-IN"/>
          </a:p>
        </p:txBody>
      </p:sp>
    </p:spTree>
    <p:extLst>
      <p:ext uri="{BB962C8B-B14F-4D97-AF65-F5344CB8AC3E}">
        <p14:creationId xmlns="" xmlns:p14="http://schemas.microsoft.com/office/powerpoint/2010/main" val="2137890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E756A-28A9-425A-96FB-39BC3BD011F0}" type="datetimeFigureOut">
              <a:rPr lang="en-IN" smtClean="0"/>
              <a:pPr/>
              <a:t>06-10-2021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785683-A859-4A41-8E8C-3081F7E92DF1}" type="slidenum">
              <a:rPr lang="en-IN" smtClean="0"/>
              <a:pPr/>
              <a:t>‹#›</a:t>
            </a:fld>
            <a:endParaRPr lang="en-IN"/>
          </a:p>
        </p:txBody>
      </p:sp>
    </p:spTree>
    <p:extLst>
      <p:ext uri="{BB962C8B-B14F-4D97-AF65-F5344CB8AC3E}">
        <p14:creationId xmlns="" xmlns:p14="http://schemas.microsoft.com/office/powerpoint/2010/main" val="4015579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E756A-28A9-425A-96FB-39BC3BD011F0}" type="datetimeFigureOut">
              <a:rPr lang="en-IN" smtClean="0"/>
              <a:pPr/>
              <a:t>06-10-2021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785683-A859-4A41-8E8C-3081F7E92DF1}" type="slidenum">
              <a:rPr lang="en-IN" smtClean="0"/>
              <a:pPr/>
              <a:t>‹#›</a:t>
            </a:fld>
            <a:endParaRPr lang="en-IN"/>
          </a:p>
        </p:txBody>
      </p:sp>
    </p:spTree>
    <p:extLst>
      <p:ext uri="{BB962C8B-B14F-4D97-AF65-F5344CB8AC3E}">
        <p14:creationId xmlns="" xmlns:p14="http://schemas.microsoft.com/office/powerpoint/2010/main" val="2990974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E756A-28A9-425A-96FB-39BC3BD011F0}" type="datetimeFigureOut">
              <a:rPr lang="en-IN" smtClean="0"/>
              <a:pPr/>
              <a:t>06-10-2021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785683-A859-4A41-8E8C-3081F7E92DF1}" type="slidenum">
              <a:rPr lang="en-IN" smtClean="0"/>
              <a:pPr/>
              <a:t>‹#›</a:t>
            </a:fld>
            <a:endParaRPr lang="en-IN"/>
          </a:p>
        </p:txBody>
      </p:sp>
    </p:spTree>
    <p:extLst>
      <p:ext uri="{BB962C8B-B14F-4D97-AF65-F5344CB8AC3E}">
        <p14:creationId xmlns="" xmlns:p14="http://schemas.microsoft.com/office/powerpoint/2010/main" val="2464971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E756A-28A9-425A-96FB-39BC3BD011F0}" type="datetimeFigureOut">
              <a:rPr lang="en-IN" smtClean="0"/>
              <a:pPr/>
              <a:t>06-10-2021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785683-A859-4A41-8E8C-3081F7E92DF1}" type="slidenum">
              <a:rPr lang="en-IN" smtClean="0"/>
              <a:pPr/>
              <a:t>‹#›</a:t>
            </a:fld>
            <a:endParaRPr lang="en-IN"/>
          </a:p>
        </p:txBody>
      </p:sp>
    </p:spTree>
    <p:extLst>
      <p:ext uri="{BB962C8B-B14F-4D97-AF65-F5344CB8AC3E}">
        <p14:creationId xmlns="" xmlns:p14="http://schemas.microsoft.com/office/powerpoint/2010/main" val="1471586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Numpy</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 xmlns:p14="http://schemas.microsoft.com/office/powerpoint/2010/main" val="3523666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&gt;&gt;&gt; b = </a:t>
            </a:r>
            <a:r>
              <a:rPr lang="en-IN" dirty="0" err="1" smtClean="0"/>
              <a:t>np.array</a:t>
            </a:r>
            <a:r>
              <a:rPr lang="en-IN" dirty="0" smtClean="0"/>
              <a:t>([6, 7, 8])</a:t>
            </a:r>
          </a:p>
          <a:p>
            <a:pPr marL="0" indent="0">
              <a:buNone/>
            </a:pPr>
            <a:r>
              <a:rPr lang="en-IN" dirty="0" smtClean="0"/>
              <a:t>       b</a:t>
            </a:r>
          </a:p>
          <a:p>
            <a:pPr marL="0" indent="0">
              <a:buNone/>
            </a:pPr>
            <a:r>
              <a:rPr lang="en-IN" dirty="0" smtClean="0"/>
              <a:t>       array([6, 7, 8])</a:t>
            </a:r>
          </a:p>
          <a:p>
            <a:pPr marL="0" indent="0">
              <a:buNone/>
            </a:pPr>
            <a:r>
              <a:rPr lang="en-IN" dirty="0" smtClean="0"/>
              <a:t>       type(b)</a:t>
            </a:r>
          </a:p>
          <a:p>
            <a:pPr marL="0" indent="0">
              <a:buNone/>
            </a:pPr>
            <a:r>
              <a:rPr lang="en-IN" dirty="0" smtClean="0"/>
              <a:t>       &lt;class '</a:t>
            </a:r>
            <a:r>
              <a:rPr lang="en-IN" dirty="0" err="1" smtClean="0"/>
              <a:t>numpy.ndarray</a:t>
            </a:r>
            <a:r>
              <a:rPr lang="en-IN" dirty="0" smtClean="0"/>
              <a:t>'&gt;</a:t>
            </a:r>
          </a:p>
          <a:p>
            <a:endParaRPr lang="en-IN" dirty="0"/>
          </a:p>
        </p:txBody>
      </p:sp>
    </p:spTree>
    <p:extLst>
      <p:ext uri="{BB962C8B-B14F-4D97-AF65-F5344CB8AC3E}">
        <p14:creationId xmlns="" xmlns:p14="http://schemas.microsoft.com/office/powerpoint/2010/main" val="4294029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i="1" dirty="0" smtClean="0"/>
              <a:t>array</a:t>
            </a:r>
            <a:r>
              <a:rPr lang="en-US" dirty="0" smtClean="0"/>
              <a:t> transforms sequences of sequences into two-dimensional arrays, sequences of sequences of sequences into three-dimensional arrays, and so on.</a:t>
            </a:r>
          </a:p>
          <a:p>
            <a:pPr marL="0" indent="0" algn="just">
              <a:buNone/>
            </a:pPr>
            <a:endParaRPr lang="en-US" dirty="0" smtClean="0"/>
          </a:p>
          <a:p>
            <a:pPr marL="0" indent="0" algn="just">
              <a:buNone/>
            </a:pPr>
            <a:r>
              <a:rPr lang="en-US" dirty="0" smtClean="0"/>
              <a:t>&gt;&gt;&gt; b = </a:t>
            </a:r>
            <a:r>
              <a:rPr lang="en-US" dirty="0" err="1" smtClean="0"/>
              <a:t>np.array</a:t>
            </a:r>
            <a:r>
              <a:rPr lang="en-US" dirty="0" smtClean="0"/>
              <a:t> ([(1.5,2,3), (4,5,6)])</a:t>
            </a:r>
          </a:p>
          <a:p>
            <a:pPr marL="0" indent="0" algn="just">
              <a:buNone/>
            </a:pPr>
            <a:r>
              <a:rPr lang="en-US" dirty="0" smtClean="0"/>
              <a:t>&gt;&gt;&gt; b</a:t>
            </a:r>
          </a:p>
          <a:p>
            <a:pPr marL="0" indent="0" algn="just">
              <a:buNone/>
            </a:pPr>
            <a:r>
              <a:rPr lang="en-US" dirty="0" smtClean="0"/>
              <a:t>array([[1.5, 2. , 3. ],</a:t>
            </a:r>
          </a:p>
          <a:p>
            <a:pPr marL="0" indent="0" algn="just">
              <a:buNone/>
            </a:pPr>
            <a:r>
              <a:rPr lang="en-US" dirty="0" smtClean="0"/>
              <a:t>       [4. , 5. , 6. ]])</a:t>
            </a:r>
            <a:endParaRPr lang="en-IN" dirty="0"/>
          </a:p>
        </p:txBody>
      </p:sp>
    </p:spTree>
    <p:extLst>
      <p:ext uri="{BB962C8B-B14F-4D97-AF65-F5344CB8AC3E}">
        <p14:creationId xmlns="" xmlns:p14="http://schemas.microsoft.com/office/powerpoint/2010/main" val="2390435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i="1" dirty="0" smtClean="0"/>
              <a:t>Creating a three dimensional array</a:t>
            </a:r>
            <a:endParaRPr lang="en-IN" sz="2800" i="1" dirty="0"/>
          </a:p>
        </p:txBody>
      </p:sp>
      <p:sp>
        <p:nvSpPr>
          <p:cNvPr id="3" name="Content Placeholder 2"/>
          <p:cNvSpPr>
            <a:spLocks noGrp="1"/>
          </p:cNvSpPr>
          <p:nvPr>
            <p:ph idx="1"/>
          </p:nvPr>
        </p:nvSpPr>
        <p:spPr>
          <a:xfrm>
            <a:off x="838200" y="1690688"/>
            <a:ext cx="10515600" cy="5060489"/>
          </a:xfrm>
        </p:spPr>
        <p:txBody>
          <a:bodyPr>
            <a:normAutofit fontScale="77500" lnSpcReduction="20000"/>
          </a:bodyPr>
          <a:lstStyle/>
          <a:p>
            <a:r>
              <a:rPr lang="en-IN" dirty="0"/>
              <a:t>array = </a:t>
            </a:r>
            <a:r>
              <a:rPr lang="en-IN" dirty="0" err="1"/>
              <a:t>np.arange</a:t>
            </a:r>
            <a:r>
              <a:rPr lang="en-IN" dirty="0"/>
              <a:t>(27).reshape(3,3,3)</a:t>
            </a:r>
          </a:p>
          <a:p>
            <a:pPr marL="0" indent="0">
              <a:buNone/>
            </a:pPr>
            <a:r>
              <a:rPr lang="en-IN" dirty="0" smtClean="0"/>
              <a:t>   array</a:t>
            </a:r>
          </a:p>
          <a:p>
            <a:pPr marL="0" indent="0">
              <a:buNone/>
            </a:pPr>
            <a:endParaRPr lang="en-IN" dirty="0"/>
          </a:p>
          <a:p>
            <a:pPr marL="0" indent="0">
              <a:buNone/>
            </a:pPr>
            <a:r>
              <a:rPr lang="en-US" dirty="0"/>
              <a:t>array([[[ 0,  1,  2],</a:t>
            </a:r>
          </a:p>
          <a:p>
            <a:pPr marL="0" indent="0">
              <a:buNone/>
            </a:pPr>
            <a:r>
              <a:rPr lang="en-US" dirty="0"/>
              <a:t>        [ 3,  4,  5],</a:t>
            </a:r>
          </a:p>
          <a:p>
            <a:pPr marL="0" indent="0">
              <a:buNone/>
            </a:pPr>
            <a:r>
              <a:rPr lang="en-US" dirty="0"/>
              <a:t>        [ 6,  7,  8]],</a:t>
            </a:r>
          </a:p>
          <a:p>
            <a:pPr marL="0" indent="0">
              <a:buNone/>
            </a:pPr>
            <a:endParaRPr lang="en-US" dirty="0"/>
          </a:p>
          <a:p>
            <a:pPr marL="0" indent="0">
              <a:buNone/>
            </a:pPr>
            <a:r>
              <a:rPr lang="en-US" dirty="0"/>
              <a:t>       [[ 9, 10, 11],</a:t>
            </a:r>
          </a:p>
          <a:p>
            <a:pPr marL="0" indent="0">
              <a:buNone/>
            </a:pPr>
            <a:r>
              <a:rPr lang="en-US" dirty="0"/>
              <a:t>        [12, 13, 14],</a:t>
            </a:r>
          </a:p>
          <a:p>
            <a:pPr marL="0" indent="0">
              <a:buNone/>
            </a:pPr>
            <a:r>
              <a:rPr lang="en-US" dirty="0"/>
              <a:t>        [15, 16, 17]],</a:t>
            </a:r>
          </a:p>
          <a:p>
            <a:pPr marL="0" indent="0">
              <a:buNone/>
            </a:pPr>
            <a:endParaRPr lang="en-US" dirty="0"/>
          </a:p>
          <a:p>
            <a:pPr marL="0" indent="0">
              <a:buNone/>
            </a:pPr>
            <a:r>
              <a:rPr lang="en-US" dirty="0"/>
              <a:t>       [[18, 19, 20],</a:t>
            </a:r>
          </a:p>
          <a:p>
            <a:pPr marL="0" indent="0">
              <a:buNone/>
            </a:pPr>
            <a:r>
              <a:rPr lang="en-US" dirty="0"/>
              <a:t>        [21, 22, 23],</a:t>
            </a:r>
          </a:p>
          <a:p>
            <a:pPr marL="0" indent="0">
              <a:buNone/>
            </a:pPr>
            <a:r>
              <a:rPr lang="en-US" dirty="0"/>
              <a:t>        [24, 25, 26]]])</a:t>
            </a:r>
            <a:endParaRPr lang="en-IN" dirty="0"/>
          </a:p>
        </p:txBody>
      </p:sp>
    </p:spTree>
    <p:extLst>
      <p:ext uri="{BB962C8B-B14F-4D97-AF65-F5344CB8AC3E}">
        <p14:creationId xmlns="" xmlns:p14="http://schemas.microsoft.com/office/powerpoint/2010/main" val="413410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35630"/>
          </a:xfrm>
        </p:spPr>
        <p:txBody>
          <a:bodyPr>
            <a:normAutofit fontScale="90000"/>
          </a:bodyPr>
          <a:lstStyle/>
          <a:p>
            <a:r>
              <a:rPr lang="en-US" sz="3200" dirty="0"/>
              <a:t>Numpy also provides many functions to create arrays</a:t>
            </a:r>
            <a:r>
              <a:rPr lang="en-US" sz="3200" dirty="0" smtClean="0"/>
              <a:t>:</a:t>
            </a:r>
            <a:endParaRPr lang="en-IN" sz="3200" dirty="0"/>
          </a:p>
        </p:txBody>
      </p:sp>
      <p:sp>
        <p:nvSpPr>
          <p:cNvPr id="3" name="Content Placeholder 2"/>
          <p:cNvSpPr>
            <a:spLocks noGrp="1"/>
          </p:cNvSpPr>
          <p:nvPr>
            <p:ph idx="1"/>
          </p:nvPr>
        </p:nvSpPr>
        <p:spPr>
          <a:xfrm>
            <a:off x="838200" y="1110953"/>
            <a:ext cx="10515600" cy="5066010"/>
          </a:xfrm>
        </p:spPr>
        <p:txBody>
          <a:bodyPr>
            <a:normAutofit fontScale="92500" lnSpcReduction="20000"/>
          </a:bodyPr>
          <a:lstStyle/>
          <a:p>
            <a:pPr marL="0" indent="0">
              <a:buNone/>
            </a:pPr>
            <a:r>
              <a:rPr lang="en-IN" dirty="0" smtClean="0"/>
              <a:t>import </a:t>
            </a:r>
            <a:r>
              <a:rPr lang="en-IN" dirty="0" err="1" smtClean="0"/>
              <a:t>numpy</a:t>
            </a:r>
            <a:r>
              <a:rPr lang="en-IN" dirty="0" smtClean="0"/>
              <a:t> as </a:t>
            </a:r>
            <a:r>
              <a:rPr lang="en-IN" dirty="0" err="1" smtClean="0"/>
              <a:t>np</a:t>
            </a:r>
            <a:endParaRPr lang="en-IN" dirty="0" smtClean="0"/>
          </a:p>
          <a:p>
            <a:endParaRPr lang="en-IN" dirty="0" smtClean="0"/>
          </a:p>
          <a:p>
            <a:r>
              <a:rPr lang="en-IN" dirty="0" smtClean="0"/>
              <a:t>a = </a:t>
            </a:r>
            <a:r>
              <a:rPr lang="en-IN" dirty="0" err="1" smtClean="0"/>
              <a:t>np.zeros</a:t>
            </a:r>
            <a:r>
              <a:rPr lang="en-IN" dirty="0" smtClean="0"/>
              <a:t>((2,2))                # Create an array of all zeros</a:t>
            </a:r>
          </a:p>
          <a:p>
            <a:r>
              <a:rPr lang="en-IN" dirty="0" smtClean="0"/>
              <a:t>print(a)                                   # Prints "[[ 0.  0.]</a:t>
            </a:r>
          </a:p>
          <a:p>
            <a:pPr marL="0" indent="0">
              <a:buNone/>
            </a:pPr>
            <a:r>
              <a:rPr lang="en-IN" dirty="0" smtClean="0"/>
              <a:t>                                                    #               [ 0.  0.]]"</a:t>
            </a:r>
          </a:p>
          <a:p>
            <a:endParaRPr lang="en-IN" dirty="0" smtClean="0"/>
          </a:p>
          <a:p>
            <a:r>
              <a:rPr lang="en-IN" dirty="0" smtClean="0"/>
              <a:t>b = </a:t>
            </a:r>
            <a:r>
              <a:rPr lang="en-IN" dirty="0" err="1" smtClean="0"/>
              <a:t>np.ones</a:t>
            </a:r>
            <a:r>
              <a:rPr lang="en-IN" dirty="0" smtClean="0"/>
              <a:t>((1,2))                # Create an array of all ones</a:t>
            </a:r>
          </a:p>
          <a:p>
            <a:r>
              <a:rPr lang="en-IN" dirty="0" smtClean="0"/>
              <a:t>print(b)                                  # Prints "[[ 1.  1.]]"</a:t>
            </a:r>
          </a:p>
          <a:p>
            <a:endParaRPr lang="en-IN" dirty="0" smtClean="0"/>
          </a:p>
          <a:p>
            <a:r>
              <a:rPr lang="en-IN" dirty="0" smtClean="0"/>
              <a:t>c = </a:t>
            </a:r>
            <a:r>
              <a:rPr lang="en-IN" dirty="0" err="1" smtClean="0"/>
              <a:t>np.full</a:t>
            </a:r>
            <a:r>
              <a:rPr lang="en-IN" dirty="0" smtClean="0"/>
              <a:t>((2,2), 7)              # Create a constant array</a:t>
            </a:r>
          </a:p>
          <a:p>
            <a:r>
              <a:rPr lang="en-IN" dirty="0" smtClean="0"/>
              <a:t>print(c)                                 # Prints     "[[ 7.  7.]</a:t>
            </a:r>
          </a:p>
          <a:p>
            <a:pPr marL="0" indent="0">
              <a:buNone/>
            </a:pPr>
            <a:r>
              <a:rPr lang="en-IN" dirty="0" smtClean="0"/>
              <a:t>                                                 #                   [ 7.  7.]]"</a:t>
            </a:r>
          </a:p>
          <a:p>
            <a:endParaRPr lang="en-IN" dirty="0" smtClean="0"/>
          </a:p>
          <a:p>
            <a:endParaRPr lang="en-IN" dirty="0"/>
          </a:p>
        </p:txBody>
      </p:sp>
    </p:spTree>
    <p:extLst>
      <p:ext uri="{BB962C8B-B14F-4D97-AF65-F5344CB8AC3E}">
        <p14:creationId xmlns="" xmlns:p14="http://schemas.microsoft.com/office/powerpoint/2010/main" val="1540151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d = </a:t>
            </a:r>
            <a:r>
              <a:rPr lang="en-IN" dirty="0" err="1" smtClean="0"/>
              <a:t>np.eye</a:t>
            </a:r>
            <a:r>
              <a:rPr lang="en-IN" dirty="0" smtClean="0"/>
              <a:t>(2)              </a:t>
            </a:r>
            <a:r>
              <a:rPr lang="en-IN" sz="2000" i="1" dirty="0" smtClean="0"/>
              <a:t># Create a 2x2 identity matrix</a:t>
            </a:r>
            <a:endParaRPr lang="en-IN" i="1" dirty="0" smtClean="0"/>
          </a:p>
          <a:p>
            <a:r>
              <a:rPr lang="en-IN" dirty="0" smtClean="0"/>
              <a:t>print(d)                        </a:t>
            </a:r>
            <a:r>
              <a:rPr lang="en-IN" sz="2000" i="1" dirty="0" smtClean="0"/>
              <a:t># Prints "[[ 1.  0.]</a:t>
            </a:r>
          </a:p>
          <a:p>
            <a:pPr marL="0" indent="0">
              <a:buNone/>
            </a:pPr>
            <a:r>
              <a:rPr lang="en-IN" sz="2000" i="1" dirty="0" smtClean="0"/>
              <a:t>                                                         #          [ 0.  1.]]"</a:t>
            </a:r>
            <a:endParaRPr lang="en-IN" i="1" dirty="0" smtClean="0"/>
          </a:p>
          <a:p>
            <a:endParaRPr lang="en-IN" dirty="0" smtClean="0"/>
          </a:p>
          <a:p>
            <a:r>
              <a:rPr lang="en-IN" dirty="0" smtClean="0"/>
              <a:t>e = </a:t>
            </a:r>
            <a:r>
              <a:rPr lang="en-IN" dirty="0" err="1" smtClean="0"/>
              <a:t>np.random.random</a:t>
            </a:r>
            <a:r>
              <a:rPr lang="en-IN" dirty="0" smtClean="0"/>
              <a:t>((2,2))                </a:t>
            </a:r>
            <a:r>
              <a:rPr lang="en-IN" sz="2000" i="1" dirty="0" smtClean="0"/>
              <a:t># Create an array filled with random values</a:t>
            </a:r>
            <a:endParaRPr lang="en-IN" i="1" dirty="0" smtClean="0"/>
          </a:p>
          <a:p>
            <a:r>
              <a:rPr lang="en-IN" dirty="0" smtClean="0"/>
              <a:t>print(e)                                                      </a:t>
            </a:r>
            <a:r>
              <a:rPr lang="en-IN" sz="2000" i="1" dirty="0" smtClean="0"/>
              <a:t># Might print "[[ 0.91940167  0.08143941]</a:t>
            </a:r>
          </a:p>
          <a:p>
            <a:pPr marL="0" indent="0">
              <a:buNone/>
            </a:pPr>
            <a:r>
              <a:rPr lang="en-IN" sz="2000" i="1" dirty="0" smtClean="0"/>
              <a:t>                                                                                                   #               [ 0.68744134  0.87236687]]"</a:t>
            </a:r>
            <a:endParaRPr lang="en-IN" i="1" dirty="0"/>
          </a:p>
        </p:txBody>
      </p:sp>
    </p:spTree>
    <p:extLst>
      <p:ext uri="{BB962C8B-B14F-4D97-AF65-F5344CB8AC3E}">
        <p14:creationId xmlns="" xmlns:p14="http://schemas.microsoft.com/office/powerpoint/2010/main" val="3970918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Array </a:t>
            </a:r>
            <a:r>
              <a:rPr lang="en-IN" sz="4000" dirty="0" smtClean="0"/>
              <a:t>indexing</a:t>
            </a:r>
            <a:endParaRPr lang="en-IN" sz="4000" dirty="0"/>
          </a:p>
        </p:txBody>
      </p:sp>
      <p:sp>
        <p:nvSpPr>
          <p:cNvPr id="3" name="Content Placeholder 2"/>
          <p:cNvSpPr>
            <a:spLocks noGrp="1"/>
          </p:cNvSpPr>
          <p:nvPr>
            <p:ph idx="1"/>
          </p:nvPr>
        </p:nvSpPr>
        <p:spPr/>
        <p:txBody>
          <a:bodyPr/>
          <a:lstStyle/>
          <a:p>
            <a:pPr algn="just"/>
            <a:r>
              <a:rPr lang="en-US" i="1" dirty="0" err="1"/>
              <a:t>ndarrays</a:t>
            </a:r>
            <a:r>
              <a:rPr lang="en-US" dirty="0"/>
              <a:t> can be indexed using the standard Python x[</a:t>
            </a:r>
            <a:r>
              <a:rPr lang="en-US" dirty="0" err="1"/>
              <a:t>obj</a:t>
            </a:r>
            <a:r>
              <a:rPr lang="en-US" dirty="0"/>
              <a:t>] syntax, where x is the array and </a:t>
            </a:r>
            <a:r>
              <a:rPr lang="en-US" dirty="0" err="1"/>
              <a:t>obj</a:t>
            </a:r>
            <a:r>
              <a:rPr lang="en-US" dirty="0"/>
              <a:t> the selection. There are three kinds of indexing available: field access, basic slicing, advanced indexing. Which one occurs depends on obj.</a:t>
            </a:r>
            <a:endParaRPr lang="en-IN" dirty="0"/>
          </a:p>
        </p:txBody>
      </p:sp>
    </p:spTree>
    <p:extLst>
      <p:ext uri="{BB962C8B-B14F-4D97-AF65-F5344CB8AC3E}">
        <p14:creationId xmlns="" xmlns:p14="http://schemas.microsoft.com/office/powerpoint/2010/main" val="490643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Basic Slicing and </a:t>
            </a:r>
            <a:r>
              <a:rPr lang="en-IN" sz="3200" b="1" dirty="0" smtClean="0"/>
              <a:t>Indexing</a:t>
            </a:r>
            <a:endParaRPr lang="en-IN" sz="3200" dirty="0"/>
          </a:p>
        </p:txBody>
      </p:sp>
      <p:sp>
        <p:nvSpPr>
          <p:cNvPr id="3" name="Content Placeholder 2"/>
          <p:cNvSpPr>
            <a:spLocks noGrp="1"/>
          </p:cNvSpPr>
          <p:nvPr>
            <p:ph idx="1"/>
          </p:nvPr>
        </p:nvSpPr>
        <p:spPr/>
        <p:txBody>
          <a:bodyPr/>
          <a:lstStyle/>
          <a:p>
            <a:pPr algn="just"/>
            <a:r>
              <a:rPr lang="en-US" dirty="0"/>
              <a:t>Basic slicing extends Python’s basic concept of slicing to N dimensions. Basic slicing occurs when </a:t>
            </a:r>
            <a:r>
              <a:rPr lang="en-US" dirty="0" err="1"/>
              <a:t>obj</a:t>
            </a:r>
            <a:r>
              <a:rPr lang="en-US" dirty="0"/>
              <a:t> is a slice object (constructed by </a:t>
            </a:r>
            <a:r>
              <a:rPr lang="en-US" dirty="0" err="1"/>
              <a:t>start:stop:step</a:t>
            </a:r>
            <a:r>
              <a:rPr lang="en-US" dirty="0"/>
              <a:t> notation inside of brackets), an integer, or a tuple of slice objects and integers</a:t>
            </a:r>
            <a:r>
              <a:rPr lang="en-US" dirty="0" smtClean="0"/>
              <a:t>.</a:t>
            </a:r>
          </a:p>
          <a:p>
            <a:pPr algn="just"/>
            <a:r>
              <a:rPr lang="en-US" dirty="0"/>
              <a:t>The standard rules of sequence slicing apply to basic slicing on a per-dimension basis (including using a step index). Some useful concepts to remember include</a:t>
            </a:r>
            <a:r>
              <a:rPr lang="en-US" dirty="0" smtClean="0"/>
              <a:t>:</a:t>
            </a:r>
          </a:p>
          <a:p>
            <a:pPr lvl="1" algn="just">
              <a:buFont typeface="Wingdings" panose="05000000000000000000" pitchFamily="2" charset="2"/>
              <a:buChar char="Ø"/>
            </a:pPr>
            <a:r>
              <a:rPr lang="en-US" dirty="0"/>
              <a:t>The basic slice syntax is i:j:k where </a:t>
            </a:r>
            <a:r>
              <a:rPr lang="en-US" dirty="0" err="1"/>
              <a:t>i</a:t>
            </a:r>
            <a:r>
              <a:rPr lang="en-US" dirty="0"/>
              <a:t> is the starting index, j is the stopping index, and k is the step (k not equals to 0).</a:t>
            </a:r>
            <a:endParaRPr lang="en-IN" dirty="0"/>
          </a:p>
        </p:txBody>
      </p:sp>
    </p:spTree>
    <p:extLst>
      <p:ext uri="{BB962C8B-B14F-4D97-AF65-F5344CB8AC3E}">
        <p14:creationId xmlns="" xmlns:p14="http://schemas.microsoft.com/office/powerpoint/2010/main" val="4210406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IN" sz="2000" b="1" dirty="0" smtClean="0"/>
              <a:t>Example</a:t>
            </a:r>
          </a:p>
          <a:p>
            <a:pPr marL="0" indent="0">
              <a:buNone/>
            </a:pPr>
            <a:r>
              <a:rPr lang="en-US" sz="2000" dirty="0"/>
              <a:t>&gt;&gt;&gt; x = </a:t>
            </a:r>
            <a:r>
              <a:rPr lang="en-US" sz="2000" dirty="0" err="1"/>
              <a:t>np.array</a:t>
            </a:r>
            <a:r>
              <a:rPr lang="en-US" sz="2000" dirty="0"/>
              <a:t>([0, 1, 2, 3, 4, 5, 6, 7, 8, 9])</a:t>
            </a:r>
          </a:p>
          <a:p>
            <a:pPr marL="0" indent="0">
              <a:buNone/>
            </a:pPr>
            <a:r>
              <a:rPr lang="en-US" sz="2000" dirty="0"/>
              <a:t>&gt;&gt;&gt; x[1:7:2]</a:t>
            </a:r>
          </a:p>
          <a:p>
            <a:pPr marL="0" indent="0">
              <a:buNone/>
            </a:pPr>
            <a:r>
              <a:rPr lang="en-US" sz="2000" dirty="0"/>
              <a:t>array([1, 3, 5</a:t>
            </a:r>
            <a:r>
              <a:rPr lang="en-US" sz="2000" dirty="0" smtClean="0"/>
              <a:t>])</a:t>
            </a:r>
          </a:p>
          <a:p>
            <a:pPr marL="0" indent="0">
              <a:buNone/>
            </a:pPr>
            <a:endParaRPr lang="en-US" sz="2000" dirty="0"/>
          </a:p>
          <a:p>
            <a:pPr algn="just">
              <a:buFont typeface="Wingdings" panose="05000000000000000000" pitchFamily="2" charset="2"/>
              <a:buChar char="Ø"/>
            </a:pPr>
            <a:r>
              <a:rPr lang="en-US" sz="2000" dirty="0"/>
              <a:t>Negative </a:t>
            </a:r>
            <a:r>
              <a:rPr lang="en-US" sz="2000" dirty="0" err="1"/>
              <a:t>i</a:t>
            </a:r>
            <a:r>
              <a:rPr lang="en-US" sz="2000" dirty="0"/>
              <a:t> and j are interpreted as n + </a:t>
            </a:r>
            <a:r>
              <a:rPr lang="en-US" sz="2000" dirty="0" err="1"/>
              <a:t>i</a:t>
            </a:r>
            <a:r>
              <a:rPr lang="en-US" sz="2000" dirty="0"/>
              <a:t> and n + j where n is the number of elements in the corresponding dimension</a:t>
            </a:r>
            <a:r>
              <a:rPr lang="en-US" sz="2000" dirty="0" smtClean="0"/>
              <a:t>.</a:t>
            </a:r>
          </a:p>
          <a:p>
            <a:pPr marL="0" indent="0" algn="just">
              <a:buNone/>
            </a:pPr>
            <a:r>
              <a:rPr lang="en-US" sz="2000" b="1" dirty="0" smtClean="0"/>
              <a:t>Example</a:t>
            </a:r>
            <a:endParaRPr lang="en-US" sz="2000" b="1" dirty="0"/>
          </a:p>
          <a:p>
            <a:pPr marL="0" indent="0" algn="just">
              <a:buNone/>
            </a:pPr>
            <a:r>
              <a:rPr lang="en-US" sz="2000" dirty="0"/>
              <a:t>&gt;&gt;&gt; x[-2:10]</a:t>
            </a:r>
          </a:p>
          <a:p>
            <a:pPr marL="0" indent="0" algn="just">
              <a:buNone/>
            </a:pPr>
            <a:r>
              <a:rPr lang="en-US" sz="2000" dirty="0"/>
              <a:t>array([8, 9])</a:t>
            </a:r>
          </a:p>
          <a:p>
            <a:pPr marL="0" indent="0" algn="just">
              <a:buNone/>
            </a:pPr>
            <a:r>
              <a:rPr lang="en-US" sz="2000" dirty="0"/>
              <a:t>&gt;&gt;&gt; x[-3:3:-1]</a:t>
            </a:r>
          </a:p>
          <a:p>
            <a:pPr marL="0" indent="0" algn="just">
              <a:buNone/>
            </a:pPr>
            <a:r>
              <a:rPr lang="en-US" sz="2000" dirty="0"/>
              <a:t>array([7, 6, 5, 4])</a:t>
            </a:r>
          </a:p>
          <a:p>
            <a:pPr marL="0" indent="0" algn="just">
              <a:buNone/>
            </a:pPr>
            <a:endParaRPr lang="en-IN" sz="2000" b="1" dirty="0" smtClean="0"/>
          </a:p>
        </p:txBody>
      </p:sp>
    </p:spTree>
    <p:extLst>
      <p:ext uri="{BB962C8B-B14F-4D97-AF65-F5344CB8AC3E}">
        <p14:creationId xmlns="" xmlns:p14="http://schemas.microsoft.com/office/powerpoint/2010/main" val="3781641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sz="2000" dirty="0" smtClean="0"/>
              <a:t>Assume </a:t>
            </a:r>
            <a:r>
              <a:rPr lang="en-US" sz="2000" dirty="0"/>
              <a:t>n is the number of elements in the dimension being sliced. Then, if </a:t>
            </a:r>
            <a:r>
              <a:rPr lang="en-US" sz="2000" dirty="0" err="1"/>
              <a:t>i</a:t>
            </a:r>
            <a:r>
              <a:rPr lang="en-US" sz="2000" dirty="0"/>
              <a:t> is not given it defaults to 0 for k &gt; 0 and n - 1 for k &lt; 0 . If j is not given it defaults to n for k &gt; 0 and -n-1 for k &lt; 0 </a:t>
            </a:r>
            <a:r>
              <a:rPr lang="en-US" sz="2000" dirty="0" smtClean="0"/>
              <a:t>.</a:t>
            </a:r>
          </a:p>
          <a:p>
            <a:pPr marL="0" indent="0" algn="just">
              <a:buNone/>
            </a:pPr>
            <a:r>
              <a:rPr lang="en-US" sz="1800" b="1" dirty="0" smtClean="0"/>
              <a:t>Example</a:t>
            </a:r>
          </a:p>
          <a:p>
            <a:pPr marL="0" indent="0" algn="just">
              <a:buNone/>
            </a:pPr>
            <a:r>
              <a:rPr lang="en-US" sz="2000" dirty="0"/>
              <a:t>&gt;&gt;&gt; x[5:]</a:t>
            </a:r>
          </a:p>
          <a:p>
            <a:pPr marL="0" indent="0" algn="just">
              <a:buNone/>
            </a:pPr>
            <a:r>
              <a:rPr lang="en-US" sz="2000" dirty="0"/>
              <a:t>array([5, 6, 7, 8, 9])</a:t>
            </a:r>
            <a:endParaRPr lang="en-IN" sz="2400" dirty="0"/>
          </a:p>
        </p:txBody>
      </p:sp>
    </p:spTree>
    <p:extLst>
      <p:ext uri="{BB962C8B-B14F-4D97-AF65-F5344CB8AC3E}">
        <p14:creationId xmlns="" xmlns:p14="http://schemas.microsoft.com/office/powerpoint/2010/main" val="2791833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sz="2000" b="1" i="1" dirty="0"/>
              <a:t>Note</a:t>
            </a:r>
            <a:endParaRPr lang="en-US" b="1" i="1" dirty="0"/>
          </a:p>
          <a:p>
            <a:pPr algn="just"/>
            <a:r>
              <a:rPr lang="en-US" sz="2400" i="1" dirty="0" err="1"/>
              <a:t>NumPy</a:t>
            </a:r>
            <a:r>
              <a:rPr lang="en-US" sz="2400" dirty="0"/>
              <a:t> slicing creates a view instead of a copy as in the case of </a:t>
            </a:r>
            <a:r>
              <a:rPr lang="en-US" sz="2400" dirty="0" err="1"/>
              <a:t>builtin</a:t>
            </a:r>
            <a:r>
              <a:rPr lang="en-US" sz="2400" dirty="0"/>
              <a:t> Python sequences such as string, tuple and list. Care must be taken when extracting a small portion from a large array which becomes useless after the extraction, because the small portion extracted contains a reference to the large original array whose memory will not be released until all arrays derived from it are garbage-collected.</a:t>
            </a:r>
            <a:endParaRPr lang="en-US" dirty="0"/>
          </a:p>
          <a:p>
            <a:endParaRPr lang="en-IN" dirty="0"/>
          </a:p>
        </p:txBody>
      </p:sp>
    </p:spTree>
    <p:extLst>
      <p:ext uri="{BB962C8B-B14F-4D97-AF65-F5344CB8AC3E}">
        <p14:creationId xmlns="" xmlns:p14="http://schemas.microsoft.com/office/powerpoint/2010/main" val="127569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Numpy</a:t>
            </a:r>
            <a:endParaRPr lang="en-IN" dirty="0"/>
          </a:p>
        </p:txBody>
      </p:sp>
      <p:sp>
        <p:nvSpPr>
          <p:cNvPr id="3" name="Content Placeholder 2"/>
          <p:cNvSpPr>
            <a:spLocks noGrp="1"/>
          </p:cNvSpPr>
          <p:nvPr>
            <p:ph idx="1"/>
          </p:nvPr>
        </p:nvSpPr>
        <p:spPr/>
        <p:txBody>
          <a:bodyPr/>
          <a:lstStyle/>
          <a:p>
            <a:pPr algn="just"/>
            <a:r>
              <a:rPr lang="en-US" i="1" dirty="0"/>
              <a:t>Numpy</a:t>
            </a:r>
            <a:r>
              <a:rPr lang="en-US" dirty="0"/>
              <a:t> is the core library for scientific computing in Python. It provides a high-performance multidimensional array object, and tools for working with these arrays</a:t>
            </a:r>
            <a:r>
              <a:rPr lang="en-US" dirty="0" smtClean="0"/>
              <a:t>. </a:t>
            </a:r>
            <a:r>
              <a:rPr lang="en-US" dirty="0"/>
              <a:t>It contains a collection of tools and techniques that can be used to solve on a computer mathematical models of problems in Science and Engineering</a:t>
            </a:r>
            <a:endParaRPr lang="en-US" dirty="0" smtClean="0"/>
          </a:p>
          <a:p>
            <a:pPr algn="just"/>
            <a:r>
              <a:rPr lang="en-US" dirty="0" err="1"/>
              <a:t>NumPy’s</a:t>
            </a:r>
            <a:r>
              <a:rPr lang="en-US" dirty="0"/>
              <a:t> main object is the homogeneous multidimensional array. It is a table of elements (usually numbers), all of the same type, indexed by a tuple of non-negative integers. In </a:t>
            </a:r>
            <a:r>
              <a:rPr lang="en-US" dirty="0" err="1"/>
              <a:t>NumPy</a:t>
            </a:r>
            <a:r>
              <a:rPr lang="en-US" dirty="0"/>
              <a:t> dimensions are called </a:t>
            </a:r>
            <a:r>
              <a:rPr lang="en-US" i="1" dirty="0"/>
              <a:t>axes</a:t>
            </a:r>
            <a:r>
              <a:rPr lang="en-US" dirty="0"/>
              <a:t>.</a:t>
            </a:r>
            <a:endParaRPr lang="en-IN" dirty="0"/>
          </a:p>
        </p:txBody>
      </p:sp>
    </p:spTree>
    <p:extLst>
      <p:ext uri="{BB962C8B-B14F-4D97-AF65-F5344CB8AC3E}">
        <p14:creationId xmlns="" xmlns:p14="http://schemas.microsoft.com/office/powerpoint/2010/main" val="1460528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Advanced Indexing</a:t>
            </a:r>
          </a:p>
        </p:txBody>
      </p:sp>
      <p:sp>
        <p:nvSpPr>
          <p:cNvPr id="3" name="Content Placeholder 2"/>
          <p:cNvSpPr>
            <a:spLocks noGrp="1"/>
          </p:cNvSpPr>
          <p:nvPr>
            <p:ph idx="1"/>
          </p:nvPr>
        </p:nvSpPr>
        <p:spPr/>
        <p:txBody>
          <a:bodyPr/>
          <a:lstStyle/>
          <a:p>
            <a:pPr algn="just"/>
            <a:r>
              <a:rPr lang="en-US" dirty="0" smtClean="0"/>
              <a:t>Advanced </a:t>
            </a:r>
            <a:r>
              <a:rPr lang="en-US" dirty="0"/>
              <a:t>indexing is triggered when the selection object, </a:t>
            </a:r>
            <a:r>
              <a:rPr lang="en-US" dirty="0" err="1"/>
              <a:t>obj</a:t>
            </a:r>
            <a:r>
              <a:rPr lang="en-US" dirty="0"/>
              <a:t>, is a non-tuple sequence object, an </a:t>
            </a:r>
            <a:r>
              <a:rPr lang="en-US" dirty="0" err="1"/>
              <a:t>ndarray</a:t>
            </a:r>
            <a:r>
              <a:rPr lang="en-US" dirty="0"/>
              <a:t> (of data type integer or </a:t>
            </a:r>
            <a:r>
              <a:rPr lang="en-US" dirty="0" err="1"/>
              <a:t>bool</a:t>
            </a:r>
            <a:r>
              <a:rPr lang="en-US" dirty="0"/>
              <a:t>), or a tuple with at least one sequence object or </a:t>
            </a:r>
            <a:r>
              <a:rPr lang="en-US" dirty="0" err="1"/>
              <a:t>ndarray</a:t>
            </a:r>
            <a:r>
              <a:rPr lang="en-US" dirty="0"/>
              <a:t> (of data type integer or </a:t>
            </a:r>
            <a:r>
              <a:rPr lang="en-US" dirty="0" err="1"/>
              <a:t>bool</a:t>
            </a:r>
            <a:r>
              <a:rPr lang="en-US" dirty="0"/>
              <a:t>). There are two types of advanced indexing: integer and Boolean</a:t>
            </a:r>
            <a:r>
              <a:rPr lang="en-US" dirty="0" smtClean="0"/>
              <a:t>.</a:t>
            </a:r>
          </a:p>
          <a:p>
            <a:pPr algn="just"/>
            <a:r>
              <a:rPr lang="en-US" dirty="0"/>
              <a:t>Advanced indexing always returns a copy of the data (contrast with basic slicing that returns a view).</a:t>
            </a:r>
            <a:endParaRPr lang="en-IN" dirty="0"/>
          </a:p>
        </p:txBody>
      </p:sp>
    </p:spTree>
    <p:extLst>
      <p:ext uri="{BB962C8B-B14F-4D97-AF65-F5344CB8AC3E}">
        <p14:creationId xmlns="" xmlns:p14="http://schemas.microsoft.com/office/powerpoint/2010/main" val="2839144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t>Integer array </a:t>
            </a:r>
            <a:r>
              <a:rPr lang="en-US" sz="3200" i="1" dirty="0" smtClean="0"/>
              <a:t>indexing</a:t>
            </a:r>
            <a:endParaRPr lang="en-IN" sz="3200" i="1" dirty="0"/>
          </a:p>
        </p:txBody>
      </p:sp>
      <p:sp>
        <p:nvSpPr>
          <p:cNvPr id="3" name="Content Placeholder 2"/>
          <p:cNvSpPr>
            <a:spLocks noGrp="1"/>
          </p:cNvSpPr>
          <p:nvPr>
            <p:ph idx="1"/>
          </p:nvPr>
        </p:nvSpPr>
        <p:spPr/>
        <p:txBody>
          <a:bodyPr>
            <a:normAutofit lnSpcReduction="10000"/>
          </a:bodyPr>
          <a:lstStyle/>
          <a:p>
            <a:pPr algn="just"/>
            <a:r>
              <a:rPr lang="en-US" dirty="0" smtClean="0"/>
              <a:t>Integer </a:t>
            </a:r>
            <a:r>
              <a:rPr lang="en-US" dirty="0"/>
              <a:t>array indexing allows selection of arbitrary items in the array based on their N-dimensional index. Each integer array represents a number of indexes into that dimension</a:t>
            </a:r>
            <a:r>
              <a:rPr lang="en-US" dirty="0" smtClean="0"/>
              <a:t>.</a:t>
            </a:r>
          </a:p>
          <a:p>
            <a:pPr marL="0" indent="0" algn="just">
              <a:buNone/>
            </a:pPr>
            <a:r>
              <a:rPr lang="en-US" sz="2000" b="1" dirty="0"/>
              <a:t>Example</a:t>
            </a:r>
          </a:p>
          <a:p>
            <a:pPr algn="just"/>
            <a:r>
              <a:rPr lang="en-US" dirty="0"/>
              <a:t>From each row, a specific element should be selected. The row index is just [0, 1, 2] and the column index specifies the element to choose for the corresponding row, here [0, 1, 0]. Using both together the task can be solved using advanced indexing</a:t>
            </a:r>
            <a:r>
              <a:rPr lang="en-US" dirty="0" smtClean="0"/>
              <a:t>:</a:t>
            </a:r>
          </a:p>
          <a:p>
            <a:pPr marL="0" indent="0" algn="just">
              <a:buNone/>
            </a:pPr>
            <a:r>
              <a:rPr lang="en-US" sz="2200" dirty="0"/>
              <a:t>&gt;&gt;&gt; x = </a:t>
            </a:r>
            <a:r>
              <a:rPr lang="en-US" sz="2200" dirty="0" err="1"/>
              <a:t>np.array</a:t>
            </a:r>
            <a:r>
              <a:rPr lang="en-US" sz="2200" dirty="0"/>
              <a:t>([[1, 2], [3, 4], [5, 6]])</a:t>
            </a:r>
          </a:p>
          <a:p>
            <a:pPr marL="0" indent="0" algn="just">
              <a:buNone/>
            </a:pPr>
            <a:r>
              <a:rPr lang="en-US" sz="2200" dirty="0"/>
              <a:t>&gt;&gt;&gt; x[[0, 1, 2], [0, 1, 0]]</a:t>
            </a:r>
          </a:p>
          <a:p>
            <a:pPr marL="0" indent="0" algn="just">
              <a:buNone/>
            </a:pPr>
            <a:r>
              <a:rPr lang="en-US" sz="2200" dirty="0"/>
              <a:t>array([1, 4, 5])</a:t>
            </a:r>
            <a:endParaRPr lang="en-IN" sz="2200" dirty="0"/>
          </a:p>
        </p:txBody>
      </p:sp>
    </p:spTree>
    <p:extLst>
      <p:ext uri="{BB962C8B-B14F-4D97-AF65-F5344CB8AC3E}">
        <p14:creationId xmlns="" xmlns:p14="http://schemas.microsoft.com/office/powerpoint/2010/main" val="2827280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5098"/>
            <a:ext cx="10515600" cy="6520441"/>
          </a:xfrm>
        </p:spPr>
        <p:txBody>
          <a:bodyPr>
            <a:normAutofit fontScale="55000" lnSpcReduction="20000"/>
          </a:bodyPr>
          <a:lstStyle/>
          <a:p>
            <a:pPr algn="just"/>
            <a:r>
              <a:rPr lang="en-US" sz="3300" dirty="0"/>
              <a:t>One useful trick with integer array indexing is selecting or mutating one element from each row of a matrix</a:t>
            </a:r>
            <a:r>
              <a:rPr lang="en-US" sz="3300" dirty="0" smtClean="0"/>
              <a:t>:</a:t>
            </a:r>
          </a:p>
          <a:p>
            <a:pPr marL="0" indent="0" algn="just">
              <a:buNone/>
            </a:pPr>
            <a:endParaRPr lang="en-US" sz="2400" dirty="0" smtClean="0"/>
          </a:p>
          <a:p>
            <a:pPr marL="0" indent="0" algn="just">
              <a:buNone/>
            </a:pPr>
            <a:r>
              <a:rPr lang="en-US" sz="2400" dirty="0" smtClean="0"/>
              <a:t>import </a:t>
            </a:r>
            <a:r>
              <a:rPr lang="en-US" sz="2400" dirty="0" err="1"/>
              <a:t>numpy</a:t>
            </a:r>
            <a:r>
              <a:rPr lang="en-US" sz="2400" dirty="0"/>
              <a:t> as </a:t>
            </a:r>
            <a:r>
              <a:rPr lang="en-US" sz="2400" dirty="0" err="1"/>
              <a:t>np</a:t>
            </a:r>
            <a:endParaRPr lang="en-US" sz="2400" dirty="0"/>
          </a:p>
          <a:p>
            <a:pPr marL="0" indent="0" algn="just">
              <a:buNone/>
            </a:pPr>
            <a:r>
              <a:rPr lang="en-US" sz="2400" dirty="0" smtClean="0"/>
              <a:t># </a:t>
            </a:r>
            <a:r>
              <a:rPr lang="en-US" sz="2400" dirty="0"/>
              <a:t>Create a new array from which we will select elements</a:t>
            </a:r>
          </a:p>
          <a:p>
            <a:pPr marL="0" indent="0" algn="just">
              <a:buNone/>
            </a:pPr>
            <a:r>
              <a:rPr lang="en-US" sz="2400" dirty="0"/>
              <a:t>a = </a:t>
            </a:r>
            <a:r>
              <a:rPr lang="en-US" sz="2400" dirty="0" err="1"/>
              <a:t>np.array</a:t>
            </a:r>
            <a:r>
              <a:rPr lang="en-US" sz="2400" dirty="0"/>
              <a:t>([[1,2,3], [4,5,6], [7,8,9], [10, 11, 12]])</a:t>
            </a:r>
          </a:p>
          <a:p>
            <a:pPr marL="0" indent="0" algn="just">
              <a:buNone/>
            </a:pPr>
            <a:endParaRPr lang="en-US" sz="2400" dirty="0"/>
          </a:p>
          <a:p>
            <a:pPr marL="0" indent="0" algn="just">
              <a:buNone/>
            </a:pPr>
            <a:r>
              <a:rPr lang="en-US" sz="2400" dirty="0"/>
              <a:t>print(a)  </a:t>
            </a:r>
            <a:r>
              <a:rPr lang="en-US" sz="2400" dirty="0" smtClean="0"/>
              <a:t> # </a:t>
            </a:r>
            <a:r>
              <a:rPr lang="en-US" sz="2400" dirty="0"/>
              <a:t>prints "array([[ 1,  2,  3],</a:t>
            </a:r>
          </a:p>
          <a:p>
            <a:pPr marL="0" indent="0" algn="just">
              <a:buNone/>
            </a:pPr>
            <a:r>
              <a:rPr lang="en-US" sz="2400" dirty="0"/>
              <a:t>         </a:t>
            </a:r>
            <a:r>
              <a:rPr lang="en-US" sz="2400" dirty="0" smtClean="0"/>
              <a:t>                </a:t>
            </a:r>
            <a:r>
              <a:rPr lang="en-US" sz="2400" dirty="0"/>
              <a:t>#                [ 4,  5,  6],</a:t>
            </a:r>
          </a:p>
          <a:p>
            <a:pPr marL="0" indent="0" algn="just">
              <a:buNone/>
            </a:pPr>
            <a:r>
              <a:rPr lang="en-US" sz="2400" dirty="0"/>
              <a:t>          </a:t>
            </a:r>
            <a:r>
              <a:rPr lang="en-US" sz="2400" dirty="0" smtClean="0"/>
              <a:t>               #                </a:t>
            </a:r>
            <a:r>
              <a:rPr lang="en-US" sz="2400" dirty="0"/>
              <a:t>[ 7,  8,  9],</a:t>
            </a:r>
          </a:p>
          <a:p>
            <a:pPr marL="0" indent="0" algn="just">
              <a:buNone/>
            </a:pPr>
            <a:r>
              <a:rPr lang="en-US" sz="2400" dirty="0"/>
              <a:t>          </a:t>
            </a:r>
            <a:r>
              <a:rPr lang="en-US" sz="2400" dirty="0" smtClean="0"/>
              <a:t>               #                </a:t>
            </a:r>
            <a:r>
              <a:rPr lang="en-US" sz="2400" dirty="0"/>
              <a:t>[10, 11, 12]])"</a:t>
            </a:r>
          </a:p>
          <a:p>
            <a:pPr marL="0" indent="0" algn="just">
              <a:buNone/>
            </a:pPr>
            <a:endParaRPr lang="en-US" sz="2400" dirty="0"/>
          </a:p>
          <a:p>
            <a:pPr marL="0" indent="0" algn="just">
              <a:buNone/>
            </a:pPr>
            <a:r>
              <a:rPr lang="en-US" sz="2400" dirty="0"/>
              <a:t># Create an array of indices</a:t>
            </a:r>
          </a:p>
          <a:p>
            <a:pPr marL="0" indent="0" algn="just">
              <a:buNone/>
            </a:pPr>
            <a:r>
              <a:rPr lang="en-US" sz="2400" dirty="0"/>
              <a:t>b = </a:t>
            </a:r>
            <a:r>
              <a:rPr lang="en-US" sz="2400" dirty="0" err="1"/>
              <a:t>np.array</a:t>
            </a:r>
            <a:r>
              <a:rPr lang="en-US" sz="2400" dirty="0"/>
              <a:t>([0, 2, 0, 1])</a:t>
            </a:r>
          </a:p>
          <a:p>
            <a:pPr marL="0" indent="0" algn="just">
              <a:buNone/>
            </a:pPr>
            <a:endParaRPr lang="en-US" sz="2400" dirty="0"/>
          </a:p>
          <a:p>
            <a:pPr marL="0" indent="0" algn="just">
              <a:buNone/>
            </a:pPr>
            <a:r>
              <a:rPr lang="en-US" sz="2400" dirty="0"/>
              <a:t># Select one element from each row of a using the indices in b</a:t>
            </a:r>
          </a:p>
          <a:p>
            <a:pPr marL="0" indent="0" algn="just">
              <a:buNone/>
            </a:pPr>
            <a:r>
              <a:rPr lang="en-US" sz="2400" dirty="0"/>
              <a:t>print(a[</a:t>
            </a:r>
            <a:r>
              <a:rPr lang="en-US" sz="2400" dirty="0" err="1"/>
              <a:t>np.arange</a:t>
            </a:r>
            <a:r>
              <a:rPr lang="en-US" sz="2400" dirty="0"/>
              <a:t>(4), b]) </a:t>
            </a:r>
            <a:r>
              <a:rPr lang="en-US" sz="2400" dirty="0" smtClean="0"/>
              <a:t>                </a:t>
            </a:r>
            <a:r>
              <a:rPr lang="en-US" sz="2400" dirty="0"/>
              <a:t># Prints "[ 1  6  7 11]"</a:t>
            </a:r>
          </a:p>
          <a:p>
            <a:pPr marL="0" indent="0" algn="just">
              <a:buNone/>
            </a:pPr>
            <a:endParaRPr lang="en-US" sz="2400" dirty="0"/>
          </a:p>
          <a:p>
            <a:pPr marL="0" indent="0" algn="just">
              <a:buNone/>
            </a:pPr>
            <a:r>
              <a:rPr lang="en-US" sz="2400" dirty="0"/>
              <a:t># Mutate one element from each row of a using the indices in b</a:t>
            </a:r>
          </a:p>
          <a:p>
            <a:pPr marL="0" indent="0" algn="just">
              <a:buNone/>
            </a:pPr>
            <a:r>
              <a:rPr lang="en-US" sz="2400" dirty="0"/>
              <a:t>a[</a:t>
            </a:r>
            <a:r>
              <a:rPr lang="en-US" sz="2400" dirty="0" err="1"/>
              <a:t>np.arange</a:t>
            </a:r>
            <a:r>
              <a:rPr lang="en-US" sz="2400" dirty="0"/>
              <a:t>(4), b] </a:t>
            </a:r>
            <a:r>
              <a:rPr lang="en-US" sz="2400" dirty="0" smtClean="0"/>
              <a:t>+ = </a:t>
            </a:r>
            <a:r>
              <a:rPr lang="en-US" sz="2400" dirty="0"/>
              <a:t>10</a:t>
            </a:r>
          </a:p>
          <a:p>
            <a:pPr marL="0" indent="0" algn="just">
              <a:buNone/>
            </a:pPr>
            <a:endParaRPr lang="en-US" sz="2400" dirty="0"/>
          </a:p>
          <a:p>
            <a:pPr marL="0" indent="0" algn="just">
              <a:buNone/>
            </a:pPr>
            <a:r>
              <a:rPr lang="en-US" sz="2400" dirty="0"/>
              <a:t>print(a)  # prints "array([[11,  2,  3],</a:t>
            </a:r>
          </a:p>
          <a:p>
            <a:pPr marL="0" indent="0" algn="just">
              <a:buNone/>
            </a:pPr>
            <a:r>
              <a:rPr lang="en-US" sz="2400" dirty="0"/>
              <a:t>          </a:t>
            </a:r>
            <a:r>
              <a:rPr lang="en-US" sz="2400" dirty="0" smtClean="0"/>
              <a:t>              #                </a:t>
            </a:r>
            <a:r>
              <a:rPr lang="en-US" sz="2400" dirty="0"/>
              <a:t>[ 4,  5, 16],</a:t>
            </a:r>
          </a:p>
          <a:p>
            <a:pPr marL="0" indent="0" algn="just">
              <a:buNone/>
            </a:pPr>
            <a:r>
              <a:rPr lang="en-US" sz="2400" dirty="0" smtClean="0"/>
              <a:t>                        </a:t>
            </a:r>
            <a:r>
              <a:rPr lang="en-US" sz="2400" dirty="0"/>
              <a:t>#                [17,  8,  9],</a:t>
            </a:r>
          </a:p>
          <a:p>
            <a:pPr marL="0" indent="0" algn="just">
              <a:buNone/>
            </a:pPr>
            <a:r>
              <a:rPr lang="en-US" sz="2400" dirty="0" smtClean="0"/>
              <a:t>                        </a:t>
            </a:r>
            <a:r>
              <a:rPr lang="en-US" sz="2400" dirty="0"/>
              <a:t>#                [10, 21, 12]])</a:t>
            </a:r>
            <a:endParaRPr lang="en-IN" sz="2400" dirty="0"/>
          </a:p>
        </p:txBody>
      </p:sp>
    </p:spTree>
    <p:extLst>
      <p:ext uri="{BB962C8B-B14F-4D97-AF65-F5344CB8AC3E}">
        <p14:creationId xmlns="" xmlns:p14="http://schemas.microsoft.com/office/powerpoint/2010/main" val="1053302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t>Combining advanced and basic indexing</a:t>
            </a:r>
            <a:endParaRPr lang="en-IN" sz="3200" i="1" dirty="0"/>
          </a:p>
        </p:txBody>
      </p:sp>
      <p:sp>
        <p:nvSpPr>
          <p:cNvPr id="3" name="Content Placeholder 2"/>
          <p:cNvSpPr>
            <a:spLocks noGrp="1"/>
          </p:cNvSpPr>
          <p:nvPr>
            <p:ph idx="1"/>
          </p:nvPr>
        </p:nvSpPr>
        <p:spPr/>
        <p:txBody>
          <a:bodyPr>
            <a:normAutofit/>
          </a:bodyPr>
          <a:lstStyle/>
          <a:p>
            <a:pPr marL="0" indent="0">
              <a:buNone/>
            </a:pPr>
            <a:r>
              <a:rPr lang="en-IN" sz="2000" b="1" dirty="0" smtClean="0"/>
              <a:t>Example</a:t>
            </a:r>
          </a:p>
          <a:p>
            <a:pPr marL="0" indent="0">
              <a:buNone/>
            </a:pPr>
            <a:r>
              <a:rPr lang="en-US" sz="2000" dirty="0"/>
              <a:t>&gt;&gt;&gt; x = array([[ 0,  1,  2],</a:t>
            </a:r>
          </a:p>
          <a:p>
            <a:pPr marL="0" indent="0">
              <a:buNone/>
            </a:pPr>
            <a:r>
              <a:rPr lang="en-US" sz="2000" dirty="0"/>
              <a:t>...            </a:t>
            </a:r>
            <a:r>
              <a:rPr lang="en-US" sz="2000" dirty="0" smtClean="0"/>
              <a:t>          [ </a:t>
            </a:r>
            <a:r>
              <a:rPr lang="en-US" sz="2000" dirty="0"/>
              <a:t>3,  4,  5],</a:t>
            </a:r>
          </a:p>
          <a:p>
            <a:pPr marL="0" indent="0">
              <a:buNone/>
            </a:pPr>
            <a:r>
              <a:rPr lang="en-US" sz="2000" dirty="0"/>
              <a:t>...            </a:t>
            </a:r>
            <a:r>
              <a:rPr lang="en-US" sz="2000" dirty="0" smtClean="0"/>
              <a:t>          [ </a:t>
            </a:r>
            <a:r>
              <a:rPr lang="en-US" sz="2000" dirty="0"/>
              <a:t>6,  7,  8],</a:t>
            </a:r>
          </a:p>
          <a:p>
            <a:pPr marL="0" indent="0">
              <a:buNone/>
            </a:pPr>
            <a:r>
              <a:rPr lang="en-US" sz="2000" dirty="0"/>
              <a:t>...            </a:t>
            </a:r>
            <a:r>
              <a:rPr lang="en-US" sz="2000" dirty="0" smtClean="0"/>
              <a:t>          [ </a:t>
            </a:r>
            <a:r>
              <a:rPr lang="en-US" sz="2000" dirty="0"/>
              <a:t>9, 10, 11]])</a:t>
            </a:r>
          </a:p>
          <a:p>
            <a:pPr marL="0" indent="0">
              <a:buNone/>
            </a:pPr>
            <a:endParaRPr lang="en-US" sz="2000" dirty="0"/>
          </a:p>
          <a:p>
            <a:pPr marL="0" indent="0">
              <a:buNone/>
            </a:pPr>
            <a:r>
              <a:rPr lang="en-US" sz="2000" dirty="0"/>
              <a:t>&gt;&gt;&gt; x[1:2, 1:3]</a:t>
            </a:r>
          </a:p>
          <a:p>
            <a:pPr marL="0" indent="0">
              <a:buNone/>
            </a:pPr>
            <a:r>
              <a:rPr lang="en-US" sz="2000" dirty="0"/>
              <a:t>array([[4, 5]])</a:t>
            </a:r>
          </a:p>
          <a:p>
            <a:pPr marL="0" indent="0">
              <a:buNone/>
            </a:pPr>
            <a:r>
              <a:rPr lang="en-US" sz="2000" dirty="0"/>
              <a:t>&gt;&gt;&gt; x[1:2, [1, 2]]</a:t>
            </a:r>
          </a:p>
          <a:p>
            <a:pPr marL="0" indent="0">
              <a:buNone/>
            </a:pPr>
            <a:r>
              <a:rPr lang="en-US" sz="2000" dirty="0"/>
              <a:t>array([[4, 5]])</a:t>
            </a:r>
            <a:endParaRPr lang="en-IN" sz="2000" dirty="0"/>
          </a:p>
        </p:txBody>
      </p:sp>
    </p:spTree>
    <p:extLst>
      <p:ext uri="{BB962C8B-B14F-4D97-AF65-F5344CB8AC3E}">
        <p14:creationId xmlns="" xmlns:p14="http://schemas.microsoft.com/office/powerpoint/2010/main" val="3364170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1447"/>
          </a:xfrm>
        </p:spPr>
        <p:txBody>
          <a:bodyPr>
            <a:normAutofit fontScale="90000"/>
          </a:bodyPr>
          <a:lstStyle/>
          <a:p>
            <a:r>
              <a:rPr lang="en-IN" sz="3600" dirty="0" smtClean="0"/>
              <a:t>Boolean array Indexing</a:t>
            </a:r>
            <a:endParaRPr lang="en-IN" sz="3600" dirty="0"/>
          </a:p>
        </p:txBody>
      </p:sp>
      <p:sp>
        <p:nvSpPr>
          <p:cNvPr id="3" name="Content Placeholder 2"/>
          <p:cNvSpPr>
            <a:spLocks noGrp="1"/>
          </p:cNvSpPr>
          <p:nvPr>
            <p:ph idx="1"/>
          </p:nvPr>
        </p:nvSpPr>
        <p:spPr>
          <a:xfrm>
            <a:off x="838200" y="1042587"/>
            <a:ext cx="10515600" cy="5657316"/>
          </a:xfrm>
        </p:spPr>
        <p:txBody>
          <a:bodyPr>
            <a:normAutofit fontScale="62500" lnSpcReduction="20000"/>
          </a:bodyPr>
          <a:lstStyle/>
          <a:p>
            <a:pPr algn="just"/>
            <a:r>
              <a:rPr lang="en-US" dirty="0"/>
              <a:t>Boolean array indexing lets you pick out arbitrary elements of an array. Frequently this type of indexing is used to select the elements of an array that satisfy some condition. Here is an example</a:t>
            </a:r>
            <a:r>
              <a:rPr lang="en-US" dirty="0" smtClean="0"/>
              <a:t>:</a:t>
            </a:r>
          </a:p>
          <a:p>
            <a:pPr marL="0" indent="0" algn="just">
              <a:buNone/>
            </a:pPr>
            <a:endParaRPr lang="en-US" dirty="0" smtClean="0"/>
          </a:p>
          <a:p>
            <a:pPr marL="0" indent="0" algn="just">
              <a:buNone/>
            </a:pPr>
            <a:r>
              <a:rPr lang="en-US" dirty="0" smtClean="0"/>
              <a:t>import </a:t>
            </a:r>
            <a:r>
              <a:rPr lang="en-US" dirty="0" err="1"/>
              <a:t>numpy</a:t>
            </a:r>
            <a:r>
              <a:rPr lang="en-US" dirty="0"/>
              <a:t> as </a:t>
            </a:r>
            <a:r>
              <a:rPr lang="en-US" dirty="0" err="1"/>
              <a:t>np</a:t>
            </a:r>
            <a:endParaRPr lang="en-US" dirty="0"/>
          </a:p>
          <a:p>
            <a:pPr marL="0" indent="0" algn="just">
              <a:buNone/>
            </a:pPr>
            <a:r>
              <a:rPr lang="en-US" dirty="0" smtClean="0"/>
              <a:t>a </a:t>
            </a:r>
            <a:r>
              <a:rPr lang="en-US" dirty="0"/>
              <a:t>= </a:t>
            </a:r>
            <a:r>
              <a:rPr lang="en-US" dirty="0" err="1"/>
              <a:t>np.array</a:t>
            </a:r>
            <a:r>
              <a:rPr lang="en-US" dirty="0"/>
              <a:t>([[1,2], [3, 4], [5, 6]])</a:t>
            </a:r>
          </a:p>
          <a:p>
            <a:pPr marL="0" indent="0" algn="just">
              <a:buNone/>
            </a:pPr>
            <a:r>
              <a:rPr lang="en-US" dirty="0" err="1" smtClean="0"/>
              <a:t>bool_idx</a:t>
            </a:r>
            <a:r>
              <a:rPr lang="en-US" dirty="0" smtClean="0"/>
              <a:t> </a:t>
            </a:r>
            <a:r>
              <a:rPr lang="en-US" dirty="0"/>
              <a:t>= (a &gt; 2)   </a:t>
            </a:r>
            <a:r>
              <a:rPr lang="en-US" dirty="0" smtClean="0"/>
              <a:t>	# </a:t>
            </a:r>
            <a:r>
              <a:rPr lang="en-US" dirty="0"/>
              <a:t>Find the elements of a that are bigger than </a:t>
            </a:r>
            <a:r>
              <a:rPr lang="en-US" dirty="0" smtClean="0"/>
              <a:t>2</a:t>
            </a:r>
            <a:r>
              <a:rPr lang="en-US" dirty="0"/>
              <a:t>,</a:t>
            </a:r>
            <a:r>
              <a:rPr lang="en-US" dirty="0" smtClean="0"/>
              <a:t> </a:t>
            </a:r>
            <a:r>
              <a:rPr lang="en-US" dirty="0"/>
              <a:t>this returns a </a:t>
            </a:r>
            <a:r>
              <a:rPr lang="en-US" dirty="0" err="1"/>
              <a:t>numpy</a:t>
            </a:r>
            <a:r>
              <a:rPr lang="en-US" dirty="0"/>
              <a:t> array of Booleans of the same</a:t>
            </a:r>
          </a:p>
          <a:p>
            <a:pPr marL="0" indent="0" algn="just">
              <a:buNone/>
            </a:pPr>
            <a:r>
              <a:rPr lang="en-US" dirty="0"/>
              <a:t>                     </a:t>
            </a:r>
            <a:r>
              <a:rPr lang="en-US" dirty="0" smtClean="0"/>
              <a:t>		# </a:t>
            </a:r>
            <a:r>
              <a:rPr lang="en-US" dirty="0"/>
              <a:t>shape as a, where each slot of </a:t>
            </a:r>
            <a:r>
              <a:rPr lang="en-US" dirty="0" err="1"/>
              <a:t>bool_idx</a:t>
            </a:r>
            <a:r>
              <a:rPr lang="en-US" dirty="0"/>
              <a:t> </a:t>
            </a:r>
            <a:r>
              <a:rPr lang="en-US" dirty="0" smtClean="0"/>
              <a:t>tells whether </a:t>
            </a:r>
            <a:r>
              <a:rPr lang="en-US" dirty="0"/>
              <a:t>that element of a is &gt; 2.</a:t>
            </a:r>
          </a:p>
          <a:p>
            <a:pPr marL="0" indent="0" algn="just">
              <a:buNone/>
            </a:pPr>
            <a:endParaRPr lang="en-US" dirty="0"/>
          </a:p>
          <a:p>
            <a:pPr marL="0" indent="0" algn="just">
              <a:buNone/>
            </a:pPr>
            <a:r>
              <a:rPr lang="en-US" dirty="0" smtClean="0"/>
              <a:t>print(</a:t>
            </a:r>
            <a:r>
              <a:rPr lang="en-US" dirty="0" err="1" smtClean="0"/>
              <a:t>bool_idx</a:t>
            </a:r>
            <a:r>
              <a:rPr lang="en-US" dirty="0" smtClean="0"/>
              <a:t>)               # </a:t>
            </a:r>
            <a:r>
              <a:rPr lang="en-US" dirty="0"/>
              <a:t>Prints "[[False False]</a:t>
            </a:r>
          </a:p>
          <a:p>
            <a:pPr marL="0" indent="0" algn="just">
              <a:buNone/>
            </a:pPr>
            <a:r>
              <a:rPr lang="en-US" dirty="0" smtClean="0"/>
              <a:t> 	                        #          </a:t>
            </a:r>
            <a:r>
              <a:rPr lang="en-US" dirty="0"/>
              <a:t>[ True  True]</a:t>
            </a:r>
          </a:p>
          <a:p>
            <a:pPr marL="0" indent="0" algn="just">
              <a:buNone/>
            </a:pPr>
            <a:r>
              <a:rPr lang="en-US" dirty="0" smtClean="0"/>
              <a:t>	                        #          </a:t>
            </a:r>
            <a:r>
              <a:rPr lang="en-US" dirty="0"/>
              <a:t>[ True  True]]"</a:t>
            </a:r>
          </a:p>
          <a:p>
            <a:pPr marL="0" indent="0" algn="just">
              <a:buNone/>
            </a:pPr>
            <a:endParaRPr lang="en-US" dirty="0"/>
          </a:p>
          <a:p>
            <a:pPr marL="0" indent="0" algn="just">
              <a:buNone/>
            </a:pPr>
            <a:r>
              <a:rPr lang="en-US" dirty="0"/>
              <a:t># We use </a:t>
            </a:r>
            <a:r>
              <a:rPr lang="en-US" dirty="0" err="1"/>
              <a:t>boolean</a:t>
            </a:r>
            <a:r>
              <a:rPr lang="en-US" dirty="0"/>
              <a:t> array indexing to construct a rank 1 </a:t>
            </a:r>
            <a:r>
              <a:rPr lang="en-US" dirty="0" smtClean="0"/>
              <a:t>array consisting </a:t>
            </a:r>
            <a:r>
              <a:rPr lang="en-US" dirty="0"/>
              <a:t>of the elements of a corresponding to the True </a:t>
            </a:r>
            <a:r>
              <a:rPr lang="en-US" dirty="0" smtClean="0"/>
              <a:t>values of </a:t>
            </a:r>
            <a:r>
              <a:rPr lang="en-US" dirty="0" err="1"/>
              <a:t>bool_idx</a:t>
            </a:r>
            <a:endParaRPr lang="en-US" dirty="0"/>
          </a:p>
          <a:p>
            <a:pPr marL="0" indent="0" algn="just">
              <a:buNone/>
            </a:pPr>
            <a:r>
              <a:rPr lang="en-US" dirty="0"/>
              <a:t>print(a[</a:t>
            </a:r>
            <a:r>
              <a:rPr lang="en-US" dirty="0" err="1"/>
              <a:t>bool_idx</a:t>
            </a:r>
            <a:r>
              <a:rPr lang="en-US" dirty="0"/>
              <a:t>])  </a:t>
            </a:r>
            <a:r>
              <a:rPr lang="en-US" dirty="0" smtClean="0"/>
              <a:t>                # </a:t>
            </a:r>
            <a:r>
              <a:rPr lang="en-US" dirty="0"/>
              <a:t>Prints "[3 4 5 6]"</a:t>
            </a:r>
          </a:p>
          <a:p>
            <a:pPr marL="0" indent="0" algn="just">
              <a:buNone/>
            </a:pPr>
            <a:endParaRPr lang="en-US" dirty="0"/>
          </a:p>
          <a:p>
            <a:pPr marL="0" indent="0" algn="just">
              <a:buNone/>
            </a:pPr>
            <a:r>
              <a:rPr lang="en-US" dirty="0"/>
              <a:t># We can do all of the above in a single concise statement:</a:t>
            </a:r>
          </a:p>
          <a:p>
            <a:pPr marL="0" indent="0" algn="just">
              <a:buNone/>
            </a:pPr>
            <a:r>
              <a:rPr lang="en-US" dirty="0"/>
              <a:t>print(a[a &gt; 2])     </a:t>
            </a:r>
            <a:r>
              <a:rPr lang="en-US" dirty="0" smtClean="0"/>
              <a:t>                    # </a:t>
            </a:r>
            <a:r>
              <a:rPr lang="en-US" dirty="0"/>
              <a:t>Prints "[3 4 5 6]"</a:t>
            </a:r>
            <a:endParaRPr lang="en-IN" dirty="0"/>
          </a:p>
        </p:txBody>
      </p:sp>
    </p:spTree>
    <p:extLst>
      <p:ext uri="{BB962C8B-B14F-4D97-AF65-F5344CB8AC3E}">
        <p14:creationId xmlns="" xmlns:p14="http://schemas.microsoft.com/office/powerpoint/2010/main" val="228998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Datatypes</a:t>
            </a:r>
            <a:endParaRPr lang="en-IN" dirty="0"/>
          </a:p>
        </p:txBody>
      </p:sp>
      <p:sp>
        <p:nvSpPr>
          <p:cNvPr id="3" name="Content Placeholder 2"/>
          <p:cNvSpPr>
            <a:spLocks noGrp="1"/>
          </p:cNvSpPr>
          <p:nvPr>
            <p:ph idx="1"/>
          </p:nvPr>
        </p:nvSpPr>
        <p:spPr/>
        <p:txBody>
          <a:bodyPr/>
          <a:lstStyle/>
          <a:p>
            <a:pPr algn="just"/>
            <a:r>
              <a:rPr lang="en-US" dirty="0"/>
              <a:t>Every </a:t>
            </a:r>
            <a:r>
              <a:rPr lang="en-US" dirty="0" err="1"/>
              <a:t>numpy</a:t>
            </a:r>
            <a:r>
              <a:rPr lang="en-US" dirty="0"/>
              <a:t> array is a grid of elements of the same type. Numpy provides a large set of numeric </a:t>
            </a:r>
            <a:r>
              <a:rPr lang="en-US" dirty="0" err="1"/>
              <a:t>datatypes</a:t>
            </a:r>
            <a:r>
              <a:rPr lang="en-US" dirty="0"/>
              <a:t> that you can use to construct arrays. Numpy tries to guess a </a:t>
            </a:r>
            <a:r>
              <a:rPr lang="en-US" dirty="0" err="1"/>
              <a:t>datatype</a:t>
            </a:r>
            <a:r>
              <a:rPr lang="en-US" dirty="0"/>
              <a:t> when you create an array, but functions that construct arrays usually also include an optional argument to explicitly specify the </a:t>
            </a:r>
            <a:r>
              <a:rPr lang="en-US" dirty="0" err="1"/>
              <a:t>datatype</a:t>
            </a:r>
            <a:r>
              <a:rPr lang="en-US" dirty="0"/>
              <a:t>. </a:t>
            </a:r>
            <a:endParaRPr lang="en-IN" dirty="0"/>
          </a:p>
        </p:txBody>
      </p:sp>
    </p:spTree>
    <p:extLst>
      <p:ext uri="{BB962C8B-B14F-4D97-AF65-F5344CB8AC3E}">
        <p14:creationId xmlns="" xmlns:p14="http://schemas.microsoft.com/office/powerpoint/2010/main" val="796151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marL="0" indent="0">
              <a:buNone/>
            </a:pPr>
            <a:r>
              <a:rPr lang="en-IN" sz="2100" b="1" dirty="0" smtClean="0"/>
              <a:t>Example</a:t>
            </a:r>
          </a:p>
          <a:p>
            <a:pPr marL="0" indent="0">
              <a:buNone/>
            </a:pPr>
            <a:r>
              <a:rPr lang="en-IN" dirty="0" smtClean="0"/>
              <a:t>import </a:t>
            </a:r>
            <a:r>
              <a:rPr lang="en-IN" dirty="0" err="1"/>
              <a:t>numpy</a:t>
            </a:r>
            <a:r>
              <a:rPr lang="en-IN" dirty="0"/>
              <a:t> as </a:t>
            </a:r>
            <a:r>
              <a:rPr lang="en-IN" dirty="0" err="1"/>
              <a:t>np</a:t>
            </a:r>
            <a:endParaRPr lang="en-IN" dirty="0"/>
          </a:p>
          <a:p>
            <a:pPr marL="0" indent="0">
              <a:buNone/>
            </a:pPr>
            <a:endParaRPr lang="en-IN" dirty="0"/>
          </a:p>
          <a:p>
            <a:pPr marL="0" indent="0">
              <a:buNone/>
            </a:pPr>
            <a:r>
              <a:rPr lang="en-IN" dirty="0"/>
              <a:t>x = </a:t>
            </a:r>
            <a:r>
              <a:rPr lang="en-IN" dirty="0" err="1"/>
              <a:t>np.array</a:t>
            </a:r>
            <a:r>
              <a:rPr lang="en-IN" dirty="0"/>
              <a:t>([1, 2])   </a:t>
            </a:r>
            <a:r>
              <a:rPr lang="en-IN" dirty="0" smtClean="0"/>
              <a:t>       # </a:t>
            </a:r>
            <a:r>
              <a:rPr lang="en-IN" dirty="0"/>
              <a:t>Let </a:t>
            </a:r>
            <a:r>
              <a:rPr lang="en-IN" dirty="0" err="1"/>
              <a:t>numpy</a:t>
            </a:r>
            <a:r>
              <a:rPr lang="en-IN" dirty="0"/>
              <a:t> choose the </a:t>
            </a:r>
            <a:r>
              <a:rPr lang="en-IN" dirty="0" err="1"/>
              <a:t>datatype</a:t>
            </a:r>
            <a:endParaRPr lang="en-IN" dirty="0"/>
          </a:p>
          <a:p>
            <a:pPr marL="0" indent="0">
              <a:buNone/>
            </a:pPr>
            <a:r>
              <a:rPr lang="en-IN" dirty="0"/>
              <a:t>print(</a:t>
            </a:r>
            <a:r>
              <a:rPr lang="en-IN" dirty="0" err="1"/>
              <a:t>x.dtype</a:t>
            </a:r>
            <a:r>
              <a:rPr lang="en-IN" dirty="0"/>
              <a:t>)        </a:t>
            </a:r>
            <a:r>
              <a:rPr lang="en-IN" dirty="0" smtClean="0"/>
              <a:t>          # </a:t>
            </a:r>
            <a:r>
              <a:rPr lang="en-IN" dirty="0"/>
              <a:t>Prints "int64"</a:t>
            </a:r>
          </a:p>
          <a:p>
            <a:pPr marL="0" indent="0">
              <a:buNone/>
            </a:pPr>
            <a:endParaRPr lang="en-IN" dirty="0"/>
          </a:p>
          <a:p>
            <a:pPr marL="0" indent="0">
              <a:buNone/>
            </a:pPr>
            <a:r>
              <a:rPr lang="en-IN" dirty="0"/>
              <a:t>x = </a:t>
            </a:r>
            <a:r>
              <a:rPr lang="en-IN" dirty="0" err="1"/>
              <a:t>np.array</a:t>
            </a:r>
            <a:r>
              <a:rPr lang="en-IN" dirty="0"/>
              <a:t>([1.0, 2.0])   # Let </a:t>
            </a:r>
            <a:r>
              <a:rPr lang="en-IN" dirty="0" err="1"/>
              <a:t>numpy</a:t>
            </a:r>
            <a:r>
              <a:rPr lang="en-IN" dirty="0"/>
              <a:t> choose the </a:t>
            </a:r>
            <a:r>
              <a:rPr lang="en-IN" dirty="0" err="1"/>
              <a:t>datatype</a:t>
            </a:r>
            <a:endParaRPr lang="en-IN" dirty="0"/>
          </a:p>
          <a:p>
            <a:pPr marL="0" indent="0">
              <a:buNone/>
            </a:pPr>
            <a:r>
              <a:rPr lang="en-IN" dirty="0"/>
              <a:t>print(</a:t>
            </a:r>
            <a:r>
              <a:rPr lang="en-IN" dirty="0" err="1"/>
              <a:t>x.dtype</a:t>
            </a:r>
            <a:r>
              <a:rPr lang="en-IN" dirty="0"/>
              <a:t>)           </a:t>
            </a:r>
            <a:r>
              <a:rPr lang="en-IN" dirty="0" smtClean="0"/>
              <a:t>       </a:t>
            </a:r>
            <a:r>
              <a:rPr lang="en-IN" dirty="0"/>
              <a:t># Prints "float64"</a:t>
            </a:r>
          </a:p>
          <a:p>
            <a:pPr marL="0" indent="0">
              <a:buNone/>
            </a:pPr>
            <a:endParaRPr lang="en-IN" dirty="0"/>
          </a:p>
          <a:p>
            <a:pPr marL="0" indent="0">
              <a:buNone/>
            </a:pPr>
            <a:r>
              <a:rPr lang="en-IN" dirty="0"/>
              <a:t>x = </a:t>
            </a:r>
            <a:r>
              <a:rPr lang="en-IN" dirty="0" err="1"/>
              <a:t>np.array</a:t>
            </a:r>
            <a:r>
              <a:rPr lang="en-IN" dirty="0"/>
              <a:t>([1, 2], </a:t>
            </a:r>
            <a:r>
              <a:rPr lang="en-IN" dirty="0" err="1"/>
              <a:t>dtype</a:t>
            </a:r>
            <a:r>
              <a:rPr lang="en-IN" dirty="0"/>
              <a:t>=np.int64)   # Force a particular </a:t>
            </a:r>
            <a:r>
              <a:rPr lang="en-IN" dirty="0" err="1"/>
              <a:t>datatype</a:t>
            </a:r>
            <a:endParaRPr lang="en-IN" dirty="0"/>
          </a:p>
          <a:p>
            <a:pPr marL="0" indent="0">
              <a:buNone/>
            </a:pPr>
            <a:r>
              <a:rPr lang="en-IN" dirty="0"/>
              <a:t>print(</a:t>
            </a:r>
            <a:r>
              <a:rPr lang="en-IN" dirty="0" err="1"/>
              <a:t>x.dtype</a:t>
            </a:r>
            <a:r>
              <a:rPr lang="en-IN" dirty="0"/>
              <a:t>)     </a:t>
            </a:r>
            <a:r>
              <a:rPr lang="en-IN" dirty="0" smtClean="0"/>
              <a:t>                                    </a:t>
            </a:r>
            <a:r>
              <a:rPr lang="en-IN" dirty="0"/>
              <a:t># Prints "int64"</a:t>
            </a:r>
          </a:p>
          <a:p>
            <a:pPr marL="0" indent="0">
              <a:buNone/>
            </a:pPr>
            <a:endParaRPr lang="en-IN" dirty="0"/>
          </a:p>
        </p:txBody>
      </p:sp>
    </p:spTree>
    <p:extLst>
      <p:ext uri="{BB962C8B-B14F-4D97-AF65-F5344CB8AC3E}">
        <p14:creationId xmlns="" xmlns:p14="http://schemas.microsoft.com/office/powerpoint/2010/main" val="2168985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math</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US" dirty="0"/>
              <a:t>Basic </a:t>
            </a:r>
            <a:r>
              <a:rPr lang="en-US" dirty="0" smtClean="0"/>
              <a:t>mathematical </a:t>
            </a:r>
            <a:r>
              <a:rPr lang="en-US" dirty="0"/>
              <a:t>functions operate </a:t>
            </a:r>
            <a:r>
              <a:rPr lang="en-US" dirty="0" smtClean="0"/>
              <a:t>element wise </a:t>
            </a:r>
            <a:r>
              <a:rPr lang="en-US" dirty="0"/>
              <a:t>on </a:t>
            </a:r>
            <a:r>
              <a:rPr lang="en-US" dirty="0" smtClean="0"/>
              <a:t>arrays.</a:t>
            </a:r>
          </a:p>
          <a:p>
            <a:pPr marL="0" indent="0" algn="just">
              <a:buNone/>
            </a:pPr>
            <a:endParaRPr lang="en-US" dirty="0" smtClean="0"/>
          </a:p>
          <a:p>
            <a:pPr marL="0" indent="0" algn="just">
              <a:buNone/>
            </a:pPr>
            <a:r>
              <a:rPr lang="en-US" dirty="0" smtClean="0"/>
              <a:t>import </a:t>
            </a:r>
            <a:r>
              <a:rPr lang="en-US" dirty="0" err="1"/>
              <a:t>numpy</a:t>
            </a:r>
            <a:r>
              <a:rPr lang="en-US" dirty="0"/>
              <a:t> as </a:t>
            </a:r>
            <a:r>
              <a:rPr lang="en-US" dirty="0" err="1"/>
              <a:t>np</a:t>
            </a:r>
            <a:endParaRPr lang="en-US" dirty="0"/>
          </a:p>
          <a:p>
            <a:pPr marL="0" indent="0" algn="just">
              <a:buNone/>
            </a:pPr>
            <a:endParaRPr lang="en-US" dirty="0"/>
          </a:p>
          <a:p>
            <a:pPr marL="0" indent="0" algn="just">
              <a:buNone/>
            </a:pPr>
            <a:r>
              <a:rPr lang="en-US" dirty="0"/>
              <a:t>x = </a:t>
            </a:r>
            <a:r>
              <a:rPr lang="en-US" dirty="0" err="1"/>
              <a:t>np.array</a:t>
            </a:r>
            <a:r>
              <a:rPr lang="en-US" dirty="0"/>
              <a:t>([[1,2],[3,4]], </a:t>
            </a:r>
            <a:r>
              <a:rPr lang="en-US" dirty="0" err="1"/>
              <a:t>dtype</a:t>
            </a:r>
            <a:r>
              <a:rPr lang="en-US" dirty="0"/>
              <a:t>=np.float64)</a:t>
            </a:r>
          </a:p>
          <a:p>
            <a:pPr marL="0" indent="0" algn="just">
              <a:buNone/>
            </a:pPr>
            <a:r>
              <a:rPr lang="en-US" dirty="0"/>
              <a:t>y = </a:t>
            </a:r>
            <a:r>
              <a:rPr lang="en-US" dirty="0" err="1"/>
              <a:t>np.array</a:t>
            </a:r>
            <a:r>
              <a:rPr lang="en-US" dirty="0"/>
              <a:t>([[5,6],[7,8]], </a:t>
            </a:r>
            <a:r>
              <a:rPr lang="en-US" dirty="0" err="1"/>
              <a:t>dtype</a:t>
            </a:r>
            <a:r>
              <a:rPr lang="en-US" dirty="0"/>
              <a:t>=np.float64)</a:t>
            </a:r>
          </a:p>
          <a:p>
            <a:pPr marL="0" indent="0" algn="just">
              <a:buNone/>
            </a:pPr>
            <a:endParaRPr lang="en-US" dirty="0"/>
          </a:p>
          <a:p>
            <a:pPr marL="0" indent="0" algn="just">
              <a:buNone/>
            </a:pPr>
            <a:r>
              <a:rPr lang="en-US" sz="2600" i="1" dirty="0"/>
              <a:t># </a:t>
            </a:r>
            <a:r>
              <a:rPr lang="en-US" sz="2600" i="1" dirty="0" err="1"/>
              <a:t>Elementwise</a:t>
            </a:r>
            <a:r>
              <a:rPr lang="en-US" sz="2600" i="1" dirty="0"/>
              <a:t> sum; both produce the array</a:t>
            </a:r>
          </a:p>
          <a:p>
            <a:pPr marL="0" indent="0" algn="just">
              <a:buNone/>
            </a:pPr>
            <a:r>
              <a:rPr lang="en-US" dirty="0"/>
              <a:t># [[ 6.0  8.0]</a:t>
            </a:r>
          </a:p>
          <a:p>
            <a:pPr marL="0" indent="0" algn="just">
              <a:buNone/>
            </a:pPr>
            <a:r>
              <a:rPr lang="en-US" dirty="0"/>
              <a:t>#  [10.0 12.0]]</a:t>
            </a:r>
          </a:p>
          <a:p>
            <a:pPr marL="0" indent="0" algn="just">
              <a:buNone/>
            </a:pPr>
            <a:r>
              <a:rPr lang="en-US" dirty="0"/>
              <a:t>print(x + y)</a:t>
            </a:r>
          </a:p>
          <a:p>
            <a:pPr marL="0" indent="0" algn="just">
              <a:buNone/>
            </a:pPr>
            <a:r>
              <a:rPr lang="en-US" dirty="0"/>
              <a:t>print(</a:t>
            </a:r>
            <a:r>
              <a:rPr lang="en-US" dirty="0" err="1"/>
              <a:t>np.add</a:t>
            </a:r>
            <a:r>
              <a:rPr lang="en-US" dirty="0"/>
              <a:t>(x, y))</a:t>
            </a:r>
            <a:endParaRPr lang="en-US" dirty="0" smtClean="0"/>
          </a:p>
          <a:p>
            <a:pPr algn="just"/>
            <a:endParaRPr lang="en-IN" dirty="0"/>
          </a:p>
        </p:txBody>
      </p:sp>
    </p:spTree>
    <p:extLst>
      <p:ext uri="{BB962C8B-B14F-4D97-AF65-F5344CB8AC3E}">
        <p14:creationId xmlns="" xmlns:p14="http://schemas.microsoft.com/office/powerpoint/2010/main" val="168930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import </a:t>
            </a:r>
            <a:r>
              <a:rPr lang="en-US" dirty="0" err="1"/>
              <a:t>numpy</a:t>
            </a:r>
            <a:r>
              <a:rPr lang="en-US" dirty="0"/>
              <a:t> as </a:t>
            </a:r>
            <a:r>
              <a:rPr lang="en-US" dirty="0" err="1"/>
              <a:t>np</a:t>
            </a:r>
            <a:endParaRPr lang="en-US" dirty="0"/>
          </a:p>
          <a:p>
            <a:pPr marL="0" indent="0" algn="just">
              <a:buNone/>
            </a:pPr>
            <a:endParaRPr lang="en-US" dirty="0"/>
          </a:p>
          <a:p>
            <a:pPr marL="0" indent="0" algn="just">
              <a:buNone/>
            </a:pPr>
            <a:r>
              <a:rPr lang="en-US" dirty="0"/>
              <a:t>x = </a:t>
            </a:r>
            <a:r>
              <a:rPr lang="en-US" dirty="0" err="1"/>
              <a:t>np.array</a:t>
            </a:r>
            <a:r>
              <a:rPr lang="en-US" dirty="0"/>
              <a:t>([[1,2],[3,4]], </a:t>
            </a:r>
            <a:r>
              <a:rPr lang="en-US" dirty="0" err="1"/>
              <a:t>dtype</a:t>
            </a:r>
            <a:r>
              <a:rPr lang="en-US" dirty="0"/>
              <a:t>=np.float64)</a:t>
            </a:r>
          </a:p>
          <a:p>
            <a:pPr marL="0" indent="0" algn="just">
              <a:buNone/>
            </a:pPr>
            <a:r>
              <a:rPr lang="en-US" dirty="0"/>
              <a:t>y = </a:t>
            </a:r>
            <a:r>
              <a:rPr lang="en-US" dirty="0" err="1"/>
              <a:t>np.array</a:t>
            </a:r>
            <a:r>
              <a:rPr lang="en-US" dirty="0"/>
              <a:t>([[5,6],[7,8]], </a:t>
            </a:r>
            <a:r>
              <a:rPr lang="en-US" dirty="0" err="1"/>
              <a:t>dtype</a:t>
            </a:r>
            <a:r>
              <a:rPr lang="en-US" dirty="0"/>
              <a:t>=np.float64)</a:t>
            </a:r>
          </a:p>
          <a:p>
            <a:pPr marL="0" indent="0">
              <a:buNone/>
            </a:pPr>
            <a:endParaRPr lang="en-US" dirty="0" smtClean="0"/>
          </a:p>
          <a:p>
            <a:pPr marL="0" indent="0">
              <a:buNone/>
            </a:pPr>
            <a:r>
              <a:rPr lang="en-US" sz="2200" i="1" dirty="0" smtClean="0"/>
              <a:t># </a:t>
            </a:r>
            <a:r>
              <a:rPr lang="en-US" sz="2200" i="1" dirty="0" err="1"/>
              <a:t>Elementwise</a:t>
            </a:r>
            <a:r>
              <a:rPr lang="en-US" sz="2200" i="1" dirty="0"/>
              <a:t> difference; both produce the array</a:t>
            </a:r>
          </a:p>
          <a:p>
            <a:pPr marL="0" indent="0">
              <a:buNone/>
            </a:pPr>
            <a:r>
              <a:rPr lang="en-US" dirty="0"/>
              <a:t># [[-4.0 -4.0]</a:t>
            </a:r>
          </a:p>
          <a:p>
            <a:pPr marL="0" indent="0">
              <a:buNone/>
            </a:pPr>
            <a:r>
              <a:rPr lang="en-US" dirty="0"/>
              <a:t>#  [-4.0 -4.0]]</a:t>
            </a:r>
          </a:p>
          <a:p>
            <a:pPr marL="0" indent="0">
              <a:buNone/>
            </a:pPr>
            <a:r>
              <a:rPr lang="en-US" dirty="0"/>
              <a:t>print(x - y)</a:t>
            </a:r>
          </a:p>
          <a:p>
            <a:pPr marL="0" indent="0">
              <a:buNone/>
            </a:pPr>
            <a:r>
              <a:rPr lang="en-US" dirty="0"/>
              <a:t>print(</a:t>
            </a:r>
            <a:r>
              <a:rPr lang="en-US" dirty="0" err="1"/>
              <a:t>np.subtract</a:t>
            </a:r>
            <a:r>
              <a:rPr lang="en-US" dirty="0"/>
              <a:t>(x, y))</a:t>
            </a:r>
            <a:endParaRPr lang="en-IN" dirty="0"/>
          </a:p>
        </p:txBody>
      </p:sp>
    </p:spTree>
    <p:extLst>
      <p:ext uri="{BB962C8B-B14F-4D97-AF65-F5344CB8AC3E}">
        <p14:creationId xmlns="" xmlns:p14="http://schemas.microsoft.com/office/powerpoint/2010/main" val="1296231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7469"/>
            <a:ext cx="10515600" cy="5809494"/>
          </a:xfrm>
        </p:spPr>
        <p:txBody>
          <a:bodyPr/>
          <a:lstStyle/>
          <a:p>
            <a:pPr marL="0" indent="0">
              <a:buNone/>
            </a:pPr>
            <a:r>
              <a:rPr lang="en-US" sz="2000" i="1" dirty="0"/>
              <a:t># </a:t>
            </a:r>
            <a:r>
              <a:rPr lang="en-US" sz="2000" i="1" dirty="0" err="1"/>
              <a:t>Elementwise</a:t>
            </a:r>
            <a:r>
              <a:rPr lang="en-US" sz="2000" i="1" dirty="0"/>
              <a:t> product; both produce the array</a:t>
            </a:r>
          </a:p>
          <a:p>
            <a:pPr marL="0" indent="0">
              <a:buNone/>
            </a:pPr>
            <a:r>
              <a:rPr lang="en-US" dirty="0"/>
              <a:t># [[ 5.0 12.0]</a:t>
            </a:r>
          </a:p>
          <a:p>
            <a:pPr marL="0" indent="0">
              <a:buNone/>
            </a:pPr>
            <a:r>
              <a:rPr lang="en-US" dirty="0"/>
              <a:t>#  [21.0 32.0]]</a:t>
            </a:r>
          </a:p>
          <a:p>
            <a:pPr marL="0" indent="0">
              <a:buNone/>
            </a:pPr>
            <a:r>
              <a:rPr lang="en-US" dirty="0"/>
              <a:t>print(x * y)</a:t>
            </a:r>
          </a:p>
          <a:p>
            <a:pPr marL="0" indent="0">
              <a:buNone/>
            </a:pPr>
            <a:r>
              <a:rPr lang="en-US" dirty="0"/>
              <a:t>print(</a:t>
            </a:r>
            <a:r>
              <a:rPr lang="en-US" dirty="0" err="1"/>
              <a:t>np.multiply</a:t>
            </a:r>
            <a:r>
              <a:rPr lang="en-US" dirty="0"/>
              <a:t>(x, y))</a:t>
            </a:r>
          </a:p>
          <a:p>
            <a:pPr marL="0" indent="0">
              <a:buNone/>
            </a:pPr>
            <a:endParaRPr lang="en-US" dirty="0"/>
          </a:p>
          <a:p>
            <a:pPr marL="0" indent="0">
              <a:buNone/>
            </a:pPr>
            <a:r>
              <a:rPr lang="en-US" sz="2000" i="1" dirty="0"/>
              <a:t># </a:t>
            </a:r>
            <a:r>
              <a:rPr lang="en-US" sz="2000" i="1" dirty="0" err="1"/>
              <a:t>Elementwise</a:t>
            </a:r>
            <a:r>
              <a:rPr lang="en-US" sz="2000" i="1" dirty="0"/>
              <a:t> division; both produce the array</a:t>
            </a:r>
            <a:endParaRPr lang="en-US" i="1" dirty="0"/>
          </a:p>
          <a:p>
            <a:pPr marL="0" indent="0">
              <a:buNone/>
            </a:pPr>
            <a:r>
              <a:rPr lang="en-US" dirty="0"/>
              <a:t># [[ 0.2         0.33333333]</a:t>
            </a:r>
          </a:p>
          <a:p>
            <a:pPr marL="0" indent="0">
              <a:buNone/>
            </a:pPr>
            <a:r>
              <a:rPr lang="en-US" dirty="0"/>
              <a:t>#  [ 0.42857143  0.5       ]]</a:t>
            </a:r>
          </a:p>
          <a:p>
            <a:pPr marL="0" indent="0">
              <a:buNone/>
            </a:pPr>
            <a:r>
              <a:rPr lang="en-US" dirty="0"/>
              <a:t>print(x / y)</a:t>
            </a:r>
          </a:p>
          <a:p>
            <a:pPr marL="0" indent="0">
              <a:buNone/>
            </a:pPr>
            <a:r>
              <a:rPr lang="en-US" dirty="0"/>
              <a:t>print(</a:t>
            </a:r>
            <a:r>
              <a:rPr lang="en-US" dirty="0" err="1"/>
              <a:t>np.divide</a:t>
            </a:r>
            <a:r>
              <a:rPr lang="en-US" dirty="0"/>
              <a:t>(x, y))</a:t>
            </a:r>
            <a:endParaRPr lang="en-IN" dirty="0"/>
          </a:p>
        </p:txBody>
      </p:sp>
    </p:spTree>
    <p:extLst>
      <p:ext uri="{BB962C8B-B14F-4D97-AF65-F5344CB8AC3E}">
        <p14:creationId xmlns="" xmlns:p14="http://schemas.microsoft.com/office/powerpoint/2010/main" val="123082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IN" dirty="0"/>
          </a:p>
        </p:txBody>
      </p:sp>
      <p:sp>
        <p:nvSpPr>
          <p:cNvPr id="3" name="Content Placeholder 2"/>
          <p:cNvSpPr>
            <a:spLocks noGrp="1"/>
          </p:cNvSpPr>
          <p:nvPr>
            <p:ph idx="1"/>
          </p:nvPr>
        </p:nvSpPr>
        <p:spPr/>
        <p:txBody>
          <a:bodyPr/>
          <a:lstStyle/>
          <a:p>
            <a:pPr algn="just"/>
            <a:r>
              <a:rPr lang="en-US" dirty="0" smtClean="0"/>
              <a:t>A </a:t>
            </a:r>
            <a:r>
              <a:rPr lang="en-US" dirty="0" err="1"/>
              <a:t>numpy</a:t>
            </a:r>
            <a:r>
              <a:rPr lang="en-US" dirty="0"/>
              <a:t> array is a grid of values, all of the same type, and is indexed by a tuple of nonnegative integers. The number of dimensions is the </a:t>
            </a:r>
            <a:r>
              <a:rPr lang="en-US" i="1" dirty="0"/>
              <a:t>rank</a:t>
            </a:r>
            <a:r>
              <a:rPr lang="en-US" dirty="0"/>
              <a:t> of the array; the </a:t>
            </a:r>
            <a:r>
              <a:rPr lang="en-US" i="1" dirty="0"/>
              <a:t>shape</a:t>
            </a:r>
            <a:r>
              <a:rPr lang="en-US" dirty="0"/>
              <a:t> of an array is a tuple of integers giving the size of the array along each dimension</a:t>
            </a:r>
            <a:r>
              <a:rPr lang="en-US" dirty="0" smtClean="0"/>
              <a:t>.</a:t>
            </a:r>
          </a:p>
          <a:p>
            <a:pPr algn="just"/>
            <a:r>
              <a:rPr lang="en-US" dirty="0" err="1" smtClean="0"/>
              <a:t>NumPy’s</a:t>
            </a:r>
            <a:r>
              <a:rPr lang="en-US" dirty="0" smtClean="0"/>
              <a:t> array class is called </a:t>
            </a:r>
            <a:r>
              <a:rPr lang="en-US" dirty="0" err="1" smtClean="0"/>
              <a:t>ndarray</a:t>
            </a:r>
            <a:r>
              <a:rPr lang="en-US" dirty="0" smtClean="0"/>
              <a:t>. It is also known by the alias array. Note that </a:t>
            </a:r>
            <a:r>
              <a:rPr lang="en-US" dirty="0" err="1" smtClean="0"/>
              <a:t>numpy.array</a:t>
            </a:r>
            <a:r>
              <a:rPr lang="en-US" dirty="0" smtClean="0"/>
              <a:t> is not the same as the Standard Python Library class </a:t>
            </a:r>
            <a:r>
              <a:rPr lang="en-US" dirty="0" err="1" smtClean="0"/>
              <a:t>array.array</a:t>
            </a:r>
            <a:r>
              <a:rPr lang="en-US" dirty="0" smtClean="0"/>
              <a:t>, which only handles one-dimensional arrays and offers less functionality. </a:t>
            </a:r>
          </a:p>
          <a:p>
            <a:pPr algn="just"/>
            <a:endParaRPr lang="en-US" dirty="0"/>
          </a:p>
          <a:p>
            <a:endParaRPr lang="en-IN" dirty="0"/>
          </a:p>
        </p:txBody>
      </p:sp>
    </p:spTree>
    <p:extLst>
      <p:ext uri="{BB962C8B-B14F-4D97-AF65-F5344CB8AC3E}">
        <p14:creationId xmlns="" xmlns:p14="http://schemas.microsoft.com/office/powerpoint/2010/main" val="3453021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sz="2400" i="1" dirty="0"/>
              <a:t># </a:t>
            </a:r>
            <a:r>
              <a:rPr lang="en-US" sz="2400" i="1" dirty="0" smtClean="0"/>
              <a:t>Element wise </a:t>
            </a:r>
            <a:r>
              <a:rPr lang="en-US" sz="2400" i="1" dirty="0"/>
              <a:t>square root; produces the array</a:t>
            </a:r>
            <a:endParaRPr lang="en-US" i="1" dirty="0"/>
          </a:p>
          <a:p>
            <a:pPr marL="0" indent="0">
              <a:buNone/>
            </a:pPr>
            <a:r>
              <a:rPr lang="en-US" dirty="0"/>
              <a:t># [[ 1.          1.41421356]</a:t>
            </a:r>
          </a:p>
          <a:p>
            <a:pPr marL="0" indent="0">
              <a:buNone/>
            </a:pPr>
            <a:r>
              <a:rPr lang="en-US" dirty="0"/>
              <a:t>#  [ 1.73205081  2.        ]]</a:t>
            </a:r>
          </a:p>
          <a:p>
            <a:pPr marL="0" indent="0">
              <a:buNone/>
            </a:pPr>
            <a:r>
              <a:rPr lang="en-US" dirty="0"/>
              <a:t>print(</a:t>
            </a:r>
            <a:r>
              <a:rPr lang="en-US" dirty="0" err="1"/>
              <a:t>np.sqrt</a:t>
            </a:r>
            <a:r>
              <a:rPr lang="en-US" dirty="0"/>
              <a:t>(x</a:t>
            </a:r>
            <a:r>
              <a:rPr lang="en-US" dirty="0" smtClean="0"/>
              <a:t>))</a:t>
            </a:r>
          </a:p>
          <a:p>
            <a:pPr marL="0" indent="0">
              <a:buNone/>
            </a:pPr>
            <a:endParaRPr lang="en-US" dirty="0"/>
          </a:p>
          <a:p>
            <a:pPr marL="0" indent="0">
              <a:buNone/>
            </a:pPr>
            <a:r>
              <a:rPr lang="en-US" sz="2000" dirty="0" smtClean="0"/>
              <a:t>Note:</a:t>
            </a:r>
            <a:endParaRPr lang="en-US" dirty="0" smtClean="0"/>
          </a:p>
          <a:p>
            <a:pPr marL="0" indent="0">
              <a:buNone/>
            </a:pPr>
            <a:r>
              <a:rPr lang="en-US" sz="2000" i="1" dirty="0" smtClean="0"/>
              <a:t>* </a:t>
            </a:r>
            <a:r>
              <a:rPr lang="en-US" sz="2000" i="1" dirty="0" err="1" smtClean="0"/>
              <a:t>i</a:t>
            </a:r>
            <a:r>
              <a:rPr lang="en-IN" sz="2000" i="1" dirty="0" smtClean="0"/>
              <a:t>s element wise </a:t>
            </a:r>
            <a:r>
              <a:rPr lang="en-IN" sz="2000" i="1" dirty="0"/>
              <a:t>multiplication, not matrix multiplication.</a:t>
            </a:r>
            <a:endParaRPr lang="en-IN" i="1" dirty="0"/>
          </a:p>
        </p:txBody>
      </p:sp>
    </p:spTree>
    <p:extLst>
      <p:ext uri="{BB962C8B-B14F-4D97-AF65-F5344CB8AC3E}">
        <p14:creationId xmlns="" xmlns:p14="http://schemas.microsoft.com/office/powerpoint/2010/main" val="2861832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Sum function</a:t>
            </a:r>
            <a:endParaRPr lang="en-IN" sz="3600" dirty="0"/>
          </a:p>
        </p:txBody>
      </p:sp>
      <p:sp>
        <p:nvSpPr>
          <p:cNvPr id="3" name="Content Placeholder 2"/>
          <p:cNvSpPr>
            <a:spLocks noGrp="1"/>
          </p:cNvSpPr>
          <p:nvPr>
            <p:ph idx="1"/>
          </p:nvPr>
        </p:nvSpPr>
        <p:spPr/>
        <p:txBody>
          <a:bodyPr/>
          <a:lstStyle/>
          <a:p>
            <a:pPr marL="0" indent="0">
              <a:buNone/>
            </a:pPr>
            <a:r>
              <a:rPr lang="en-US" dirty="0"/>
              <a:t>import </a:t>
            </a:r>
            <a:r>
              <a:rPr lang="en-US" dirty="0" err="1"/>
              <a:t>numpy</a:t>
            </a:r>
            <a:r>
              <a:rPr lang="en-US" dirty="0"/>
              <a:t> as </a:t>
            </a:r>
            <a:r>
              <a:rPr lang="en-US" dirty="0" err="1"/>
              <a:t>np</a:t>
            </a:r>
            <a:endParaRPr lang="en-US" dirty="0"/>
          </a:p>
          <a:p>
            <a:pPr marL="0" indent="0">
              <a:buNone/>
            </a:pPr>
            <a:endParaRPr lang="en-US" dirty="0"/>
          </a:p>
          <a:p>
            <a:pPr marL="0" indent="0">
              <a:buNone/>
            </a:pPr>
            <a:r>
              <a:rPr lang="en-US" dirty="0"/>
              <a:t>x = </a:t>
            </a:r>
            <a:r>
              <a:rPr lang="en-US" dirty="0" err="1"/>
              <a:t>np.array</a:t>
            </a:r>
            <a:r>
              <a:rPr lang="en-US" dirty="0"/>
              <a:t>([[1,2],[3,4]])</a:t>
            </a:r>
          </a:p>
          <a:p>
            <a:pPr marL="0" indent="0">
              <a:buNone/>
            </a:pPr>
            <a:endParaRPr lang="en-US" dirty="0"/>
          </a:p>
          <a:p>
            <a:pPr marL="0" indent="0">
              <a:buNone/>
            </a:pPr>
            <a:r>
              <a:rPr lang="en-US" dirty="0"/>
              <a:t>print(</a:t>
            </a:r>
            <a:r>
              <a:rPr lang="en-US" dirty="0" err="1"/>
              <a:t>np.sum</a:t>
            </a:r>
            <a:r>
              <a:rPr lang="en-US" dirty="0"/>
              <a:t>(x)) </a:t>
            </a:r>
            <a:r>
              <a:rPr lang="en-US" dirty="0" smtClean="0"/>
              <a:t>                 </a:t>
            </a:r>
            <a:r>
              <a:rPr lang="en-US" sz="2000" i="1" dirty="0" smtClean="0"/>
              <a:t># </a:t>
            </a:r>
            <a:r>
              <a:rPr lang="en-US" sz="2000" i="1" dirty="0"/>
              <a:t>Compute sum of all elements; prints "10"</a:t>
            </a:r>
            <a:endParaRPr lang="en-US" i="1" dirty="0"/>
          </a:p>
          <a:p>
            <a:pPr marL="0" indent="0">
              <a:buNone/>
            </a:pPr>
            <a:r>
              <a:rPr lang="en-US" dirty="0"/>
              <a:t>print(</a:t>
            </a:r>
            <a:r>
              <a:rPr lang="en-US" dirty="0" err="1"/>
              <a:t>np.sum</a:t>
            </a:r>
            <a:r>
              <a:rPr lang="en-US" dirty="0"/>
              <a:t>(x, axis=0))  </a:t>
            </a:r>
            <a:r>
              <a:rPr lang="en-US" dirty="0" smtClean="0"/>
              <a:t>   </a:t>
            </a:r>
            <a:r>
              <a:rPr lang="en-US" sz="2000" i="1" dirty="0" smtClean="0"/>
              <a:t># </a:t>
            </a:r>
            <a:r>
              <a:rPr lang="en-US" sz="2000" i="1" dirty="0"/>
              <a:t>Compute sum of each column; prints "[4 6]"</a:t>
            </a:r>
          </a:p>
          <a:p>
            <a:pPr marL="0" indent="0">
              <a:buNone/>
            </a:pPr>
            <a:r>
              <a:rPr lang="en-US" dirty="0"/>
              <a:t>print(</a:t>
            </a:r>
            <a:r>
              <a:rPr lang="en-US" dirty="0" err="1"/>
              <a:t>np.sum</a:t>
            </a:r>
            <a:r>
              <a:rPr lang="en-US" dirty="0"/>
              <a:t>(x, axis=1</a:t>
            </a:r>
            <a:r>
              <a:rPr lang="en-US"/>
              <a:t>))  </a:t>
            </a:r>
            <a:r>
              <a:rPr lang="en-US" smtClean="0"/>
              <a:t>   </a:t>
            </a:r>
            <a:r>
              <a:rPr lang="en-US" sz="2000" i="1" smtClean="0"/>
              <a:t># </a:t>
            </a:r>
            <a:r>
              <a:rPr lang="en-US" sz="2000" i="1" dirty="0"/>
              <a:t>Compute sum of each row; prints "[3 7]"</a:t>
            </a:r>
            <a:endParaRPr lang="en-IN" sz="2000" i="1" dirty="0"/>
          </a:p>
        </p:txBody>
      </p:sp>
    </p:spTree>
    <p:extLst>
      <p:ext uri="{BB962C8B-B14F-4D97-AF65-F5344CB8AC3E}">
        <p14:creationId xmlns="" xmlns:p14="http://schemas.microsoft.com/office/powerpoint/2010/main" val="39769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a:t>The more important attributes of an </a:t>
            </a:r>
            <a:r>
              <a:rPr lang="en-US" sz="2800" i="1" dirty="0" err="1"/>
              <a:t>ndarray</a:t>
            </a:r>
            <a:r>
              <a:rPr lang="en-US" sz="2800" i="1" dirty="0"/>
              <a:t> object are</a:t>
            </a:r>
            <a:r>
              <a:rPr lang="en-US" sz="2800" i="1" dirty="0" smtClean="0"/>
              <a:t>:</a:t>
            </a:r>
            <a:endParaRPr lang="en-IN" sz="2800" i="1" dirty="0"/>
          </a:p>
        </p:txBody>
      </p:sp>
      <p:sp>
        <p:nvSpPr>
          <p:cNvPr id="3" name="Content Placeholder 2"/>
          <p:cNvSpPr>
            <a:spLocks noGrp="1"/>
          </p:cNvSpPr>
          <p:nvPr>
            <p:ph idx="1"/>
          </p:nvPr>
        </p:nvSpPr>
        <p:spPr/>
        <p:txBody>
          <a:bodyPr>
            <a:normAutofit fontScale="92500" lnSpcReduction="20000"/>
          </a:bodyPr>
          <a:lstStyle/>
          <a:p>
            <a:r>
              <a:rPr lang="en-US" i="1" dirty="0" err="1" smtClean="0"/>
              <a:t>ndarray.ndim</a:t>
            </a:r>
            <a:endParaRPr lang="en-US" i="1" dirty="0" smtClean="0"/>
          </a:p>
          <a:p>
            <a:pPr marL="0" indent="0">
              <a:buNone/>
            </a:pPr>
            <a:r>
              <a:rPr lang="en-US" dirty="0" smtClean="0"/>
              <a:t>The number of axes (dimensions) of the array.</a:t>
            </a:r>
          </a:p>
          <a:p>
            <a:endParaRPr lang="en-US" dirty="0" smtClean="0"/>
          </a:p>
          <a:p>
            <a:r>
              <a:rPr lang="en-US" dirty="0" err="1" smtClean="0"/>
              <a:t>ndarray.shape</a:t>
            </a:r>
            <a:endParaRPr lang="en-US" dirty="0" smtClean="0"/>
          </a:p>
          <a:p>
            <a:pPr marL="0" indent="0" algn="just">
              <a:buNone/>
            </a:pPr>
            <a:r>
              <a:rPr lang="en-US" dirty="0" smtClean="0"/>
              <a:t>The dimensions of the array. This is a tuple of integers indicating the size of the array in each dimension. For a matrix with n rows and m columns, shape will be (</a:t>
            </a:r>
            <a:r>
              <a:rPr lang="en-US" dirty="0" err="1" smtClean="0"/>
              <a:t>n,m</a:t>
            </a:r>
            <a:r>
              <a:rPr lang="en-US" dirty="0" smtClean="0"/>
              <a:t>). The length of the shape tuple is therefore the number of axes, </a:t>
            </a:r>
            <a:r>
              <a:rPr lang="en-US" dirty="0" err="1" smtClean="0"/>
              <a:t>ndim</a:t>
            </a:r>
            <a:r>
              <a:rPr lang="en-US" dirty="0" smtClean="0"/>
              <a:t>.</a:t>
            </a:r>
          </a:p>
          <a:p>
            <a:endParaRPr lang="en-US" dirty="0" smtClean="0"/>
          </a:p>
          <a:p>
            <a:r>
              <a:rPr lang="en-US" dirty="0" err="1" smtClean="0"/>
              <a:t>ndarray.size</a:t>
            </a:r>
            <a:endParaRPr lang="en-US" dirty="0" smtClean="0"/>
          </a:p>
          <a:p>
            <a:pPr marL="0" indent="0" algn="just">
              <a:buNone/>
            </a:pPr>
            <a:r>
              <a:rPr lang="en-US" dirty="0" smtClean="0"/>
              <a:t>The total number of elements of the array. This is equal to the product of the elements of shape.</a:t>
            </a:r>
            <a:endParaRPr lang="en-IN" dirty="0"/>
          </a:p>
        </p:txBody>
      </p:sp>
    </p:spTree>
    <p:extLst>
      <p:ext uri="{BB962C8B-B14F-4D97-AF65-F5344CB8AC3E}">
        <p14:creationId xmlns="" xmlns:p14="http://schemas.microsoft.com/office/powerpoint/2010/main" val="418183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i="1" dirty="0" err="1" smtClean="0"/>
              <a:t>ndarray.dtype</a:t>
            </a:r>
            <a:endParaRPr lang="en-US" i="1" dirty="0" smtClean="0"/>
          </a:p>
          <a:p>
            <a:pPr marL="0" indent="0" algn="just">
              <a:buNone/>
            </a:pPr>
            <a:r>
              <a:rPr lang="en-US" dirty="0" smtClean="0"/>
              <a:t>an object describing the type of the elements in the array. One can create or specify </a:t>
            </a:r>
            <a:r>
              <a:rPr lang="en-US" dirty="0" err="1" smtClean="0"/>
              <a:t>dtype’s</a:t>
            </a:r>
            <a:r>
              <a:rPr lang="en-US" dirty="0" smtClean="0"/>
              <a:t> using standard Python types. Additionally </a:t>
            </a:r>
            <a:r>
              <a:rPr lang="en-US" dirty="0" err="1" smtClean="0"/>
              <a:t>NumPy</a:t>
            </a:r>
            <a:r>
              <a:rPr lang="en-US" dirty="0" smtClean="0"/>
              <a:t> provides types of its own. numpy.int32, numpy.int16, and numpy.float64 are some examples.</a:t>
            </a:r>
          </a:p>
          <a:p>
            <a:endParaRPr lang="en-US" dirty="0" smtClean="0"/>
          </a:p>
          <a:p>
            <a:r>
              <a:rPr lang="en-US" i="1" dirty="0" err="1" smtClean="0"/>
              <a:t>ndarray.itemsize</a:t>
            </a:r>
            <a:endParaRPr lang="en-US" i="1" dirty="0" smtClean="0"/>
          </a:p>
          <a:p>
            <a:pPr marL="0" indent="0" algn="just">
              <a:buNone/>
            </a:pPr>
            <a:r>
              <a:rPr lang="en-US" dirty="0" smtClean="0"/>
              <a:t>the size in bytes of each element of the array. For example, an array of elements of type float64 has </a:t>
            </a:r>
            <a:r>
              <a:rPr lang="en-US" dirty="0" err="1" smtClean="0"/>
              <a:t>itemsize</a:t>
            </a:r>
            <a:r>
              <a:rPr lang="en-US" dirty="0" smtClean="0"/>
              <a:t> 8 (=64/8), while one of type complex32 has </a:t>
            </a:r>
            <a:r>
              <a:rPr lang="en-US" dirty="0" err="1" smtClean="0"/>
              <a:t>itemsize</a:t>
            </a:r>
            <a:r>
              <a:rPr lang="en-US" dirty="0" smtClean="0"/>
              <a:t> 4 (=32/8). It is equivalent to </a:t>
            </a:r>
            <a:r>
              <a:rPr lang="en-US" dirty="0" err="1" smtClean="0"/>
              <a:t>ndarray.dtype.itemsize</a:t>
            </a:r>
            <a:r>
              <a:rPr lang="en-US" dirty="0" smtClean="0"/>
              <a:t>.</a:t>
            </a:r>
          </a:p>
          <a:p>
            <a:endParaRPr lang="en-US" dirty="0" smtClean="0"/>
          </a:p>
          <a:p>
            <a:r>
              <a:rPr lang="en-US" dirty="0" err="1" smtClean="0"/>
              <a:t>ndarray.data</a:t>
            </a:r>
            <a:endParaRPr lang="en-US" dirty="0" smtClean="0"/>
          </a:p>
          <a:p>
            <a:pPr marL="0" indent="0" algn="just">
              <a:buNone/>
            </a:pPr>
            <a:r>
              <a:rPr lang="en-US" dirty="0" smtClean="0"/>
              <a:t>the buffer containing the actual elements of the array. </a:t>
            </a:r>
            <a:endParaRPr lang="en-IN" dirty="0"/>
          </a:p>
        </p:txBody>
      </p:sp>
    </p:spTree>
    <p:extLst>
      <p:ext uri="{BB962C8B-B14F-4D97-AF65-F5344CB8AC3E}">
        <p14:creationId xmlns="" xmlns:p14="http://schemas.microsoft.com/office/powerpoint/2010/main" val="371583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Array Creation</a:t>
            </a:r>
            <a:endParaRPr lang="en-IN" sz="3600" dirty="0"/>
          </a:p>
        </p:txBody>
      </p:sp>
      <p:sp>
        <p:nvSpPr>
          <p:cNvPr id="3" name="Content Placeholder 2"/>
          <p:cNvSpPr>
            <a:spLocks noGrp="1"/>
          </p:cNvSpPr>
          <p:nvPr>
            <p:ph idx="1"/>
          </p:nvPr>
        </p:nvSpPr>
        <p:spPr/>
        <p:txBody>
          <a:bodyPr/>
          <a:lstStyle/>
          <a:p>
            <a:pPr marL="0" indent="0">
              <a:buNone/>
            </a:pPr>
            <a:r>
              <a:rPr lang="en-US" dirty="0" smtClean="0"/>
              <a:t>There are several ways to create arrays.</a:t>
            </a:r>
          </a:p>
          <a:p>
            <a:endParaRPr lang="en-US" dirty="0" smtClean="0"/>
          </a:p>
          <a:p>
            <a:pPr algn="just"/>
            <a:r>
              <a:rPr lang="en-US" dirty="0" smtClean="0"/>
              <a:t>For example, you can create an array from a regular Python list or tuple using the array function. The type of the resulting array is deduced from the type of the elements in the sequences.</a:t>
            </a:r>
            <a:endParaRPr lang="en-IN" dirty="0"/>
          </a:p>
        </p:txBody>
      </p:sp>
    </p:spTree>
    <p:extLst>
      <p:ext uri="{BB962C8B-B14F-4D97-AF65-F5344CB8AC3E}">
        <p14:creationId xmlns="" xmlns:p14="http://schemas.microsoft.com/office/powerpoint/2010/main" val="320611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IN" dirty="0" smtClean="0"/>
              <a:t>&gt;&gt;&gt; import </a:t>
            </a:r>
            <a:r>
              <a:rPr lang="en-IN" dirty="0" err="1" smtClean="0"/>
              <a:t>numpy</a:t>
            </a:r>
            <a:r>
              <a:rPr lang="en-IN" dirty="0" smtClean="0"/>
              <a:t> as </a:t>
            </a:r>
            <a:r>
              <a:rPr lang="en-IN" dirty="0" err="1" smtClean="0"/>
              <a:t>np</a:t>
            </a:r>
            <a:endParaRPr lang="en-IN" dirty="0" smtClean="0"/>
          </a:p>
          <a:p>
            <a:pPr marL="0" indent="0">
              <a:buNone/>
            </a:pPr>
            <a:r>
              <a:rPr lang="en-IN" dirty="0" smtClean="0"/>
              <a:t>&gt;&gt;&gt; a = </a:t>
            </a:r>
            <a:r>
              <a:rPr lang="en-IN" dirty="0" err="1" smtClean="0"/>
              <a:t>np.array</a:t>
            </a:r>
            <a:r>
              <a:rPr lang="en-IN" dirty="0" smtClean="0"/>
              <a:t>([2,3,4])</a:t>
            </a:r>
          </a:p>
          <a:p>
            <a:pPr marL="0" indent="0">
              <a:buNone/>
            </a:pPr>
            <a:r>
              <a:rPr lang="en-IN" dirty="0" smtClean="0"/>
              <a:t>&gt;&gt;&gt; a</a:t>
            </a:r>
          </a:p>
          <a:p>
            <a:pPr marL="0" indent="0">
              <a:buNone/>
            </a:pPr>
            <a:r>
              <a:rPr lang="en-IN" dirty="0" smtClean="0"/>
              <a:t>array([2, 3, 4])</a:t>
            </a:r>
          </a:p>
          <a:p>
            <a:pPr marL="0" indent="0">
              <a:buNone/>
            </a:pPr>
            <a:r>
              <a:rPr lang="en-IN" dirty="0" smtClean="0"/>
              <a:t>&gt;&gt;&gt; </a:t>
            </a:r>
            <a:r>
              <a:rPr lang="en-IN" dirty="0" err="1" smtClean="0"/>
              <a:t>a.dtype</a:t>
            </a:r>
            <a:endParaRPr lang="en-IN" dirty="0" smtClean="0"/>
          </a:p>
          <a:p>
            <a:pPr marL="0" indent="0">
              <a:buNone/>
            </a:pPr>
            <a:r>
              <a:rPr lang="en-IN" dirty="0" err="1" smtClean="0"/>
              <a:t>dtype</a:t>
            </a:r>
            <a:r>
              <a:rPr lang="en-IN" dirty="0" smtClean="0"/>
              <a:t>('int64')</a:t>
            </a:r>
          </a:p>
          <a:p>
            <a:pPr marL="0" indent="0">
              <a:buNone/>
            </a:pPr>
            <a:r>
              <a:rPr lang="en-IN" dirty="0" smtClean="0"/>
              <a:t>&gt;&gt;&gt; b = </a:t>
            </a:r>
            <a:r>
              <a:rPr lang="en-IN" dirty="0" err="1" smtClean="0"/>
              <a:t>np.array</a:t>
            </a:r>
            <a:r>
              <a:rPr lang="en-IN" dirty="0" smtClean="0"/>
              <a:t>([1.2, 3.5, 5.1])</a:t>
            </a:r>
          </a:p>
          <a:p>
            <a:pPr marL="0" indent="0">
              <a:buNone/>
            </a:pPr>
            <a:r>
              <a:rPr lang="en-IN" dirty="0" smtClean="0"/>
              <a:t>&gt;&gt;&gt; </a:t>
            </a:r>
            <a:r>
              <a:rPr lang="en-IN" dirty="0" err="1" smtClean="0"/>
              <a:t>b.dtype</a:t>
            </a:r>
            <a:endParaRPr lang="en-IN" dirty="0" smtClean="0"/>
          </a:p>
          <a:p>
            <a:pPr marL="0" indent="0">
              <a:buNone/>
            </a:pPr>
            <a:r>
              <a:rPr lang="en-IN" dirty="0" err="1" smtClean="0"/>
              <a:t>dtype</a:t>
            </a:r>
            <a:r>
              <a:rPr lang="en-IN" dirty="0" smtClean="0"/>
              <a:t>('float64')</a:t>
            </a:r>
            <a:endParaRPr lang="en-IN" dirty="0"/>
          </a:p>
        </p:txBody>
      </p:sp>
    </p:spTree>
    <p:extLst>
      <p:ext uri="{BB962C8B-B14F-4D97-AF65-F5344CB8AC3E}">
        <p14:creationId xmlns="" xmlns:p14="http://schemas.microsoft.com/office/powerpoint/2010/main" val="3396131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7828"/>
            <a:ext cx="10515600" cy="5929135"/>
          </a:xfrm>
        </p:spPr>
        <p:txBody>
          <a:bodyPr>
            <a:normAutofit/>
          </a:bodyPr>
          <a:lstStyle/>
          <a:p>
            <a:pPr marL="0" indent="0">
              <a:buNone/>
            </a:pPr>
            <a:r>
              <a:rPr lang="en-IN" sz="1800" b="1" dirty="0" smtClean="0"/>
              <a:t>Example</a:t>
            </a:r>
          </a:p>
          <a:p>
            <a:pPr marL="0" indent="0">
              <a:buNone/>
            </a:pPr>
            <a:endParaRPr lang="en-IN" sz="2000" dirty="0" smtClean="0"/>
          </a:p>
          <a:p>
            <a:pPr marL="0" indent="0">
              <a:buNone/>
            </a:pPr>
            <a:r>
              <a:rPr lang="en-IN" sz="2000" dirty="0" smtClean="0"/>
              <a:t>&gt;&gt;&gt;import </a:t>
            </a:r>
            <a:r>
              <a:rPr lang="en-IN" sz="2000" dirty="0" err="1" smtClean="0"/>
              <a:t>numpy</a:t>
            </a:r>
            <a:r>
              <a:rPr lang="en-IN" sz="2000" dirty="0" smtClean="0"/>
              <a:t> as </a:t>
            </a:r>
            <a:r>
              <a:rPr lang="en-IN" sz="2000" dirty="0" err="1" smtClean="0"/>
              <a:t>np</a:t>
            </a:r>
            <a:endParaRPr lang="en-IN" sz="2000" dirty="0" smtClean="0"/>
          </a:p>
          <a:p>
            <a:pPr marL="0" indent="0">
              <a:buNone/>
            </a:pPr>
            <a:r>
              <a:rPr lang="en-IN" sz="2000" dirty="0" smtClean="0"/>
              <a:t>&gt;&gt;&gt;a = </a:t>
            </a:r>
            <a:r>
              <a:rPr lang="en-IN" sz="2000" dirty="0" err="1" smtClean="0"/>
              <a:t>np.arange</a:t>
            </a:r>
            <a:r>
              <a:rPr lang="en-IN" sz="2000" dirty="0" smtClean="0"/>
              <a:t>(15).reshape(3, 5)</a:t>
            </a:r>
          </a:p>
          <a:p>
            <a:pPr marL="0" indent="0">
              <a:buNone/>
            </a:pPr>
            <a:r>
              <a:rPr lang="en-IN" sz="2000" dirty="0" smtClean="0"/>
              <a:t>      a</a:t>
            </a:r>
          </a:p>
          <a:p>
            <a:pPr marL="0" indent="0">
              <a:buNone/>
            </a:pPr>
            <a:r>
              <a:rPr lang="en-IN" sz="2000" dirty="0" smtClean="0"/>
              <a:t>array([[ 0,  1,  2,  3,  4],</a:t>
            </a:r>
          </a:p>
          <a:p>
            <a:pPr marL="0" indent="0">
              <a:buNone/>
            </a:pPr>
            <a:r>
              <a:rPr lang="en-IN" sz="2000" dirty="0" smtClean="0"/>
              <a:t>       [ 5,  6,  7,  8,  9],</a:t>
            </a:r>
          </a:p>
          <a:p>
            <a:pPr marL="0" indent="0">
              <a:buNone/>
            </a:pPr>
            <a:r>
              <a:rPr lang="en-IN" sz="2000" dirty="0" smtClean="0"/>
              <a:t>       [10, 11, 12, 13, 14]])</a:t>
            </a:r>
          </a:p>
          <a:p>
            <a:pPr marL="0" indent="0">
              <a:buNone/>
            </a:pPr>
            <a:r>
              <a:rPr lang="en-IN" sz="2000" dirty="0" smtClean="0"/>
              <a:t>&gt;&gt;&gt; </a:t>
            </a:r>
            <a:r>
              <a:rPr lang="en-IN" sz="2000" dirty="0" err="1" smtClean="0"/>
              <a:t>a.shape</a:t>
            </a:r>
            <a:endParaRPr lang="en-IN" sz="2000" dirty="0" smtClean="0"/>
          </a:p>
          <a:p>
            <a:pPr marL="0" indent="0">
              <a:buNone/>
            </a:pPr>
            <a:r>
              <a:rPr lang="en-IN" sz="2000" dirty="0" smtClean="0"/>
              <a:t>       (3, 5)</a:t>
            </a:r>
          </a:p>
          <a:p>
            <a:pPr marL="0" indent="0">
              <a:buNone/>
            </a:pPr>
            <a:r>
              <a:rPr lang="en-IN" sz="2000" dirty="0" smtClean="0"/>
              <a:t>       </a:t>
            </a:r>
            <a:r>
              <a:rPr lang="en-IN" sz="2000" dirty="0" err="1" smtClean="0"/>
              <a:t>a.ndim</a:t>
            </a:r>
            <a:endParaRPr lang="en-IN" sz="2000" dirty="0" smtClean="0"/>
          </a:p>
          <a:p>
            <a:pPr marL="0" indent="0">
              <a:buNone/>
            </a:pPr>
            <a:r>
              <a:rPr lang="en-IN" sz="2000" dirty="0" smtClean="0"/>
              <a:t>       2</a:t>
            </a:r>
          </a:p>
        </p:txBody>
      </p:sp>
    </p:spTree>
    <p:extLst>
      <p:ext uri="{BB962C8B-B14F-4D97-AF65-F5344CB8AC3E}">
        <p14:creationId xmlns="" xmlns:p14="http://schemas.microsoft.com/office/powerpoint/2010/main" val="1663767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smtClean="0"/>
              <a:t>&gt;&gt;&gt; a.dtype.name</a:t>
            </a:r>
          </a:p>
          <a:p>
            <a:pPr marL="0" indent="0">
              <a:buNone/>
            </a:pPr>
            <a:r>
              <a:rPr lang="en-IN" dirty="0" smtClean="0"/>
              <a:t>       'int64'</a:t>
            </a:r>
          </a:p>
          <a:p>
            <a:pPr marL="0" indent="0">
              <a:buNone/>
            </a:pPr>
            <a:r>
              <a:rPr lang="en-IN" dirty="0" smtClean="0"/>
              <a:t>&gt;&gt;&gt; </a:t>
            </a:r>
            <a:r>
              <a:rPr lang="en-IN" dirty="0" err="1" smtClean="0"/>
              <a:t>a.itemsize</a:t>
            </a:r>
            <a:endParaRPr lang="en-IN" dirty="0" smtClean="0"/>
          </a:p>
          <a:p>
            <a:pPr marL="0" indent="0">
              <a:buNone/>
            </a:pPr>
            <a:r>
              <a:rPr lang="en-IN" dirty="0" smtClean="0"/>
              <a:t>       8</a:t>
            </a:r>
          </a:p>
          <a:p>
            <a:pPr marL="0" indent="0">
              <a:buNone/>
            </a:pPr>
            <a:r>
              <a:rPr lang="en-IN" dirty="0" smtClean="0"/>
              <a:t>&gt;&gt;&gt; </a:t>
            </a:r>
            <a:r>
              <a:rPr lang="en-IN" dirty="0" err="1" smtClean="0"/>
              <a:t>a.size</a:t>
            </a:r>
            <a:endParaRPr lang="en-IN" dirty="0" smtClean="0"/>
          </a:p>
          <a:p>
            <a:pPr marL="0" indent="0">
              <a:buNone/>
            </a:pPr>
            <a:r>
              <a:rPr lang="en-IN" dirty="0" smtClean="0"/>
              <a:t>       15</a:t>
            </a:r>
          </a:p>
          <a:p>
            <a:pPr marL="0" indent="0">
              <a:buNone/>
            </a:pPr>
            <a:r>
              <a:rPr lang="en-IN" dirty="0" smtClean="0"/>
              <a:t>&gt;&gt;&gt; type(a)</a:t>
            </a:r>
          </a:p>
          <a:p>
            <a:pPr marL="0" indent="0">
              <a:buNone/>
            </a:pPr>
            <a:r>
              <a:rPr lang="en-IN" dirty="0" smtClean="0"/>
              <a:t>       &lt;class '</a:t>
            </a:r>
            <a:r>
              <a:rPr lang="en-IN" dirty="0" err="1" smtClean="0"/>
              <a:t>numpy.ndarray</a:t>
            </a:r>
            <a:r>
              <a:rPr lang="en-IN" dirty="0" smtClean="0"/>
              <a:t>'&gt;</a:t>
            </a:r>
          </a:p>
          <a:p>
            <a:pPr marL="0" indent="0">
              <a:buNone/>
            </a:pPr>
            <a:endParaRPr lang="en-IN" dirty="0"/>
          </a:p>
        </p:txBody>
      </p:sp>
    </p:spTree>
    <p:extLst>
      <p:ext uri="{BB962C8B-B14F-4D97-AF65-F5344CB8AC3E}">
        <p14:creationId xmlns="" xmlns:p14="http://schemas.microsoft.com/office/powerpoint/2010/main" val="4029567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1986</Words>
  <Application>Microsoft Office PowerPoint</Application>
  <PresentationFormat>Custom</PresentationFormat>
  <Paragraphs>250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Numpy</vt:lpstr>
      <vt:lpstr>Introduction to Numpy</vt:lpstr>
      <vt:lpstr>Arrays</vt:lpstr>
      <vt:lpstr>The more important attributes of an ndarray object are:</vt:lpstr>
      <vt:lpstr>Slide 5</vt:lpstr>
      <vt:lpstr>Array Creation</vt:lpstr>
      <vt:lpstr>Slide 7</vt:lpstr>
      <vt:lpstr>Slide 8</vt:lpstr>
      <vt:lpstr>Slide 9</vt:lpstr>
      <vt:lpstr>Slide 10</vt:lpstr>
      <vt:lpstr>Slide 11</vt:lpstr>
      <vt:lpstr>Creating a three dimensional array</vt:lpstr>
      <vt:lpstr>Numpy also provides many functions to create arrays:</vt:lpstr>
      <vt:lpstr>Slide 14</vt:lpstr>
      <vt:lpstr>Array indexing</vt:lpstr>
      <vt:lpstr>Basic Slicing and Indexing</vt:lpstr>
      <vt:lpstr>Slide 17</vt:lpstr>
      <vt:lpstr>Slide 18</vt:lpstr>
      <vt:lpstr>Slide 19</vt:lpstr>
      <vt:lpstr>Advanced Indexing</vt:lpstr>
      <vt:lpstr>Integer array indexing</vt:lpstr>
      <vt:lpstr>Slide 22</vt:lpstr>
      <vt:lpstr>Combining advanced and basic indexing</vt:lpstr>
      <vt:lpstr>Boolean array Indexing</vt:lpstr>
      <vt:lpstr>Datatypes</vt:lpstr>
      <vt:lpstr>Slide 26</vt:lpstr>
      <vt:lpstr>Array math</vt:lpstr>
      <vt:lpstr>Slide 28</vt:lpstr>
      <vt:lpstr>Slide 29</vt:lpstr>
      <vt:lpstr>Slide 30</vt:lpstr>
      <vt:lpstr>Sum function</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dc:title>
  <dc:creator>Sumu</dc:creator>
  <cp:lastModifiedBy>hp</cp:lastModifiedBy>
  <cp:revision>80</cp:revision>
  <dcterms:created xsi:type="dcterms:W3CDTF">2020-04-27T16:15:48Z</dcterms:created>
  <dcterms:modified xsi:type="dcterms:W3CDTF">2021-10-06T10:39:31Z</dcterms:modified>
</cp:coreProperties>
</file>