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29" r:id="rId3"/>
    <p:sldId id="267" r:id="rId4"/>
    <p:sldId id="268" r:id="rId5"/>
    <p:sldId id="330" r:id="rId6"/>
    <p:sldId id="331" r:id="rId7"/>
    <p:sldId id="332" r:id="rId8"/>
    <p:sldId id="333"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6126" autoAdjust="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7520C-39CA-489A-997D-0ACD0A8CE72F}" type="datetimeFigureOut">
              <a:rPr lang="en-IN" smtClean="0"/>
              <a:pPr/>
              <a:t>20-11-2023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5E515-FD20-429F-9AA8-1C7122F4554B}" type="slidenum">
              <a:rPr lang="en-IN" smtClean="0"/>
              <a:pPr/>
              <a:t>‹#›</a:t>
            </a:fld>
            <a:endParaRPr lang="en-IN"/>
          </a:p>
        </p:txBody>
      </p:sp>
    </p:spTree>
    <p:extLst>
      <p:ext uri="{BB962C8B-B14F-4D97-AF65-F5344CB8AC3E}">
        <p14:creationId xmlns:p14="http://schemas.microsoft.com/office/powerpoint/2010/main" val="688794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F95E515-FD20-429F-9AA8-1C7122F4554B}" type="slidenum">
              <a:rPr lang="en-IN" smtClean="0"/>
              <a:pPr/>
              <a:t>13</a:t>
            </a:fld>
            <a:endParaRPr lang="en-IN"/>
          </a:p>
        </p:txBody>
      </p:sp>
    </p:spTree>
    <p:extLst>
      <p:ext uri="{BB962C8B-B14F-4D97-AF65-F5344CB8AC3E}">
        <p14:creationId xmlns:p14="http://schemas.microsoft.com/office/powerpoint/2010/main" val="168482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202415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68089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376273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35409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1012967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207037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1085683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100853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1663480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527519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8431F-2ECD-4271-A2E1-E580E0A3937D}" type="datetimeFigureOut">
              <a:rPr lang="en-IN" smtClean="0"/>
              <a:pPr/>
              <a:t>20-11-2023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656230-14B1-453A-B548-C43C6849126D}" type="slidenum">
              <a:rPr lang="en-IN" smtClean="0"/>
              <a:pPr/>
              <a:t>‹#›</a:t>
            </a:fld>
            <a:endParaRPr lang="en-IN"/>
          </a:p>
        </p:txBody>
      </p:sp>
    </p:spTree>
    <p:extLst>
      <p:ext uri="{BB962C8B-B14F-4D97-AF65-F5344CB8AC3E}">
        <p14:creationId xmlns:p14="http://schemas.microsoft.com/office/powerpoint/2010/main" val="3091895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8431F-2ECD-4271-A2E1-E580E0A3937D}" type="datetimeFigureOut">
              <a:rPr lang="en-IN" smtClean="0"/>
              <a:pPr/>
              <a:t>20-11-2023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56230-14B1-453A-B548-C43C6849126D}" type="slidenum">
              <a:rPr lang="en-IN" smtClean="0"/>
              <a:pPr/>
              <a:t>‹#›</a:t>
            </a:fld>
            <a:endParaRPr lang="en-IN"/>
          </a:p>
        </p:txBody>
      </p:sp>
    </p:spTree>
    <p:extLst>
      <p:ext uri="{BB962C8B-B14F-4D97-AF65-F5344CB8AC3E}">
        <p14:creationId xmlns:p14="http://schemas.microsoft.com/office/powerpoint/2010/main" val="470530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NumPy</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9978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2775"/>
          </a:xfrm>
        </p:spPr>
        <p:txBody>
          <a:bodyPr>
            <a:normAutofit fontScale="90000"/>
          </a:bodyPr>
          <a:lstStyle/>
          <a:p>
            <a:pPr algn="ctr"/>
            <a:r>
              <a:rPr lang="en-IN" b="1" dirty="0" smtClean="0"/>
              <a:t>Fancy Indexing in 2-D</a:t>
            </a:r>
            <a:endParaRPr lang="en-IN" b="1" dirty="0"/>
          </a:p>
        </p:txBody>
      </p:sp>
      <p:sp>
        <p:nvSpPr>
          <p:cNvPr id="3" name="Content Placeholder 2"/>
          <p:cNvSpPr>
            <a:spLocks noGrp="1"/>
          </p:cNvSpPr>
          <p:nvPr>
            <p:ph idx="1"/>
          </p:nvPr>
        </p:nvSpPr>
        <p:spPr>
          <a:xfrm>
            <a:off x="838200" y="1143000"/>
            <a:ext cx="10515600" cy="5033963"/>
          </a:xfrm>
        </p:spPr>
        <p:txBody>
          <a:bodyPr>
            <a:normAutofit/>
          </a:bodyPr>
          <a:lstStyle/>
          <a:p>
            <a:pPr marL="0" indent="0">
              <a:buNone/>
            </a:pPr>
            <a:r>
              <a:rPr lang="en-US" altLang="en-US" dirty="0" smtClean="0"/>
              <a:t>Example :</a:t>
            </a:r>
          </a:p>
          <a:p>
            <a:pPr marL="0" indent="0">
              <a:buNone/>
            </a:pPr>
            <a:r>
              <a:rPr lang="en-US" altLang="en-US" dirty="0" smtClean="0"/>
              <a:t>a[3</a:t>
            </a:r>
            <a:r>
              <a:rPr lang="en-US" altLang="en-US" dirty="0"/>
              <a:t>:,[0, 2, 5]]</a:t>
            </a:r>
          </a:p>
          <a:p>
            <a:pPr marL="0" indent="0">
              <a:buNone/>
            </a:pPr>
            <a:r>
              <a:rPr lang="en-US" altLang="en-US" dirty="0" smtClean="0"/>
              <a:t>#column  0  2 and 5 are required staring row 3 </a:t>
            </a:r>
          </a:p>
          <a:p>
            <a:pPr marL="0" indent="0">
              <a:buNone/>
            </a:pPr>
            <a:r>
              <a:rPr lang="en-US" altLang="en-US" dirty="0" smtClean="0"/>
              <a:t>array</a:t>
            </a:r>
            <a:r>
              <a:rPr lang="en-US" altLang="en-US" dirty="0"/>
              <a:t>([[30, 32, 35],       </a:t>
            </a:r>
          </a:p>
          <a:p>
            <a:pPr marL="0" indent="0">
              <a:buNone/>
            </a:pPr>
            <a:r>
              <a:rPr lang="en-US" altLang="en-US" dirty="0"/>
              <a:t>       [40, 42, 45]])</a:t>
            </a:r>
          </a:p>
          <a:p>
            <a:pPr marL="0" indent="0">
              <a:buNone/>
            </a:pPr>
            <a:r>
              <a:rPr lang="en-US" altLang="en-US" dirty="0"/>
              <a:t>       [50, 52, 55]])</a:t>
            </a:r>
          </a:p>
          <a:p>
            <a:endParaRPr lang="en-US" altLang="en-US" dirty="0"/>
          </a:p>
          <a:p>
            <a:endParaRPr lang="en-IN" dirty="0"/>
          </a:p>
        </p:txBody>
      </p:sp>
      <p:graphicFrame>
        <p:nvGraphicFramePr>
          <p:cNvPr id="4" name="Object 4"/>
          <p:cNvGraphicFramePr>
            <a:graphicFrameLocks noChangeAspect="1"/>
          </p:cNvGraphicFramePr>
          <p:nvPr>
            <p:extLst>
              <p:ext uri="{D42A27DB-BD31-4B8C-83A1-F6EECF244321}">
                <p14:modId xmlns:p14="http://schemas.microsoft.com/office/powerpoint/2010/main" val="259457688"/>
              </p:ext>
            </p:extLst>
          </p:nvPr>
        </p:nvGraphicFramePr>
        <p:xfrm>
          <a:off x="7842250" y="1143000"/>
          <a:ext cx="3008313" cy="3008313"/>
        </p:xfrm>
        <a:graphic>
          <a:graphicData uri="http://schemas.openxmlformats.org/presentationml/2006/ole">
            <mc:AlternateContent xmlns:mc="http://schemas.openxmlformats.org/markup-compatibility/2006">
              <mc:Choice xmlns:v="urn:schemas-microsoft-com:vml" Requires="v">
                <p:oleObj spid="_x0000_s6168" name="VISIO" r:id="rId3" imgW="3001419" imgH="3007495" progId="">
                  <p:embed/>
                </p:oleObj>
              </mc:Choice>
              <mc:Fallback>
                <p:oleObj name="VISIO" r:id="rId3" imgW="3001419" imgH="3007495"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0" y="1143000"/>
                        <a:ext cx="3008313"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34221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975"/>
          </a:xfrm>
        </p:spPr>
        <p:txBody>
          <a:bodyPr>
            <a:normAutofit fontScale="90000"/>
          </a:bodyPr>
          <a:lstStyle/>
          <a:p>
            <a:pPr algn="ctr"/>
            <a:r>
              <a:rPr lang="en-US" altLang="en-US" b="1" dirty="0" smtClean="0"/>
              <a:t>Array Calculation Methods</a:t>
            </a:r>
            <a:endParaRPr lang="en-IN" b="1" dirty="0"/>
          </a:p>
        </p:txBody>
      </p:sp>
      <p:sp>
        <p:nvSpPr>
          <p:cNvPr id="3" name="Content Placeholder 2"/>
          <p:cNvSpPr>
            <a:spLocks noGrp="1"/>
          </p:cNvSpPr>
          <p:nvPr>
            <p:ph idx="1"/>
          </p:nvPr>
        </p:nvSpPr>
        <p:spPr>
          <a:xfrm>
            <a:off x="838200" y="927100"/>
            <a:ext cx="10728158" cy="5345363"/>
          </a:xfrm>
        </p:spPr>
        <p:txBody>
          <a:bodyPr>
            <a:noAutofit/>
          </a:bodyPr>
          <a:lstStyle/>
          <a:p>
            <a:r>
              <a:rPr lang="en-US" altLang="en-US" dirty="0" smtClean="0">
                <a:solidFill>
                  <a:schemeClr val="tx1"/>
                </a:solidFill>
                <a:cs typeface="Courier New" panose="02070309020205020404" pitchFamily="49" charset="0"/>
              </a:rPr>
              <a:t>a = array([[1,2,3], [4,5,6]], float)</a:t>
            </a:r>
          </a:p>
          <a:p>
            <a:pPr marL="0" indent="0">
              <a:buNone/>
            </a:pPr>
            <a:r>
              <a:rPr lang="en-US" altLang="en-US" dirty="0" smtClean="0">
                <a:cs typeface="Courier New" panose="02070309020205020404" pitchFamily="49" charset="0"/>
              </a:rPr>
              <a:t># Sum defaults to summing all array values.</a:t>
            </a:r>
          </a:p>
          <a:p>
            <a:r>
              <a:rPr lang="en-US" altLang="en-US" dirty="0" smtClean="0">
                <a:solidFill>
                  <a:schemeClr val="tx1"/>
                </a:solidFill>
                <a:cs typeface="Courier New" panose="02070309020205020404" pitchFamily="49" charset="0"/>
              </a:rPr>
              <a:t>sum(a)</a:t>
            </a:r>
          </a:p>
          <a:p>
            <a:pPr marL="0" indent="0">
              <a:buNone/>
            </a:pPr>
            <a:r>
              <a:rPr lang="en-US" altLang="en-US" b="0" dirty="0" smtClean="0">
                <a:solidFill>
                  <a:schemeClr val="tx1"/>
                </a:solidFill>
                <a:cs typeface="Courier New" panose="02070309020205020404" pitchFamily="49" charset="0"/>
              </a:rPr>
              <a:t>21.</a:t>
            </a:r>
          </a:p>
          <a:p>
            <a:pPr marL="0" indent="0">
              <a:buNone/>
            </a:pPr>
            <a:r>
              <a:rPr lang="en-US" altLang="en-US" dirty="0" smtClean="0">
                <a:cs typeface="Courier New" panose="02070309020205020404" pitchFamily="49" charset="0"/>
              </a:rPr>
              <a:t># supply the keyword axis to sum along the 0th axis.</a:t>
            </a:r>
          </a:p>
          <a:p>
            <a:r>
              <a:rPr lang="en-US" altLang="en-US" dirty="0" smtClean="0">
                <a:solidFill>
                  <a:schemeClr val="tx1"/>
                </a:solidFill>
                <a:cs typeface="Courier New" panose="02070309020205020404" pitchFamily="49" charset="0"/>
              </a:rPr>
              <a:t>sum(a, axis=0)</a:t>
            </a:r>
          </a:p>
          <a:p>
            <a:pPr marL="0" indent="0">
              <a:buNone/>
            </a:pPr>
            <a:r>
              <a:rPr lang="en-US" altLang="en-US" b="0" dirty="0" smtClean="0">
                <a:solidFill>
                  <a:schemeClr val="tx1"/>
                </a:solidFill>
                <a:cs typeface="Courier New" panose="02070309020205020404" pitchFamily="49" charset="0"/>
              </a:rPr>
              <a:t>array([5., 7., 9.])</a:t>
            </a:r>
          </a:p>
          <a:p>
            <a:pPr marL="0" indent="0">
              <a:buNone/>
            </a:pPr>
            <a:r>
              <a:rPr lang="en-US" altLang="en-US" dirty="0" smtClean="0">
                <a:cs typeface="Courier New" panose="02070309020205020404" pitchFamily="49" charset="0"/>
              </a:rPr>
              <a:t># supply the keyword axis to sum along the last axis.</a:t>
            </a:r>
          </a:p>
          <a:p>
            <a:r>
              <a:rPr lang="en-US" altLang="en-US" dirty="0" smtClean="0">
                <a:solidFill>
                  <a:schemeClr val="tx1"/>
                </a:solidFill>
                <a:cs typeface="Courier New" panose="02070309020205020404" pitchFamily="49" charset="0"/>
              </a:rPr>
              <a:t>sum(a, axis=-1)</a:t>
            </a:r>
          </a:p>
          <a:p>
            <a:pPr marL="0" indent="0">
              <a:buNone/>
            </a:pPr>
            <a:r>
              <a:rPr lang="en-US" altLang="en-US" b="0" dirty="0" smtClean="0">
                <a:solidFill>
                  <a:schemeClr val="tx1"/>
                </a:solidFill>
                <a:cs typeface="Courier New" panose="02070309020205020404" pitchFamily="49" charset="0"/>
              </a:rPr>
              <a:t>array([6., 15.])</a:t>
            </a:r>
          </a:p>
          <a:p>
            <a:endParaRPr lang="en-IN" sz="2000" dirty="0"/>
          </a:p>
        </p:txBody>
      </p:sp>
    </p:spTree>
    <p:extLst>
      <p:ext uri="{BB962C8B-B14F-4D97-AF65-F5344CB8AC3E}">
        <p14:creationId xmlns:p14="http://schemas.microsoft.com/office/powerpoint/2010/main" val="2419991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pPr algn="ctr"/>
            <a:r>
              <a:rPr lang="en-IN" b="1" dirty="0" smtClean="0"/>
              <a:t>Sum Array Method</a:t>
            </a:r>
            <a:endParaRPr lang="en-IN" b="1" dirty="0"/>
          </a:p>
        </p:txBody>
      </p:sp>
      <p:sp>
        <p:nvSpPr>
          <p:cNvPr id="3" name="Content Placeholder 2"/>
          <p:cNvSpPr>
            <a:spLocks noGrp="1"/>
          </p:cNvSpPr>
          <p:nvPr>
            <p:ph idx="1"/>
          </p:nvPr>
        </p:nvSpPr>
        <p:spPr>
          <a:xfrm>
            <a:off x="838200" y="1117600"/>
            <a:ext cx="10515600" cy="5059363"/>
          </a:xfrm>
        </p:spPr>
        <p:txBody>
          <a:bodyPr>
            <a:normAutofit/>
          </a:bodyPr>
          <a:lstStyle/>
          <a:p>
            <a:r>
              <a:rPr lang="en-US" altLang="en-US" dirty="0" smtClean="0">
                <a:cs typeface="Courier New" panose="02070309020205020404" pitchFamily="49" charset="0"/>
              </a:rPr>
              <a:t># The </a:t>
            </a:r>
            <a:r>
              <a:rPr lang="en-US" altLang="en-US" dirty="0" err="1" smtClean="0">
                <a:cs typeface="Courier New" panose="02070309020205020404" pitchFamily="49" charset="0"/>
              </a:rPr>
              <a:t>a.sum</a:t>
            </a:r>
            <a:r>
              <a:rPr lang="en-US" altLang="en-US" dirty="0" smtClean="0">
                <a:cs typeface="Courier New" panose="02070309020205020404" pitchFamily="49" charset="0"/>
              </a:rPr>
              <a:t>() defaults to summing *all* array values</a:t>
            </a:r>
          </a:p>
          <a:p>
            <a:r>
              <a:rPr lang="en-US" altLang="en-US" dirty="0">
                <a:cs typeface="Courier New" panose="02070309020205020404" pitchFamily="49" charset="0"/>
              </a:rPr>
              <a:t>a = array([[1,2,3], [4,5,6]], float)</a:t>
            </a:r>
          </a:p>
          <a:p>
            <a:r>
              <a:rPr lang="en-US" altLang="en-US" dirty="0" err="1" smtClean="0">
                <a:solidFill>
                  <a:schemeClr val="tx1"/>
                </a:solidFill>
                <a:cs typeface="Courier New" panose="02070309020205020404" pitchFamily="49" charset="0"/>
              </a:rPr>
              <a:t>a.sum</a:t>
            </a:r>
            <a:r>
              <a:rPr lang="en-US" altLang="en-US" dirty="0" smtClean="0">
                <a:solidFill>
                  <a:schemeClr val="tx1"/>
                </a:solidFill>
                <a:cs typeface="Courier New" panose="02070309020205020404" pitchFamily="49" charset="0"/>
              </a:rPr>
              <a:t>()</a:t>
            </a:r>
          </a:p>
          <a:p>
            <a:pPr marL="0" indent="0">
              <a:buNone/>
            </a:pPr>
            <a:r>
              <a:rPr lang="en-US" altLang="en-US" b="0" dirty="0" smtClean="0">
                <a:solidFill>
                  <a:schemeClr val="tx1"/>
                </a:solidFill>
                <a:cs typeface="Courier New" panose="02070309020205020404" pitchFamily="49" charset="0"/>
              </a:rPr>
              <a:t>21.</a:t>
            </a:r>
          </a:p>
          <a:p>
            <a:r>
              <a:rPr lang="en-US" altLang="en-US" dirty="0" smtClean="0">
                <a:cs typeface="Courier New" panose="02070309020205020404" pitchFamily="49" charset="0"/>
              </a:rPr>
              <a:t># Supply an axis argument to sum along a specific axis.</a:t>
            </a:r>
          </a:p>
          <a:p>
            <a:r>
              <a:rPr lang="en-US" altLang="en-US" dirty="0" err="1" smtClean="0">
                <a:solidFill>
                  <a:schemeClr val="tx1"/>
                </a:solidFill>
                <a:cs typeface="Courier New" panose="02070309020205020404" pitchFamily="49" charset="0"/>
              </a:rPr>
              <a:t>a.sum</a:t>
            </a:r>
            <a:r>
              <a:rPr lang="en-US" altLang="en-US" dirty="0" smtClean="0">
                <a:solidFill>
                  <a:schemeClr val="tx1"/>
                </a:solidFill>
                <a:cs typeface="Courier New" panose="02070309020205020404" pitchFamily="49" charset="0"/>
              </a:rPr>
              <a:t>(axis=0)</a:t>
            </a:r>
          </a:p>
          <a:p>
            <a:pPr marL="0" indent="0">
              <a:buNone/>
            </a:pPr>
            <a:r>
              <a:rPr lang="en-US" altLang="en-US" b="0" dirty="0" smtClean="0">
                <a:solidFill>
                  <a:schemeClr val="tx1"/>
                </a:solidFill>
                <a:cs typeface="Courier New" panose="02070309020205020404" pitchFamily="49" charset="0"/>
              </a:rPr>
              <a:t>array([5., 7., 9.])</a:t>
            </a:r>
          </a:p>
          <a:p>
            <a:endParaRPr lang="en-IN" dirty="0"/>
          </a:p>
        </p:txBody>
      </p:sp>
    </p:spTree>
    <p:extLst>
      <p:ext uri="{BB962C8B-B14F-4D97-AF65-F5344CB8AC3E}">
        <p14:creationId xmlns:p14="http://schemas.microsoft.com/office/powerpoint/2010/main" val="31144028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pPr algn="ctr"/>
            <a:r>
              <a:rPr lang="en-IN" b="1" dirty="0" smtClean="0"/>
              <a:t>Product</a:t>
            </a:r>
            <a:endParaRPr lang="en-IN" b="1" dirty="0"/>
          </a:p>
        </p:txBody>
      </p:sp>
      <p:sp>
        <p:nvSpPr>
          <p:cNvPr id="3" name="Content Placeholder 2"/>
          <p:cNvSpPr>
            <a:spLocks noGrp="1"/>
          </p:cNvSpPr>
          <p:nvPr>
            <p:ph idx="1"/>
          </p:nvPr>
        </p:nvSpPr>
        <p:spPr>
          <a:xfrm>
            <a:off x="838200" y="1193800"/>
            <a:ext cx="10515600" cy="4983163"/>
          </a:xfrm>
        </p:spPr>
        <p:txBody>
          <a:bodyPr/>
          <a:lstStyle/>
          <a:p>
            <a:r>
              <a:rPr lang="en-US" altLang="en-US" dirty="0" smtClean="0">
                <a:cs typeface="Courier New" panose="02070309020205020404" pitchFamily="49" charset="0"/>
              </a:rPr>
              <a:t># product along columns.</a:t>
            </a:r>
          </a:p>
          <a:p>
            <a:r>
              <a:rPr lang="en-US" altLang="en-US" dirty="0" smtClean="0">
                <a:cs typeface="Courier New" panose="02070309020205020404" pitchFamily="49" charset="0"/>
              </a:rPr>
              <a:t>a = array([[1,2,3], [4,5,6]], float)</a:t>
            </a:r>
          </a:p>
          <a:p>
            <a:r>
              <a:rPr lang="en-US" altLang="en-US" dirty="0" err="1" smtClean="0">
                <a:solidFill>
                  <a:schemeClr val="tx1"/>
                </a:solidFill>
                <a:cs typeface="Courier New" panose="02070309020205020404" pitchFamily="49" charset="0"/>
              </a:rPr>
              <a:t>a.prod</a:t>
            </a:r>
            <a:r>
              <a:rPr lang="en-US" altLang="en-US" dirty="0" smtClean="0">
                <a:solidFill>
                  <a:schemeClr val="tx1"/>
                </a:solidFill>
                <a:cs typeface="Courier New" panose="02070309020205020404" pitchFamily="49" charset="0"/>
              </a:rPr>
              <a:t>(axis=0)</a:t>
            </a:r>
          </a:p>
          <a:p>
            <a:r>
              <a:rPr lang="en-US" altLang="en-US" b="0" dirty="0" smtClean="0">
                <a:solidFill>
                  <a:schemeClr val="tx1"/>
                </a:solidFill>
                <a:cs typeface="Courier New" panose="02070309020205020404" pitchFamily="49" charset="0"/>
              </a:rPr>
              <a:t>array([ 4., 10., 18.])</a:t>
            </a:r>
            <a:br>
              <a:rPr lang="en-US" altLang="en-US" b="0" dirty="0" smtClean="0">
                <a:solidFill>
                  <a:schemeClr val="tx1"/>
                </a:solidFill>
                <a:cs typeface="Courier New" panose="02070309020205020404" pitchFamily="49" charset="0"/>
              </a:rPr>
            </a:br>
            <a:endParaRPr lang="en-US" altLang="en-US" b="0" dirty="0" smtClean="0">
              <a:solidFill>
                <a:schemeClr val="tx1"/>
              </a:solidFill>
              <a:cs typeface="Courier New" panose="02070309020205020404" pitchFamily="49" charset="0"/>
            </a:endParaRPr>
          </a:p>
          <a:p>
            <a:endParaRPr lang="en-IN" dirty="0"/>
          </a:p>
        </p:txBody>
      </p:sp>
    </p:spTree>
    <p:extLst>
      <p:ext uri="{BB962C8B-B14F-4D97-AF65-F5344CB8AC3E}">
        <p14:creationId xmlns:p14="http://schemas.microsoft.com/office/powerpoint/2010/main" val="5374994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76275"/>
          </a:xfrm>
        </p:spPr>
        <p:txBody>
          <a:bodyPr>
            <a:normAutofit fontScale="90000"/>
          </a:bodyPr>
          <a:lstStyle/>
          <a:p>
            <a:pPr algn="ctr"/>
            <a:r>
              <a:rPr lang="en-IN" b="1" dirty="0" smtClean="0"/>
              <a:t>Min/Max</a:t>
            </a:r>
            <a:endParaRPr lang="en-IN" b="1" dirty="0"/>
          </a:p>
        </p:txBody>
      </p:sp>
      <p:sp>
        <p:nvSpPr>
          <p:cNvPr id="3" name="Content Placeholder 2"/>
          <p:cNvSpPr>
            <a:spLocks noGrp="1"/>
          </p:cNvSpPr>
          <p:nvPr>
            <p:ph idx="1"/>
          </p:nvPr>
        </p:nvSpPr>
        <p:spPr>
          <a:xfrm>
            <a:off x="838200" y="1231900"/>
            <a:ext cx="10515600" cy="4945063"/>
          </a:xfrm>
        </p:spPr>
        <p:txBody>
          <a:bodyPr/>
          <a:lstStyle/>
          <a:p>
            <a:r>
              <a:rPr lang="en-US" altLang="en-US" dirty="0" smtClean="0">
                <a:solidFill>
                  <a:schemeClr val="tx1"/>
                </a:solidFill>
                <a:cs typeface="Courier New" panose="02070309020205020404" pitchFamily="49" charset="0"/>
              </a:rPr>
              <a:t>a = array([2.,3.,0.,1.]) </a:t>
            </a:r>
          </a:p>
          <a:p>
            <a:r>
              <a:rPr lang="en-US" altLang="en-US" dirty="0" err="1" smtClean="0">
                <a:solidFill>
                  <a:schemeClr val="tx1"/>
                </a:solidFill>
                <a:cs typeface="Courier New" panose="02070309020205020404" pitchFamily="49" charset="0"/>
              </a:rPr>
              <a:t>a.min</a:t>
            </a:r>
            <a:r>
              <a:rPr lang="en-US" altLang="en-US" dirty="0" smtClean="0">
                <a:solidFill>
                  <a:schemeClr val="tx1"/>
                </a:solidFill>
                <a:cs typeface="Courier New" panose="02070309020205020404" pitchFamily="49" charset="0"/>
              </a:rPr>
              <a:t>(axis=0)</a:t>
            </a:r>
          </a:p>
          <a:p>
            <a:pPr marL="0" indent="0">
              <a:buNone/>
            </a:pPr>
            <a:r>
              <a:rPr lang="en-US" altLang="en-US" b="0" dirty="0" smtClean="0">
                <a:solidFill>
                  <a:schemeClr val="tx1"/>
                </a:solidFill>
                <a:cs typeface="Courier New" panose="02070309020205020404" pitchFamily="49" charset="0"/>
              </a:rPr>
              <a:t>0.</a:t>
            </a:r>
          </a:p>
          <a:p>
            <a:r>
              <a:rPr lang="en-US" altLang="en-US" dirty="0" smtClean="0">
                <a:cs typeface="Courier New" panose="02070309020205020404" pitchFamily="49" charset="0"/>
              </a:rPr>
              <a:t># use </a:t>
            </a:r>
            <a:r>
              <a:rPr lang="en-US" altLang="en-US" dirty="0" err="1" smtClean="0">
                <a:cs typeface="Courier New" panose="02070309020205020404" pitchFamily="49" charset="0"/>
              </a:rPr>
              <a:t>Numpy’s</a:t>
            </a:r>
            <a:r>
              <a:rPr lang="en-US" altLang="en-US" dirty="0" smtClean="0">
                <a:cs typeface="Courier New" panose="02070309020205020404" pitchFamily="49" charset="0"/>
              </a:rPr>
              <a:t> </a:t>
            </a:r>
            <a:r>
              <a:rPr lang="en-US" altLang="en-US" dirty="0" err="1" smtClean="0">
                <a:cs typeface="Courier New" panose="02070309020205020404" pitchFamily="49" charset="0"/>
              </a:rPr>
              <a:t>amin</a:t>
            </a:r>
            <a:r>
              <a:rPr lang="en-US" altLang="en-US" dirty="0" smtClean="0">
                <a:cs typeface="Courier New" panose="02070309020205020404" pitchFamily="49" charset="0"/>
              </a:rPr>
              <a:t>() instead  of Python’s </a:t>
            </a:r>
            <a:r>
              <a:rPr lang="en-US" altLang="en-US" dirty="0" err="1" smtClean="0">
                <a:cs typeface="Courier New" panose="02070309020205020404" pitchFamily="49" charset="0"/>
              </a:rPr>
              <a:t>builtin</a:t>
            </a:r>
            <a:r>
              <a:rPr lang="en-US" altLang="en-US" dirty="0" smtClean="0">
                <a:cs typeface="Courier New" panose="02070309020205020404" pitchFamily="49" charset="0"/>
              </a:rPr>
              <a:t> min() </a:t>
            </a:r>
          </a:p>
          <a:p>
            <a:r>
              <a:rPr lang="en-US" altLang="en-US" dirty="0" smtClean="0">
                <a:cs typeface="Courier New" panose="02070309020205020404" pitchFamily="49" charset="0"/>
              </a:rPr>
              <a:t># for speed operations on  multi-dimensional arrays.</a:t>
            </a:r>
          </a:p>
          <a:p>
            <a:r>
              <a:rPr lang="en-US" altLang="en-US" dirty="0" err="1" smtClean="0">
                <a:solidFill>
                  <a:schemeClr val="tx1"/>
                </a:solidFill>
                <a:cs typeface="Courier New" panose="02070309020205020404" pitchFamily="49" charset="0"/>
              </a:rPr>
              <a:t>amin</a:t>
            </a:r>
            <a:r>
              <a:rPr lang="en-US" altLang="en-US" dirty="0" smtClean="0">
                <a:solidFill>
                  <a:schemeClr val="tx1"/>
                </a:solidFill>
                <a:cs typeface="Courier New" panose="02070309020205020404" pitchFamily="49" charset="0"/>
              </a:rPr>
              <a:t>(a, axis=0)</a:t>
            </a:r>
          </a:p>
          <a:p>
            <a:pPr marL="0" indent="0">
              <a:buNone/>
            </a:pPr>
            <a:r>
              <a:rPr lang="en-US" altLang="en-US" b="0" dirty="0" smtClean="0">
                <a:solidFill>
                  <a:schemeClr val="tx1"/>
                </a:solidFill>
                <a:cs typeface="Courier New" panose="02070309020205020404" pitchFamily="49" charset="0"/>
              </a:rPr>
              <a:t>0.</a:t>
            </a:r>
          </a:p>
          <a:p>
            <a:endParaRPr lang="en-IN" dirty="0"/>
          </a:p>
        </p:txBody>
      </p:sp>
    </p:spTree>
    <p:extLst>
      <p:ext uri="{BB962C8B-B14F-4D97-AF65-F5344CB8AC3E}">
        <p14:creationId xmlns:p14="http://schemas.microsoft.com/office/powerpoint/2010/main" val="39633187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158" y="204704"/>
            <a:ext cx="10515600" cy="789907"/>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219200"/>
            <a:ext cx="10515600" cy="4957763"/>
          </a:xfrm>
        </p:spPr>
        <p:txBody>
          <a:bodyPr>
            <a:normAutofit/>
          </a:bodyPr>
          <a:lstStyle/>
          <a:p>
            <a:r>
              <a:rPr lang="en-US" dirty="0"/>
              <a:t> Fancy indexing is like the simple indexing we've already seen, but we pass arrays of indices in place of single scalars. This allows us to very quickly access and modify complicated subsets of an array's values</a:t>
            </a:r>
            <a:r>
              <a:rPr lang="en-US" dirty="0" smtClean="0"/>
              <a:t>.</a:t>
            </a:r>
          </a:p>
          <a:p>
            <a:r>
              <a:rPr lang="en-US" dirty="0"/>
              <a:t>Fancy indexing is conceptually simple: it means passing an array of indices to access multiple array elements at once</a:t>
            </a:r>
            <a:r>
              <a:rPr lang="en-US" dirty="0" smtClean="0"/>
              <a:t>.</a:t>
            </a:r>
          </a:p>
          <a:p>
            <a:r>
              <a:rPr lang="en-US" dirty="0"/>
              <a:t>Suppose we want to access three different elements. We could do it like this</a:t>
            </a:r>
            <a:r>
              <a:rPr lang="en-US" dirty="0" smtClean="0"/>
              <a:t>:</a:t>
            </a:r>
          </a:p>
          <a:p>
            <a:r>
              <a:rPr lang="en-US" dirty="0" smtClean="0"/>
              <a:t>If x=[0,10,20,30,40,50,60,70,80]</a:t>
            </a:r>
          </a:p>
          <a:p>
            <a:r>
              <a:rPr lang="en-US" dirty="0" smtClean="0"/>
              <a:t>[x[1],x[5],x[6]] would show  10 and 50 and 60</a:t>
            </a:r>
          </a:p>
          <a:p>
            <a:r>
              <a:rPr lang="en-US" dirty="0" smtClean="0"/>
              <a:t>Alternatively</a:t>
            </a:r>
            <a:r>
              <a:rPr lang="en-US" dirty="0"/>
              <a:t>, we can pass a single list or array of indices to obtain the same result</a:t>
            </a:r>
            <a:r>
              <a:rPr lang="en-US" dirty="0" smtClean="0"/>
              <a:t>: </a:t>
            </a:r>
            <a:r>
              <a:rPr lang="en-US" dirty="0" err="1" smtClean="0"/>
              <a:t>Ind</a:t>
            </a:r>
            <a:r>
              <a:rPr lang="en-US" dirty="0" smtClean="0"/>
              <a:t>=x[1,5,6]</a:t>
            </a:r>
          </a:p>
          <a:p>
            <a:endParaRPr lang="en-IN" dirty="0"/>
          </a:p>
        </p:txBody>
      </p:sp>
    </p:spTree>
    <p:extLst>
      <p:ext uri="{BB962C8B-B14F-4D97-AF65-F5344CB8AC3E}">
        <p14:creationId xmlns:p14="http://schemas.microsoft.com/office/powerpoint/2010/main" val="106033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384300"/>
            <a:ext cx="10515600" cy="4792663"/>
          </a:xfrm>
        </p:spPr>
        <p:txBody>
          <a:bodyPr>
            <a:normAutofit lnSpcReduction="10000"/>
          </a:bodyPr>
          <a:lstStyle/>
          <a:p>
            <a:r>
              <a:rPr lang="en-IN" dirty="0" smtClean="0"/>
              <a:t>Indexing by Position</a:t>
            </a:r>
          </a:p>
          <a:p>
            <a:r>
              <a:rPr lang="en-US" altLang="en-US" dirty="0"/>
              <a:t>a = </a:t>
            </a:r>
            <a:r>
              <a:rPr lang="en-US" altLang="en-US" dirty="0" err="1"/>
              <a:t>arange</a:t>
            </a:r>
            <a:r>
              <a:rPr lang="en-US" altLang="en-US" dirty="0"/>
              <a:t>(0,80,10</a:t>
            </a:r>
            <a:r>
              <a:rPr lang="en-US" altLang="en-US" dirty="0" smtClean="0"/>
              <a:t>)</a:t>
            </a:r>
          </a:p>
          <a:p>
            <a:pPr marL="0" indent="0">
              <a:buNone/>
            </a:pPr>
            <a:r>
              <a:rPr lang="en-IN" dirty="0"/>
              <a:t>[ 0 10 20 30 40 50 60 70]</a:t>
            </a:r>
            <a:endParaRPr lang="en-US" altLang="en-US" dirty="0"/>
          </a:p>
          <a:p>
            <a:r>
              <a:rPr lang="en-US" altLang="en-US" dirty="0" smtClean="0"/>
              <a:t>y </a:t>
            </a:r>
            <a:r>
              <a:rPr lang="en-US" altLang="en-US" dirty="0"/>
              <a:t>= a[[1, 2, -3]]</a:t>
            </a:r>
          </a:p>
          <a:p>
            <a:r>
              <a:rPr lang="en-US" altLang="en-US" dirty="0" smtClean="0"/>
              <a:t>print </a:t>
            </a:r>
            <a:r>
              <a:rPr lang="en-US" altLang="en-US" dirty="0"/>
              <a:t>y</a:t>
            </a:r>
          </a:p>
          <a:p>
            <a:r>
              <a:rPr lang="en-US" altLang="en-US" dirty="0"/>
              <a:t>[10 20 50]</a:t>
            </a:r>
          </a:p>
          <a:p>
            <a:r>
              <a:rPr lang="en-US" altLang="en-US" dirty="0" smtClean="0"/>
              <a:t># </a:t>
            </a:r>
            <a:r>
              <a:rPr lang="en-US" altLang="en-US" dirty="0"/>
              <a:t>using take</a:t>
            </a:r>
          </a:p>
          <a:p>
            <a:r>
              <a:rPr lang="en-US" altLang="en-US" dirty="0" smtClean="0"/>
              <a:t>y </a:t>
            </a:r>
            <a:r>
              <a:rPr lang="en-US" altLang="en-US" dirty="0"/>
              <a:t>= take(a,[1,2,-3])</a:t>
            </a:r>
          </a:p>
          <a:p>
            <a:r>
              <a:rPr lang="en-US" altLang="en-US" dirty="0" smtClean="0"/>
              <a:t>print </a:t>
            </a:r>
            <a:r>
              <a:rPr lang="en-US" altLang="en-US" dirty="0"/>
              <a:t>y</a:t>
            </a:r>
          </a:p>
          <a:p>
            <a:r>
              <a:rPr lang="en-US" altLang="en-US" dirty="0"/>
              <a:t>[10 20 50]</a:t>
            </a:r>
          </a:p>
          <a:p>
            <a:endParaRPr lang="en-IN" dirty="0"/>
          </a:p>
        </p:txBody>
      </p:sp>
      <p:grpSp>
        <p:nvGrpSpPr>
          <p:cNvPr id="4" name="Group 5"/>
          <p:cNvGrpSpPr>
            <a:grpSpLocks/>
          </p:cNvGrpSpPr>
          <p:nvPr/>
        </p:nvGrpSpPr>
        <p:grpSpPr bwMode="auto">
          <a:xfrm>
            <a:off x="7760777" y="1892300"/>
            <a:ext cx="2462722" cy="2171479"/>
            <a:chOff x="3383" y="539"/>
            <a:chExt cx="1859" cy="1228"/>
          </a:xfrm>
        </p:grpSpPr>
        <p:graphicFrame>
          <p:nvGraphicFramePr>
            <p:cNvPr id="5" name="Object 6"/>
            <p:cNvGraphicFramePr>
              <a:graphicFrameLocks noChangeAspect="1"/>
            </p:cNvGraphicFramePr>
            <p:nvPr>
              <p:extLst>
                <p:ext uri="{D42A27DB-BD31-4B8C-83A1-F6EECF244321}">
                  <p14:modId xmlns:p14="http://schemas.microsoft.com/office/powerpoint/2010/main" val="2325339950"/>
                </p:ext>
              </p:extLst>
            </p:nvPr>
          </p:nvGraphicFramePr>
          <p:xfrm>
            <a:off x="3383" y="539"/>
            <a:ext cx="1859" cy="923"/>
          </p:xfrm>
          <a:graphic>
            <a:graphicData uri="http://schemas.openxmlformats.org/presentationml/2006/ole">
              <mc:AlternateContent xmlns:mc="http://schemas.openxmlformats.org/markup-compatibility/2006">
                <mc:Choice xmlns:v="urn:schemas-microsoft-com:vml" Requires="v">
                  <p:oleObj spid="_x0000_s3095" name="VISIO" r:id="rId3" imgW="2953512" imgH="1469136" progId="">
                    <p:embed/>
                  </p:oleObj>
                </mc:Choice>
                <mc:Fallback>
                  <p:oleObj name="VISIO" r:id="rId3" imgW="2953512" imgH="1469136" progId="">
                    <p:embed/>
                    <p:pic>
                      <p:nvPicPr>
                        <p:cNvPr id="0"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3" y="539"/>
                          <a:ext cx="1859"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4926" y="100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a</a:t>
              </a:r>
            </a:p>
          </p:txBody>
        </p:sp>
        <p:sp>
          <p:nvSpPr>
            <p:cNvPr id="7" name="Rectangle 8"/>
            <p:cNvSpPr>
              <a:spLocks noChangeArrowheads="1"/>
            </p:cNvSpPr>
            <p:nvPr/>
          </p:nvSpPr>
          <p:spPr bwMode="auto">
            <a:xfrm>
              <a:off x="3939" y="1517"/>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y</a:t>
              </a:r>
            </a:p>
          </p:txBody>
        </p:sp>
      </p:grpSp>
    </p:spTree>
    <p:extLst>
      <p:ext uri="{BB962C8B-B14F-4D97-AF65-F5344CB8AC3E}">
        <p14:creationId xmlns:p14="http://schemas.microsoft.com/office/powerpoint/2010/main" val="3554510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0575"/>
          </a:xfrm>
        </p:spPr>
        <p:txBody>
          <a:bodyPr/>
          <a:lstStyle/>
          <a:p>
            <a:pPr algn="ctr"/>
            <a:r>
              <a:rPr lang="en-IN" b="1" dirty="0" smtClean="0"/>
              <a:t>Indexing with position</a:t>
            </a:r>
            <a:endParaRPr lang="en-IN" b="1" dirty="0"/>
          </a:p>
        </p:txBody>
      </p:sp>
      <p:sp>
        <p:nvSpPr>
          <p:cNvPr id="3" name="Content Placeholder 2"/>
          <p:cNvSpPr>
            <a:spLocks noGrp="1"/>
          </p:cNvSpPr>
          <p:nvPr>
            <p:ph idx="1"/>
          </p:nvPr>
        </p:nvSpPr>
        <p:spPr>
          <a:xfrm>
            <a:off x="838200" y="1422400"/>
            <a:ext cx="10515600" cy="4754563"/>
          </a:xfrm>
        </p:spPr>
        <p:txBody>
          <a:bodyPr>
            <a:normAutofit fontScale="92500" lnSpcReduction="10000"/>
          </a:bodyPr>
          <a:lstStyle/>
          <a:p>
            <a:r>
              <a:rPr lang="en-US" altLang="en-US" dirty="0" smtClean="0"/>
              <a:t>mask </a:t>
            </a:r>
            <a:r>
              <a:rPr lang="en-US" altLang="en-US" dirty="0"/>
              <a:t>= </a:t>
            </a:r>
            <a:r>
              <a:rPr lang="en-US" altLang="en-US" dirty="0" err="1" smtClean="0"/>
              <a:t>np.array</a:t>
            </a:r>
            <a:r>
              <a:rPr lang="en-US" altLang="en-US" dirty="0"/>
              <a:t>([</a:t>
            </a:r>
            <a:r>
              <a:rPr lang="en-US" altLang="en-US" dirty="0" smtClean="0"/>
              <a:t>0,1,1,0,0,1,0,0], </a:t>
            </a:r>
            <a:r>
              <a:rPr lang="en-US" altLang="en-US" dirty="0" err="1" smtClean="0"/>
              <a:t>dtype</a:t>
            </a:r>
            <a:r>
              <a:rPr lang="en-US" altLang="en-US" dirty="0" smtClean="0"/>
              <a:t>=bool)</a:t>
            </a:r>
          </a:p>
          <a:p>
            <a:r>
              <a:rPr lang="en-IN" dirty="0" smtClean="0"/>
              <a:t>Array a is [ </a:t>
            </a:r>
            <a:r>
              <a:rPr lang="en-IN" dirty="0"/>
              <a:t>0 10 20 30 40 50 60 70]</a:t>
            </a:r>
            <a:endParaRPr lang="en-US" altLang="en-US" dirty="0"/>
          </a:p>
          <a:p>
            <a:pPr marL="0" indent="0">
              <a:buNone/>
            </a:pPr>
            <a:r>
              <a:rPr lang="en-US" altLang="en-US" dirty="0"/>
              <a:t># fancy indexing</a:t>
            </a:r>
          </a:p>
          <a:p>
            <a:r>
              <a:rPr lang="en-US" altLang="en-US" dirty="0" smtClean="0"/>
              <a:t>y </a:t>
            </a:r>
            <a:r>
              <a:rPr lang="en-US" altLang="en-US" dirty="0"/>
              <a:t>= a[mask]</a:t>
            </a:r>
          </a:p>
          <a:p>
            <a:r>
              <a:rPr lang="en-US" altLang="en-US" dirty="0" smtClean="0"/>
              <a:t>Print(y)</a:t>
            </a:r>
            <a:endParaRPr lang="en-US" altLang="en-US" dirty="0"/>
          </a:p>
          <a:p>
            <a:r>
              <a:rPr lang="en-US" altLang="en-US" dirty="0"/>
              <a:t>[10,20,50]</a:t>
            </a:r>
          </a:p>
          <a:p>
            <a:pPr marL="0" indent="0">
              <a:buNone/>
            </a:pPr>
            <a:r>
              <a:rPr lang="en-US" altLang="en-US" dirty="0" smtClean="0"/>
              <a:t># </a:t>
            </a:r>
            <a:r>
              <a:rPr lang="en-US" altLang="en-US" dirty="0"/>
              <a:t>using </a:t>
            </a:r>
            <a:r>
              <a:rPr lang="en-US" altLang="en-US" dirty="0" smtClean="0"/>
              <a:t>compress</a:t>
            </a:r>
          </a:p>
          <a:p>
            <a:pPr marL="0" indent="0">
              <a:buNone/>
            </a:pPr>
            <a:r>
              <a:rPr lang="en-US" altLang="en-US" dirty="0" smtClean="0"/>
              <a:t>y = compress(mask, a)</a:t>
            </a:r>
          </a:p>
          <a:p>
            <a:r>
              <a:rPr lang="en-US" altLang="en-US" dirty="0" smtClean="0"/>
              <a:t>print </a:t>
            </a:r>
            <a:r>
              <a:rPr lang="en-US" altLang="en-US" dirty="0"/>
              <a:t>y</a:t>
            </a:r>
          </a:p>
          <a:p>
            <a:r>
              <a:rPr lang="en-US" altLang="en-US" dirty="0"/>
              <a:t>[10,20,50]</a:t>
            </a:r>
          </a:p>
          <a:p>
            <a:endParaRPr lang="en-IN" dirty="0"/>
          </a:p>
        </p:txBody>
      </p:sp>
      <p:grpSp>
        <p:nvGrpSpPr>
          <p:cNvPr id="4" name="Group 5"/>
          <p:cNvGrpSpPr>
            <a:grpSpLocks/>
          </p:cNvGrpSpPr>
          <p:nvPr/>
        </p:nvGrpSpPr>
        <p:grpSpPr bwMode="auto">
          <a:xfrm>
            <a:off x="7704138" y="2335211"/>
            <a:ext cx="2951162" cy="2051050"/>
            <a:chOff x="3271" y="1138"/>
            <a:chExt cx="1859" cy="1292"/>
          </a:xfrm>
        </p:grpSpPr>
        <p:graphicFrame>
          <p:nvGraphicFramePr>
            <p:cNvPr id="5" name="Object 6"/>
            <p:cNvGraphicFramePr>
              <a:graphicFrameLocks noChangeAspect="1"/>
            </p:cNvGraphicFramePr>
            <p:nvPr>
              <p:extLst>
                <p:ext uri="{D42A27DB-BD31-4B8C-83A1-F6EECF244321}">
                  <p14:modId xmlns:p14="http://schemas.microsoft.com/office/powerpoint/2010/main" val="4143779811"/>
                </p:ext>
              </p:extLst>
            </p:nvPr>
          </p:nvGraphicFramePr>
          <p:xfrm>
            <a:off x="3271" y="1138"/>
            <a:ext cx="1859" cy="923"/>
          </p:xfrm>
          <a:graphic>
            <a:graphicData uri="http://schemas.openxmlformats.org/presentationml/2006/ole">
              <mc:AlternateContent xmlns:mc="http://schemas.openxmlformats.org/markup-compatibility/2006">
                <mc:Choice xmlns:v="urn:schemas-microsoft-com:vml" Requires="v">
                  <p:oleObj spid="_x0000_s4121" name="VISIO" r:id="rId3" imgW="2953512" imgH="1469136" progId="">
                    <p:embed/>
                  </p:oleObj>
                </mc:Choice>
                <mc:Fallback>
                  <p:oleObj name="VISIO" r:id="rId3" imgW="2953512" imgH="1469136" progId="">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 y="1138"/>
                          <a:ext cx="1859"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7"/>
            <p:cNvSpPr>
              <a:spLocks noChangeArrowheads="1"/>
            </p:cNvSpPr>
            <p:nvPr/>
          </p:nvSpPr>
          <p:spPr bwMode="auto">
            <a:xfrm>
              <a:off x="4756" y="157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a</a:t>
              </a:r>
            </a:p>
          </p:txBody>
        </p:sp>
        <p:sp>
          <p:nvSpPr>
            <p:cNvPr id="7" name="Rectangle 8"/>
            <p:cNvSpPr>
              <a:spLocks noChangeArrowheads="1"/>
            </p:cNvSpPr>
            <p:nvPr/>
          </p:nvSpPr>
          <p:spPr bwMode="auto">
            <a:xfrm>
              <a:off x="3999" y="218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418" tIns="45709" rIns="91418" bIns="45709">
              <a:spAutoFit/>
            </a:bodyPr>
            <a:lstStyle>
              <a:lvl1pPr>
                <a:defRPr b="1">
                  <a:solidFill>
                    <a:schemeClr val="bg2"/>
                  </a:solidFill>
                  <a:latin typeface="Courier New" panose="02070309020205020404" pitchFamily="49" charset="0"/>
                  <a:cs typeface="Times New Roman" panose="02020603050405020304" pitchFamily="18" charset="0"/>
                </a:defRPr>
              </a:lvl1pPr>
              <a:lvl2pPr marL="742950" indent="-285750">
                <a:defRPr b="1">
                  <a:solidFill>
                    <a:schemeClr val="bg2"/>
                  </a:solidFill>
                  <a:latin typeface="Courier New" panose="02070309020205020404" pitchFamily="49" charset="0"/>
                  <a:cs typeface="Times New Roman" panose="02020603050405020304" pitchFamily="18" charset="0"/>
                </a:defRPr>
              </a:lvl2pPr>
              <a:lvl3pPr marL="1143000" indent="-228600">
                <a:defRPr b="1">
                  <a:solidFill>
                    <a:schemeClr val="bg2"/>
                  </a:solidFill>
                  <a:latin typeface="Courier New" panose="02070309020205020404" pitchFamily="49" charset="0"/>
                  <a:cs typeface="Times New Roman" panose="02020603050405020304" pitchFamily="18" charset="0"/>
                </a:defRPr>
              </a:lvl3pPr>
              <a:lvl4pPr marL="1600200" indent="-228600">
                <a:defRPr b="1">
                  <a:solidFill>
                    <a:schemeClr val="bg2"/>
                  </a:solidFill>
                  <a:latin typeface="Courier New" panose="02070309020205020404" pitchFamily="49" charset="0"/>
                  <a:cs typeface="Times New Roman" panose="02020603050405020304" pitchFamily="18" charset="0"/>
                </a:defRPr>
              </a:lvl4pPr>
              <a:lvl5pPr marL="2057400" indent="-228600">
                <a:defRPr b="1">
                  <a:solidFill>
                    <a:schemeClr val="bg2"/>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b="1">
                  <a:solidFill>
                    <a:schemeClr val="bg2"/>
                  </a:solidFill>
                  <a:latin typeface="Courier New" panose="02070309020205020404" pitchFamily="49" charset="0"/>
                  <a:cs typeface="Times New Roman" panose="02020603050405020304" pitchFamily="18" charset="0"/>
                </a:defRPr>
              </a:lvl9pPr>
            </a:lstStyle>
            <a:p>
              <a:pPr>
                <a:spcBef>
                  <a:spcPct val="50000"/>
                </a:spcBef>
              </a:pPr>
              <a:r>
                <a:rPr lang="en-US" altLang="en-US" sz="2000" dirty="0">
                  <a:solidFill>
                    <a:schemeClr val="tx1"/>
                  </a:solidFill>
                </a:rPr>
                <a:t>y</a:t>
              </a:r>
            </a:p>
          </p:txBody>
        </p:sp>
      </p:grpSp>
    </p:spTree>
    <p:extLst>
      <p:ext uri="{BB962C8B-B14F-4D97-AF65-F5344CB8AC3E}">
        <p14:creationId xmlns:p14="http://schemas.microsoft.com/office/powerpoint/2010/main" val="4014118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907"/>
          </a:xfrm>
        </p:spPr>
        <p:txBody>
          <a:bodyPr/>
          <a:lstStyle/>
          <a:p>
            <a:pPr algn="ctr"/>
            <a:r>
              <a:rPr lang="en-IN" b="1" dirty="0" smtClean="0"/>
              <a:t>Fancy Indexing</a:t>
            </a:r>
            <a:endParaRPr lang="en-IN" b="1" dirty="0"/>
          </a:p>
        </p:txBody>
      </p:sp>
      <p:sp>
        <p:nvSpPr>
          <p:cNvPr id="3" name="Content Placeholder 2"/>
          <p:cNvSpPr>
            <a:spLocks noGrp="1"/>
          </p:cNvSpPr>
          <p:nvPr>
            <p:ph idx="1"/>
          </p:nvPr>
        </p:nvSpPr>
        <p:spPr>
          <a:xfrm>
            <a:off x="838200" y="1411705"/>
            <a:ext cx="10515600" cy="4765258"/>
          </a:xfrm>
        </p:spPr>
        <p:txBody>
          <a:bodyPr>
            <a:normAutofit lnSpcReduction="10000"/>
          </a:bodyPr>
          <a:lstStyle/>
          <a:p>
            <a:pPr marL="0" indent="0">
              <a:buNone/>
            </a:pPr>
            <a:r>
              <a:rPr lang="en-US" dirty="0"/>
              <a:t>Fancy indexing also works in multiple dimensions. Consider the following array</a:t>
            </a:r>
            <a:r>
              <a:rPr lang="en-US" dirty="0" smtClean="0"/>
              <a:t>:</a:t>
            </a:r>
          </a:p>
          <a:p>
            <a:r>
              <a:rPr lang="en-IN" dirty="0" smtClean="0"/>
              <a:t>array(([[0,1,2,3],[4,5,6,7],[8,9,10,11]])</a:t>
            </a:r>
          </a:p>
          <a:p>
            <a:pPr marL="0" indent="0">
              <a:buNone/>
            </a:pPr>
            <a:r>
              <a:rPr lang="en-US" dirty="0"/>
              <a:t>Like with standard indexing, the first index refers to the row, </a:t>
            </a:r>
            <a:r>
              <a:rPr lang="en-US" dirty="0" smtClean="0"/>
              <a:t>and </a:t>
            </a:r>
            <a:r>
              <a:rPr lang="en-US" dirty="0"/>
              <a:t>the second to the column</a:t>
            </a:r>
            <a:r>
              <a:rPr lang="en-US" dirty="0" smtClean="0"/>
              <a:t>:</a:t>
            </a:r>
          </a:p>
          <a:p>
            <a:r>
              <a:rPr lang="en-IN" dirty="0" smtClean="0"/>
              <a:t>Row=</a:t>
            </a:r>
            <a:r>
              <a:rPr lang="en-IN" dirty="0" err="1" smtClean="0"/>
              <a:t>np.array</a:t>
            </a:r>
            <a:r>
              <a:rPr lang="en-IN" dirty="0" smtClean="0"/>
              <a:t>([0,1,2])</a:t>
            </a:r>
          </a:p>
          <a:p>
            <a:r>
              <a:rPr lang="en-IN" dirty="0" smtClean="0"/>
              <a:t>Col=</a:t>
            </a:r>
            <a:r>
              <a:rPr lang="en-IN" dirty="0" err="1" smtClean="0"/>
              <a:t>np.array</a:t>
            </a:r>
            <a:r>
              <a:rPr lang="en-IN" dirty="0" smtClean="0"/>
              <a:t>([2,1,3])</a:t>
            </a:r>
          </a:p>
          <a:p>
            <a:r>
              <a:rPr lang="en-IN" dirty="0" smtClean="0"/>
              <a:t>X[</a:t>
            </a:r>
            <a:r>
              <a:rPr lang="en-IN" dirty="0" err="1" smtClean="0"/>
              <a:t>row,col</a:t>
            </a:r>
            <a:r>
              <a:rPr lang="en-IN" dirty="0" smtClean="0"/>
              <a:t>]    # shows ([2,5,11])</a:t>
            </a:r>
          </a:p>
          <a:p>
            <a:r>
              <a:rPr lang="en-IN" dirty="0" smtClean="0"/>
              <a:t>The first value in the result is x[0,2], second is x[1,1] and 3</a:t>
            </a:r>
            <a:r>
              <a:rPr lang="en-IN" baseline="30000" dirty="0" smtClean="0"/>
              <a:t>rd</a:t>
            </a:r>
            <a:r>
              <a:rPr lang="en-IN" dirty="0" smtClean="0"/>
              <a:t> is x[2,3]</a:t>
            </a:r>
          </a:p>
          <a:p>
            <a:r>
              <a:rPr lang="en-IN" dirty="0" smtClean="0"/>
              <a:t>One to One is done in pairing of indexes following broadcasting rule.</a:t>
            </a:r>
          </a:p>
          <a:p>
            <a:endParaRPr lang="en-IN" dirty="0"/>
          </a:p>
        </p:txBody>
      </p:sp>
    </p:spTree>
    <p:extLst>
      <p:ext uri="{BB962C8B-B14F-4D97-AF65-F5344CB8AC3E}">
        <p14:creationId xmlns:p14="http://schemas.microsoft.com/office/powerpoint/2010/main" val="2849422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4375"/>
          </a:xfrm>
        </p:spPr>
        <p:txBody>
          <a:bodyPr>
            <a:normAutofit fontScale="90000"/>
          </a:bodyPr>
          <a:lstStyle/>
          <a:p>
            <a:r>
              <a:rPr lang="en-IN" dirty="0" smtClean="0"/>
              <a:t>Combining Fancy Indexing with other schemes</a:t>
            </a:r>
            <a:endParaRPr lang="en-IN" dirty="0"/>
          </a:p>
        </p:txBody>
      </p:sp>
      <p:sp>
        <p:nvSpPr>
          <p:cNvPr id="3" name="Content Placeholder 2"/>
          <p:cNvSpPr>
            <a:spLocks noGrp="1"/>
          </p:cNvSpPr>
          <p:nvPr>
            <p:ph idx="1"/>
          </p:nvPr>
        </p:nvSpPr>
        <p:spPr/>
        <p:txBody>
          <a:bodyPr/>
          <a:lstStyle/>
          <a:p>
            <a:r>
              <a:rPr lang="en-US" dirty="0"/>
              <a:t>We can combine fancy and simple indices</a:t>
            </a:r>
            <a:r>
              <a:rPr lang="en-US" dirty="0" smtClean="0"/>
              <a:t>:</a:t>
            </a:r>
          </a:p>
          <a:p>
            <a:r>
              <a:rPr lang="en-IN" dirty="0" smtClean="0"/>
              <a:t>[[0,1,2,3],</a:t>
            </a:r>
          </a:p>
          <a:p>
            <a:r>
              <a:rPr lang="en-IN" dirty="0" smtClean="0"/>
              <a:t>[4,5,6,7],</a:t>
            </a:r>
          </a:p>
          <a:p>
            <a:r>
              <a:rPr lang="en-IN" dirty="0" smtClean="0"/>
              <a:t>[8,9,10,11]]</a:t>
            </a:r>
          </a:p>
          <a:p>
            <a:r>
              <a:rPr lang="en-IN" dirty="0" smtClean="0"/>
              <a:t>X[2,[2,0,1]]   # means row 2 and 2</a:t>
            </a:r>
            <a:r>
              <a:rPr lang="en-IN" baseline="30000" dirty="0" smtClean="0"/>
              <a:t>nd</a:t>
            </a:r>
            <a:r>
              <a:rPr lang="en-IN" dirty="0" smtClean="0"/>
              <a:t> , 0</a:t>
            </a:r>
            <a:r>
              <a:rPr lang="en-IN" baseline="30000" dirty="0" smtClean="0"/>
              <a:t>th</a:t>
            </a:r>
            <a:r>
              <a:rPr lang="en-IN" dirty="0" smtClean="0"/>
              <a:t> and 1</a:t>
            </a:r>
            <a:r>
              <a:rPr lang="en-IN" baseline="30000" dirty="0" smtClean="0"/>
              <a:t>st</a:t>
            </a:r>
            <a:r>
              <a:rPr lang="en-IN" dirty="0" smtClean="0"/>
              <a:t> element of the row</a:t>
            </a:r>
          </a:p>
          <a:p>
            <a:r>
              <a:rPr lang="en-IN" dirty="0" smtClean="0"/>
              <a:t>Shows</a:t>
            </a:r>
          </a:p>
          <a:p>
            <a:r>
              <a:rPr lang="en-IN" dirty="0" smtClean="0"/>
              <a:t>[10,8,9]</a:t>
            </a:r>
            <a:endParaRPr lang="en-IN" dirty="0"/>
          </a:p>
        </p:txBody>
      </p:sp>
    </p:spTree>
    <p:extLst>
      <p:ext uri="{BB962C8B-B14F-4D97-AF65-F5344CB8AC3E}">
        <p14:creationId xmlns:p14="http://schemas.microsoft.com/office/powerpoint/2010/main" val="2449727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2975"/>
          </a:xfrm>
        </p:spPr>
        <p:txBody>
          <a:bodyPr>
            <a:normAutofit/>
          </a:bodyPr>
          <a:lstStyle/>
          <a:p>
            <a:r>
              <a:rPr lang="en-IN" b="1" dirty="0" smtClean="0"/>
              <a:t>Combining Fancy Indexing with other schemes</a:t>
            </a:r>
            <a:endParaRPr lang="en-IN" b="1" dirty="0"/>
          </a:p>
        </p:txBody>
      </p:sp>
      <p:sp>
        <p:nvSpPr>
          <p:cNvPr id="3" name="Content Placeholder 2"/>
          <p:cNvSpPr>
            <a:spLocks noGrp="1"/>
          </p:cNvSpPr>
          <p:nvPr>
            <p:ph idx="1"/>
          </p:nvPr>
        </p:nvSpPr>
        <p:spPr>
          <a:xfrm>
            <a:off x="838200" y="1308100"/>
            <a:ext cx="10515600" cy="4868863"/>
          </a:xfrm>
        </p:spPr>
        <p:txBody>
          <a:bodyPr/>
          <a:lstStyle/>
          <a:p>
            <a:r>
              <a:rPr lang="en-US" dirty="0"/>
              <a:t>We can </a:t>
            </a:r>
            <a:r>
              <a:rPr lang="en-US" dirty="0" smtClean="0"/>
              <a:t>also </a:t>
            </a:r>
            <a:r>
              <a:rPr lang="en-US" dirty="0"/>
              <a:t>combine fancy indexing with </a:t>
            </a:r>
            <a:r>
              <a:rPr lang="en-US" dirty="0" smtClean="0"/>
              <a:t>slicing</a:t>
            </a:r>
          </a:p>
          <a:p>
            <a:r>
              <a:rPr lang="en-IN" dirty="0" smtClean="0"/>
              <a:t>[[0,1,2,3],[4,5,6,7],[8,9,10,11]]</a:t>
            </a:r>
          </a:p>
          <a:p>
            <a:r>
              <a:rPr lang="en-US" dirty="0" smtClean="0"/>
              <a:t>x[1:,[2,0,1])</a:t>
            </a:r>
          </a:p>
          <a:p>
            <a:r>
              <a:rPr lang="en-US" dirty="0" smtClean="0"/>
              <a:t>Shows</a:t>
            </a:r>
          </a:p>
          <a:p>
            <a:r>
              <a:rPr lang="en-US" dirty="0" smtClean="0"/>
              <a:t>Array[[6,4,5],[10,8,9]]</a:t>
            </a:r>
            <a:endParaRPr lang="en-IN" dirty="0"/>
          </a:p>
        </p:txBody>
      </p:sp>
    </p:spTree>
    <p:extLst>
      <p:ext uri="{BB962C8B-B14F-4D97-AF65-F5344CB8AC3E}">
        <p14:creationId xmlns:p14="http://schemas.microsoft.com/office/powerpoint/2010/main" val="2656020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Modifying Values with Fancy Indexing</a:t>
            </a:r>
            <a:br>
              <a:rPr lang="en-IN" b="1" dirty="0"/>
            </a:br>
            <a:endParaRPr lang="en-IN" b="1" dirty="0"/>
          </a:p>
        </p:txBody>
      </p:sp>
      <p:sp>
        <p:nvSpPr>
          <p:cNvPr id="3" name="Content Placeholder 2"/>
          <p:cNvSpPr>
            <a:spLocks noGrp="1"/>
          </p:cNvSpPr>
          <p:nvPr>
            <p:ph idx="1"/>
          </p:nvPr>
        </p:nvSpPr>
        <p:spPr/>
        <p:txBody>
          <a:bodyPr/>
          <a:lstStyle/>
          <a:p>
            <a:pPr latinLnBrk="1"/>
            <a:r>
              <a:rPr lang="en-IN" dirty="0" smtClean="0"/>
              <a:t>X=</a:t>
            </a:r>
            <a:r>
              <a:rPr lang="en-IN" dirty="0" err="1" smtClean="0"/>
              <a:t>np.array</a:t>
            </a:r>
            <a:r>
              <a:rPr lang="en-IN" dirty="0" smtClean="0"/>
              <a:t>([0,1,2,3,4,5,6,7,8,9])</a:t>
            </a:r>
          </a:p>
          <a:p>
            <a:pPr latinLnBrk="1"/>
            <a:r>
              <a:rPr lang="en-IN" dirty="0" smtClean="0"/>
              <a:t>i </a:t>
            </a:r>
            <a:r>
              <a:rPr lang="en-IN" dirty="0"/>
              <a:t>= </a:t>
            </a:r>
            <a:r>
              <a:rPr lang="en-IN" dirty="0" err="1"/>
              <a:t>np.array</a:t>
            </a:r>
            <a:r>
              <a:rPr lang="en-IN" dirty="0"/>
              <a:t>([2, 1, 8, 4])</a:t>
            </a:r>
          </a:p>
          <a:p>
            <a:pPr latinLnBrk="1"/>
            <a:r>
              <a:rPr lang="en-IN" dirty="0"/>
              <a:t>x[</a:t>
            </a:r>
            <a:r>
              <a:rPr lang="en-IN" dirty="0" err="1"/>
              <a:t>i</a:t>
            </a:r>
            <a:r>
              <a:rPr lang="en-IN" dirty="0"/>
              <a:t>] = 99</a:t>
            </a:r>
          </a:p>
          <a:p>
            <a:pPr latinLnBrk="1"/>
            <a:r>
              <a:rPr lang="en-IN" dirty="0"/>
              <a:t>print(x)</a:t>
            </a:r>
          </a:p>
          <a:p>
            <a:pPr fontAlgn="base" latinLnBrk="1"/>
            <a:r>
              <a:rPr lang="en-IN" dirty="0"/>
              <a:t>[ 0 99 99  3 99  5  6  7 99  9]</a:t>
            </a:r>
          </a:p>
          <a:p>
            <a:endParaRPr lang="en-IN" dirty="0"/>
          </a:p>
        </p:txBody>
      </p:sp>
    </p:spTree>
    <p:extLst>
      <p:ext uri="{BB962C8B-B14F-4D97-AF65-F5344CB8AC3E}">
        <p14:creationId xmlns:p14="http://schemas.microsoft.com/office/powerpoint/2010/main" val="2106669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84175"/>
          </a:xfrm>
        </p:spPr>
        <p:txBody>
          <a:bodyPr>
            <a:normAutofit fontScale="90000"/>
          </a:bodyPr>
          <a:lstStyle/>
          <a:p>
            <a:pPr algn="ctr"/>
            <a:r>
              <a:rPr lang="en-IN" b="1" dirty="0" smtClean="0"/>
              <a:t>Fancy Indexing in 2-D</a:t>
            </a:r>
            <a:endParaRPr lang="en-IN" b="1" dirty="0"/>
          </a:p>
        </p:txBody>
      </p:sp>
      <p:sp>
        <p:nvSpPr>
          <p:cNvPr id="3" name="Content Placeholder 2"/>
          <p:cNvSpPr>
            <a:spLocks noGrp="1"/>
          </p:cNvSpPr>
          <p:nvPr>
            <p:ph idx="1"/>
          </p:nvPr>
        </p:nvSpPr>
        <p:spPr>
          <a:xfrm>
            <a:off x="838200" y="914400"/>
            <a:ext cx="10515600" cy="5626100"/>
          </a:xfrm>
        </p:spPr>
        <p:txBody>
          <a:bodyPr>
            <a:noAutofit/>
          </a:bodyPr>
          <a:lstStyle/>
          <a:p>
            <a:r>
              <a:rPr lang="en-US" altLang="en-US" sz="2000" dirty="0">
                <a:latin typeface="Arial" panose="020B0604020202020204" pitchFamily="34" charset="0"/>
              </a:rPr>
              <a:t>Unlike slicing, fancy indexing creates copies instead of views into original arrays.</a:t>
            </a:r>
          </a:p>
          <a:p>
            <a:pPr marL="0" indent="0">
              <a:buNone/>
            </a:pPr>
            <a:endParaRPr lang="en-US" altLang="en-US" sz="2400" dirty="0" smtClean="0"/>
          </a:p>
          <a:p>
            <a:pPr marL="0" indent="0">
              <a:buNone/>
            </a:pPr>
            <a:r>
              <a:rPr lang="en-US" altLang="en-US" sz="2400" dirty="0" err="1" smtClean="0"/>
              <a:t>arr</a:t>
            </a:r>
            <a:r>
              <a:rPr lang="en-US" altLang="en-US" sz="2400" dirty="0" smtClean="0"/>
              <a:t>=</a:t>
            </a:r>
            <a:r>
              <a:rPr lang="en-US" altLang="en-US" sz="2400" dirty="0" err="1" smtClean="0"/>
              <a:t>np.array</a:t>
            </a:r>
            <a:r>
              <a:rPr lang="en-US" altLang="en-US" sz="2400" dirty="0" smtClean="0"/>
              <a:t>([[0,1,2,3,4,5], </a:t>
            </a:r>
          </a:p>
          <a:p>
            <a:pPr marL="0" indent="0">
              <a:buNone/>
            </a:pPr>
            <a:r>
              <a:rPr lang="en-US" altLang="en-US" sz="2400" dirty="0" smtClean="0"/>
              <a:t> [10,11,12,13,14,15],</a:t>
            </a:r>
          </a:p>
          <a:p>
            <a:pPr marL="0" indent="0">
              <a:buNone/>
            </a:pPr>
            <a:r>
              <a:rPr lang="en-US" altLang="en-US" sz="2400" dirty="0" smtClean="0"/>
              <a:t>  [20,21,22,23,24,25], </a:t>
            </a:r>
          </a:p>
          <a:p>
            <a:pPr marL="0" indent="0">
              <a:buNone/>
            </a:pPr>
            <a:r>
              <a:rPr lang="en-US" altLang="en-US" sz="2400" dirty="0"/>
              <a:t> </a:t>
            </a:r>
            <a:r>
              <a:rPr lang="en-US" altLang="en-US" sz="2400" dirty="0" smtClean="0"/>
              <a:t> [30,31,32,33,34,35], </a:t>
            </a:r>
          </a:p>
          <a:p>
            <a:pPr marL="0" indent="0">
              <a:buNone/>
            </a:pPr>
            <a:r>
              <a:rPr lang="en-US" altLang="en-US" sz="2400" dirty="0"/>
              <a:t> </a:t>
            </a:r>
            <a:r>
              <a:rPr lang="en-US" altLang="en-US" sz="2400" dirty="0" smtClean="0"/>
              <a:t> [40,41,42,43,44,45], </a:t>
            </a:r>
          </a:p>
          <a:p>
            <a:pPr marL="0" indent="0">
              <a:buNone/>
            </a:pPr>
            <a:r>
              <a:rPr lang="en-US" altLang="en-US" sz="2400" dirty="0"/>
              <a:t> </a:t>
            </a:r>
            <a:r>
              <a:rPr lang="en-US" altLang="en-US" sz="2400" dirty="0" smtClean="0"/>
              <a:t> [50,51,52,53,54,55]])</a:t>
            </a:r>
          </a:p>
          <a:p>
            <a:pPr marL="0" indent="0">
              <a:buNone/>
            </a:pPr>
            <a:r>
              <a:rPr lang="en-US" altLang="en-US" sz="2400" dirty="0" smtClean="0"/>
              <a:t>#accessing one to one mapping, 0,1    1,2   2,3   3,4   4,5 </a:t>
            </a:r>
          </a:p>
          <a:p>
            <a:pPr marL="0" indent="0">
              <a:buNone/>
            </a:pPr>
            <a:r>
              <a:rPr lang="en-US" altLang="en-US" sz="2400" dirty="0" err="1" smtClean="0"/>
              <a:t>arr</a:t>
            </a:r>
            <a:r>
              <a:rPr lang="en-US" altLang="en-US" sz="2400" dirty="0" smtClean="0"/>
              <a:t>[(0,1,2,3,4),(1,2,3,4,5)]</a:t>
            </a:r>
          </a:p>
          <a:p>
            <a:pPr marL="0" indent="0">
              <a:buNone/>
            </a:pPr>
            <a:r>
              <a:rPr lang="en-US" altLang="en-US" sz="2400" dirty="0" smtClean="0"/>
              <a:t>shows</a:t>
            </a:r>
          </a:p>
          <a:p>
            <a:r>
              <a:rPr lang="en-US" altLang="en-US" sz="2400" b="0" dirty="0" smtClean="0"/>
              <a:t>array([ 1, 12, 23, 34, 45])</a:t>
            </a:r>
          </a:p>
          <a:p>
            <a:endParaRPr lang="en-IN" sz="2000" dirty="0"/>
          </a:p>
        </p:txBody>
      </p:sp>
      <p:graphicFrame>
        <p:nvGraphicFramePr>
          <p:cNvPr id="4" name="Object 4"/>
          <p:cNvGraphicFramePr>
            <a:graphicFrameLocks noChangeAspect="1"/>
          </p:cNvGraphicFramePr>
          <p:nvPr>
            <p:extLst>
              <p:ext uri="{D42A27DB-BD31-4B8C-83A1-F6EECF244321}">
                <p14:modId xmlns:p14="http://schemas.microsoft.com/office/powerpoint/2010/main" val="4000470935"/>
              </p:ext>
            </p:extLst>
          </p:nvPr>
        </p:nvGraphicFramePr>
        <p:xfrm>
          <a:off x="7842250" y="1387475"/>
          <a:ext cx="3008313" cy="3008313"/>
        </p:xfrm>
        <a:graphic>
          <a:graphicData uri="http://schemas.openxmlformats.org/presentationml/2006/ole">
            <mc:AlternateContent xmlns:mc="http://schemas.openxmlformats.org/markup-compatibility/2006">
              <mc:Choice xmlns:v="urn:schemas-microsoft-com:vml" Requires="v">
                <p:oleObj spid="_x0000_s5144" name="VISIO" r:id="rId3" imgW="3001419" imgH="3007495" progId="">
                  <p:embed/>
                </p:oleObj>
              </mc:Choice>
              <mc:Fallback>
                <p:oleObj name="VISIO" r:id="rId3" imgW="3001419" imgH="3007495" progId="">
                  <p:embed/>
                  <p:pic>
                    <p:nvPicPr>
                      <p:cNvPr id="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2250" y="1387475"/>
                        <a:ext cx="3008313"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5082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636</Words>
  <Application>Microsoft Office PowerPoint</Application>
  <PresentationFormat>Widescreen</PresentationFormat>
  <Paragraphs>116</Paragraphs>
  <Slides>14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Times New Roman</vt:lpstr>
      <vt:lpstr>Office Theme</vt:lpstr>
      <vt:lpstr>VISIO</vt:lpstr>
      <vt:lpstr>NumPy</vt:lpstr>
      <vt:lpstr>Fancy Indexing</vt:lpstr>
      <vt:lpstr>Fancy Indexing</vt:lpstr>
      <vt:lpstr>Indexing with position</vt:lpstr>
      <vt:lpstr>Fancy Indexing</vt:lpstr>
      <vt:lpstr>Combining Fancy Indexing with other schemes</vt:lpstr>
      <vt:lpstr>Combining Fancy Indexing with other schemes</vt:lpstr>
      <vt:lpstr>Modifying Values with Fancy Indexing </vt:lpstr>
      <vt:lpstr>Fancy Indexing in 2-D</vt:lpstr>
      <vt:lpstr>Fancy Indexing in 2-D</vt:lpstr>
      <vt:lpstr>Array Calculation Methods</vt:lpstr>
      <vt:lpstr>Sum Array Method</vt:lpstr>
      <vt:lpstr>Product</vt:lpstr>
      <vt:lpstr>Min/Max</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anita pc anita</dc:creator>
  <cp:lastModifiedBy>Dell</cp:lastModifiedBy>
  <cp:revision>48</cp:revision>
  <dcterms:created xsi:type="dcterms:W3CDTF">2018-06-25T22:26:16Z</dcterms:created>
  <dcterms:modified xsi:type="dcterms:W3CDTF">2023-11-20T05:53:53Z</dcterms:modified>
</cp:coreProperties>
</file>