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7"/>
  </p:notesMasterIdLst>
  <p:sldIdLst>
    <p:sldId id="256" r:id="rId2"/>
    <p:sldId id="257" r:id="rId3"/>
    <p:sldId id="272" r:id="rId4"/>
    <p:sldId id="341" r:id="rId5"/>
    <p:sldId id="343" r:id="rId6"/>
    <p:sldId id="258" r:id="rId7"/>
    <p:sldId id="259" r:id="rId8"/>
    <p:sldId id="260" r:id="rId9"/>
    <p:sldId id="261" r:id="rId10"/>
    <p:sldId id="262" r:id="rId11"/>
    <p:sldId id="263" r:id="rId12"/>
    <p:sldId id="264" r:id="rId13"/>
    <p:sldId id="265" r:id="rId14"/>
    <p:sldId id="267" r:id="rId15"/>
    <p:sldId id="268" r:id="rId16"/>
    <p:sldId id="273" r:id="rId17"/>
    <p:sldId id="270" r:id="rId18"/>
    <p:sldId id="347" r:id="rId19"/>
    <p:sldId id="348" r:id="rId20"/>
    <p:sldId id="349" r:id="rId21"/>
    <p:sldId id="351" r:id="rId22"/>
    <p:sldId id="352" r:id="rId23"/>
    <p:sldId id="355" r:id="rId24"/>
    <p:sldId id="354" r:id="rId25"/>
    <p:sldId id="274" r:id="rId26"/>
    <p:sldId id="275" r:id="rId27"/>
    <p:sldId id="358" r:id="rId28"/>
    <p:sldId id="359" r:id="rId29"/>
    <p:sldId id="360" r:id="rId30"/>
    <p:sldId id="361" r:id="rId31"/>
    <p:sldId id="357" r:id="rId32"/>
    <p:sldId id="276"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356"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44" r:id="rId59"/>
    <p:sldId id="302" r:id="rId60"/>
    <p:sldId id="303" r:id="rId61"/>
    <p:sldId id="304" r:id="rId62"/>
    <p:sldId id="305" r:id="rId63"/>
    <p:sldId id="306" r:id="rId64"/>
    <p:sldId id="307" r:id="rId65"/>
    <p:sldId id="308" r:id="rId66"/>
    <p:sldId id="362" r:id="rId67"/>
    <p:sldId id="309" r:id="rId68"/>
    <p:sldId id="310" r:id="rId69"/>
    <p:sldId id="312" r:id="rId70"/>
    <p:sldId id="313" r:id="rId71"/>
    <p:sldId id="314" r:id="rId72"/>
    <p:sldId id="315"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1" r:id="rId87"/>
    <p:sldId id="332" r:id="rId88"/>
    <p:sldId id="333" r:id="rId89"/>
    <p:sldId id="334" r:id="rId90"/>
    <p:sldId id="335" r:id="rId91"/>
    <p:sldId id="336" r:id="rId92"/>
    <p:sldId id="337" r:id="rId93"/>
    <p:sldId id="338" r:id="rId94"/>
    <p:sldId id="339" r:id="rId95"/>
    <p:sldId id="340" r:id="rId96"/>
  </p:sldIdLst>
  <p:sldSz cx="12192000" cy="6858000"/>
  <p:notesSz cx="6797675" cy="9926638"/>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varScale="1">
        <p:scale>
          <a:sx n="91" d="100"/>
          <a:sy n="91" d="100"/>
        </p:scale>
        <p:origin x="13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7EB75CE-FA6A-4B9D-8399-8EBD8B3FE902}" type="datetimeFigureOut">
              <a:rPr lang="en-US" smtClean="0"/>
              <a:t>11/24/2021</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669D8F62-8A98-487B-A257-965C5C1BC9CA}" type="slidenum">
              <a:rPr lang="en-US" smtClean="0"/>
              <a:t>‹#›</a:t>
            </a:fld>
            <a:endParaRPr lang="en-US"/>
          </a:p>
        </p:txBody>
      </p:sp>
    </p:spTree>
    <p:extLst>
      <p:ext uri="{BB962C8B-B14F-4D97-AF65-F5344CB8AC3E}">
        <p14:creationId xmlns:p14="http://schemas.microsoft.com/office/powerpoint/2010/main" val="551311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0" y="0"/>
            <a:ext cx="1887855" cy="80467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1" name="Rectangle 10"/>
          <p:cNvSpPr/>
          <p:nvPr/>
        </p:nvSpPr>
        <p:spPr>
          <a:xfrm>
            <a:off x="1875663" y="0"/>
            <a:ext cx="10316337" cy="813816"/>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pic>
        <p:nvPicPr>
          <p:cNvPr id="8" name="Picture 2" descr="C:\Users\PHOENIX\Pictures\nielit-logo.png"/>
          <p:cNvPicPr>
            <a:picLocks noChangeAspect="1" noChangeArrowheads="1"/>
          </p:cNvPicPr>
          <p:nvPr/>
        </p:nvPicPr>
        <p:blipFill>
          <a:blip r:embed="rId2" cstate="print"/>
          <a:srcRect/>
          <a:stretch>
            <a:fillRect/>
          </a:stretch>
        </p:blipFill>
        <p:spPr bwMode="auto">
          <a:xfrm>
            <a:off x="41627" y="71414"/>
            <a:ext cx="1746113" cy="642918"/>
          </a:xfrm>
          <a:prstGeom prst="rect">
            <a:avLst/>
          </a:prstGeom>
          <a:noFill/>
        </p:spPr>
      </p:pic>
      <p:pic>
        <p:nvPicPr>
          <p:cNvPr id="14" name="Picture 13" descr="Introduction to Web Design (1).jpg"/>
          <p:cNvPicPr>
            <a:picLocks noChangeAspect="1"/>
          </p:cNvPicPr>
          <p:nvPr/>
        </p:nvPicPr>
        <p:blipFill>
          <a:blip r:embed="rId3"/>
          <a:stretch>
            <a:fillRect/>
          </a:stretch>
        </p:blipFill>
        <p:spPr>
          <a:xfrm>
            <a:off x="2" y="785794"/>
            <a:ext cx="12191999" cy="6072206"/>
          </a:xfrm>
          <a:prstGeom prst="rect">
            <a:avLst/>
          </a:prstGeom>
        </p:spPr>
      </p:pic>
      <p:sp>
        <p:nvSpPr>
          <p:cNvPr id="15" name="Rectangle 14"/>
          <p:cNvSpPr/>
          <p:nvPr/>
        </p:nvSpPr>
        <p:spPr>
          <a:xfrm>
            <a:off x="1875663" y="-23178"/>
            <a:ext cx="10287072" cy="461665"/>
          </a:xfrm>
          <a:prstGeom prst="rect">
            <a:avLst/>
          </a:prstGeom>
        </p:spPr>
        <p:txBody>
          <a:bodyPr wrap="square">
            <a:spAutoFit/>
          </a:bodyPr>
          <a:lstStyle/>
          <a:p>
            <a:pPr algn="ctr"/>
            <a:r>
              <a:rPr lang="en-US" sz="2400" b="1" dirty="0">
                <a:solidFill>
                  <a:schemeClr val="bg1"/>
                </a:solidFill>
                <a:latin typeface="Times New Roman" pitchFamily="18" charset="0"/>
                <a:cs typeface="Times New Roman" pitchFamily="18" charset="0"/>
              </a:rPr>
              <a:t>National Institute of Electronics &amp; Information Technology</a:t>
            </a:r>
          </a:p>
        </p:txBody>
      </p:sp>
      <p:sp>
        <p:nvSpPr>
          <p:cNvPr id="16" name="Rectangle 15"/>
          <p:cNvSpPr/>
          <p:nvPr/>
        </p:nvSpPr>
        <p:spPr>
          <a:xfrm>
            <a:off x="1904928" y="357167"/>
            <a:ext cx="10287072" cy="371897"/>
          </a:xfrm>
          <a:prstGeom prst="rect">
            <a:avLst/>
          </a:prstGeom>
        </p:spPr>
        <p:txBody>
          <a:bodyPr wrap="square">
            <a:spAutoFit/>
          </a:bodyPr>
          <a:lstStyle/>
          <a:p>
            <a:pPr lvl="0" algn="ctr">
              <a:lnSpc>
                <a:spcPts val="2112"/>
              </a:lnSpc>
              <a:spcBef>
                <a:spcPct val="0"/>
              </a:spcBef>
              <a:defRPr/>
            </a:pPr>
            <a:r>
              <a:rPr lang="en-US" sz="1800" b="1" dirty="0">
                <a:solidFill>
                  <a:schemeClr val="bg1"/>
                </a:solidFill>
                <a:latin typeface="Times New Roman" pitchFamily="18" charset="0"/>
                <a:cs typeface="Times New Roman" pitchFamily="18" charset="0"/>
              </a:rPr>
              <a:t>MMM University of Technology Campus, </a:t>
            </a:r>
            <a:r>
              <a:rPr lang="en-US" sz="1800" b="1" dirty="0" err="1">
                <a:solidFill>
                  <a:schemeClr val="bg1"/>
                </a:solidFill>
                <a:latin typeface="Times New Roman" pitchFamily="18" charset="0"/>
                <a:cs typeface="Times New Roman" pitchFamily="18" charset="0"/>
              </a:rPr>
              <a:t>Deoria</a:t>
            </a:r>
            <a:r>
              <a:rPr lang="en-US" sz="1800" b="1" dirty="0">
                <a:solidFill>
                  <a:schemeClr val="bg1"/>
                </a:solidFill>
                <a:latin typeface="Times New Roman" pitchFamily="18" charset="0"/>
                <a:cs typeface="Times New Roman" pitchFamily="18" charset="0"/>
              </a:rPr>
              <a:t> Road, Gorakhpur</a:t>
            </a:r>
            <a:endParaRPr kumimoji="0" lang="en-US" sz="1800" b="1" i="0" u="none" strike="noStrike" kern="1200" spc="0" normalizeH="0" noProof="0" dirty="0">
              <a:ln>
                <a:noFill/>
              </a:ln>
              <a:solidFill>
                <a:schemeClr val="bg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6932919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861568" y="1399736"/>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000" b="1">
                <a:ln>
                  <a:noFill/>
                </a:ln>
                <a:solidFill>
                  <a:schemeClr val="bg1"/>
                </a:solidFill>
                <a:effectLst>
                  <a:outerShdw blurRad="38100" dist="25400" dir="5400000" algn="tl" rotWithShape="0">
                    <a:srgbClr val="000000">
                      <a:alpha val="43000"/>
                    </a:srgbClr>
                  </a:outerShdw>
                </a:effectLst>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4" name="Date Placeholder 29">
            <a:extLst>
              <a:ext uri="{FF2B5EF4-FFF2-40B4-BE49-F238E27FC236}">
                <a16:creationId xmlns:a16="http://schemas.microsoft.com/office/drawing/2014/main" id="{8805A113-FD98-41D8-B91E-8D43A673C495}"/>
              </a:ext>
            </a:extLst>
          </p:cNvPr>
          <p:cNvSpPr>
            <a:spLocks noGrp="1"/>
          </p:cNvSpPr>
          <p:nvPr>
            <p:ph type="dt" sz="half" idx="10"/>
          </p:nvPr>
        </p:nvSpPr>
        <p:spPr/>
        <p:txBody>
          <a:bodyPr/>
          <a:lstStyle>
            <a:lvl1pPr>
              <a:defRPr/>
            </a:lvl1pPr>
          </a:lstStyle>
          <a:p>
            <a:fld id="{7A5DA05D-050A-4397-8308-CB57E1A641DD}" type="datetime1">
              <a:rPr lang="en-US" smtClean="0"/>
              <a:t>11/24/2021</a:t>
            </a:fld>
            <a:endParaRPr lang="en-US"/>
          </a:p>
        </p:txBody>
      </p:sp>
      <p:sp>
        <p:nvSpPr>
          <p:cNvPr id="5" name="Footer Placeholder 18">
            <a:extLst>
              <a:ext uri="{FF2B5EF4-FFF2-40B4-BE49-F238E27FC236}">
                <a16:creationId xmlns:a16="http://schemas.microsoft.com/office/drawing/2014/main" id="{76B9A9BC-E37E-461F-B64B-EED856AFB160}"/>
              </a:ext>
            </a:extLst>
          </p:cNvPr>
          <p:cNvSpPr>
            <a:spLocks noGrp="1"/>
          </p:cNvSpPr>
          <p:nvPr>
            <p:ph type="ftr" sz="quarter" idx="11"/>
          </p:nvPr>
        </p:nvSpPr>
        <p:spPr/>
        <p:txBody>
          <a:bodyPr/>
          <a:lstStyle>
            <a:lvl1pPr>
              <a:defRPr/>
            </a:lvl1pPr>
          </a:lstStyle>
          <a:p>
            <a:endParaRPr lang="en-US"/>
          </a:p>
        </p:txBody>
      </p:sp>
      <p:sp>
        <p:nvSpPr>
          <p:cNvPr id="6" name="Slide Number Placeholder 26">
            <a:extLst>
              <a:ext uri="{FF2B5EF4-FFF2-40B4-BE49-F238E27FC236}">
                <a16:creationId xmlns:a16="http://schemas.microsoft.com/office/drawing/2014/main" id="{3EB484A6-C36E-403C-B66B-B68EB1351419}"/>
              </a:ext>
            </a:extLst>
          </p:cNvPr>
          <p:cNvSpPr>
            <a:spLocks noGrp="1"/>
          </p:cNvSpPr>
          <p:nvPr>
            <p:ph type="sldNum" sz="quarter" idx="12"/>
          </p:nvPr>
        </p:nvSpPr>
        <p:spPr/>
        <p:txBody>
          <a:bodyPr/>
          <a:lstStyle>
            <a:lvl1pPr>
              <a:defRPr>
                <a:solidFill>
                  <a:srgbClr val="D1EAEE"/>
                </a:solidFill>
              </a:defRPr>
            </a:lvl1pPr>
          </a:lstStyle>
          <a:p>
            <a:fld id="{2D487EA2-3AC4-4646-AC37-AB7E1F8A84A1}" type="slidenum">
              <a:rPr lang="en-US" smtClean="0"/>
              <a:t>‹#›</a:t>
            </a:fld>
            <a:endParaRPr lang="en-US"/>
          </a:p>
        </p:txBody>
      </p:sp>
      <p:sp>
        <p:nvSpPr>
          <p:cNvPr id="7" name="Action Button: Back or Previous 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34452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F24595-32E7-4F18-9CF8-5842BB68DEED}" type="datetime1">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31B2F-AFDF-4768-87BA-3AF3DB3FE775}" type="slidenum">
              <a:rPr lang="en-US" smtClean="0"/>
              <a:pPr/>
              <a:t>‹#›</a:t>
            </a:fld>
            <a:endParaRPr lang="en-US" dirty="0"/>
          </a:p>
        </p:txBody>
      </p:sp>
      <p:sp>
        <p:nvSpPr>
          <p:cNvPr id="7" name="TextBox 6"/>
          <p:cNvSpPr txBox="1"/>
          <p:nvPr userDrawn="1"/>
        </p:nvSpPr>
        <p:spPr>
          <a:xfrm>
            <a:off x="4728322" y="136866"/>
            <a:ext cx="7273219" cy="584775"/>
          </a:xfrm>
          <a:prstGeom prst="rect">
            <a:avLst/>
          </a:prstGeom>
          <a:noFill/>
        </p:spPr>
        <p:txBody>
          <a:bodyPr wrap="square" rtlCol="0">
            <a:spAutoFit/>
          </a:bodyPr>
          <a:lstStyle/>
          <a:p>
            <a:r>
              <a:rPr lang="en-US" sz="1600" dirty="0"/>
              <a:t>Course:</a:t>
            </a:r>
            <a:r>
              <a:rPr lang="en-US" sz="1600" baseline="0" dirty="0"/>
              <a:t> NIELIT ‘O’ Level (IT)</a:t>
            </a:r>
          </a:p>
          <a:p>
            <a:r>
              <a:rPr lang="en-US" sz="1600" baseline="0" dirty="0"/>
              <a:t>Module: </a:t>
            </a:r>
            <a:r>
              <a:rPr lang="en-US" sz="1600" baseline="0" dirty="0" smtClean="0"/>
              <a:t>M1-R5 </a:t>
            </a:r>
            <a:r>
              <a:rPr lang="en-US" sz="1600" baseline="0" dirty="0"/>
              <a:t>: </a:t>
            </a:r>
            <a:r>
              <a:rPr lang="en-US" sz="1600" baseline="0" dirty="0" smtClean="0"/>
              <a:t>IT Tools and Network Basics</a:t>
            </a:r>
            <a:endParaRPr lang="en-US" sz="1600" dirty="0"/>
          </a:p>
        </p:txBody>
      </p:sp>
    </p:spTree>
    <p:extLst>
      <p:ext uri="{BB962C8B-B14F-4D97-AF65-F5344CB8AC3E}">
        <p14:creationId xmlns:p14="http://schemas.microsoft.com/office/powerpoint/2010/main" val="3896651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Click to edit Master title style</a:t>
            </a:r>
          </a:p>
        </p:txBody>
      </p:sp>
      <p:sp>
        <p:nvSpPr>
          <p:cNvPr id="3" name="Rectangle 2"/>
          <p:cNvSpPr>
            <a:spLocks noGrp="1"/>
          </p:cNvSpPr>
          <p:nvPr>
            <p:ph type="dt" sz="half" idx="10"/>
          </p:nvPr>
        </p:nvSpPr>
        <p:spPr/>
        <p:txBody>
          <a:bodyPr/>
          <a:lstStyle/>
          <a:p>
            <a:fld id="{53D054B9-4C81-438D-BF77-418801052807}" type="datetime1">
              <a:rPr lang="en-US" smtClean="0"/>
              <a:t>11/24/2021</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fld id="{2D487EA2-3AC4-4646-AC37-AB7E1F8A84A1}" type="slidenum">
              <a:rPr lang="en-US" smtClean="0"/>
              <a:t>‹#›</a:t>
            </a:fld>
            <a:endParaRPr lang="en-US"/>
          </a:p>
        </p:txBody>
      </p:sp>
      <p:sp>
        <p:nvSpPr>
          <p:cNvPr id="7" name="Rectangle 6"/>
          <p:cNvSpPr>
            <a:spLocks noGrp="1"/>
          </p:cNvSpPr>
          <p:nvPr>
            <p:ph sz="quarter" idx="13"/>
          </p:nvPr>
        </p:nvSpPr>
        <p:spPr>
          <a:xfrm>
            <a:off x="293036" y="1357298"/>
            <a:ext cx="11693851" cy="481490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p:nvPicPr>
        <p:blipFill>
          <a:blip r:embed="rId2"/>
          <a:stretch>
            <a:fillRect/>
          </a:stretch>
        </p:blipFill>
        <p:spPr>
          <a:xfrm>
            <a:off x="1854187" y="73945"/>
            <a:ext cx="10337813" cy="647696"/>
          </a:xfrm>
          <a:prstGeom prst="rect">
            <a:avLst/>
          </a:prstGeom>
        </p:spPr>
      </p:pic>
      <p:sp>
        <p:nvSpPr>
          <p:cNvPr id="8" name="TextBox 7"/>
          <p:cNvSpPr txBox="1"/>
          <p:nvPr userDrawn="1"/>
        </p:nvSpPr>
        <p:spPr>
          <a:xfrm>
            <a:off x="4728322" y="136866"/>
            <a:ext cx="7273219" cy="584775"/>
          </a:xfrm>
          <a:prstGeom prst="rect">
            <a:avLst/>
          </a:prstGeom>
          <a:noFill/>
        </p:spPr>
        <p:txBody>
          <a:bodyPr wrap="square" rtlCol="0">
            <a:spAutoFit/>
          </a:bodyPr>
          <a:lstStyle/>
          <a:p>
            <a:r>
              <a:rPr lang="en-US" sz="1600" dirty="0"/>
              <a:t>Course:</a:t>
            </a:r>
            <a:r>
              <a:rPr lang="en-US" sz="1600" baseline="0" dirty="0"/>
              <a:t> NIELIT ‘O’ Level (IT)</a:t>
            </a:r>
          </a:p>
          <a:p>
            <a:r>
              <a:rPr lang="en-US" sz="1600" baseline="0" dirty="0"/>
              <a:t>Module: M2-R5 : Web Designing and Publishing</a:t>
            </a:r>
            <a:endParaRPr lang="en-US" sz="1600" dirty="0"/>
          </a:p>
        </p:txBody>
      </p:sp>
      <p:sp>
        <p:nvSpPr>
          <p:cNvPr id="9" name="Action Button: Back or Previous 8">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947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0" y="2743202"/>
            <a:ext cx="9497484" cy="1673225"/>
          </a:xfrm>
        </p:spPr>
        <p:txBody>
          <a:bodyPr anchor="t"/>
          <a:lstStyle>
            <a:lvl1pPr>
              <a:buNone/>
              <a:defRPr sz="3300">
                <a:solidFill>
                  <a:schemeClr val="tx2"/>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extLst/>
          </a:lstStyle>
          <a:p>
            <a:pPr lvl="0"/>
            <a:r>
              <a:rPr lang="en-US"/>
              <a:t>Edit Master text styles</a:t>
            </a:r>
          </a:p>
        </p:txBody>
      </p:sp>
      <p:sp>
        <p:nvSpPr>
          <p:cNvPr id="7" name="Rectangle 6"/>
          <p:cNvSpPr/>
          <p:nvPr/>
        </p:nvSpPr>
        <p:spPr>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8" name="Rectangle 7"/>
          <p:cNvSpPr/>
          <p:nvPr/>
        </p:nvSpPr>
        <p:spPr>
          <a:xfrm>
            <a:off x="0" y="1600200"/>
            <a:ext cx="17272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1828800" y="1600200"/>
            <a:ext cx="10363200" cy="4572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 name="Title 1"/>
          <p:cNvSpPr>
            <a:spLocks noGrp="1"/>
          </p:cNvSpPr>
          <p:nvPr>
            <p:ph type="title" hasCustomPrompt="1"/>
          </p:nvPr>
        </p:nvSpPr>
        <p:spPr>
          <a:xfrm>
            <a:off x="1828800" y="1600200"/>
            <a:ext cx="10160000" cy="457200"/>
          </a:xfrm>
        </p:spPr>
        <p:txBody>
          <a:bodyPr/>
          <a:lstStyle>
            <a:lvl1pPr algn="l">
              <a:buNone/>
              <a:defRPr sz="28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07D0E025-3A1F-4FD0-B003-4ECC700A6739}" type="datetime1">
              <a:rPr lang="en-US" smtClean="0"/>
              <a:t>11/24/2021</a:t>
            </a:fld>
            <a:endParaRPr lang="en-US"/>
          </a:p>
        </p:txBody>
      </p:sp>
      <p:sp>
        <p:nvSpPr>
          <p:cNvPr id="13" name="Slide Number Placeholder 12"/>
          <p:cNvSpPr>
            <a:spLocks noGrp="1"/>
          </p:cNvSpPr>
          <p:nvPr>
            <p:ph type="sldNum" sz="quarter" idx="11"/>
          </p:nvPr>
        </p:nvSpPr>
        <p:spPr>
          <a:xfrm>
            <a:off x="0" y="1638482"/>
            <a:ext cx="1727200" cy="457200"/>
          </a:xfrm>
        </p:spPr>
        <p:txBody>
          <a:bodyPr>
            <a:noAutofit/>
          </a:bodyPr>
          <a:lstStyle>
            <a:lvl1pPr>
              <a:defRPr sz="2800">
                <a:solidFill>
                  <a:srgbClr val="FFFFFF"/>
                </a:solidFill>
              </a:defRPr>
            </a:lvl1pPr>
            <a:extLst/>
          </a:lstStyle>
          <a:p>
            <a:fld id="{2D487EA2-3AC4-4646-AC37-AB7E1F8A84A1}"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2747738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4350" y="785794"/>
            <a:ext cx="10871200" cy="457200"/>
          </a:xfrm>
        </p:spPr>
        <p:txBody>
          <a:bodyPr>
            <a:noAutofit/>
          </a:bodyPr>
          <a:lstStyle>
            <a:lvl1pPr>
              <a:defRPr sz="2800"/>
            </a:lvl1pPr>
            <a:extLst/>
          </a:lstStyle>
          <a:p>
            <a:r>
              <a:rPr lang="en-US"/>
              <a:t>Click to edit Master title style</a:t>
            </a:r>
            <a:endParaRPr lang="en-US" dirty="0"/>
          </a:p>
        </p:txBody>
      </p:sp>
      <p:sp>
        <p:nvSpPr>
          <p:cNvPr id="9" name="Content Placeholder 8"/>
          <p:cNvSpPr>
            <a:spLocks noGrp="1"/>
          </p:cNvSpPr>
          <p:nvPr>
            <p:ph sz="quarter" idx="13"/>
          </p:nvPr>
        </p:nvSpPr>
        <p:spPr>
          <a:xfrm>
            <a:off x="293036" y="1357299"/>
            <a:ext cx="5627116" cy="48042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6183924" y="1357298"/>
            <a:ext cx="5715040" cy="48757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4351BBB5-36C2-434E-8700-5CA63BE9CE6D}" type="datetime1">
              <a:rPr lang="en-US" smtClean="0"/>
              <a:t>11/24/2021</a:t>
            </a:fld>
            <a:endParaRPr lang="en-US"/>
          </a:p>
        </p:txBody>
      </p:sp>
      <p:sp>
        <p:nvSpPr>
          <p:cNvPr id="10" name="Slide Number Placeholder 9"/>
          <p:cNvSpPr>
            <a:spLocks noGrp="1"/>
          </p:cNvSpPr>
          <p:nvPr>
            <p:ph type="sldNum" sz="quarter" idx="16"/>
          </p:nvPr>
        </p:nvSpPr>
        <p:spPr/>
        <p:txBody>
          <a:bodyPr rtlCol="0">
            <a:noAutofit/>
          </a:bodyPr>
          <a:lstStyle>
            <a:lvl1pPr>
              <a:defRPr sz="2300" b="0"/>
            </a:lvl1pPr>
            <a:extLst/>
          </a:lstStyle>
          <a:p>
            <a:fld id="{2D487EA2-3AC4-4646-AC37-AB7E1F8A84A1}"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pic>
        <p:nvPicPr>
          <p:cNvPr id="3" name="Picture 2"/>
          <p:cNvPicPr>
            <a:picLocks noChangeAspect="1"/>
          </p:cNvPicPr>
          <p:nvPr userDrawn="1"/>
        </p:nvPicPr>
        <p:blipFill>
          <a:blip r:embed="rId2"/>
          <a:stretch>
            <a:fillRect/>
          </a:stretch>
        </p:blipFill>
        <p:spPr>
          <a:xfrm>
            <a:off x="1884944" y="125213"/>
            <a:ext cx="9834831" cy="590550"/>
          </a:xfrm>
          <a:prstGeom prst="rect">
            <a:avLst/>
          </a:prstGeom>
        </p:spPr>
      </p:pic>
      <p:sp>
        <p:nvSpPr>
          <p:cNvPr id="13" name="Action Button: Back or Previous 12">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1973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6864" y="781226"/>
            <a:ext cx="10871200" cy="576072"/>
          </a:xfrm>
        </p:spPr>
        <p:txBody>
          <a:bodyPr anchor="b"/>
          <a:lstStyle>
            <a:lvl1pPr>
              <a:defRPr/>
            </a:lvl1pPr>
            <a:extLst/>
          </a:lstStyle>
          <a:p>
            <a:r>
              <a:rPr lang="en-US" dirty="0"/>
              <a:t>Click to edit Master title style</a:t>
            </a:r>
          </a:p>
        </p:txBody>
      </p:sp>
      <p:sp>
        <p:nvSpPr>
          <p:cNvPr id="11" name="Content Placeholder 10"/>
          <p:cNvSpPr>
            <a:spLocks noGrp="1"/>
          </p:cNvSpPr>
          <p:nvPr>
            <p:ph sz="quarter" idx="13"/>
          </p:nvPr>
        </p:nvSpPr>
        <p:spPr>
          <a:xfrm>
            <a:off x="812800" y="2559757"/>
            <a:ext cx="5181600" cy="350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400800" y="2559757"/>
            <a:ext cx="5181600" cy="350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a:xfrm>
            <a:off x="2571726" y="6286521"/>
            <a:ext cx="3556000" cy="365125"/>
          </a:xfrm>
        </p:spPr>
        <p:txBody>
          <a:bodyPr rtlCol="0"/>
          <a:lstStyle/>
          <a:p>
            <a:fld id="{1FBE7EAE-3859-4964-8DDC-C45A8369AB44}" type="datetime1">
              <a:rPr lang="en-US" smtClean="0"/>
              <a:t>11/24/2021</a:t>
            </a:fld>
            <a:endParaRPr lang="en-US"/>
          </a:p>
        </p:txBody>
      </p:sp>
      <p:sp>
        <p:nvSpPr>
          <p:cNvPr id="12" name="Slide Number Placeholder 11"/>
          <p:cNvSpPr>
            <a:spLocks noGrp="1"/>
          </p:cNvSpPr>
          <p:nvPr>
            <p:ph type="sldNum" sz="quarter" idx="16"/>
          </p:nvPr>
        </p:nvSpPr>
        <p:spPr/>
        <p:txBody>
          <a:bodyPr rtlCol="0"/>
          <a:lstStyle/>
          <a:p>
            <a:fld id="{2D487EA2-3AC4-4646-AC37-AB7E1F8A84A1}" type="slidenum">
              <a:rPr lang="en-US" smtClean="0"/>
              <a:t>‹#›</a:t>
            </a:fld>
            <a:endParaRPr lang="en-US"/>
          </a:p>
        </p:txBody>
      </p:sp>
      <p:sp>
        <p:nvSpPr>
          <p:cNvPr id="14" name="Footer Placeholder 13"/>
          <p:cNvSpPr>
            <a:spLocks noGrp="1"/>
          </p:cNvSpPr>
          <p:nvPr>
            <p:ph type="ftr" sz="quarter" idx="17"/>
          </p:nvPr>
        </p:nvSpPr>
        <p:spPr>
          <a:xfrm>
            <a:off x="812802" y="6248208"/>
            <a:ext cx="1663674" cy="365125"/>
          </a:xfrm>
        </p:spPr>
        <p:txBody>
          <a:bodyPr rtlCol="0"/>
          <a:lstStyle/>
          <a:p>
            <a:endParaRPr lang="en-US"/>
          </a:p>
        </p:txBody>
      </p:sp>
      <p:sp>
        <p:nvSpPr>
          <p:cNvPr id="16" name="Text Placeholder 15"/>
          <p:cNvSpPr>
            <a:spLocks noGrp="1"/>
          </p:cNvSpPr>
          <p:nvPr>
            <p:ph type="body" sz="quarter" idx="18"/>
          </p:nvPr>
        </p:nvSpPr>
        <p:spPr>
          <a:xfrm>
            <a:off x="812800" y="1816383"/>
            <a:ext cx="5181600" cy="707136"/>
          </a:xfrm>
          <a:solidFill>
            <a:schemeClr val="accent2"/>
          </a:solidFill>
        </p:spPr>
        <p:txBody>
          <a:bodyPr rtlCol="0" anchor="ctr"/>
          <a:lstStyle>
            <a:lvl1pPr>
              <a:buFontTx/>
              <a:buNone/>
              <a:defRPr sz="2300" b="1">
                <a:solidFill>
                  <a:srgbClr val="FFFFFF"/>
                </a:solidFill>
              </a:defRPr>
            </a:lvl1pPr>
            <a:extLst/>
          </a:lstStyle>
          <a:p>
            <a:pPr lvl="0"/>
            <a:r>
              <a:rPr lang="en-US"/>
              <a:t>Edit Master text styles</a:t>
            </a:r>
          </a:p>
        </p:txBody>
      </p:sp>
      <p:sp>
        <p:nvSpPr>
          <p:cNvPr id="15" name="Text Placeholder 14"/>
          <p:cNvSpPr>
            <a:spLocks noGrp="1"/>
          </p:cNvSpPr>
          <p:nvPr>
            <p:ph type="body" sz="quarter" idx="19"/>
          </p:nvPr>
        </p:nvSpPr>
        <p:spPr>
          <a:xfrm>
            <a:off x="6400800" y="1816383"/>
            <a:ext cx="5181600" cy="707136"/>
          </a:xfrm>
          <a:solidFill>
            <a:schemeClr val="accent4"/>
          </a:solidFill>
        </p:spPr>
        <p:txBody>
          <a:bodyPr rtlCol="0" anchor="ctr"/>
          <a:lstStyle>
            <a:lvl1pPr>
              <a:buFontTx/>
              <a:buNone/>
              <a:defRPr sz="2300" b="1">
                <a:solidFill>
                  <a:srgbClr val="FFFFFF"/>
                </a:solidFill>
              </a:defRPr>
            </a:lvl1pPr>
            <a:extLst/>
          </a:lstStyle>
          <a:p>
            <a:pPr lvl="0"/>
            <a:r>
              <a:rPr lang="en-US"/>
              <a:t>Edit Master text styles</a:t>
            </a:r>
          </a:p>
        </p:txBody>
      </p:sp>
      <p:pic>
        <p:nvPicPr>
          <p:cNvPr id="3" name="Picture 2"/>
          <p:cNvPicPr>
            <a:picLocks noChangeAspect="1"/>
          </p:cNvPicPr>
          <p:nvPr userDrawn="1"/>
        </p:nvPicPr>
        <p:blipFill>
          <a:blip r:embed="rId2"/>
          <a:stretch>
            <a:fillRect/>
          </a:stretch>
        </p:blipFill>
        <p:spPr>
          <a:xfrm>
            <a:off x="1828800" y="26865"/>
            <a:ext cx="9859264" cy="735117"/>
          </a:xfrm>
          <a:prstGeom prst="rect">
            <a:avLst/>
          </a:prstGeom>
        </p:spPr>
      </p:pic>
      <p:sp>
        <p:nvSpPr>
          <p:cNvPr id="17" name="Action Button: Back or Previous 1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5205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233F89E-62EC-489E-8AD1-6CCE7985AB24}" type="datetime1">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2D487EA2-3AC4-4646-AC37-AB7E1F8A84A1}" type="slidenum">
              <a:rPr lang="en-US" smtClean="0"/>
              <a:t>‹#›</a:t>
            </a:fld>
            <a:endParaRPr lang="en-US"/>
          </a:p>
        </p:txBody>
      </p:sp>
      <p:pic>
        <p:nvPicPr>
          <p:cNvPr id="6" name="Picture 5"/>
          <p:cNvPicPr>
            <a:picLocks noChangeAspect="1"/>
          </p:cNvPicPr>
          <p:nvPr userDrawn="1"/>
        </p:nvPicPr>
        <p:blipFill>
          <a:blip r:embed="rId2"/>
          <a:stretch>
            <a:fillRect/>
          </a:stretch>
        </p:blipFill>
        <p:spPr>
          <a:xfrm>
            <a:off x="1893194" y="115911"/>
            <a:ext cx="9775367" cy="590550"/>
          </a:xfrm>
          <a:prstGeom prst="rect">
            <a:avLst/>
          </a:prstGeom>
        </p:spPr>
      </p:pic>
      <p:sp>
        <p:nvSpPr>
          <p:cNvPr id="7" name="Action Button: Back or Previous 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2002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3D1D8-27F0-408B-B5B1-5B719BD02E01}" type="datetime1">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extLst/>
          </a:lstStyle>
          <a:p>
            <a:fld id="{2D487EA2-3AC4-4646-AC37-AB7E1F8A84A1}" type="slidenum">
              <a:rPr lang="en-US" smtClean="0"/>
              <a:t>‹#›</a:t>
            </a:fld>
            <a:endParaRPr lang="en-US"/>
          </a:p>
        </p:txBody>
      </p:sp>
    </p:spTree>
    <p:extLst>
      <p:ext uri="{BB962C8B-B14F-4D97-AF65-F5344CB8AC3E}">
        <p14:creationId xmlns:p14="http://schemas.microsoft.com/office/powerpoint/2010/main" val="837433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781226"/>
            <a:ext cx="10871200" cy="457200"/>
          </a:xfrm>
        </p:spPr>
        <p:txBody>
          <a:bodyPr anchor="b"/>
          <a:lstStyle>
            <a:lvl1pPr algn="l">
              <a:buNone/>
              <a:defRPr sz="24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208C21D7-71D0-4E45-A972-C5D5AA92780A}" type="datetime1">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2D487EA2-3AC4-4646-AC37-AB7E1F8A84A1}" type="slidenum">
              <a:rPr lang="en-US" smtClean="0"/>
              <a:t>‹#›</a:t>
            </a:fld>
            <a:endParaRPr lang="en-US"/>
          </a:p>
        </p:txBody>
      </p:sp>
      <p:sp>
        <p:nvSpPr>
          <p:cNvPr id="3" name="Text Placeholder 2"/>
          <p:cNvSpPr>
            <a:spLocks noGrp="1"/>
          </p:cNvSpPr>
          <p:nvPr>
            <p:ph type="body" idx="1"/>
          </p:nvPr>
        </p:nvSpPr>
        <p:spPr>
          <a:xfrm>
            <a:off x="812800" y="1905000"/>
            <a:ext cx="21336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60930" tIns="214573" rIns="160930" bIns="107287"/>
          <a:lstStyle>
            <a:lvl1pPr marL="0" indent="0">
              <a:spcAft>
                <a:spcPts val="1173"/>
              </a:spcAft>
              <a:buNone/>
              <a:defRPr sz="2100"/>
            </a:lvl1pPr>
            <a:lvl2pPr>
              <a:buNone/>
              <a:defRPr sz="1400"/>
            </a:lvl2pPr>
            <a:lvl3pPr>
              <a:buNone/>
              <a:defRPr sz="1200"/>
            </a:lvl3pPr>
            <a:lvl4pPr>
              <a:buNone/>
              <a:defRPr sz="1100"/>
            </a:lvl4pPr>
            <a:lvl5pPr>
              <a:buNone/>
              <a:defRPr sz="1100"/>
            </a:lvl5pPr>
            <a:extLst/>
          </a:lstStyle>
          <a:p>
            <a:pPr lvl="0"/>
            <a:r>
              <a:rPr lang="en-US"/>
              <a:t>Edit Master text styles</a:t>
            </a:r>
          </a:p>
        </p:txBody>
      </p:sp>
      <p:sp>
        <p:nvSpPr>
          <p:cNvPr id="9" name="Content Placeholder 8"/>
          <p:cNvSpPr>
            <a:spLocks noGrp="1"/>
          </p:cNvSpPr>
          <p:nvPr>
            <p:ph sz="quarter" idx="13"/>
          </p:nvPr>
        </p:nvSpPr>
        <p:spPr>
          <a:xfrm>
            <a:off x="3149600" y="1905000"/>
            <a:ext cx="8534400" cy="426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p:nvPicPr>
        <p:blipFill>
          <a:blip r:embed="rId2"/>
          <a:stretch>
            <a:fillRect/>
          </a:stretch>
        </p:blipFill>
        <p:spPr>
          <a:xfrm>
            <a:off x="1879600" y="176"/>
            <a:ext cx="10155518" cy="705042"/>
          </a:xfrm>
          <a:prstGeom prst="rect">
            <a:avLst/>
          </a:prstGeom>
        </p:spPr>
      </p:pic>
      <p:sp>
        <p:nvSpPr>
          <p:cNvPr id="8" name="TextBox 7"/>
          <p:cNvSpPr txBox="1"/>
          <p:nvPr userDrawn="1"/>
        </p:nvSpPr>
        <p:spPr>
          <a:xfrm>
            <a:off x="5035639" y="120443"/>
            <a:ext cx="6999479" cy="584775"/>
          </a:xfrm>
          <a:prstGeom prst="rect">
            <a:avLst/>
          </a:prstGeom>
          <a:noFill/>
        </p:spPr>
        <p:txBody>
          <a:bodyPr wrap="square" rtlCol="0">
            <a:spAutoFit/>
          </a:bodyPr>
          <a:lstStyle/>
          <a:p>
            <a:r>
              <a:rPr lang="en-US" sz="1600" dirty="0"/>
              <a:t>Course:</a:t>
            </a:r>
            <a:r>
              <a:rPr lang="en-US" sz="1600" baseline="0" dirty="0"/>
              <a:t> </a:t>
            </a:r>
            <a:endParaRPr lang="en-US" sz="1600" baseline="0" dirty="0" smtClean="0"/>
          </a:p>
          <a:p>
            <a:r>
              <a:rPr lang="en-US" sz="1600" baseline="0" dirty="0" smtClean="0"/>
              <a:t>Module:</a:t>
            </a:r>
            <a:endParaRPr lang="en-US" sz="1600" dirty="0"/>
          </a:p>
        </p:txBody>
      </p:sp>
      <p:sp>
        <p:nvSpPr>
          <p:cNvPr id="10" name="Action Button: Back or Previous 9">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141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076891" y="0"/>
            <a:ext cx="10115109" cy="4559808"/>
          </a:xfrm>
          <a:solidFill>
            <a:schemeClr val="tx2">
              <a:shade val="50000"/>
            </a:schemeClr>
          </a:solidFill>
          <a:ln>
            <a:noFill/>
          </a:ln>
        </p:spPr>
        <p:txBody>
          <a:bodyPr/>
          <a:lstStyle>
            <a:lvl1pPr>
              <a:buNone/>
              <a:defRPr sz="3800"/>
            </a:lvl1pPr>
            <a:extLst/>
          </a:lstStyle>
          <a:p>
            <a:r>
              <a:rPr lang="en-US"/>
              <a:t>Click icon to add picture</a:t>
            </a:r>
            <a:endParaRPr lang="en-US" dirty="0"/>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2000"/>
            </a:lvl1pPr>
            <a:lvl2pPr>
              <a:buFontTx/>
              <a:buNone/>
              <a:defRPr sz="1400"/>
            </a:lvl2pPr>
            <a:lvl3pPr>
              <a:buFontTx/>
              <a:buNone/>
              <a:defRPr sz="1200"/>
            </a:lvl3pPr>
            <a:lvl4pPr>
              <a:buFontTx/>
              <a:buNone/>
              <a:defRPr sz="1100"/>
            </a:lvl4pPr>
            <a:lvl5pPr>
              <a:buFontTx/>
              <a:buNone/>
              <a:defRPr sz="1100"/>
            </a:lvl5pPr>
            <a:extLst/>
          </a:lstStyle>
          <a:p>
            <a:pPr lvl="0"/>
            <a:r>
              <a:rPr lang="en-US"/>
              <a:t>Edit Master text styles</a:t>
            </a:r>
          </a:p>
        </p:txBody>
      </p:sp>
      <p:sp>
        <p:nvSpPr>
          <p:cNvPr id="8" name="Rectangle 7"/>
          <p:cNvSpPr/>
          <p:nvPr/>
        </p:nvSpPr>
        <p:spPr>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0" name="Rectangle 9"/>
          <p:cNvSpPr/>
          <p:nvPr/>
        </p:nvSpPr>
        <p:spPr>
          <a:xfrm>
            <a:off x="2060448" y="4654296"/>
            <a:ext cx="1011936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 name="Title 1"/>
          <p:cNvSpPr>
            <a:spLocks noGrp="1"/>
          </p:cNvSpPr>
          <p:nvPr>
            <p:ph type="title"/>
          </p:nvPr>
        </p:nvSpPr>
        <p:spPr>
          <a:xfrm>
            <a:off x="2133600" y="4724400"/>
            <a:ext cx="9753600" cy="609600"/>
          </a:xfrm>
        </p:spPr>
        <p:txBody>
          <a:bodyPr anchor="ctr"/>
          <a:lstStyle>
            <a:lvl1pPr algn="l">
              <a:buNone/>
              <a:defRPr sz="3300" b="0">
                <a:solidFill>
                  <a:srgbClr val="FFFFFF"/>
                </a:solidFill>
              </a:defRPr>
            </a:lvl1pPr>
            <a:extLst/>
          </a:lstStyle>
          <a:p>
            <a:r>
              <a:rPr lang="en-US"/>
              <a:t>Click to edit Master title style</a:t>
            </a:r>
            <a:endParaRPr lang="en-US" dirty="0"/>
          </a:p>
        </p:txBody>
      </p:sp>
      <p:sp>
        <p:nvSpPr>
          <p:cNvPr id="11" name="Rectangle 10"/>
          <p:cNvSpPr/>
          <p:nvPr/>
        </p:nvSpPr>
        <p:spPr>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2" name="Date Placeholder 11"/>
          <p:cNvSpPr>
            <a:spLocks noGrp="1"/>
          </p:cNvSpPr>
          <p:nvPr>
            <p:ph type="dt" sz="half" idx="10"/>
          </p:nvPr>
        </p:nvSpPr>
        <p:spPr>
          <a:xfrm>
            <a:off x="8331200" y="6248401"/>
            <a:ext cx="3556000" cy="365125"/>
          </a:xfrm>
        </p:spPr>
        <p:txBody>
          <a:bodyPr rtlCol="0"/>
          <a:lstStyle/>
          <a:p>
            <a:fld id="{EB5BBA65-E949-4504-9152-9414ED57957D}" type="datetime1">
              <a:rPr lang="en-US" smtClean="0"/>
              <a:t>11/24/2021</a:t>
            </a:fld>
            <a:endParaRPr lang="en-US"/>
          </a:p>
        </p:txBody>
      </p:sp>
      <p:sp>
        <p:nvSpPr>
          <p:cNvPr id="13" name="Slide Number Placeholder 12"/>
          <p:cNvSpPr>
            <a:spLocks noGrp="1"/>
          </p:cNvSpPr>
          <p:nvPr>
            <p:ph type="sldNum" sz="quarter" idx="11"/>
          </p:nvPr>
        </p:nvSpPr>
        <p:spPr>
          <a:xfrm>
            <a:off x="0" y="4667250"/>
            <a:ext cx="1930400" cy="663579"/>
          </a:xfrm>
        </p:spPr>
        <p:txBody>
          <a:bodyPr rtlCol="0"/>
          <a:lstStyle>
            <a:lvl1pPr>
              <a:defRPr sz="3300"/>
            </a:lvl1pPr>
            <a:extLst/>
          </a:lstStyle>
          <a:p>
            <a:fld id="{2D487EA2-3AC4-4646-AC37-AB7E1F8A84A1}" type="slidenum">
              <a:rPr lang="en-US" smtClean="0"/>
              <a:t>‹#›</a:t>
            </a:fld>
            <a:endParaRPr lang="en-US"/>
          </a:p>
        </p:txBody>
      </p:sp>
      <p:sp>
        <p:nvSpPr>
          <p:cNvPr id="14" name="Footer Placeholder 13"/>
          <p:cNvSpPr>
            <a:spLocks noGrp="1"/>
          </p:cNvSpPr>
          <p:nvPr>
            <p:ph type="ftr" sz="quarter" idx="12"/>
          </p:nvPr>
        </p:nvSpPr>
        <p:spPr>
          <a:xfrm>
            <a:off x="2133600" y="6248208"/>
            <a:ext cx="6096000" cy="365125"/>
          </a:xfrm>
        </p:spPr>
        <p:txBody>
          <a:bodyPr rtlCol="0"/>
          <a:lstStyle/>
          <a:p>
            <a:endParaRPr lang="en-US"/>
          </a:p>
        </p:txBody>
      </p:sp>
    </p:spTree>
    <p:extLst>
      <p:ext uri="{BB962C8B-B14F-4D97-AF65-F5344CB8AC3E}">
        <p14:creationId xmlns:p14="http://schemas.microsoft.com/office/powerpoint/2010/main" val="3818801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Olevel_M2R5_WDP_Unit1_NIELIT_Gorakhpur.pptx#-1,2,Contents to be covered . . ."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285709" y="1214423"/>
            <a:ext cx="11715833" cy="4912058"/>
          </a:xfrm>
          <a:prstGeom prst="rect">
            <a:avLst/>
          </a:prstGeom>
        </p:spPr>
        <p:txBody>
          <a:bodyPr vert="horz" lIns="107287" tIns="53643" rIns="107287" bIns="53643">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4095737" y="6207148"/>
            <a:ext cx="3556000" cy="365125"/>
          </a:xfrm>
          <a:prstGeom prst="rect">
            <a:avLst/>
          </a:prstGeom>
        </p:spPr>
        <p:txBody>
          <a:bodyPr vert="horz" lIns="107287" tIns="53643" rIns="107287" bIns="53643" anchor="ctr" anchorCtr="0"/>
          <a:lstStyle>
            <a:lvl1pPr algn="l">
              <a:defRPr sz="1600">
                <a:solidFill>
                  <a:schemeClr val="tx2"/>
                </a:solidFill>
              </a:defRPr>
            </a:lvl1pPr>
            <a:extLst/>
          </a:lstStyle>
          <a:p>
            <a:fld id="{459F761F-E9E6-4A4B-958D-FFEFF2CD4207}" type="datetime1">
              <a:rPr lang="en-US" smtClean="0"/>
              <a:t>11/24/2021</a:t>
            </a:fld>
            <a:endParaRPr lang="en-US"/>
          </a:p>
        </p:txBody>
      </p:sp>
      <p:sp>
        <p:nvSpPr>
          <p:cNvPr id="3" name="Footer Placeholder 2"/>
          <p:cNvSpPr>
            <a:spLocks noGrp="1"/>
          </p:cNvSpPr>
          <p:nvPr>
            <p:ph type="ftr" sz="quarter" idx="3"/>
          </p:nvPr>
        </p:nvSpPr>
        <p:spPr>
          <a:xfrm>
            <a:off x="812803" y="6248208"/>
            <a:ext cx="2901932" cy="365125"/>
          </a:xfrm>
          <a:prstGeom prst="rect">
            <a:avLst/>
          </a:prstGeom>
        </p:spPr>
        <p:txBody>
          <a:bodyPr vert="horz" lIns="107287" tIns="53643" rIns="107287" bIns="53643" anchor="ctr"/>
          <a:lstStyle>
            <a:lvl1pPr algn="l">
              <a:defRPr sz="1600">
                <a:solidFill>
                  <a:schemeClr val="tx2"/>
                </a:solidFill>
              </a:defRPr>
            </a:lvl1pPr>
            <a:extLst/>
          </a:lstStyle>
          <a:p>
            <a:endParaRPr lang="en-US"/>
          </a:p>
        </p:txBody>
      </p:sp>
      <p:sp>
        <p:nvSpPr>
          <p:cNvPr id="8" name="Rectangle 7"/>
          <p:cNvSpPr/>
          <p:nvPr/>
        </p:nvSpPr>
        <p:spPr>
          <a:xfrm>
            <a:off x="0" y="761981"/>
            <a:ext cx="7112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787399" y="761982"/>
            <a:ext cx="11214142" cy="452441"/>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3" name="Slide Number Placeholder 22"/>
          <p:cNvSpPr>
            <a:spLocks noGrp="1"/>
          </p:cNvSpPr>
          <p:nvPr>
            <p:ph type="sldNum" sz="quarter" idx="4"/>
          </p:nvPr>
        </p:nvSpPr>
        <p:spPr>
          <a:xfrm>
            <a:off x="0" y="761983"/>
            <a:ext cx="711200" cy="457200"/>
          </a:xfrm>
          <a:prstGeom prst="rect">
            <a:avLst/>
          </a:prstGeom>
        </p:spPr>
        <p:txBody>
          <a:bodyPr vert="horz" lIns="107287" tIns="53643" rIns="107287" bIns="53643" anchor="ctr" anchorCtr="0">
            <a:normAutofit/>
          </a:bodyPr>
          <a:lstStyle>
            <a:lvl1pPr algn="ctr">
              <a:defRPr sz="2300" b="0">
                <a:solidFill>
                  <a:srgbClr val="002060"/>
                </a:solidFill>
                <a:latin typeface="Times New Roman" pitchFamily="18" charset="0"/>
                <a:cs typeface="Times New Roman" pitchFamily="18" charset="0"/>
              </a:defRPr>
            </a:lvl1pPr>
            <a:extLst/>
          </a:lstStyle>
          <a:p>
            <a:fld id="{2D487EA2-3AC4-4646-AC37-AB7E1F8A84A1}" type="slidenum">
              <a:rPr lang="en-US" smtClean="0"/>
              <a:t>‹#›</a:t>
            </a:fld>
            <a:endParaRPr lang="en-US"/>
          </a:p>
        </p:txBody>
      </p:sp>
      <p:sp>
        <p:nvSpPr>
          <p:cNvPr id="22" name="Title Placeholder 21"/>
          <p:cNvSpPr>
            <a:spLocks noGrp="1"/>
          </p:cNvSpPr>
          <p:nvPr>
            <p:ph type="title"/>
          </p:nvPr>
        </p:nvSpPr>
        <p:spPr>
          <a:xfrm>
            <a:off x="1320800" y="761982"/>
            <a:ext cx="10680741" cy="452441"/>
          </a:xfrm>
          <a:prstGeom prst="rect">
            <a:avLst/>
          </a:prstGeom>
        </p:spPr>
        <p:txBody>
          <a:bodyPr vert="horz" lIns="107287" tIns="53643" rIns="107287" bIns="53643" anchor="b">
            <a:noAutofit/>
          </a:bodyPr>
          <a:lstStyle/>
          <a:p>
            <a:r>
              <a:rPr lang="en-US"/>
              <a:t>Click to edit Master title style</a:t>
            </a:r>
            <a:endParaRPr lang="en-US" dirty="0"/>
          </a:p>
        </p:txBody>
      </p:sp>
      <p:pic>
        <p:nvPicPr>
          <p:cNvPr id="15" name="Picture 2" descr="C:\Users\PHOENIX\Pictures\nielit-logo.png"/>
          <p:cNvPicPr>
            <a:picLocks noChangeAspect="1" noChangeArrowheads="1"/>
          </p:cNvPicPr>
          <p:nvPr/>
        </p:nvPicPr>
        <p:blipFill>
          <a:blip r:embed="rId13" cstate="print"/>
          <a:srcRect/>
          <a:stretch>
            <a:fillRect/>
          </a:stretch>
        </p:blipFill>
        <p:spPr bwMode="auto">
          <a:xfrm>
            <a:off x="75416" y="-24"/>
            <a:ext cx="1604388" cy="691893"/>
          </a:xfrm>
          <a:prstGeom prst="rect">
            <a:avLst/>
          </a:prstGeom>
          <a:noFill/>
        </p:spPr>
      </p:pic>
      <p:sp>
        <p:nvSpPr>
          <p:cNvPr id="26" name="TextBox 25"/>
          <p:cNvSpPr txBox="1"/>
          <p:nvPr/>
        </p:nvSpPr>
        <p:spPr>
          <a:xfrm>
            <a:off x="5304686" y="357166"/>
            <a:ext cx="6221906" cy="416110"/>
          </a:xfrm>
          <a:prstGeom prst="rect">
            <a:avLst/>
          </a:prstGeom>
          <a:noFill/>
        </p:spPr>
        <p:txBody>
          <a:bodyPr wrap="square" lIns="107287" tIns="53643" rIns="107287" bIns="53643" rtlCol="0">
            <a:spAutoFit/>
          </a:bodyPr>
          <a:lstStyle/>
          <a:p>
            <a:pPr algn="r"/>
            <a:r>
              <a:rPr lang="en-US" sz="2000" b="0" dirty="0">
                <a:latin typeface="Times New Roman" pitchFamily="18" charset="0"/>
                <a:cs typeface="Times New Roman" pitchFamily="18" charset="0"/>
              </a:rPr>
              <a:t>Module: M2-R5:</a:t>
            </a:r>
            <a:r>
              <a:rPr lang="en-US" sz="2000" b="0" baseline="0" dirty="0">
                <a:latin typeface="Times New Roman" pitchFamily="18" charset="0"/>
                <a:cs typeface="Times New Roman" pitchFamily="18" charset="0"/>
              </a:rPr>
              <a:t> </a:t>
            </a:r>
            <a:r>
              <a:rPr lang="en-US" sz="2000" b="0" dirty="0">
                <a:latin typeface="Times New Roman" pitchFamily="18" charset="0"/>
                <a:cs typeface="Times New Roman" pitchFamily="18" charset="0"/>
              </a:rPr>
              <a:t>Web Designing &amp; Publishing </a:t>
            </a:r>
          </a:p>
        </p:txBody>
      </p:sp>
      <p:sp>
        <p:nvSpPr>
          <p:cNvPr id="27" name="TextBox 26"/>
          <p:cNvSpPr txBox="1"/>
          <p:nvPr/>
        </p:nvSpPr>
        <p:spPr>
          <a:xfrm>
            <a:off x="1875662" y="61907"/>
            <a:ext cx="3818603" cy="385333"/>
          </a:xfrm>
          <a:prstGeom prst="rect">
            <a:avLst/>
          </a:prstGeom>
          <a:noFill/>
        </p:spPr>
        <p:txBody>
          <a:bodyPr wrap="square" lIns="107287" tIns="53643" rIns="107287" bIns="53643" rtlCol="0">
            <a:spAutoFit/>
          </a:bodyPr>
          <a:lstStyle/>
          <a:p>
            <a:pPr marL="0" marR="0" lvl="4" indent="0" algn="ctr" defTabSz="914400" rtl="0" eaLnBrk="1" fontAlgn="auto" latinLnBrk="0" hangingPunct="1">
              <a:lnSpc>
                <a:spcPct val="100000"/>
              </a:lnSpc>
              <a:spcBef>
                <a:spcPts val="469"/>
              </a:spcBef>
              <a:spcAft>
                <a:spcPts val="0"/>
              </a:spcAft>
              <a:buClr>
                <a:schemeClr val="accent4"/>
              </a:buClr>
              <a:buSzPct val="65000"/>
              <a:buFont typeface="Wingdings"/>
              <a:buNone/>
              <a:tabLst/>
              <a:defRPr/>
            </a:pPr>
            <a:r>
              <a:rPr lang="en-US" sz="1800" b="1" dirty="0">
                <a:latin typeface="Times New Roman" pitchFamily="18" charset="0"/>
                <a:cs typeface="Times New Roman" pitchFamily="18" charset="0"/>
              </a:rPr>
              <a:t>[Unit 1: Introduction</a:t>
            </a:r>
            <a:r>
              <a:rPr lang="en-US" sz="1800" b="1" baseline="0" dirty="0">
                <a:latin typeface="Times New Roman" pitchFamily="18" charset="0"/>
                <a:cs typeface="Times New Roman" pitchFamily="18" charset="0"/>
              </a:rPr>
              <a:t> to Web Design</a:t>
            </a:r>
            <a:r>
              <a:rPr lang="en-US" sz="1800" b="1" dirty="0">
                <a:latin typeface="Times New Roman" pitchFamily="18" charset="0"/>
                <a:cs typeface="Times New Roman" pitchFamily="18" charset="0"/>
              </a:rPr>
              <a:t>]</a:t>
            </a:r>
          </a:p>
        </p:txBody>
      </p:sp>
      <p:sp>
        <p:nvSpPr>
          <p:cNvPr id="28" name="TextBox 27"/>
          <p:cNvSpPr txBox="1"/>
          <p:nvPr/>
        </p:nvSpPr>
        <p:spPr>
          <a:xfrm>
            <a:off x="5304687" y="1"/>
            <a:ext cx="4835803" cy="431499"/>
          </a:xfrm>
          <a:prstGeom prst="rect">
            <a:avLst/>
          </a:prstGeom>
          <a:noFill/>
        </p:spPr>
        <p:txBody>
          <a:bodyPr wrap="square" lIns="107287" tIns="53643" rIns="107287" bIns="53643" rtlCol="0">
            <a:spAutoFit/>
          </a:bodyPr>
          <a:lstStyle/>
          <a:p>
            <a:pPr marL="0" marR="0" lvl="4" indent="0" algn="r" defTabSz="914400" rtl="0" eaLnBrk="1" fontAlgn="auto" latinLnBrk="0" hangingPunct="1">
              <a:lnSpc>
                <a:spcPct val="100000"/>
              </a:lnSpc>
              <a:spcBef>
                <a:spcPts val="469"/>
              </a:spcBef>
              <a:spcAft>
                <a:spcPts val="0"/>
              </a:spcAft>
              <a:buClr>
                <a:schemeClr val="accent4"/>
              </a:buClr>
              <a:buSzPct val="65000"/>
              <a:buFont typeface="Wingdings"/>
              <a:buNone/>
              <a:tabLst/>
              <a:defRPr/>
            </a:pPr>
            <a:r>
              <a:rPr lang="en-US" sz="2100" b="0" dirty="0">
                <a:latin typeface="Times New Roman" pitchFamily="18" charset="0"/>
                <a:cs typeface="Times New Roman" pitchFamily="18" charset="0"/>
              </a:rPr>
              <a:t>     Course: NIELIT ‘O’ Level (IT)</a:t>
            </a:r>
          </a:p>
        </p:txBody>
      </p:sp>
      <p:pic>
        <p:nvPicPr>
          <p:cNvPr id="16" name="Picture 15" descr="home-2741413_960_720.png">
            <a:hlinkClick r:id="rId14" action="ppaction://hlinkpres?slideindex=2&amp;slidetitle=Contents to be covered . . ."/>
          </p:cNvPr>
          <p:cNvPicPr>
            <a:picLocks noChangeAspect="1"/>
          </p:cNvPicPr>
          <p:nvPr/>
        </p:nvPicPr>
        <p:blipFill>
          <a:blip r:embed="rId15" cstate="print"/>
          <a:stretch>
            <a:fillRect/>
          </a:stretch>
        </p:blipFill>
        <p:spPr>
          <a:xfrm>
            <a:off x="11336256" y="785794"/>
            <a:ext cx="562708" cy="457200"/>
          </a:xfrm>
          <a:prstGeom prst="rect">
            <a:avLst/>
          </a:prstGeom>
        </p:spPr>
      </p:pic>
      <p:pic>
        <p:nvPicPr>
          <p:cNvPr id="2" name="Picture 1"/>
          <p:cNvPicPr>
            <a:picLocks noChangeAspect="1"/>
          </p:cNvPicPr>
          <p:nvPr userDrawn="1"/>
        </p:nvPicPr>
        <p:blipFill>
          <a:blip r:embed="rId16"/>
          <a:stretch>
            <a:fillRect/>
          </a:stretch>
        </p:blipFill>
        <p:spPr>
          <a:xfrm>
            <a:off x="1875662" y="61908"/>
            <a:ext cx="9650930" cy="672198"/>
          </a:xfrm>
          <a:prstGeom prst="rect">
            <a:avLst/>
          </a:prstGeom>
        </p:spPr>
      </p:pic>
      <p:sp>
        <p:nvSpPr>
          <p:cNvPr id="17" name="Action Button: Back or Previous 1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7385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800" decel="100000"/>
                                        <p:tgtEl>
                                          <p:spTgt spid="22"/>
                                        </p:tgtEl>
                                      </p:cBhvr>
                                    </p:animEffect>
                                    <p:anim calcmode="lin" valueType="num">
                                      <p:cBhvr>
                                        <p:cTn id="8" dur="800" decel="100000" fill="hold"/>
                                        <p:tgtEl>
                                          <p:spTgt spid="22"/>
                                        </p:tgtEl>
                                        <p:attrNameLst>
                                          <p:attrName>style.rotation</p:attrName>
                                        </p:attrNameLst>
                                      </p:cBhvr>
                                      <p:tavLst>
                                        <p:tav tm="0">
                                          <p:val>
                                            <p:fltVal val="-90"/>
                                          </p:val>
                                        </p:tav>
                                        <p:tav tm="100000">
                                          <p:val>
                                            <p:fltVal val="0"/>
                                          </p:val>
                                        </p:tav>
                                      </p:tavLst>
                                    </p:anim>
                                    <p:anim calcmode="lin" valueType="num">
                                      <p:cBhvr>
                                        <p:cTn id="9" dur="800" decel="100000" fill="hold"/>
                                        <p:tgtEl>
                                          <p:spTgt spid="22"/>
                                        </p:tgtEl>
                                        <p:attrNameLst>
                                          <p:attrName>ppt_x</p:attrName>
                                        </p:attrNameLst>
                                      </p:cBhvr>
                                      <p:tavLst>
                                        <p:tav tm="0">
                                          <p:val>
                                            <p:strVal val="#ppt_x+0.4"/>
                                          </p:val>
                                        </p:tav>
                                        <p:tav tm="100000">
                                          <p:val>
                                            <p:strVal val="#ppt_x-0.05"/>
                                          </p:val>
                                        </p:tav>
                                      </p:tavLst>
                                    </p:anim>
                                    <p:anim calcmode="lin" valueType="num">
                                      <p:cBhvr>
                                        <p:cTn id="10" dur="800" decel="100000" fill="hold"/>
                                        <p:tgtEl>
                                          <p:spTgt spid="2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1000"/>
                                        <p:tgtEl>
                                          <p:spTgt spid="13">
                                            <p:txEl>
                                              <p:pRg st="0" end="0"/>
                                            </p:txEl>
                                          </p:spTgt>
                                        </p:tgtEl>
                                      </p:cBhvr>
                                    </p:animEffect>
                                    <p:anim calcmode="lin" valueType="num">
                                      <p:cBhvr>
                                        <p:cTn id="1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fade">
                                      <p:cBhvr>
                                        <p:cTn id="22" dur="1000"/>
                                        <p:tgtEl>
                                          <p:spTgt spid="13">
                                            <p:txEl>
                                              <p:pRg st="1" end="1"/>
                                            </p:txEl>
                                          </p:spTgt>
                                        </p:tgtEl>
                                      </p:cBhvr>
                                    </p:animEffect>
                                    <p:anim calcmode="lin" valueType="num">
                                      <p:cBhvr>
                                        <p:cTn id="23"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fade">
                                      <p:cBhvr>
                                        <p:cTn id="27" dur="1000"/>
                                        <p:tgtEl>
                                          <p:spTgt spid="13">
                                            <p:txEl>
                                              <p:pRg st="2" end="2"/>
                                            </p:txEl>
                                          </p:spTgt>
                                        </p:tgtEl>
                                      </p:cBhvr>
                                    </p:animEffect>
                                    <p:anim calcmode="lin" valueType="num">
                                      <p:cBhvr>
                                        <p:cTn id="2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13">
                                            <p:txEl>
                                              <p:pRg st="3" end="3"/>
                                            </p:txEl>
                                          </p:spTgt>
                                        </p:tgtEl>
                                        <p:attrNameLst>
                                          <p:attrName>style.visibility</p:attrName>
                                        </p:attrNameLst>
                                      </p:cBhvr>
                                      <p:to>
                                        <p:strVal val="visible"/>
                                      </p:to>
                                    </p:set>
                                    <p:animEffect transition="in" filter="fade">
                                      <p:cBhvr>
                                        <p:cTn id="32" dur="1000"/>
                                        <p:tgtEl>
                                          <p:spTgt spid="13">
                                            <p:txEl>
                                              <p:pRg st="3" end="3"/>
                                            </p:txEl>
                                          </p:spTgt>
                                        </p:tgtEl>
                                      </p:cBhvr>
                                    </p:animEffect>
                                    <p:anim calcmode="lin" valueType="num">
                                      <p:cBhvr>
                                        <p:cTn id="33"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13">
                                            <p:txEl>
                                              <p:pRg st="4" end="4"/>
                                            </p:txEl>
                                          </p:spTgt>
                                        </p:tgtEl>
                                        <p:attrNameLst>
                                          <p:attrName>style.visibility</p:attrName>
                                        </p:attrNameLst>
                                      </p:cBhvr>
                                      <p:to>
                                        <p:strVal val="visible"/>
                                      </p:to>
                                    </p:set>
                                    <p:animEffect transition="in" filter="fade">
                                      <p:cBhvr>
                                        <p:cTn id="37" dur="1000"/>
                                        <p:tgtEl>
                                          <p:spTgt spid="13">
                                            <p:txEl>
                                              <p:pRg st="4" end="4"/>
                                            </p:txEl>
                                          </p:spTgt>
                                        </p:tgtEl>
                                      </p:cBhvr>
                                    </p:animEffect>
                                    <p:anim calcmode="lin" valueType="num">
                                      <p:cBhvr>
                                        <p:cTn id="38"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2" grpId="0"/>
    </p:bldLst>
  </p:timing>
  <p:hf hdr="0" ftr="0" dt="0"/>
  <p:txStyles>
    <p:titleStyle>
      <a:lvl1pPr algn="l" rtl="0" eaLnBrk="1" latinLnBrk="0" hangingPunct="1">
        <a:spcBef>
          <a:spcPct val="0"/>
        </a:spcBef>
        <a:buNone/>
        <a:defRPr sz="2800" kern="1200">
          <a:solidFill>
            <a:schemeClr val="bg1"/>
          </a:solidFill>
          <a:latin typeface="Times New Roman" pitchFamily="18" charset="0"/>
          <a:ea typeface="+mj-ea"/>
          <a:cs typeface="Times New Roman" pitchFamily="18" charset="0"/>
        </a:defRPr>
      </a:lvl1pPr>
      <a:extLst/>
    </p:titleStyle>
    <p:bodyStyle>
      <a:lvl1pPr marL="375503" indent="-375503" algn="l" rtl="0" eaLnBrk="1" latinLnBrk="0" hangingPunct="1">
        <a:spcBef>
          <a:spcPts val="821"/>
        </a:spcBef>
        <a:buClr>
          <a:schemeClr val="accent2"/>
        </a:buClr>
        <a:buSzPct val="60000"/>
        <a:buFont typeface="Wingdings"/>
        <a:buChar char=""/>
        <a:defRPr sz="2100" kern="1200">
          <a:solidFill>
            <a:schemeClr val="tx1"/>
          </a:solidFill>
          <a:latin typeface="Times New Roman" pitchFamily="18" charset="0"/>
          <a:ea typeface="+mn-ea"/>
          <a:cs typeface="Times New Roman" pitchFamily="18" charset="0"/>
        </a:defRPr>
      </a:lvl1pPr>
      <a:lvl2pPr marL="751006" indent="-321860" algn="l" rtl="0" eaLnBrk="1" latinLnBrk="0" hangingPunct="1">
        <a:spcBef>
          <a:spcPts val="645"/>
        </a:spcBef>
        <a:buClr>
          <a:schemeClr val="accent1"/>
        </a:buClr>
        <a:buSzPct val="70000"/>
        <a:buFont typeface="Wingdings 2"/>
        <a:buChar char=""/>
        <a:defRPr sz="2100" kern="1200">
          <a:solidFill>
            <a:schemeClr val="tx1"/>
          </a:solidFill>
          <a:latin typeface="Times New Roman" pitchFamily="18" charset="0"/>
          <a:ea typeface="+mn-ea"/>
          <a:cs typeface="Times New Roman" pitchFamily="18" charset="0"/>
        </a:defRPr>
      </a:lvl2pPr>
      <a:lvl3pPr marL="1072866" indent="-268216" algn="l" rtl="0" eaLnBrk="1" latinLnBrk="0" hangingPunct="1">
        <a:spcBef>
          <a:spcPts val="587"/>
        </a:spcBef>
        <a:buClr>
          <a:schemeClr val="accent2"/>
        </a:buClr>
        <a:buSzPct val="75000"/>
        <a:buFont typeface="Wingdings"/>
        <a:buChar char=""/>
        <a:defRPr sz="2100" kern="1200">
          <a:solidFill>
            <a:schemeClr val="tx1"/>
          </a:solidFill>
          <a:latin typeface="Times New Roman" pitchFamily="18" charset="0"/>
          <a:ea typeface="+mn-ea"/>
          <a:cs typeface="Times New Roman" pitchFamily="18" charset="0"/>
        </a:defRPr>
      </a:lvl3pPr>
      <a:lvl4pPr marL="1609298" indent="-268216" algn="l" rtl="0" eaLnBrk="1" latinLnBrk="0" hangingPunct="1">
        <a:spcBef>
          <a:spcPts val="469"/>
        </a:spcBef>
        <a:buClr>
          <a:schemeClr val="accent3"/>
        </a:buClr>
        <a:buSzPct val="75000"/>
        <a:buFont typeface="Wingdings"/>
        <a:buChar char=""/>
        <a:defRPr sz="2100" kern="1200">
          <a:solidFill>
            <a:schemeClr val="tx1"/>
          </a:solidFill>
          <a:latin typeface="Times New Roman" pitchFamily="18" charset="0"/>
          <a:ea typeface="+mn-ea"/>
          <a:cs typeface="Times New Roman" pitchFamily="18" charset="0"/>
        </a:defRPr>
      </a:lvl4pPr>
      <a:lvl5pPr marL="2145731" indent="-268216" algn="l" rtl="0" eaLnBrk="1" latinLnBrk="0" hangingPunct="1">
        <a:spcBef>
          <a:spcPts val="469"/>
        </a:spcBef>
        <a:buClr>
          <a:schemeClr val="accent4"/>
        </a:buClr>
        <a:buSzPct val="65000"/>
        <a:buFont typeface="Wingdings"/>
        <a:buChar char=""/>
        <a:defRPr sz="2100" kern="1200">
          <a:solidFill>
            <a:schemeClr val="tx1"/>
          </a:solidFill>
          <a:latin typeface="Times New Roman" pitchFamily="18" charset="0"/>
          <a:ea typeface="+mn-ea"/>
          <a:cs typeface="Times New Roman" pitchFamily="18" charset="0"/>
        </a:defRPr>
      </a:lvl5pPr>
      <a:lvl6pPr marL="2467591" indent="-268216" algn="l" rtl="0" eaLnBrk="1" latinLnBrk="0" hangingPunct="1">
        <a:spcBef>
          <a:spcPct val="20000"/>
        </a:spcBef>
        <a:buClr>
          <a:schemeClr val="accent1"/>
        </a:buClr>
        <a:buFont typeface="Wingdings"/>
        <a:buNone/>
        <a:defRPr sz="2100" kern="1200" baseline="0">
          <a:solidFill>
            <a:schemeClr val="tx1"/>
          </a:solidFill>
          <a:latin typeface="+mn-lt"/>
          <a:ea typeface="+mn-ea"/>
          <a:cs typeface="+mn-cs"/>
        </a:defRPr>
      </a:lvl6pPr>
      <a:lvl7pPr marL="2789450" indent="-268216" algn="l" rtl="0" eaLnBrk="1" latinLnBrk="0" hangingPunct="1">
        <a:spcBef>
          <a:spcPct val="20000"/>
        </a:spcBef>
        <a:buClr>
          <a:schemeClr val="accent2"/>
        </a:buClr>
        <a:buFont typeface="Wingdings"/>
        <a:buChar char="§"/>
        <a:defRPr sz="2100" kern="1200" baseline="0">
          <a:solidFill>
            <a:schemeClr val="tx1"/>
          </a:solidFill>
          <a:latin typeface="+mn-lt"/>
          <a:ea typeface="+mn-ea"/>
          <a:cs typeface="+mn-cs"/>
        </a:defRPr>
      </a:lvl7pPr>
      <a:lvl8pPr marL="3111310" indent="-268216" algn="l" rtl="0" eaLnBrk="1" latinLnBrk="0" hangingPunct="1">
        <a:spcBef>
          <a:spcPct val="20000"/>
        </a:spcBef>
        <a:buClr>
          <a:schemeClr val="accent3"/>
        </a:buClr>
        <a:buFont typeface="Wingdings"/>
        <a:buChar char="§"/>
        <a:defRPr sz="2100" kern="1200" baseline="0">
          <a:solidFill>
            <a:schemeClr val="tx1"/>
          </a:solidFill>
          <a:latin typeface="+mn-lt"/>
          <a:ea typeface="+mn-ea"/>
          <a:cs typeface="+mn-cs"/>
        </a:defRPr>
      </a:lvl8pPr>
      <a:lvl9pPr marL="3433170" indent="-268216" algn="l" rtl="0" eaLnBrk="1" latinLnBrk="0" hangingPunct="1">
        <a:spcBef>
          <a:spcPct val="20000"/>
        </a:spcBef>
        <a:buClr>
          <a:schemeClr val="accent4"/>
        </a:buClr>
        <a:buFont typeface="Wingdings"/>
        <a:buChar char="§"/>
        <a:defRPr sz="21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536433" algn="l" rtl="0" eaLnBrk="1" hangingPunct="1">
        <a:defRPr kern="1200">
          <a:solidFill>
            <a:schemeClr val="tx1"/>
          </a:solidFill>
          <a:latin typeface="+mn-lt"/>
          <a:ea typeface="+mn-ea"/>
          <a:cs typeface="+mn-cs"/>
        </a:defRPr>
      </a:lvl2pPr>
      <a:lvl3pPr marL="1072866" algn="l" rtl="0" eaLnBrk="1" hangingPunct="1">
        <a:defRPr kern="1200">
          <a:solidFill>
            <a:schemeClr val="tx1"/>
          </a:solidFill>
          <a:latin typeface="+mn-lt"/>
          <a:ea typeface="+mn-ea"/>
          <a:cs typeface="+mn-cs"/>
        </a:defRPr>
      </a:lvl3pPr>
      <a:lvl4pPr marL="1609298" algn="l" rtl="0" eaLnBrk="1" hangingPunct="1">
        <a:defRPr kern="1200">
          <a:solidFill>
            <a:schemeClr val="tx1"/>
          </a:solidFill>
          <a:latin typeface="+mn-lt"/>
          <a:ea typeface="+mn-ea"/>
          <a:cs typeface="+mn-cs"/>
        </a:defRPr>
      </a:lvl4pPr>
      <a:lvl5pPr marL="2145731" algn="l" rtl="0" eaLnBrk="1" hangingPunct="1">
        <a:defRPr kern="1200">
          <a:solidFill>
            <a:schemeClr val="tx1"/>
          </a:solidFill>
          <a:latin typeface="+mn-lt"/>
          <a:ea typeface="+mn-ea"/>
          <a:cs typeface="+mn-cs"/>
        </a:defRPr>
      </a:lvl5pPr>
      <a:lvl6pPr marL="2682164" algn="l" rtl="0" eaLnBrk="1" hangingPunct="1">
        <a:defRPr kern="1200">
          <a:solidFill>
            <a:schemeClr val="tx1"/>
          </a:solidFill>
          <a:latin typeface="+mn-lt"/>
          <a:ea typeface="+mn-ea"/>
          <a:cs typeface="+mn-cs"/>
        </a:defRPr>
      </a:lvl6pPr>
      <a:lvl7pPr marL="3218597" algn="l" rtl="0" eaLnBrk="1" hangingPunct="1">
        <a:defRPr kern="1200">
          <a:solidFill>
            <a:schemeClr val="tx1"/>
          </a:solidFill>
          <a:latin typeface="+mn-lt"/>
          <a:ea typeface="+mn-ea"/>
          <a:cs typeface="+mn-cs"/>
        </a:defRPr>
      </a:lvl7pPr>
      <a:lvl8pPr marL="3755029" algn="l" rtl="0" eaLnBrk="1" hangingPunct="1">
        <a:defRPr kern="1200">
          <a:solidFill>
            <a:schemeClr val="tx1"/>
          </a:solidFill>
          <a:latin typeface="+mn-lt"/>
          <a:ea typeface="+mn-ea"/>
          <a:cs typeface="+mn-cs"/>
        </a:defRPr>
      </a:lvl8pPr>
      <a:lvl9pPr marL="4291462"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4.png"/><Relationship Id="rId1" Type="http://schemas.openxmlformats.org/officeDocument/2006/relationships/slideLayout" Target="../slideLayouts/slideLayout11.xml"/><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1.xml"/><Relationship Id="rId4" Type="http://schemas.openxmlformats.org/officeDocument/2006/relationships/image" Target="../media/image48.png"/></Relationships>
</file>

<file path=ppt/slides/_rels/slide4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5.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6.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7.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image" Target="../media/image61.gif"/><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5.png"/><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6.png"/><Relationship Id="rId1" Type="http://schemas.openxmlformats.org/officeDocument/2006/relationships/slideLayout" Target="../slideLayouts/slideLayout11.xml"/><Relationship Id="rId5" Type="http://schemas.microsoft.com/office/2007/relationships/hdphoto" Target="../media/hdphoto7.wdp"/><Relationship Id="rId4" Type="http://schemas.openxmlformats.org/officeDocument/2006/relationships/image" Target="../media/image6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80.png"/><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19B0-98A0-4F0D-84F6-A7A6BB41F462}"/>
              </a:ext>
            </a:extLst>
          </p:cNvPr>
          <p:cNvSpPr>
            <a:spLocks noGrp="1"/>
          </p:cNvSpPr>
          <p:nvPr>
            <p:ph type="ctrTitle"/>
          </p:nvPr>
        </p:nvSpPr>
        <p:spPr/>
        <p:txBody>
          <a:bodyPr>
            <a:normAutofit/>
          </a:bodyPr>
          <a:lstStyle/>
          <a:p>
            <a:r>
              <a:rPr lang="en-US" sz="4000" dirty="0">
                <a:latin typeface="Arial" panose="020B0604020202020204" pitchFamily="34" charset="0"/>
                <a:cs typeface="Arial" panose="020B0604020202020204" pitchFamily="34" charset="0"/>
              </a:rPr>
              <a:t>File and Printer sharing in Windows NT Environment </a:t>
            </a:r>
          </a:p>
        </p:txBody>
      </p:sp>
      <p:sp>
        <p:nvSpPr>
          <p:cNvPr id="3" name="Subtitle 2">
            <a:extLst>
              <a:ext uri="{FF2B5EF4-FFF2-40B4-BE49-F238E27FC236}">
                <a16:creationId xmlns:a16="http://schemas.microsoft.com/office/drawing/2014/main" id="{1A7EEA48-BFE4-4B38-B6C7-BFD6FB0CBDB1}"/>
              </a:ext>
            </a:extLst>
          </p:cNvPr>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858000"/>
          </a:xfrm>
          <a:prstGeom prst="rect">
            <a:avLst/>
          </a:prstGeom>
        </p:spPr>
      </p:pic>
      <p:sp>
        <p:nvSpPr>
          <p:cNvPr id="5" name="TextBox 4"/>
          <p:cNvSpPr txBox="1"/>
          <p:nvPr/>
        </p:nvSpPr>
        <p:spPr>
          <a:xfrm>
            <a:off x="1883391" y="1"/>
            <a:ext cx="10208525" cy="1323439"/>
          </a:xfrm>
          <a:prstGeom prst="rect">
            <a:avLst/>
          </a:prstGeom>
          <a:noFill/>
        </p:spPr>
        <p:txBody>
          <a:bodyPr wrap="square" rtlCol="0">
            <a:spAutoFit/>
          </a:bodyPr>
          <a:lstStyle/>
          <a:p>
            <a:pPr algn="ctr"/>
            <a:r>
              <a:rPr lang="en-US" sz="2000" b="1" dirty="0">
                <a:solidFill>
                  <a:schemeClr val="bg1"/>
                </a:solidFill>
              </a:rPr>
              <a:t>NATIONAL INSTITUTE OF ELECTRONICS AND INFORMATION TECHNOLOGY</a:t>
            </a:r>
          </a:p>
          <a:p>
            <a:pPr algn="ctr"/>
            <a:r>
              <a:rPr lang="en-US" sz="2000" dirty="0" smtClean="0">
                <a:solidFill>
                  <a:schemeClr val="bg1"/>
                </a:solidFill>
              </a:rPr>
              <a:t>Birla Farms, Bada Phull, Ropar</a:t>
            </a:r>
            <a:endParaRPr lang="en-US" sz="2000" dirty="0">
              <a:solidFill>
                <a:schemeClr val="bg1"/>
              </a:solidFill>
            </a:endParaRPr>
          </a:p>
          <a:p>
            <a:endParaRPr lang="en-US" sz="2000" dirty="0"/>
          </a:p>
          <a:p>
            <a:endParaRPr lang="en-US" sz="2000" dirty="0"/>
          </a:p>
        </p:txBody>
      </p:sp>
      <p:sp>
        <p:nvSpPr>
          <p:cNvPr id="6" name="TextBox 5"/>
          <p:cNvSpPr txBox="1"/>
          <p:nvPr/>
        </p:nvSpPr>
        <p:spPr>
          <a:xfrm>
            <a:off x="1924334" y="5057336"/>
            <a:ext cx="8843750" cy="2123658"/>
          </a:xfrm>
          <a:prstGeom prst="rect">
            <a:avLst/>
          </a:prstGeom>
          <a:noFill/>
        </p:spPr>
        <p:txBody>
          <a:bodyPr wrap="square" rtlCol="0">
            <a:spAutoFit/>
          </a:bodyPr>
          <a:lstStyle/>
          <a:p>
            <a:pPr algn="ctr"/>
            <a:r>
              <a:rPr lang="en-IN" sz="4400" b="1" dirty="0" smtClean="0">
                <a:solidFill>
                  <a:schemeClr val="bg1"/>
                </a:solidFill>
                <a:latin typeface="Times New Roman" pitchFamily="18" charset="0"/>
                <a:cs typeface="Times New Roman" pitchFamily="18" charset="0"/>
              </a:rPr>
              <a:t>NIELIT ‘O’-Level</a:t>
            </a:r>
          </a:p>
          <a:p>
            <a:pPr algn="ctr"/>
            <a:r>
              <a:rPr lang="en-IN" sz="4400" b="1" dirty="0" smtClean="0">
                <a:solidFill>
                  <a:schemeClr val="bg1"/>
                </a:solidFill>
                <a:latin typeface="Times New Roman" pitchFamily="18" charset="0"/>
                <a:cs typeface="Times New Roman" pitchFamily="18" charset="0"/>
              </a:rPr>
              <a:t>IT Tools and Network basics</a:t>
            </a:r>
            <a:endParaRPr lang="en-IN" sz="4400" dirty="0">
              <a:solidFill>
                <a:schemeClr val="bg1"/>
              </a:solidFill>
              <a:latin typeface="Times New Roman" pitchFamily="18" charset="0"/>
              <a:cs typeface="Times New Roman" pitchFamily="18" charset="0"/>
            </a:endParaRPr>
          </a:p>
          <a:p>
            <a:pPr algn="ctr"/>
            <a:endParaRPr lang="en-US" sz="4400" dirty="0"/>
          </a:p>
        </p:txBody>
      </p:sp>
    </p:spTree>
    <p:extLst>
      <p:ext uri="{BB962C8B-B14F-4D97-AF65-F5344CB8AC3E}">
        <p14:creationId xmlns:p14="http://schemas.microsoft.com/office/powerpoint/2010/main" val="3180252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GUI</a:t>
            </a:r>
          </a:p>
        </p:txBody>
      </p:sp>
      <p:sp>
        <p:nvSpPr>
          <p:cNvPr id="3" name="Content Placeholder 2"/>
          <p:cNvSpPr>
            <a:spLocks noGrp="1"/>
          </p:cNvSpPr>
          <p:nvPr>
            <p:ph idx="1"/>
          </p:nvPr>
        </p:nvSpPr>
        <p:spPr/>
        <p:txBody>
          <a:bodyPr>
            <a:normAutofit/>
          </a:bodyPr>
          <a:lstStyle/>
          <a:p>
            <a:r>
              <a:rPr lang="en-US" dirty="0" smtClean="0"/>
              <a:t>Sidebar</a:t>
            </a:r>
          </a:p>
          <a:p>
            <a:pPr marL="0" indent="0" algn="just">
              <a:buNone/>
            </a:pPr>
            <a:r>
              <a:rPr lang="en-US" dirty="0" smtClean="0"/>
              <a:t>The Sidebar is normally open by default on the right side of the Writer window. If necessary, select View &gt; Sidebar from the Menu bar to display it. The Writer Sidebar contains five decks by default: </a:t>
            </a:r>
          </a:p>
          <a:p>
            <a:pPr lvl="1" algn="just"/>
            <a:r>
              <a:rPr lang="en-US" dirty="0" smtClean="0"/>
              <a:t>Properties</a:t>
            </a:r>
          </a:p>
          <a:p>
            <a:pPr lvl="1" algn="just"/>
            <a:r>
              <a:rPr lang="en-US" dirty="0" smtClean="0"/>
              <a:t>Page</a:t>
            </a:r>
          </a:p>
          <a:p>
            <a:pPr lvl="1" algn="just"/>
            <a:r>
              <a:rPr lang="en-US" dirty="0" smtClean="0"/>
              <a:t>Styles</a:t>
            </a:r>
          </a:p>
          <a:p>
            <a:pPr lvl="1" algn="just"/>
            <a:r>
              <a:rPr lang="en-US" dirty="0" smtClean="0"/>
              <a:t>Gallery</a:t>
            </a:r>
          </a:p>
          <a:p>
            <a:pPr lvl="1" algn="just"/>
            <a:r>
              <a:rPr lang="en-US" dirty="0" smtClean="0"/>
              <a:t>Navigator. </a:t>
            </a:r>
          </a:p>
          <a:p>
            <a:pPr marL="0" indent="0" algn="just">
              <a:buNone/>
            </a:pPr>
            <a:r>
              <a:rPr lang="en-US" dirty="0" smtClean="0"/>
              <a:t>Each deck can be opened by clicking its corresponding icon on the Tab bar to the right of the sidebar.</a:t>
            </a:r>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10</a:t>
            </a:fld>
            <a:endParaRPr lang="en-US" dirty="0"/>
          </a:p>
        </p:txBody>
      </p:sp>
    </p:spTree>
    <p:extLst>
      <p:ext uri="{BB962C8B-B14F-4D97-AF65-F5344CB8AC3E}">
        <p14:creationId xmlns:p14="http://schemas.microsoft.com/office/powerpoint/2010/main" val="293137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GUI</a:t>
            </a:r>
          </a:p>
        </p:txBody>
      </p:sp>
      <p:sp>
        <p:nvSpPr>
          <p:cNvPr id="3" name="Content Placeholder 2"/>
          <p:cNvSpPr>
            <a:spLocks noGrp="1"/>
          </p:cNvSpPr>
          <p:nvPr>
            <p:ph idx="1"/>
          </p:nvPr>
        </p:nvSpPr>
        <p:spPr/>
        <p:txBody>
          <a:bodyPr>
            <a:normAutofit/>
          </a:bodyPr>
          <a:lstStyle/>
          <a:p>
            <a:r>
              <a:rPr lang="en-US" dirty="0" smtClean="0"/>
              <a:t>Toolbars</a:t>
            </a:r>
          </a:p>
          <a:p>
            <a:pPr marL="0" indent="0" algn="just">
              <a:buNone/>
            </a:pPr>
            <a:r>
              <a:rPr lang="en-US" dirty="0" smtClean="0"/>
              <a:t>LibreOffice </a:t>
            </a:r>
            <a:r>
              <a:rPr lang="en-US" dirty="0"/>
              <a:t>has two types of toolbar locations: docked (fixed in place) or floating. Docked toolbars can be moved to different locations (for example, top, bottom, or side of the workspace) or made to float. Floating toolbars can be docked</a:t>
            </a:r>
            <a:r>
              <a:rPr lang="en-US" dirty="0" smtClean="0"/>
              <a:t>.</a:t>
            </a:r>
          </a:p>
          <a:p>
            <a:pPr marL="0" indent="0" algn="just">
              <a:buNone/>
            </a:pPr>
            <a:r>
              <a:rPr lang="en-US" i="1" dirty="0" smtClean="0"/>
              <a:t>Displaying or hiding toolbars</a:t>
            </a:r>
          </a:p>
          <a:p>
            <a:r>
              <a:rPr lang="en-US" dirty="0"/>
              <a:t>To display or hide toolbars, go to </a:t>
            </a:r>
            <a:r>
              <a:rPr lang="en-US" b="1" dirty="0"/>
              <a:t>View &gt; Toolbars </a:t>
            </a:r>
            <a:r>
              <a:rPr lang="en-US" dirty="0"/>
              <a:t>on the Menu bar, then click the name of </a:t>
            </a:r>
            <a:r>
              <a:rPr lang="en-US" dirty="0" smtClean="0"/>
              <a:t>a toolbar </a:t>
            </a:r>
            <a:r>
              <a:rPr lang="en-US" dirty="0"/>
              <a:t>in the drop-down list. An active toolbar shows a checkmark beside its name</a:t>
            </a:r>
            <a:r>
              <a:rPr lang="en-US" dirty="0" smtClean="0"/>
              <a:t>.</a:t>
            </a:r>
          </a:p>
          <a:p>
            <a:r>
              <a:rPr lang="en-US" dirty="0"/>
              <a:t>To hide a toolbar, go to </a:t>
            </a:r>
            <a:r>
              <a:rPr lang="en-US" b="1" dirty="0"/>
              <a:t>View &gt; Toolbars </a:t>
            </a:r>
            <a:r>
              <a:rPr lang="en-US" dirty="0"/>
              <a:t>on the Menu bar and deselect the </a:t>
            </a:r>
            <a:r>
              <a:rPr lang="en-US" dirty="0" smtClean="0"/>
              <a:t>toolbar</a:t>
            </a:r>
            <a:endParaRPr lang="en-US" i="1" dirty="0" smtClean="0"/>
          </a:p>
          <a:p>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11</a:t>
            </a:fld>
            <a:endParaRPr lang="en-US" dirty="0"/>
          </a:p>
        </p:txBody>
      </p:sp>
    </p:spTree>
    <p:extLst>
      <p:ext uri="{BB962C8B-B14F-4D97-AF65-F5344CB8AC3E}">
        <p14:creationId xmlns:p14="http://schemas.microsoft.com/office/powerpoint/2010/main" val="2802160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GUI</a:t>
            </a:r>
          </a:p>
        </p:txBody>
      </p:sp>
      <p:sp>
        <p:nvSpPr>
          <p:cNvPr id="3" name="Content Placeholder 2"/>
          <p:cNvSpPr>
            <a:spLocks noGrp="1"/>
          </p:cNvSpPr>
          <p:nvPr>
            <p:ph idx="1"/>
          </p:nvPr>
        </p:nvSpPr>
        <p:spPr/>
        <p:txBody>
          <a:bodyPr/>
          <a:lstStyle/>
          <a:p>
            <a:r>
              <a:rPr lang="en-US" dirty="0" smtClean="0"/>
              <a:t>Rulers</a:t>
            </a:r>
          </a:p>
          <a:p>
            <a:pPr marL="0" indent="0">
              <a:spcBef>
                <a:spcPts val="0"/>
              </a:spcBef>
              <a:buNone/>
            </a:pPr>
            <a:r>
              <a:rPr lang="en-US" dirty="0"/>
              <a:t>The horizontal ruler is visible by default but the vertical ruler on the</a:t>
            </a:r>
          </a:p>
          <a:p>
            <a:pPr marL="0" indent="0">
              <a:lnSpc>
                <a:spcPct val="100000"/>
              </a:lnSpc>
              <a:spcBef>
                <a:spcPts val="0"/>
              </a:spcBef>
              <a:buNone/>
            </a:pPr>
            <a:r>
              <a:rPr lang="en-US" dirty="0"/>
              <a:t>left is hidden by default. To enable the vertical ruler, choose View &gt; Rulers &gt; Vertical Ruler </a:t>
            </a:r>
            <a:r>
              <a:rPr lang="en-US" dirty="0" smtClean="0"/>
              <a:t>from the </a:t>
            </a:r>
            <a:r>
              <a:rPr lang="en-US" dirty="0"/>
              <a:t>Menu </a:t>
            </a:r>
            <a:r>
              <a:rPr lang="en-US" dirty="0" smtClean="0"/>
              <a:t>bar.</a:t>
            </a:r>
          </a:p>
          <a:p>
            <a:pPr>
              <a:lnSpc>
                <a:spcPct val="100000"/>
              </a:lnSpc>
              <a:spcBef>
                <a:spcPts val="0"/>
              </a:spcBef>
            </a:pPr>
            <a:r>
              <a:rPr lang="en-US" dirty="0" smtClean="0"/>
              <a:t>Status bar</a:t>
            </a:r>
          </a:p>
          <a:p>
            <a:pPr marL="0" indent="0">
              <a:buNone/>
            </a:pPr>
            <a:r>
              <a:rPr lang="en-US" dirty="0" smtClean="0"/>
              <a:t>It is located </a:t>
            </a:r>
            <a:r>
              <a:rPr lang="en-US" dirty="0"/>
              <a:t>at the bottom of the workspace. It provides information about </a:t>
            </a:r>
            <a:r>
              <a:rPr lang="en-US" dirty="0" smtClean="0"/>
              <a:t>the document</a:t>
            </a:r>
            <a:endParaRPr lang="en-US" dirty="0"/>
          </a:p>
        </p:txBody>
      </p:sp>
      <p:pic>
        <p:nvPicPr>
          <p:cNvPr id="4" name="Picture 3"/>
          <p:cNvPicPr>
            <a:picLocks noChangeAspect="1"/>
          </p:cNvPicPr>
          <p:nvPr/>
        </p:nvPicPr>
        <p:blipFill rotWithShape="1">
          <a:blip r:embed="rId2"/>
          <a:srcRect r="25946" b="-6585"/>
          <a:stretch/>
        </p:blipFill>
        <p:spPr>
          <a:xfrm>
            <a:off x="1054860" y="4231219"/>
            <a:ext cx="11129344" cy="562850"/>
          </a:xfrm>
          <a:prstGeom prst="rect">
            <a:avLst/>
          </a:prstGeom>
        </p:spPr>
      </p:pic>
      <p:pic>
        <p:nvPicPr>
          <p:cNvPr id="5" name="Picture 4"/>
          <p:cNvPicPr>
            <a:picLocks noChangeAspect="1"/>
          </p:cNvPicPr>
          <p:nvPr/>
        </p:nvPicPr>
        <p:blipFill>
          <a:blip r:embed="rId3"/>
          <a:stretch>
            <a:fillRect/>
          </a:stretch>
        </p:blipFill>
        <p:spPr>
          <a:xfrm>
            <a:off x="4338637" y="5501936"/>
            <a:ext cx="4994029" cy="493915"/>
          </a:xfrm>
          <a:prstGeom prst="rect">
            <a:avLst/>
          </a:prstGeom>
        </p:spPr>
      </p:pic>
      <p:sp>
        <p:nvSpPr>
          <p:cNvPr id="6" name="Slide Number Placeholder 5"/>
          <p:cNvSpPr>
            <a:spLocks noGrp="1"/>
          </p:cNvSpPr>
          <p:nvPr>
            <p:ph type="sldNum" sz="quarter" idx="12"/>
          </p:nvPr>
        </p:nvSpPr>
        <p:spPr/>
        <p:txBody>
          <a:bodyPr>
            <a:normAutofit lnSpcReduction="10000"/>
          </a:bodyPr>
          <a:lstStyle/>
          <a:p>
            <a:fld id="{26A31B2F-AFDF-4768-87BA-3AF3DB3FE775}" type="slidenum">
              <a:rPr lang="en-US" smtClean="0"/>
              <a:pPr/>
              <a:t>12</a:t>
            </a:fld>
            <a:endParaRPr lang="en-US" dirty="0"/>
          </a:p>
        </p:txBody>
      </p:sp>
    </p:spTree>
    <p:extLst>
      <p:ext uri="{BB962C8B-B14F-4D97-AF65-F5344CB8AC3E}">
        <p14:creationId xmlns:p14="http://schemas.microsoft.com/office/powerpoint/2010/main" val="13327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t>
            </a:r>
            <a:r>
              <a:rPr lang="en-US" dirty="0"/>
              <a:t>a new document</a:t>
            </a:r>
          </a:p>
        </p:txBody>
      </p:sp>
      <p:pic>
        <p:nvPicPr>
          <p:cNvPr id="4" name="Picture 3"/>
          <p:cNvPicPr>
            <a:picLocks noChangeAspect="1"/>
          </p:cNvPicPr>
          <p:nvPr/>
        </p:nvPicPr>
        <p:blipFill>
          <a:blip r:embed="rId2"/>
          <a:stretch>
            <a:fillRect/>
          </a:stretch>
        </p:blipFill>
        <p:spPr>
          <a:xfrm>
            <a:off x="4779549" y="2177818"/>
            <a:ext cx="5541609" cy="4595673"/>
          </a:xfrm>
          <a:prstGeom prst="rect">
            <a:avLst/>
          </a:prstGeom>
        </p:spPr>
      </p:pic>
      <p:sp>
        <p:nvSpPr>
          <p:cNvPr id="3" name="Slide Number Placeholder 2"/>
          <p:cNvSpPr>
            <a:spLocks noGrp="1"/>
          </p:cNvSpPr>
          <p:nvPr>
            <p:ph type="sldNum" sz="quarter" idx="12"/>
          </p:nvPr>
        </p:nvSpPr>
        <p:spPr/>
        <p:txBody>
          <a:bodyPr>
            <a:normAutofit lnSpcReduction="10000"/>
          </a:bodyPr>
          <a:lstStyle/>
          <a:p>
            <a:fld id="{26A31B2F-AFDF-4768-87BA-3AF3DB3FE775}" type="slidenum">
              <a:rPr lang="en-US" smtClean="0"/>
              <a:pPr/>
              <a:t>13</a:t>
            </a:fld>
            <a:endParaRPr lang="en-US" dirty="0"/>
          </a:p>
        </p:txBody>
      </p:sp>
      <p:sp>
        <p:nvSpPr>
          <p:cNvPr id="5" name="Content Placeholder 2"/>
          <p:cNvSpPr>
            <a:spLocks noGrp="1"/>
          </p:cNvSpPr>
          <p:nvPr>
            <p:ph idx="1"/>
          </p:nvPr>
        </p:nvSpPr>
        <p:spPr>
          <a:xfrm>
            <a:off x="711200" y="1214423"/>
            <a:ext cx="11715833" cy="4912058"/>
          </a:xfrm>
        </p:spPr>
        <p:txBody>
          <a:bodyPr/>
          <a:lstStyle/>
          <a:p>
            <a:r>
              <a:rPr lang="en-US" dirty="0" smtClean="0"/>
              <a:t>Choose Create -&gt; Writer Document  from left pane to create a new document</a:t>
            </a:r>
          </a:p>
          <a:p>
            <a:r>
              <a:rPr lang="en-US" dirty="0" smtClean="0"/>
              <a:t>You can also choose to work with a starting template.</a:t>
            </a:r>
            <a:endParaRPr lang="en-US" dirty="0"/>
          </a:p>
        </p:txBody>
      </p:sp>
    </p:spTree>
    <p:extLst>
      <p:ext uri="{BB962C8B-B14F-4D97-AF65-F5344CB8AC3E}">
        <p14:creationId xmlns:p14="http://schemas.microsoft.com/office/powerpoint/2010/main" val="137777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document</a:t>
            </a:r>
          </a:p>
        </p:txBody>
      </p:sp>
      <p:grpSp>
        <p:nvGrpSpPr>
          <p:cNvPr id="5" name="Group 4"/>
          <p:cNvGrpSpPr/>
          <p:nvPr/>
        </p:nvGrpSpPr>
        <p:grpSpPr>
          <a:xfrm>
            <a:off x="578687" y="1534510"/>
            <a:ext cx="8523271" cy="4881722"/>
            <a:chOff x="410522" y="1214423"/>
            <a:chExt cx="9458692" cy="5601202"/>
          </a:xfrm>
        </p:grpSpPr>
        <p:pic>
          <p:nvPicPr>
            <p:cNvPr id="4" name="Picture 3"/>
            <p:cNvPicPr>
              <a:picLocks noChangeAspect="1"/>
            </p:cNvPicPr>
            <p:nvPr/>
          </p:nvPicPr>
          <p:blipFill>
            <a:blip r:embed="rId2"/>
            <a:stretch>
              <a:fillRect/>
            </a:stretch>
          </p:blipFill>
          <p:spPr>
            <a:xfrm>
              <a:off x="907290" y="1214423"/>
              <a:ext cx="8961924" cy="5601202"/>
            </a:xfrm>
            <a:prstGeom prst="rect">
              <a:avLst/>
            </a:prstGeom>
          </p:spPr>
        </p:pic>
        <p:cxnSp>
          <p:nvCxnSpPr>
            <p:cNvPr id="6" name="Straight Arrow Connector 5"/>
            <p:cNvCxnSpPr/>
            <p:nvPr/>
          </p:nvCxnSpPr>
          <p:spPr>
            <a:xfrm flipV="1">
              <a:off x="410522" y="2901474"/>
              <a:ext cx="699247" cy="30121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grpSp>
      <p:sp>
        <p:nvSpPr>
          <p:cNvPr id="3" name="Slide Number Placeholder 2"/>
          <p:cNvSpPr>
            <a:spLocks noGrp="1"/>
          </p:cNvSpPr>
          <p:nvPr>
            <p:ph type="sldNum" sz="quarter" idx="12"/>
          </p:nvPr>
        </p:nvSpPr>
        <p:spPr/>
        <p:txBody>
          <a:bodyPr>
            <a:normAutofit lnSpcReduction="10000"/>
          </a:bodyPr>
          <a:lstStyle/>
          <a:p>
            <a:fld id="{26A31B2F-AFDF-4768-87BA-3AF3DB3FE775}" type="slidenum">
              <a:rPr lang="en-US" smtClean="0"/>
              <a:pPr/>
              <a:t>14</a:t>
            </a:fld>
            <a:endParaRPr lang="en-US" dirty="0"/>
          </a:p>
        </p:txBody>
      </p:sp>
    </p:spTree>
    <p:extLst>
      <p:ext uri="{BB962C8B-B14F-4D97-AF65-F5344CB8AC3E}">
        <p14:creationId xmlns:p14="http://schemas.microsoft.com/office/powerpoint/2010/main" val="2261332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an existing document</a:t>
            </a:r>
            <a:endParaRPr lang="en-US" dirty="0"/>
          </a:p>
        </p:txBody>
      </p:sp>
      <p:sp>
        <p:nvSpPr>
          <p:cNvPr id="3" name="Content Placeholder 2"/>
          <p:cNvSpPr>
            <a:spLocks noGrp="1"/>
          </p:cNvSpPr>
          <p:nvPr>
            <p:ph idx="1"/>
          </p:nvPr>
        </p:nvSpPr>
        <p:spPr/>
        <p:txBody>
          <a:bodyPr/>
          <a:lstStyle/>
          <a:p>
            <a:r>
              <a:rPr lang="en-US" dirty="0" smtClean="0"/>
              <a:t>Click Open file option from the left pane to open an already existing document</a:t>
            </a:r>
          </a:p>
          <a:p>
            <a:r>
              <a:rPr lang="en-US" dirty="0" smtClean="0"/>
              <a:t>Also you can use the keyboard shortcut Ctrl+O to open a document.</a:t>
            </a:r>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15</a:t>
            </a:fld>
            <a:endParaRPr lang="en-US" dirty="0"/>
          </a:p>
        </p:txBody>
      </p:sp>
      <p:grpSp>
        <p:nvGrpSpPr>
          <p:cNvPr id="5" name="Group 4"/>
          <p:cNvGrpSpPr/>
          <p:nvPr/>
        </p:nvGrpSpPr>
        <p:grpSpPr>
          <a:xfrm>
            <a:off x="1976315" y="2070538"/>
            <a:ext cx="5958995" cy="4674668"/>
            <a:chOff x="746605" y="1161826"/>
            <a:chExt cx="7167686" cy="5646442"/>
          </a:xfrm>
        </p:grpSpPr>
        <p:pic>
          <p:nvPicPr>
            <p:cNvPr id="6" name="Picture 5"/>
            <p:cNvPicPr>
              <a:picLocks noChangeAspect="1"/>
            </p:cNvPicPr>
            <p:nvPr/>
          </p:nvPicPr>
          <p:blipFill>
            <a:blip r:embed="rId2"/>
            <a:stretch>
              <a:fillRect/>
            </a:stretch>
          </p:blipFill>
          <p:spPr>
            <a:xfrm>
              <a:off x="1713689" y="1161826"/>
              <a:ext cx="6200602" cy="5646442"/>
            </a:xfrm>
            <a:prstGeom prst="rect">
              <a:avLst/>
            </a:prstGeom>
          </p:spPr>
        </p:pic>
        <p:cxnSp>
          <p:nvCxnSpPr>
            <p:cNvPr id="7" name="Straight Arrow Connector 6"/>
            <p:cNvCxnSpPr/>
            <p:nvPr/>
          </p:nvCxnSpPr>
          <p:spPr>
            <a:xfrm flipV="1">
              <a:off x="746605" y="1604869"/>
              <a:ext cx="1129553" cy="38727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090268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 document</a:t>
            </a:r>
            <a:endParaRPr lang="en-US" dirty="0"/>
          </a:p>
        </p:txBody>
      </p:sp>
      <p:sp>
        <p:nvSpPr>
          <p:cNvPr id="3" name="Content Placeholder 2"/>
          <p:cNvSpPr>
            <a:spLocks noGrp="1"/>
          </p:cNvSpPr>
          <p:nvPr>
            <p:ph idx="1"/>
          </p:nvPr>
        </p:nvSpPr>
        <p:spPr/>
        <p:txBody>
          <a:bodyPr/>
          <a:lstStyle/>
          <a:p>
            <a:r>
              <a:rPr lang="en-US" dirty="0" smtClean="0"/>
              <a:t>Choose File-&gt;Close from the menu to close the currently open document </a:t>
            </a:r>
          </a:p>
          <a:p>
            <a:pPr marL="0" indent="0">
              <a:buNone/>
            </a:pPr>
            <a:r>
              <a:rPr lang="en-US" dirty="0"/>
              <a:t> </a:t>
            </a:r>
            <a:r>
              <a:rPr lang="en-US" dirty="0" smtClean="0"/>
              <a:t>     or </a:t>
            </a:r>
            <a:r>
              <a:rPr lang="en-US" dirty="0"/>
              <a:t>click the </a:t>
            </a:r>
            <a:r>
              <a:rPr lang="en-US" b="1" dirty="0"/>
              <a:t>X </a:t>
            </a:r>
            <a:r>
              <a:rPr lang="en-US" dirty="0"/>
              <a:t>on the Title bar.</a:t>
            </a:r>
            <a:endParaRPr lang="en-US" dirty="0" smtClean="0"/>
          </a:p>
          <a:p>
            <a:r>
              <a:rPr lang="en-US" dirty="0"/>
              <a:t>To close LibreOffice completely, go to </a:t>
            </a:r>
            <a:r>
              <a:rPr lang="en-US" b="1" dirty="0"/>
              <a:t>File &gt; Exit LibreOffice </a:t>
            </a:r>
            <a:endParaRPr lang="en-US" b="1" dirty="0" smtClean="0"/>
          </a:p>
          <a:p>
            <a:pPr marL="0" indent="0">
              <a:buNone/>
            </a:pPr>
            <a:r>
              <a:rPr lang="en-US" b="1" dirty="0"/>
              <a:t> </a:t>
            </a:r>
            <a:r>
              <a:rPr lang="en-US" b="1" dirty="0" smtClean="0"/>
              <a:t>     </a:t>
            </a:r>
            <a:r>
              <a:rPr lang="en-US" dirty="0" smtClean="0"/>
              <a:t>on </a:t>
            </a:r>
            <a:r>
              <a:rPr lang="en-US" dirty="0"/>
              <a:t>the menu </a:t>
            </a:r>
            <a:r>
              <a:rPr lang="en-US" dirty="0" smtClean="0"/>
              <a:t>bar or </a:t>
            </a:r>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16</a:t>
            </a:fld>
            <a:endParaRPr lang="en-US" dirty="0"/>
          </a:p>
        </p:txBody>
      </p:sp>
      <p:grpSp>
        <p:nvGrpSpPr>
          <p:cNvPr id="9" name="Group 8"/>
          <p:cNvGrpSpPr/>
          <p:nvPr/>
        </p:nvGrpSpPr>
        <p:grpSpPr>
          <a:xfrm>
            <a:off x="8243603" y="761982"/>
            <a:ext cx="2506377" cy="6226842"/>
            <a:chOff x="8243603" y="761982"/>
            <a:chExt cx="2506377" cy="6226842"/>
          </a:xfrm>
        </p:grpSpPr>
        <p:pic>
          <p:nvPicPr>
            <p:cNvPr id="5" name="Picture 4"/>
            <p:cNvPicPr>
              <a:picLocks noChangeAspect="1"/>
            </p:cNvPicPr>
            <p:nvPr/>
          </p:nvPicPr>
          <p:blipFill rotWithShape="1">
            <a:blip r:embed="rId2"/>
            <a:srcRect t="1970" r="85660" b="24356"/>
            <a:stretch/>
          </p:blipFill>
          <p:spPr>
            <a:xfrm>
              <a:off x="8783124" y="761982"/>
              <a:ext cx="1966856" cy="6035041"/>
            </a:xfrm>
            <a:prstGeom prst="rect">
              <a:avLst/>
            </a:prstGeom>
          </p:spPr>
        </p:pic>
        <p:cxnSp>
          <p:nvCxnSpPr>
            <p:cNvPr id="7" name="Straight Arrow Connector 6"/>
            <p:cNvCxnSpPr/>
            <p:nvPr/>
          </p:nvCxnSpPr>
          <p:spPr>
            <a:xfrm flipV="1">
              <a:off x="8303172" y="2070538"/>
              <a:ext cx="599090" cy="40990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flipV="1">
              <a:off x="8243603" y="6578921"/>
              <a:ext cx="599090" cy="40990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890279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 document</a:t>
            </a:r>
            <a:endParaRPr lang="en-US" dirty="0"/>
          </a:p>
        </p:txBody>
      </p:sp>
      <p:sp>
        <p:nvSpPr>
          <p:cNvPr id="3" name="Content Placeholder 2"/>
          <p:cNvSpPr>
            <a:spLocks noGrp="1"/>
          </p:cNvSpPr>
          <p:nvPr>
            <p:ph idx="1"/>
          </p:nvPr>
        </p:nvSpPr>
        <p:spPr/>
        <p:txBody>
          <a:bodyPr/>
          <a:lstStyle/>
          <a:p>
            <a:r>
              <a:rPr lang="en-US" dirty="0" smtClean="0"/>
              <a:t>Choose File -&gt; </a:t>
            </a:r>
            <a:r>
              <a:rPr lang="en-US" b="1" dirty="0" smtClean="0"/>
              <a:t>Save</a:t>
            </a:r>
            <a:r>
              <a:rPr lang="en-US" dirty="0" smtClean="0"/>
              <a:t> from the menu bar</a:t>
            </a:r>
          </a:p>
          <a:p>
            <a:r>
              <a:rPr lang="en-US" dirty="0" smtClean="0"/>
              <a:t>Also you can use keyboard shortcut Ctrl+S to save a document</a:t>
            </a:r>
          </a:p>
          <a:p>
            <a:r>
              <a:rPr lang="en-US" dirty="0" smtClean="0"/>
              <a:t>Or </a:t>
            </a:r>
            <a:r>
              <a:rPr lang="en-US" dirty="0"/>
              <a:t>Click the </a:t>
            </a:r>
            <a:r>
              <a:rPr lang="en-US" b="1" dirty="0"/>
              <a:t>Save </a:t>
            </a:r>
            <a:r>
              <a:rPr lang="en-US" dirty="0"/>
              <a:t>icon on the Standard toolbar</a:t>
            </a:r>
            <a:r>
              <a:rPr lang="en-US" dirty="0" smtClean="0"/>
              <a:t>.</a:t>
            </a:r>
          </a:p>
          <a:p>
            <a:pPr algn="just"/>
            <a:r>
              <a:rPr lang="en-US" dirty="0" smtClean="0"/>
              <a:t>Choose File-&gt;</a:t>
            </a:r>
            <a:r>
              <a:rPr lang="en-US" b="1" dirty="0" smtClean="0"/>
              <a:t>Save as</a:t>
            </a:r>
            <a:r>
              <a:rPr lang="en-US" dirty="0" smtClean="0"/>
              <a:t> ,if </a:t>
            </a:r>
            <a:r>
              <a:rPr lang="en-US" dirty="0"/>
              <a:t>you want to </a:t>
            </a:r>
            <a:endParaRPr lang="en-US" dirty="0" smtClean="0"/>
          </a:p>
          <a:p>
            <a:pPr marL="0" indent="0" algn="just">
              <a:buNone/>
            </a:pPr>
            <a:r>
              <a:rPr lang="en-US" dirty="0" smtClean="0"/>
              <a:t>     save </a:t>
            </a:r>
            <a:r>
              <a:rPr lang="en-US" dirty="0"/>
              <a:t>the current version as a new </a:t>
            </a:r>
            <a:r>
              <a:rPr lang="en-US" dirty="0" smtClean="0"/>
              <a:t>document</a:t>
            </a:r>
          </a:p>
          <a:p>
            <a:pPr marL="0" indent="0" algn="just">
              <a:buNone/>
            </a:pPr>
            <a:r>
              <a:rPr lang="en-US" dirty="0"/>
              <a:t> </a:t>
            </a:r>
            <a:r>
              <a:rPr lang="en-US" dirty="0" smtClean="0"/>
              <a:t>    by </a:t>
            </a:r>
            <a:r>
              <a:rPr lang="en-US" dirty="0"/>
              <a:t>changing the file name or </a:t>
            </a:r>
            <a:r>
              <a:rPr lang="en-US" dirty="0" smtClean="0"/>
              <a:t>file type</a:t>
            </a:r>
            <a:r>
              <a:rPr lang="en-US" dirty="0"/>
              <a:t>, or </a:t>
            </a:r>
            <a:r>
              <a:rPr lang="en-US" dirty="0" smtClean="0"/>
              <a:t>by</a:t>
            </a:r>
          </a:p>
          <a:p>
            <a:pPr marL="0" indent="0" algn="just">
              <a:buNone/>
            </a:pPr>
            <a:r>
              <a:rPr lang="en-US" dirty="0"/>
              <a:t> </a:t>
            </a:r>
            <a:r>
              <a:rPr lang="en-US" dirty="0" smtClean="0"/>
              <a:t>    saving </a:t>
            </a:r>
            <a:r>
              <a:rPr lang="en-US" dirty="0"/>
              <a:t>the file in a different location on </a:t>
            </a:r>
            <a:r>
              <a:rPr lang="en-US" dirty="0" smtClean="0"/>
              <a:t>your</a:t>
            </a:r>
          </a:p>
          <a:p>
            <a:pPr marL="0" indent="0" algn="just">
              <a:buNone/>
            </a:pPr>
            <a:r>
              <a:rPr lang="en-US" dirty="0"/>
              <a:t> </a:t>
            </a:r>
            <a:r>
              <a:rPr lang="en-US" dirty="0" smtClean="0"/>
              <a:t>     </a:t>
            </a:r>
            <a:r>
              <a:rPr lang="en-US" dirty="0"/>
              <a:t>computer.</a:t>
            </a:r>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17</a:t>
            </a:fld>
            <a:endParaRPr lang="en-US" dirty="0"/>
          </a:p>
        </p:txBody>
      </p:sp>
      <p:pic>
        <p:nvPicPr>
          <p:cNvPr id="5" name="Picture 4"/>
          <p:cNvPicPr>
            <a:picLocks noChangeAspect="1"/>
          </p:cNvPicPr>
          <p:nvPr/>
        </p:nvPicPr>
        <p:blipFill>
          <a:blip r:embed="rId2"/>
          <a:stretch>
            <a:fillRect/>
          </a:stretch>
        </p:blipFill>
        <p:spPr>
          <a:xfrm>
            <a:off x="6009868" y="2117279"/>
            <a:ext cx="5407358" cy="4461642"/>
          </a:xfrm>
          <a:prstGeom prst="rect">
            <a:avLst/>
          </a:prstGeom>
        </p:spPr>
      </p:pic>
    </p:spTree>
    <p:extLst>
      <p:ext uri="{BB962C8B-B14F-4D97-AF65-F5344CB8AC3E}">
        <p14:creationId xmlns:p14="http://schemas.microsoft.com/office/powerpoint/2010/main" val="4001752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Printing a document</a:t>
            </a:r>
            <a:endParaRPr lang="en-IN" dirty="0"/>
          </a:p>
        </p:txBody>
      </p:sp>
      <p:sp>
        <p:nvSpPr>
          <p:cNvPr id="3" name="Content Placeholder 2"/>
          <p:cNvSpPr>
            <a:spLocks noGrp="1"/>
          </p:cNvSpPr>
          <p:nvPr>
            <p:ph idx="1"/>
          </p:nvPr>
        </p:nvSpPr>
        <p:spPr/>
        <p:txBody>
          <a:bodyPr/>
          <a:lstStyle/>
          <a:p>
            <a:pPr algn="just"/>
            <a:r>
              <a:rPr lang="en-US" dirty="0" smtClean="0"/>
              <a:t>LibreOffice Writer provides all the tools to print a document with various options and to preview a document before we send it to the printer.</a:t>
            </a:r>
          </a:p>
          <a:p>
            <a:pPr marL="0" indent="0" algn="just">
              <a:buNone/>
            </a:pPr>
            <a:r>
              <a:rPr lang="en-IN" b="1" dirty="0"/>
              <a:t>Preview printing</a:t>
            </a:r>
          </a:p>
          <a:p>
            <a:pPr algn="just"/>
            <a:r>
              <a:rPr lang="en-US" dirty="0"/>
              <a:t>It's always a good practice to </a:t>
            </a:r>
            <a:r>
              <a:rPr lang="en-US" b="1" dirty="0"/>
              <a:t>preview</a:t>
            </a:r>
            <a:r>
              <a:rPr lang="en-US" dirty="0"/>
              <a:t> a document before actually printing it. With preview we can spot errors and thus avoid wasting time and paper. To open the preview window press </a:t>
            </a:r>
            <a:r>
              <a:rPr lang="en-US" dirty="0" smtClean="0"/>
              <a:t>the      </a:t>
            </a:r>
            <a:r>
              <a:rPr lang="en-US" dirty="0"/>
              <a:t>icon from the Standard toolbar</a:t>
            </a:r>
            <a:r>
              <a:rPr lang="en-US" dirty="0" smtClean="0"/>
              <a:t>.</a:t>
            </a:r>
          </a:p>
          <a:p>
            <a:pPr algn="just"/>
            <a:r>
              <a:rPr lang="en-US" dirty="0"/>
              <a:t>When we enter the preview window the </a:t>
            </a:r>
            <a:r>
              <a:rPr lang="en-US" b="1" dirty="0"/>
              <a:t>Preview toolbar</a:t>
            </a:r>
            <a:r>
              <a:rPr lang="en-US" dirty="0"/>
              <a:t> appears. Using this toolbar we can control the viewing and navigate through the document.</a:t>
            </a:r>
            <a:r>
              <a:rPr lang="en-US" dirty="0" smtClean="0"/>
              <a:t>  </a:t>
            </a:r>
            <a:endParaRPr lang="en-IN" dirty="0"/>
          </a:p>
        </p:txBody>
      </p:sp>
      <p:pic>
        <p:nvPicPr>
          <p:cNvPr id="1028" name="Picture 4" descr="https://elearn.ellak.gr/pluginfile.php/3833/mod_page/content/15/print-preview-toolba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5471" y="5043611"/>
            <a:ext cx="6410325" cy="41910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18</a:t>
            </a:fld>
            <a:endParaRPr lang="en-US" dirty="0"/>
          </a:p>
        </p:txBody>
      </p:sp>
    </p:spTree>
    <p:extLst>
      <p:ext uri="{BB962C8B-B14F-4D97-AF65-F5344CB8AC3E}">
        <p14:creationId xmlns:p14="http://schemas.microsoft.com/office/powerpoint/2010/main" val="2523257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Printing a document</a:t>
            </a:r>
          </a:p>
        </p:txBody>
      </p:sp>
      <p:graphicFrame>
        <p:nvGraphicFramePr>
          <p:cNvPr id="4" name="Content Placeholder 3"/>
          <p:cNvGraphicFramePr>
            <a:graphicFrameLocks noGrp="1"/>
          </p:cNvGraphicFramePr>
          <p:nvPr>
            <p:ph idx="1"/>
            <p:extLst/>
          </p:nvPr>
        </p:nvGraphicFramePr>
        <p:xfrm>
          <a:off x="3845607" y="1772048"/>
          <a:ext cx="4222596" cy="4566152"/>
        </p:xfrm>
        <a:graphic>
          <a:graphicData uri="http://schemas.openxmlformats.org/drawingml/2006/table">
            <a:tbl>
              <a:tblPr/>
              <a:tblGrid>
                <a:gridCol w="2111298">
                  <a:extLst>
                    <a:ext uri="{9D8B030D-6E8A-4147-A177-3AD203B41FA5}">
                      <a16:colId xmlns:a16="http://schemas.microsoft.com/office/drawing/2014/main" val="20000"/>
                    </a:ext>
                  </a:extLst>
                </a:gridCol>
                <a:gridCol w="2111298">
                  <a:extLst>
                    <a:ext uri="{9D8B030D-6E8A-4147-A177-3AD203B41FA5}">
                      <a16:colId xmlns:a16="http://schemas.microsoft.com/office/drawing/2014/main" val="20001"/>
                    </a:ext>
                  </a:extLst>
                </a:gridCol>
              </a:tblGrid>
              <a:tr h="235697">
                <a:tc>
                  <a:txBody>
                    <a:bodyPr/>
                    <a:lstStyle/>
                    <a:p>
                      <a:pPr algn="l" fontAlgn="t"/>
                      <a:r>
                        <a:rPr lang="en-IN" sz="1100" b="1" dirty="0" smtClean="0">
                          <a:effectLst/>
                          <a:latin typeface="Verdana" panose="020B0604030504040204" pitchFamily="34" charset="0"/>
                        </a:rPr>
                        <a:t>Icons</a:t>
                      </a:r>
                      <a:endParaRPr lang="en-IN" sz="1100" dirty="0">
                        <a:effectLst/>
                        <a:latin typeface="Verdana" panose="020B0604030504040204" pitchFamily="34" charset="0"/>
                      </a:endParaRPr>
                    </a:p>
                  </a:txBody>
                  <a:tcPr marL="36261" marR="36261" marT="36261" marB="3626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1100" b="1">
                          <a:effectLst/>
                          <a:latin typeface="Verdana" panose="020B0604030504040204" pitchFamily="34" charset="0"/>
                        </a:rPr>
                        <a:t>Commands</a:t>
                      </a:r>
                      <a:endParaRPr lang="en-IN" sz="1100">
                        <a:effectLst/>
                        <a:latin typeface="Verdana" panose="020B0604030504040204" pitchFamily="34" charset="0"/>
                      </a:endParaRPr>
                    </a:p>
                  </a:txBody>
                  <a:tcPr marL="36261" marR="36261" marT="36261" marB="3626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051573">
                <a:tc>
                  <a:txBody>
                    <a:bodyPr/>
                    <a:lstStyle/>
                    <a:p>
                      <a:pPr algn="l" fontAlgn="t"/>
                      <a:endParaRPr lang="en-IN" sz="1100">
                        <a:effectLst/>
                        <a:latin typeface="Verdana" panose="020B0604030504040204" pitchFamily="34" charset="0"/>
                      </a:endParaRPr>
                    </a:p>
                  </a:txBody>
                  <a:tcPr marL="36261" marR="36261" marT="36261" marB="3626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latin typeface="Verdana" panose="020B0604030504040204" pitchFamily="34" charset="0"/>
                        </a:rPr>
                        <a:t>Control the view layout. The options are</a:t>
                      </a:r>
                    </a:p>
                    <a:p>
                      <a:pPr algn="l" fontAlgn="t">
                        <a:buFont typeface="+mj-lt"/>
                        <a:buAutoNum type="arabicPeriod"/>
                      </a:pPr>
                      <a:r>
                        <a:rPr lang="en-US" sz="1100">
                          <a:effectLst/>
                          <a:latin typeface="Verdana" panose="020B0604030504040204" pitchFamily="34" charset="0"/>
                        </a:rPr>
                        <a:t>Single Page View</a:t>
                      </a:r>
                    </a:p>
                    <a:p>
                      <a:pPr algn="l" fontAlgn="t">
                        <a:buFont typeface="+mj-lt"/>
                        <a:buAutoNum type="arabicPeriod"/>
                      </a:pPr>
                      <a:r>
                        <a:rPr lang="en-US" sz="1100">
                          <a:effectLst/>
                          <a:latin typeface="Verdana" panose="020B0604030504040204" pitchFamily="34" charset="0"/>
                        </a:rPr>
                        <a:t>Two page View</a:t>
                      </a:r>
                    </a:p>
                    <a:p>
                      <a:pPr algn="l" fontAlgn="t">
                        <a:buFont typeface="+mj-lt"/>
                        <a:buAutoNum type="arabicPeriod"/>
                      </a:pPr>
                      <a:r>
                        <a:rPr lang="en-US" sz="1100">
                          <a:effectLst/>
                          <a:latin typeface="Verdana" panose="020B0604030504040204" pitchFamily="34" charset="0"/>
                        </a:rPr>
                        <a:t>Book View</a:t>
                      </a:r>
                    </a:p>
                    <a:p>
                      <a:pPr algn="l" fontAlgn="t">
                        <a:buFont typeface="+mj-lt"/>
                        <a:buAutoNum type="arabicPeriod"/>
                      </a:pPr>
                      <a:r>
                        <a:rPr lang="en-US" sz="1100">
                          <a:effectLst/>
                          <a:latin typeface="Verdana" panose="020B0604030504040204" pitchFamily="34" charset="0"/>
                        </a:rPr>
                        <a:t>Multiple Page View</a:t>
                      </a:r>
                    </a:p>
                  </a:txBody>
                  <a:tcPr marL="36261" marR="36261" marT="36261" marB="3626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377924">
                <a:tc>
                  <a:txBody>
                    <a:bodyPr/>
                    <a:lstStyle/>
                    <a:p>
                      <a:pPr algn="l" fontAlgn="t"/>
                      <a:endParaRPr lang="en-IN" sz="1100" dirty="0">
                        <a:effectLst/>
                        <a:latin typeface="Verdana" panose="020B0604030504040204" pitchFamily="34" charset="0"/>
                      </a:endParaRPr>
                    </a:p>
                  </a:txBody>
                  <a:tcPr marL="36261" marR="36261" marT="36261" marB="3626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dirty="0">
                          <a:effectLst/>
                          <a:latin typeface="Verdana" panose="020B0604030504040204" pitchFamily="34" charset="0"/>
                        </a:rPr>
                        <a:t>Navigate through the document. The options are to go to</a:t>
                      </a:r>
                    </a:p>
                    <a:p>
                      <a:pPr algn="l" fontAlgn="t">
                        <a:buFont typeface="+mj-lt"/>
                        <a:buAutoNum type="arabicPeriod"/>
                      </a:pPr>
                      <a:r>
                        <a:rPr lang="en-US" sz="1100" dirty="0">
                          <a:effectLst/>
                          <a:latin typeface="Verdana" panose="020B0604030504040204" pitchFamily="34" charset="0"/>
                        </a:rPr>
                        <a:t>First page</a:t>
                      </a:r>
                    </a:p>
                    <a:p>
                      <a:pPr algn="l" fontAlgn="t">
                        <a:buFont typeface="+mj-lt"/>
                        <a:buAutoNum type="arabicPeriod"/>
                      </a:pPr>
                      <a:r>
                        <a:rPr lang="en-US" sz="1100" dirty="0">
                          <a:effectLst/>
                          <a:latin typeface="Verdana" panose="020B0604030504040204" pitchFamily="34" charset="0"/>
                        </a:rPr>
                        <a:t>Previous page</a:t>
                      </a:r>
                    </a:p>
                    <a:p>
                      <a:pPr algn="l" fontAlgn="t">
                        <a:buFont typeface="+mj-lt"/>
                        <a:buAutoNum type="arabicPeriod"/>
                      </a:pPr>
                      <a:r>
                        <a:rPr lang="en-US" sz="1100" dirty="0">
                          <a:effectLst/>
                          <a:latin typeface="Verdana" panose="020B0604030504040204" pitchFamily="34" charset="0"/>
                        </a:rPr>
                        <a:t>Jump to a specific page</a:t>
                      </a:r>
                    </a:p>
                    <a:p>
                      <a:pPr algn="l" fontAlgn="t">
                        <a:buFont typeface="+mj-lt"/>
                        <a:buAutoNum type="arabicPeriod"/>
                      </a:pPr>
                      <a:r>
                        <a:rPr lang="en-US" sz="1100" dirty="0">
                          <a:effectLst/>
                          <a:latin typeface="Verdana" panose="020B0604030504040204" pitchFamily="34" charset="0"/>
                        </a:rPr>
                        <a:t>Next page</a:t>
                      </a:r>
                    </a:p>
                    <a:p>
                      <a:pPr algn="l" fontAlgn="t">
                        <a:buFont typeface="+mj-lt"/>
                        <a:buAutoNum type="arabicPeriod"/>
                      </a:pPr>
                      <a:r>
                        <a:rPr lang="en-US" sz="1100" dirty="0">
                          <a:effectLst/>
                          <a:latin typeface="Verdana" panose="020B0604030504040204" pitchFamily="34" charset="0"/>
                        </a:rPr>
                        <a:t>Last page</a:t>
                      </a:r>
                    </a:p>
                  </a:txBody>
                  <a:tcPr marL="36261" marR="36261" marT="36261" marB="3626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888398">
                <a:tc>
                  <a:txBody>
                    <a:bodyPr/>
                    <a:lstStyle/>
                    <a:p>
                      <a:pPr algn="l" fontAlgn="t"/>
                      <a:endParaRPr lang="en-IN" sz="1100">
                        <a:effectLst/>
                        <a:latin typeface="Verdana" panose="020B0604030504040204" pitchFamily="34" charset="0"/>
                      </a:endParaRPr>
                    </a:p>
                  </a:txBody>
                  <a:tcPr marL="36261" marR="36261" marT="36261" marB="3626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100">
                          <a:effectLst/>
                          <a:latin typeface="Verdana" panose="020B0604030504040204" pitchFamily="34" charset="0"/>
                        </a:rPr>
                        <a:t>Control  the zooming. The options are</a:t>
                      </a:r>
                    </a:p>
                    <a:p>
                      <a:pPr algn="l" fontAlgn="t">
                        <a:buFont typeface="+mj-lt"/>
                        <a:buAutoNum type="arabicPeriod"/>
                      </a:pPr>
                      <a:r>
                        <a:rPr lang="en-US" sz="1100">
                          <a:effectLst/>
                          <a:latin typeface="Verdana" panose="020B0604030504040204" pitchFamily="34" charset="0"/>
                        </a:rPr>
                        <a:t>Zoom Out</a:t>
                      </a:r>
                    </a:p>
                    <a:p>
                      <a:pPr algn="l" fontAlgn="t">
                        <a:buFont typeface="+mj-lt"/>
                        <a:buAutoNum type="arabicPeriod"/>
                      </a:pPr>
                      <a:r>
                        <a:rPr lang="en-US" sz="1100">
                          <a:effectLst/>
                          <a:latin typeface="Verdana" panose="020B0604030504040204" pitchFamily="34" charset="0"/>
                        </a:rPr>
                        <a:t>Set specific zoom level</a:t>
                      </a:r>
                    </a:p>
                    <a:p>
                      <a:pPr algn="l" fontAlgn="t">
                        <a:buFont typeface="+mj-lt"/>
                        <a:buAutoNum type="arabicPeriod"/>
                      </a:pPr>
                      <a:r>
                        <a:rPr lang="en-US" sz="1100">
                          <a:effectLst/>
                          <a:latin typeface="Verdana" panose="020B0604030504040204" pitchFamily="34" charset="0"/>
                        </a:rPr>
                        <a:t>Zoom In</a:t>
                      </a:r>
                    </a:p>
                  </a:txBody>
                  <a:tcPr marL="36261" marR="36261" marT="36261" marB="3626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24391">
                <a:tc>
                  <a:txBody>
                    <a:bodyPr/>
                    <a:lstStyle/>
                    <a:p>
                      <a:pPr algn="l" fontAlgn="t"/>
                      <a:endParaRPr lang="en-IN" sz="1100">
                        <a:effectLst/>
                        <a:latin typeface="Verdana" panose="020B0604030504040204" pitchFamily="34" charset="0"/>
                      </a:endParaRPr>
                    </a:p>
                  </a:txBody>
                  <a:tcPr marL="36261" marR="36261" marT="36261" marB="3626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buFont typeface="+mj-lt"/>
                        <a:buAutoNum type="arabicPeriod"/>
                      </a:pPr>
                      <a:r>
                        <a:rPr lang="en-US" sz="1100">
                          <a:effectLst/>
                          <a:latin typeface="Verdana" panose="020B0604030504040204" pitchFamily="34" charset="0"/>
                        </a:rPr>
                        <a:t>Print the Document</a:t>
                      </a:r>
                    </a:p>
                    <a:p>
                      <a:pPr algn="l" fontAlgn="t">
                        <a:buFont typeface="+mj-lt"/>
                        <a:buAutoNum type="arabicPeriod"/>
                      </a:pPr>
                      <a:r>
                        <a:rPr lang="en-US" sz="1100">
                          <a:effectLst/>
                          <a:latin typeface="Verdana" panose="020B0604030504040204" pitchFamily="34" charset="0"/>
                        </a:rPr>
                        <a:t>Full Screen Mode</a:t>
                      </a:r>
                    </a:p>
                  </a:txBody>
                  <a:tcPr marL="36261" marR="36261" marT="36261" marB="3626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98873">
                <a:tc>
                  <a:txBody>
                    <a:bodyPr/>
                    <a:lstStyle/>
                    <a:p>
                      <a:pPr algn="l" fontAlgn="t"/>
                      <a:endParaRPr lang="en-IN" sz="1100">
                        <a:effectLst/>
                        <a:latin typeface="Verdana" panose="020B0604030504040204" pitchFamily="34" charset="0"/>
                      </a:endParaRPr>
                    </a:p>
                  </a:txBody>
                  <a:tcPr marL="36261" marR="36261" marT="36261" marB="36261">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IN" sz="1100" dirty="0">
                          <a:effectLst/>
                          <a:latin typeface="Verdana" panose="020B0604030504040204" pitchFamily="34" charset="0"/>
                        </a:rPr>
                        <a:t>Close (Exit) Preview window</a:t>
                      </a:r>
                    </a:p>
                  </a:txBody>
                  <a:tcPr marL="36261" marR="36261" marT="36261" marB="36261">
                    <a:lnL>
                      <a:noFill/>
                    </a:lnL>
                    <a:lnR>
                      <a:noFill/>
                    </a:lnR>
                    <a:lnT w="762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5"/>
                  </a:ext>
                </a:extLst>
              </a:tr>
            </a:tbl>
          </a:graphicData>
        </a:graphic>
      </p:graphicFrame>
      <p:pic>
        <p:nvPicPr>
          <p:cNvPr id="2049" name="Picture 1" descr="https://elearn.ellak.gr/pluginfile.php/3833/mod_page/content/15/print-preview-toolbar-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0025" y="2095166"/>
            <a:ext cx="1571625" cy="4191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elearn.ellak.gr/pluginfile.php/3833/mod_page/content/15/print-preview-toolbar-1-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0025" y="3154333"/>
            <a:ext cx="1685925" cy="4191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https://elearn.ellak.gr/pluginfile.php/3833/mod_page/content/15/print-preview-toolbar-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24757" y="4537016"/>
            <a:ext cx="1381125" cy="4191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elearn.ellak.gr/pluginfile.php/3833/mod_page/content/15/print-preview-toolbar-3-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52887" y="5380690"/>
            <a:ext cx="704850" cy="4191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https://elearn.ellak.gr/pluginfile.php/3833/mod_page/content/15/print-preview-clos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52887" y="5938614"/>
            <a:ext cx="857250" cy="285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799" y="6363188"/>
            <a:ext cx="10415753" cy="338554"/>
          </a:xfrm>
          <a:prstGeom prst="rect">
            <a:avLst/>
          </a:prstGeom>
        </p:spPr>
        <p:txBody>
          <a:bodyPr wrap="square">
            <a:spAutoFit/>
          </a:bodyPr>
          <a:lstStyle/>
          <a:p>
            <a:r>
              <a:rPr lang="en-US" sz="1600" b="0" i="0" dirty="0" smtClean="0">
                <a:effectLst/>
              </a:rPr>
              <a:t>After examining the document, one can press the</a:t>
            </a:r>
            <a:r>
              <a:rPr lang="en-US" sz="1600" dirty="0" smtClean="0"/>
              <a:t> </a:t>
            </a:r>
            <a:r>
              <a:rPr lang="en-US" sz="1600" dirty="0"/>
              <a:t>print </a:t>
            </a:r>
            <a:r>
              <a:rPr lang="en-US" sz="1600" dirty="0" smtClean="0"/>
              <a:t>icon or the </a:t>
            </a:r>
            <a:r>
              <a:rPr lang="en-US" sz="1600" i="1" dirty="0" smtClean="0"/>
              <a:t>close window</a:t>
            </a:r>
            <a:r>
              <a:rPr lang="en-US" sz="1600" dirty="0" smtClean="0"/>
              <a:t> icon </a:t>
            </a:r>
            <a:r>
              <a:rPr lang="en-US" sz="1600" dirty="0"/>
              <a:t>to exit the preview window </a:t>
            </a:r>
            <a:endParaRPr lang="en-IN" sz="1600" dirty="0"/>
          </a:p>
        </p:txBody>
      </p:sp>
      <p:sp>
        <p:nvSpPr>
          <p:cNvPr id="3" name="Slide Number Placeholder 2"/>
          <p:cNvSpPr>
            <a:spLocks noGrp="1"/>
          </p:cNvSpPr>
          <p:nvPr>
            <p:ph type="sldNum" sz="quarter" idx="12"/>
          </p:nvPr>
        </p:nvSpPr>
        <p:spPr/>
        <p:txBody>
          <a:bodyPr>
            <a:normAutofit lnSpcReduction="10000"/>
          </a:bodyPr>
          <a:lstStyle/>
          <a:p>
            <a:fld id="{26A31B2F-AFDF-4768-87BA-3AF3DB3FE775}" type="slidenum">
              <a:rPr lang="en-US" smtClean="0"/>
              <a:pPr/>
              <a:t>19</a:t>
            </a:fld>
            <a:endParaRPr lang="en-US" dirty="0"/>
          </a:p>
        </p:txBody>
      </p:sp>
    </p:spTree>
    <p:extLst>
      <p:ext uri="{BB962C8B-B14F-4D97-AF65-F5344CB8AC3E}">
        <p14:creationId xmlns:p14="http://schemas.microsoft.com/office/powerpoint/2010/main" val="40782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Word Processing</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t>2</a:t>
            </a:fld>
            <a:endParaRPr lang="en-US"/>
          </a:p>
        </p:txBody>
      </p:sp>
    </p:spTree>
    <p:extLst>
      <p:ext uri="{BB962C8B-B14F-4D97-AF65-F5344CB8AC3E}">
        <p14:creationId xmlns:p14="http://schemas.microsoft.com/office/powerpoint/2010/main" val="2385529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Printing a document</a:t>
            </a:r>
            <a:endParaRPr lang="en-US" dirty="0"/>
          </a:p>
        </p:txBody>
      </p:sp>
      <p:sp>
        <p:nvSpPr>
          <p:cNvPr id="3" name="Content Placeholder 2"/>
          <p:cNvSpPr>
            <a:spLocks noGrp="1"/>
          </p:cNvSpPr>
          <p:nvPr>
            <p:ph idx="1"/>
          </p:nvPr>
        </p:nvSpPr>
        <p:spPr/>
        <p:txBody>
          <a:bodyPr/>
          <a:lstStyle/>
          <a:p>
            <a:pPr marL="0" indent="0">
              <a:buNone/>
            </a:pPr>
            <a:r>
              <a:rPr lang="en-US" b="1" i="1" dirty="0" smtClean="0"/>
              <a:t>Quick Printing</a:t>
            </a:r>
          </a:p>
          <a:p>
            <a:r>
              <a:rPr lang="en-US" dirty="0"/>
              <a:t>If the Print Directly icon is visible on the Standard toolbar, you can click it to send the entire document with the current default print settings</a:t>
            </a:r>
            <a:r>
              <a:rPr lang="en-US" dirty="0" smtClean="0"/>
              <a:t>.</a:t>
            </a:r>
          </a:p>
          <a:p>
            <a:endParaRPr lang="en-US" dirty="0" smtClean="0"/>
          </a:p>
          <a:p>
            <a:pPr marL="0" indent="0">
              <a:buNone/>
            </a:pPr>
            <a:r>
              <a:rPr lang="en-IN" b="1" i="1" dirty="0" smtClean="0"/>
              <a:t>Printing using print dialog</a:t>
            </a:r>
            <a:endParaRPr lang="en-IN" b="1" i="1" dirty="0"/>
          </a:p>
          <a:p>
            <a:pPr algn="just"/>
            <a:r>
              <a:rPr lang="en-US" dirty="0"/>
              <a:t>For more control over printing, use the Print dialog windows which has several tabs. From this window we can set various printing options.</a:t>
            </a:r>
          </a:p>
          <a:p>
            <a:endParaRPr lang="en-US" dirty="0" smtClean="0"/>
          </a:p>
          <a:p>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20</a:t>
            </a:fld>
            <a:endParaRPr lang="en-US" dirty="0"/>
          </a:p>
        </p:txBody>
      </p:sp>
    </p:spTree>
    <p:extLst>
      <p:ext uri="{BB962C8B-B14F-4D97-AF65-F5344CB8AC3E}">
        <p14:creationId xmlns:p14="http://schemas.microsoft.com/office/powerpoint/2010/main" val="689752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Printing a document</a:t>
            </a:r>
            <a:endParaRPr lang="en-US" dirty="0"/>
          </a:p>
        </p:txBody>
      </p:sp>
      <p:sp>
        <p:nvSpPr>
          <p:cNvPr id="3" name="Content Placeholder 2"/>
          <p:cNvSpPr>
            <a:spLocks noGrp="1"/>
          </p:cNvSpPr>
          <p:nvPr>
            <p:ph idx="1"/>
          </p:nvPr>
        </p:nvSpPr>
        <p:spPr>
          <a:xfrm>
            <a:off x="285709" y="1214423"/>
            <a:ext cx="11715833" cy="5238628"/>
          </a:xfrm>
        </p:spPr>
        <p:txBody>
          <a:bodyPr/>
          <a:lstStyle/>
          <a:p>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21</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526" y="1119484"/>
            <a:ext cx="5332380" cy="519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7010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Printing a document</a:t>
            </a:r>
          </a:p>
        </p:txBody>
      </p:sp>
      <p:sp>
        <p:nvSpPr>
          <p:cNvPr id="3" name="Content Placeholder 2"/>
          <p:cNvSpPr>
            <a:spLocks noGrp="1"/>
          </p:cNvSpPr>
          <p:nvPr>
            <p:ph idx="1"/>
          </p:nvPr>
        </p:nvSpPr>
        <p:spPr/>
        <p:txBody>
          <a:bodyPr>
            <a:normAutofit fontScale="92500" lnSpcReduction="10000"/>
          </a:bodyPr>
          <a:lstStyle/>
          <a:p>
            <a:pPr marL="0" indent="0">
              <a:buNone/>
            </a:pPr>
            <a:r>
              <a:rPr lang="en-US" sz="2000" b="1" i="1" dirty="0" smtClean="0"/>
              <a:t>General tab options:</a:t>
            </a:r>
          </a:p>
          <a:p>
            <a:pPr marL="0" indent="0">
              <a:buNone/>
            </a:pPr>
            <a:r>
              <a:rPr lang="en-US" sz="2000" u="sng" dirty="0" smtClean="0"/>
              <a:t>Printer</a:t>
            </a:r>
            <a:endParaRPr lang="en-US" u="sng" dirty="0"/>
          </a:p>
          <a:p>
            <a:r>
              <a:rPr lang="en-US" dirty="0"/>
              <a:t>Choose the printer when there are multiple printers installed in our system</a:t>
            </a:r>
          </a:p>
          <a:p>
            <a:pPr marL="0" indent="0">
              <a:buNone/>
            </a:pPr>
            <a:r>
              <a:rPr lang="en-US" sz="2000" u="sng" dirty="0"/>
              <a:t>Range and Copies</a:t>
            </a:r>
          </a:p>
          <a:p>
            <a:pPr algn="just"/>
            <a:r>
              <a:rPr lang="en-US" dirty="0"/>
              <a:t>The default is to print all pages, but we can specify to print </a:t>
            </a:r>
            <a:r>
              <a:rPr lang="en-US" dirty="0" smtClean="0"/>
              <a:t>specific </a:t>
            </a:r>
            <a:r>
              <a:rPr lang="en-US" dirty="0"/>
              <a:t>pages (1, </a:t>
            </a:r>
            <a:r>
              <a:rPr lang="en-US" dirty="0" smtClean="0"/>
              <a:t>3, 7) </a:t>
            </a:r>
            <a:r>
              <a:rPr lang="en-US" dirty="0"/>
              <a:t>or a part of  a document (</a:t>
            </a:r>
            <a:r>
              <a:rPr lang="en-US" dirty="0" err="1"/>
              <a:t>i.e</a:t>
            </a:r>
            <a:r>
              <a:rPr lang="en-US" dirty="0"/>
              <a:t> pages </a:t>
            </a:r>
            <a:r>
              <a:rPr lang="en-US" dirty="0" smtClean="0"/>
              <a:t>2-10). </a:t>
            </a:r>
          </a:p>
          <a:p>
            <a:pPr algn="just"/>
            <a:r>
              <a:rPr lang="en-US" dirty="0" smtClean="0"/>
              <a:t>We </a:t>
            </a:r>
            <a:r>
              <a:rPr lang="en-US" dirty="0"/>
              <a:t>can also specify to print multiple copies</a:t>
            </a:r>
            <a:r>
              <a:rPr lang="en-US" dirty="0" smtClean="0"/>
              <a:t>.</a:t>
            </a:r>
          </a:p>
          <a:p>
            <a:pPr marL="0" indent="0">
              <a:buNone/>
            </a:pPr>
            <a:r>
              <a:rPr lang="en-US" sz="2000" u="sng" dirty="0" smtClean="0"/>
              <a:t>Paper sides</a:t>
            </a:r>
            <a:endParaRPr lang="en-US" u="sng" dirty="0"/>
          </a:p>
          <a:p>
            <a:r>
              <a:rPr lang="en-US" dirty="0" smtClean="0"/>
              <a:t>You can choose to print on just one side of paper or both sides</a:t>
            </a:r>
          </a:p>
          <a:p>
            <a:pPr marL="0" indent="0">
              <a:buNone/>
            </a:pPr>
            <a:r>
              <a:rPr lang="en-US" sz="2000" u="sng" dirty="0"/>
              <a:t>Layout</a:t>
            </a:r>
            <a:endParaRPr lang="en-US" u="sng" dirty="0"/>
          </a:p>
          <a:p>
            <a:pPr algn="just"/>
            <a:r>
              <a:rPr lang="en-US" dirty="0"/>
              <a:t>We can set to print multiple pages per sheet of paper. </a:t>
            </a:r>
          </a:p>
          <a:p>
            <a:pPr algn="just"/>
            <a:r>
              <a:rPr lang="en-US" dirty="0"/>
              <a:t>We can choose from two Orientation : Portrait or Landscape</a:t>
            </a:r>
          </a:p>
          <a:p>
            <a:pPr algn="just"/>
            <a:r>
              <a:rPr lang="en-US" dirty="0"/>
              <a:t>Brochure : You can print a document with two pages on each side of a sheet of paper, arranged so that when the printed pages are folded in half, the pages are in the correct order to form a booklet or brochure</a:t>
            </a:r>
          </a:p>
          <a:p>
            <a:endParaRPr lang="en-US" dirty="0"/>
          </a:p>
          <a:p>
            <a:pPr algn="just"/>
            <a:endParaRPr lang="en-US"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22</a:t>
            </a:fld>
            <a:endParaRPr lang="en-US" dirty="0"/>
          </a:p>
        </p:txBody>
      </p:sp>
    </p:spTree>
    <p:extLst>
      <p:ext uri="{BB962C8B-B14F-4D97-AF65-F5344CB8AC3E}">
        <p14:creationId xmlns:p14="http://schemas.microsoft.com/office/powerpoint/2010/main" val="3578321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Printing a document</a:t>
            </a:r>
            <a:endParaRPr lang="en-US" dirty="0"/>
          </a:p>
        </p:txBody>
      </p:sp>
      <p:sp>
        <p:nvSpPr>
          <p:cNvPr id="3" name="Content Placeholder 2"/>
          <p:cNvSpPr>
            <a:spLocks noGrp="1"/>
          </p:cNvSpPr>
          <p:nvPr>
            <p:ph idx="1"/>
          </p:nvPr>
        </p:nvSpPr>
        <p:spPr/>
        <p:txBody>
          <a:bodyPr/>
          <a:lstStyle/>
          <a:p>
            <a:pPr marL="0" indent="0">
              <a:buNone/>
            </a:pPr>
            <a:r>
              <a:rPr lang="en-US" sz="2000" b="1" i="1" dirty="0"/>
              <a:t>LibreOffice Writer tab </a:t>
            </a:r>
            <a:r>
              <a:rPr lang="en-US" sz="2000" b="1" i="1" dirty="0" smtClean="0"/>
              <a:t>:</a:t>
            </a:r>
          </a:p>
          <a:p>
            <a:pPr algn="just"/>
            <a:r>
              <a:rPr lang="en-US" dirty="0"/>
              <a:t>On the LibreOffice Writer </a:t>
            </a:r>
            <a:r>
              <a:rPr lang="en-US" dirty="0" smtClean="0"/>
              <a:t>tab, you </a:t>
            </a:r>
            <a:r>
              <a:rPr lang="en-US" dirty="0"/>
              <a:t>can choose to print a subset of contents (for example, images or hidden text), print text in black (even if a color is defined for the text), to print automatically inserted blank pages, and where to print any comments that are in the </a:t>
            </a:r>
            <a:r>
              <a:rPr lang="en-US" dirty="0" smtClean="0"/>
              <a:t>document.</a:t>
            </a:r>
            <a:endParaRPr lang="en-US" i="1"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23</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260" y="3008827"/>
            <a:ext cx="336232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8213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909" y="767221"/>
            <a:ext cx="10680741" cy="452441"/>
          </a:xfrm>
        </p:spPr>
        <p:txBody>
          <a:bodyPr/>
          <a:lstStyle/>
          <a:p>
            <a:r>
              <a:rPr lang="en-IN" dirty="0" smtClean="0"/>
              <a:t>Quick export to PDF</a:t>
            </a:r>
            <a:endParaRPr lang="en-IN" dirty="0"/>
          </a:p>
        </p:txBody>
      </p:sp>
      <p:sp>
        <p:nvSpPr>
          <p:cNvPr id="3" name="Content Placeholder 2"/>
          <p:cNvSpPr>
            <a:spLocks noGrp="1"/>
          </p:cNvSpPr>
          <p:nvPr>
            <p:ph idx="1"/>
          </p:nvPr>
        </p:nvSpPr>
        <p:spPr/>
        <p:txBody>
          <a:bodyPr/>
          <a:lstStyle/>
          <a:p>
            <a:pPr algn="just"/>
            <a:r>
              <a:rPr lang="en-US" dirty="0"/>
              <a:t>Click the Export Directly as PDF icon in the Standard toolbar, </a:t>
            </a:r>
            <a:endParaRPr lang="en-US" dirty="0" smtClean="0"/>
          </a:p>
          <a:p>
            <a:pPr algn="just"/>
            <a:r>
              <a:rPr lang="en-US" dirty="0" smtClean="0"/>
              <a:t>or </a:t>
            </a:r>
            <a:r>
              <a:rPr lang="en-US" dirty="0"/>
              <a:t>File &gt; Export As &gt; Export Directly as PDF, to export the entire document using the PDF settings you most recently selected in the PDF </a:t>
            </a:r>
            <a:r>
              <a:rPr lang="en-US" dirty="0" smtClean="0"/>
              <a:t>options </a:t>
            </a:r>
            <a:r>
              <a:rPr lang="en-US" dirty="0"/>
              <a:t>dialog. </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24</a:t>
            </a:fld>
            <a:endParaRPr lang="en-US" dirty="0"/>
          </a:p>
        </p:txBody>
      </p:sp>
      <p:grpSp>
        <p:nvGrpSpPr>
          <p:cNvPr id="10" name="Group 9"/>
          <p:cNvGrpSpPr/>
          <p:nvPr/>
        </p:nvGrpSpPr>
        <p:grpSpPr>
          <a:xfrm>
            <a:off x="3179379" y="3308502"/>
            <a:ext cx="4606876" cy="1332173"/>
            <a:chOff x="3179379" y="3308502"/>
            <a:chExt cx="4606876" cy="1332173"/>
          </a:xfrm>
        </p:grpSpPr>
        <p:pic>
          <p:nvPicPr>
            <p:cNvPr id="5" name="Picture 4"/>
            <p:cNvPicPr>
              <a:picLocks noChangeAspect="1"/>
            </p:cNvPicPr>
            <p:nvPr/>
          </p:nvPicPr>
          <p:blipFill>
            <a:blip r:embed="rId2"/>
            <a:stretch>
              <a:fillRect/>
            </a:stretch>
          </p:blipFill>
          <p:spPr>
            <a:xfrm>
              <a:off x="4146529" y="3308502"/>
              <a:ext cx="3639726" cy="601346"/>
            </a:xfrm>
            <a:prstGeom prst="rect">
              <a:avLst/>
            </a:prstGeom>
          </p:spPr>
        </p:pic>
        <p:cxnSp>
          <p:nvCxnSpPr>
            <p:cNvPr id="7" name="Straight Arrow Connector 6"/>
            <p:cNvCxnSpPr/>
            <p:nvPr/>
          </p:nvCxnSpPr>
          <p:spPr>
            <a:xfrm flipV="1">
              <a:off x="3857297" y="3794234"/>
              <a:ext cx="525517" cy="56281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3179379" y="4332898"/>
              <a:ext cx="1355835" cy="307777"/>
            </a:xfrm>
            <a:prstGeom prst="rect">
              <a:avLst/>
            </a:prstGeom>
            <a:noFill/>
          </p:spPr>
          <p:txBody>
            <a:bodyPr wrap="square" rtlCol="0">
              <a:spAutoFit/>
            </a:bodyPr>
            <a:lstStyle/>
            <a:p>
              <a:r>
                <a:rPr lang="en-US" sz="1400" dirty="0" smtClean="0">
                  <a:solidFill>
                    <a:srgbClr val="FF0000"/>
                  </a:solidFill>
                </a:rPr>
                <a:t>Export as pdf</a:t>
              </a:r>
              <a:endParaRPr lang="en-US" sz="1400" dirty="0">
                <a:solidFill>
                  <a:srgbClr val="FF0000"/>
                </a:solidFill>
              </a:endParaRPr>
            </a:p>
          </p:txBody>
        </p:sp>
      </p:grpSp>
    </p:spTree>
    <p:extLst>
      <p:ext uri="{BB962C8B-B14F-4D97-AF65-F5344CB8AC3E}">
        <p14:creationId xmlns:p14="http://schemas.microsoft.com/office/powerpoint/2010/main" val="2414983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Text creation and manipulation</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t>25</a:t>
            </a:fld>
            <a:endParaRPr lang="en-US"/>
          </a:p>
        </p:txBody>
      </p:sp>
    </p:spTree>
    <p:extLst>
      <p:ext uri="{BB962C8B-B14F-4D97-AF65-F5344CB8AC3E}">
        <p14:creationId xmlns:p14="http://schemas.microsoft.com/office/powerpoint/2010/main" val="40247647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 Copy and Paste text</a:t>
            </a:r>
            <a:endParaRPr lang="en-US" dirty="0"/>
          </a:p>
        </p:txBody>
      </p:sp>
      <p:sp>
        <p:nvSpPr>
          <p:cNvPr id="3" name="Content Placeholder 2"/>
          <p:cNvSpPr>
            <a:spLocks noGrp="1"/>
          </p:cNvSpPr>
          <p:nvPr>
            <p:ph idx="1"/>
          </p:nvPr>
        </p:nvSpPr>
        <p:spPr/>
        <p:txBody>
          <a:bodyPr/>
          <a:lstStyle/>
          <a:p>
            <a:r>
              <a:rPr lang="en-US" dirty="0" smtClean="0"/>
              <a:t>One can </a:t>
            </a:r>
            <a:r>
              <a:rPr lang="en-US" dirty="0"/>
              <a:t>copy or move text within a </a:t>
            </a:r>
            <a:r>
              <a:rPr lang="en-US" dirty="0" smtClean="0"/>
              <a:t>document </a:t>
            </a:r>
            <a:r>
              <a:rPr lang="en-US" dirty="0"/>
              <a:t>or between documents, by dragging or by using </a:t>
            </a:r>
            <a:r>
              <a:rPr lang="en-US" dirty="0" smtClean="0"/>
              <a:t>menu selections</a:t>
            </a:r>
            <a:r>
              <a:rPr lang="en-US" dirty="0"/>
              <a:t>, icons, or keyboard shortcuts. </a:t>
            </a:r>
            <a:r>
              <a:rPr lang="en-US" dirty="0" smtClean="0"/>
              <a:t>Text can also be copied </a:t>
            </a:r>
            <a:r>
              <a:rPr lang="en-US" dirty="0"/>
              <a:t>from other sources such as </a:t>
            </a:r>
            <a:r>
              <a:rPr lang="en-US" dirty="0" smtClean="0"/>
              <a:t>Web pages </a:t>
            </a:r>
            <a:r>
              <a:rPr lang="en-US" dirty="0"/>
              <a:t>and paste it into </a:t>
            </a:r>
            <a:r>
              <a:rPr lang="en-US" dirty="0" smtClean="0"/>
              <a:t>the document</a:t>
            </a:r>
            <a:r>
              <a:rPr lang="en-US" dirty="0"/>
              <a:t>.</a:t>
            </a:r>
            <a:endParaRPr lang="en-US" dirty="0" smtClean="0"/>
          </a:p>
          <a:p>
            <a:pPr lvl="1"/>
            <a:r>
              <a:rPr lang="en-US" dirty="0"/>
              <a:t>To move (drag and drop) selected text using the mouse, drag it to the new location </a:t>
            </a:r>
            <a:r>
              <a:rPr lang="en-US" dirty="0" smtClean="0"/>
              <a:t>and release it. The shape of cursor changes </a:t>
            </a:r>
            <a:r>
              <a:rPr lang="en-US" dirty="0"/>
              <a:t>while dragging</a:t>
            </a:r>
            <a:r>
              <a:rPr lang="en-US" dirty="0" smtClean="0"/>
              <a:t>.</a:t>
            </a:r>
          </a:p>
          <a:p>
            <a:pPr lvl="1"/>
            <a:r>
              <a:rPr lang="en-US" dirty="0" smtClean="0"/>
              <a:t>To </a:t>
            </a:r>
            <a:r>
              <a:rPr lang="en-US" dirty="0"/>
              <a:t>copy selected text, hold down the </a:t>
            </a:r>
            <a:r>
              <a:rPr lang="en-US" i="1" dirty="0"/>
              <a:t>Ctrl </a:t>
            </a:r>
            <a:r>
              <a:rPr lang="en-US" dirty="0"/>
              <a:t>key while dragging. The text retains the </a:t>
            </a:r>
            <a:r>
              <a:rPr lang="en-US" dirty="0" smtClean="0"/>
              <a:t>formatting it </a:t>
            </a:r>
            <a:r>
              <a:rPr lang="en-US" dirty="0"/>
              <a:t>had before dragging</a:t>
            </a:r>
            <a:r>
              <a:rPr lang="en-US" dirty="0" smtClean="0"/>
              <a:t>.</a:t>
            </a:r>
          </a:p>
          <a:p>
            <a:pPr lvl="1"/>
            <a:r>
              <a:rPr lang="en-US" dirty="0" smtClean="0"/>
              <a:t>To </a:t>
            </a:r>
            <a:r>
              <a:rPr lang="en-US" dirty="0"/>
              <a:t>move (cut and paste) selected text, use </a:t>
            </a:r>
            <a:r>
              <a:rPr lang="en-US" i="1" dirty="0" err="1"/>
              <a:t>Ctrl+X</a:t>
            </a:r>
            <a:r>
              <a:rPr lang="en-US" i="1" dirty="0"/>
              <a:t> </a:t>
            </a:r>
            <a:r>
              <a:rPr lang="en-US" dirty="0"/>
              <a:t>to cut the text, insert the cursor at </a:t>
            </a:r>
            <a:r>
              <a:rPr lang="en-US" dirty="0" smtClean="0"/>
              <a:t>the paste-in </a:t>
            </a:r>
            <a:r>
              <a:rPr lang="en-US" dirty="0"/>
              <a:t>point and use </a:t>
            </a:r>
            <a:r>
              <a:rPr lang="en-US" i="1" dirty="0" err="1"/>
              <a:t>Ctrl+V</a:t>
            </a:r>
            <a:r>
              <a:rPr lang="en-US" i="1" dirty="0"/>
              <a:t> </a:t>
            </a:r>
            <a:r>
              <a:rPr lang="en-US" dirty="0"/>
              <a:t>to paste. Alternatively, use the buttons on the </a:t>
            </a:r>
            <a:r>
              <a:rPr lang="en-US" dirty="0" smtClean="0"/>
              <a:t>Standard toolbar.</a:t>
            </a:r>
          </a:p>
          <a:p>
            <a:pPr lvl="1"/>
            <a:r>
              <a:rPr lang="en-US" dirty="0"/>
              <a:t>To </a:t>
            </a:r>
            <a:r>
              <a:rPr lang="en-US" dirty="0" smtClean="0"/>
              <a:t>copy (copy </a:t>
            </a:r>
            <a:r>
              <a:rPr lang="en-US" dirty="0"/>
              <a:t>and paste) selected text, use </a:t>
            </a:r>
            <a:r>
              <a:rPr lang="en-US" i="1" dirty="0" err="1" smtClean="0"/>
              <a:t>Ctrl+C</a:t>
            </a:r>
            <a:r>
              <a:rPr lang="en-US" i="1" dirty="0" smtClean="0"/>
              <a:t> </a:t>
            </a:r>
            <a:r>
              <a:rPr lang="en-US" dirty="0"/>
              <a:t>to </a:t>
            </a:r>
            <a:r>
              <a:rPr lang="en-US" dirty="0" smtClean="0"/>
              <a:t>copy </a:t>
            </a:r>
            <a:r>
              <a:rPr lang="en-US" dirty="0"/>
              <a:t>the text, insert the cursor at the paste-in point and use </a:t>
            </a:r>
            <a:r>
              <a:rPr lang="en-US" i="1" dirty="0" err="1"/>
              <a:t>Ctrl+V</a:t>
            </a:r>
            <a:r>
              <a:rPr lang="en-US" i="1" dirty="0"/>
              <a:t> </a:t>
            </a:r>
            <a:r>
              <a:rPr lang="en-US" dirty="0"/>
              <a:t>to paste. Alternatively, use the buttons on the Standard toolbar. </a:t>
            </a:r>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26</a:t>
            </a:fld>
            <a:endParaRPr lang="en-US"/>
          </a:p>
        </p:txBody>
      </p:sp>
      <p:grpSp>
        <p:nvGrpSpPr>
          <p:cNvPr id="13" name="Group 12"/>
          <p:cNvGrpSpPr/>
          <p:nvPr/>
        </p:nvGrpSpPr>
        <p:grpSpPr>
          <a:xfrm>
            <a:off x="4766934" y="5488699"/>
            <a:ext cx="1959687" cy="1369301"/>
            <a:chOff x="4766934" y="5488699"/>
            <a:chExt cx="1959687" cy="1369301"/>
          </a:xfrm>
        </p:grpSpPr>
        <p:pic>
          <p:nvPicPr>
            <p:cNvPr id="5" name="Picture 4"/>
            <p:cNvPicPr>
              <a:picLocks noChangeAspect="1"/>
            </p:cNvPicPr>
            <p:nvPr/>
          </p:nvPicPr>
          <p:blipFill>
            <a:blip r:embed="rId2"/>
            <a:stretch>
              <a:fillRect/>
            </a:stretch>
          </p:blipFill>
          <p:spPr>
            <a:xfrm>
              <a:off x="4766934" y="5488699"/>
              <a:ext cx="1696928" cy="5524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7" name="Straight Arrow Connector 6"/>
            <p:cNvCxnSpPr/>
            <p:nvPr/>
          </p:nvCxnSpPr>
          <p:spPr>
            <a:xfrm flipV="1">
              <a:off x="5087007" y="6126481"/>
              <a:ext cx="0" cy="45244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flipV="1">
              <a:off x="5615398" y="6126481"/>
              <a:ext cx="0" cy="45244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p:nvPr/>
          </p:nvCxnSpPr>
          <p:spPr>
            <a:xfrm flipV="1">
              <a:off x="6133279" y="6126481"/>
              <a:ext cx="0" cy="45244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4845268" y="6516412"/>
              <a:ext cx="536028" cy="338554"/>
            </a:xfrm>
            <a:prstGeom prst="rect">
              <a:avLst/>
            </a:prstGeom>
            <a:noFill/>
          </p:spPr>
          <p:txBody>
            <a:bodyPr wrap="square" rtlCol="0">
              <a:spAutoFit/>
            </a:bodyPr>
            <a:lstStyle/>
            <a:p>
              <a:r>
                <a:rPr lang="en-US" sz="1600" dirty="0" smtClean="0">
                  <a:solidFill>
                    <a:srgbClr val="FF0000"/>
                  </a:solidFill>
                </a:rPr>
                <a:t>Cut</a:t>
              </a:r>
              <a:endParaRPr lang="en-US" sz="1600" dirty="0">
                <a:solidFill>
                  <a:srgbClr val="FF0000"/>
                </a:solidFill>
              </a:endParaRPr>
            </a:p>
          </p:txBody>
        </p:sp>
        <p:sp>
          <p:nvSpPr>
            <p:cNvPr id="11" name="TextBox 10"/>
            <p:cNvSpPr txBox="1"/>
            <p:nvPr/>
          </p:nvSpPr>
          <p:spPr>
            <a:xfrm>
              <a:off x="5333996" y="6511161"/>
              <a:ext cx="698941" cy="338554"/>
            </a:xfrm>
            <a:prstGeom prst="rect">
              <a:avLst/>
            </a:prstGeom>
            <a:noFill/>
          </p:spPr>
          <p:txBody>
            <a:bodyPr wrap="square" rtlCol="0">
              <a:spAutoFit/>
            </a:bodyPr>
            <a:lstStyle/>
            <a:p>
              <a:r>
                <a:rPr lang="en-US" sz="1600" dirty="0" smtClean="0">
                  <a:solidFill>
                    <a:srgbClr val="FF0000"/>
                  </a:solidFill>
                </a:rPr>
                <a:t>Copy</a:t>
              </a:r>
              <a:endParaRPr lang="en-US" sz="1600" dirty="0">
                <a:solidFill>
                  <a:srgbClr val="FF0000"/>
                </a:solidFill>
              </a:endParaRPr>
            </a:p>
          </p:txBody>
        </p:sp>
        <p:sp>
          <p:nvSpPr>
            <p:cNvPr id="12" name="TextBox 11"/>
            <p:cNvSpPr txBox="1"/>
            <p:nvPr/>
          </p:nvSpPr>
          <p:spPr>
            <a:xfrm>
              <a:off x="5930454" y="6519446"/>
              <a:ext cx="796167" cy="338554"/>
            </a:xfrm>
            <a:prstGeom prst="rect">
              <a:avLst/>
            </a:prstGeom>
            <a:noFill/>
          </p:spPr>
          <p:txBody>
            <a:bodyPr wrap="square" rtlCol="0">
              <a:spAutoFit/>
            </a:bodyPr>
            <a:lstStyle/>
            <a:p>
              <a:r>
                <a:rPr lang="en-US" sz="1600" dirty="0" smtClean="0">
                  <a:solidFill>
                    <a:srgbClr val="FF0000"/>
                  </a:solidFill>
                </a:rPr>
                <a:t>Paste</a:t>
              </a:r>
              <a:endParaRPr lang="en-US" sz="1600" dirty="0">
                <a:solidFill>
                  <a:srgbClr val="FF0000"/>
                </a:solidFill>
              </a:endParaRPr>
            </a:p>
          </p:txBody>
        </p:sp>
      </p:grpSp>
    </p:spTree>
    <p:extLst>
      <p:ext uri="{BB962C8B-B14F-4D97-AF65-F5344CB8AC3E}">
        <p14:creationId xmlns:p14="http://schemas.microsoft.com/office/powerpoint/2010/main" val="2620386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Cut, Copy and Paste text</a:t>
            </a:r>
            <a:endParaRPr lang="en-US" dirty="0"/>
          </a:p>
        </p:txBody>
      </p:sp>
      <p:sp>
        <p:nvSpPr>
          <p:cNvPr id="3" name="Content Placeholder 2"/>
          <p:cNvSpPr>
            <a:spLocks noGrp="1"/>
          </p:cNvSpPr>
          <p:nvPr>
            <p:ph idx="1"/>
          </p:nvPr>
        </p:nvSpPr>
        <p:spPr/>
        <p:txBody>
          <a:bodyPr/>
          <a:lstStyle/>
          <a:p>
            <a:r>
              <a:rPr lang="en-US" dirty="0"/>
              <a:t>To make the pasted text inherit the paragraph style at the insertion point</a:t>
            </a:r>
            <a:r>
              <a:rPr lang="en-US" dirty="0" smtClean="0"/>
              <a:t>:</a:t>
            </a:r>
          </a:p>
          <a:p>
            <a:pPr lvl="1"/>
            <a:r>
              <a:rPr lang="en-US" dirty="0"/>
              <a:t>Choose </a:t>
            </a:r>
            <a:r>
              <a:rPr lang="en-US" i="1" dirty="0"/>
              <a:t>Edit &gt; Paste Special</a:t>
            </a:r>
            <a:r>
              <a:rPr lang="en-US" dirty="0"/>
              <a:t>, or</a:t>
            </a:r>
          </a:p>
          <a:p>
            <a:pPr lvl="1"/>
            <a:r>
              <a:rPr lang="en-US" dirty="0" smtClean="0"/>
              <a:t>Click </a:t>
            </a:r>
            <a:r>
              <a:rPr lang="en-US" dirty="0"/>
              <a:t>the arrow on the combination </a:t>
            </a:r>
            <a:r>
              <a:rPr lang="en-US" i="1" dirty="0"/>
              <a:t>Paste</a:t>
            </a:r>
            <a:r>
              <a:rPr lang="en-US" b="1" dirty="0"/>
              <a:t> </a:t>
            </a:r>
            <a:r>
              <a:rPr lang="en-US" dirty="0"/>
              <a:t>button, </a:t>
            </a:r>
            <a:r>
              <a:rPr lang="en-US" dirty="0" smtClean="0"/>
              <a:t>or</a:t>
            </a:r>
          </a:p>
          <a:p>
            <a:pPr lvl="1"/>
            <a:r>
              <a:rPr lang="en-US" dirty="0" smtClean="0"/>
              <a:t>Right click and choose </a:t>
            </a:r>
            <a:r>
              <a:rPr lang="en-US" i="1" dirty="0" smtClean="0"/>
              <a:t>Paste Special </a:t>
            </a:r>
            <a:r>
              <a:rPr lang="en-US" dirty="0" smtClean="0"/>
              <a:t>from the context menu</a:t>
            </a:r>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27</a:t>
            </a:fld>
            <a:endParaRPr lang="en-US"/>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956" y="3002672"/>
            <a:ext cx="4628571" cy="3123809"/>
          </a:xfrm>
          <a:prstGeom prst="rect">
            <a:avLst/>
          </a:prstGeom>
        </p:spPr>
      </p:pic>
    </p:spTree>
    <p:extLst>
      <p:ext uri="{BB962C8B-B14F-4D97-AF65-F5344CB8AC3E}">
        <p14:creationId xmlns:p14="http://schemas.microsoft.com/office/powerpoint/2010/main" val="802225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and Replace Text</a:t>
            </a:r>
            <a:endParaRPr lang="en-US" dirty="0"/>
          </a:p>
        </p:txBody>
      </p:sp>
      <p:sp>
        <p:nvSpPr>
          <p:cNvPr id="3" name="Content Placeholder 2"/>
          <p:cNvSpPr>
            <a:spLocks noGrp="1"/>
          </p:cNvSpPr>
          <p:nvPr>
            <p:ph idx="1"/>
          </p:nvPr>
        </p:nvSpPr>
        <p:spPr>
          <a:xfrm>
            <a:off x="285709" y="1214422"/>
            <a:ext cx="11715833" cy="5491177"/>
          </a:xfrm>
        </p:spPr>
        <p:txBody>
          <a:bodyPr>
            <a:normAutofit lnSpcReduction="10000"/>
          </a:bodyPr>
          <a:lstStyle/>
          <a:p>
            <a:r>
              <a:rPr lang="en-US" dirty="0" smtClean="0"/>
              <a:t>LibreOffice Writer </a:t>
            </a:r>
            <a:r>
              <a:rPr lang="en-US" dirty="0"/>
              <a:t>has two ways to find text within a </a:t>
            </a:r>
            <a:r>
              <a:rPr lang="en-US" dirty="0" smtClean="0"/>
              <a:t>document:</a:t>
            </a:r>
          </a:p>
          <a:p>
            <a:pPr lvl="1"/>
            <a:r>
              <a:rPr lang="en-US" dirty="0"/>
              <a:t>Find </a:t>
            </a:r>
            <a:r>
              <a:rPr lang="en-US" dirty="0" smtClean="0"/>
              <a:t>toolbar</a:t>
            </a:r>
          </a:p>
          <a:p>
            <a:pPr lvl="1"/>
            <a:r>
              <a:rPr lang="en-US" dirty="0"/>
              <a:t>Find &amp; Replace </a:t>
            </a:r>
            <a:r>
              <a:rPr lang="en-US" dirty="0" smtClean="0"/>
              <a:t>dialog</a:t>
            </a:r>
          </a:p>
          <a:p>
            <a:pPr lvl="1"/>
            <a:endParaRPr lang="en-US" dirty="0"/>
          </a:p>
          <a:p>
            <a:pPr marL="0" indent="0">
              <a:buNone/>
            </a:pPr>
            <a:r>
              <a:rPr lang="en-US" b="1" i="1" u="sng" dirty="0" smtClean="0"/>
              <a:t>Using the Find toolbar:</a:t>
            </a:r>
          </a:p>
          <a:p>
            <a:r>
              <a:rPr lang="en-US" dirty="0"/>
              <a:t>If the Find toolbar is not visible</a:t>
            </a:r>
            <a:r>
              <a:rPr lang="en-US" dirty="0" smtClean="0"/>
              <a:t>, it can be displayed </a:t>
            </a:r>
            <a:r>
              <a:rPr lang="en-US" dirty="0"/>
              <a:t>by choosing </a:t>
            </a:r>
            <a:r>
              <a:rPr lang="en-US" i="1" dirty="0"/>
              <a:t>View &gt; Toolbars &gt; Find</a:t>
            </a:r>
            <a:r>
              <a:rPr lang="en-US" b="1" dirty="0"/>
              <a:t> </a:t>
            </a:r>
            <a:r>
              <a:rPr lang="en-US" dirty="0"/>
              <a:t>on the Menu bar or by pressing </a:t>
            </a:r>
            <a:r>
              <a:rPr lang="en-US" i="1" dirty="0" err="1"/>
              <a:t>Ctrl+F</a:t>
            </a:r>
            <a:r>
              <a:rPr lang="en-US" dirty="0"/>
              <a:t>.</a:t>
            </a:r>
            <a:endParaRPr lang="en-US" dirty="0" smtClean="0"/>
          </a:p>
          <a:p>
            <a:r>
              <a:rPr lang="en-US" dirty="0" smtClean="0"/>
              <a:t>Click </a:t>
            </a:r>
            <a:r>
              <a:rPr lang="en-US" dirty="0"/>
              <a:t>in the text input box and type your search text, then press </a:t>
            </a:r>
            <a:r>
              <a:rPr lang="en-US" i="1" dirty="0"/>
              <a:t>Enter </a:t>
            </a:r>
            <a:r>
              <a:rPr lang="en-US" dirty="0" smtClean="0"/>
              <a:t>to find </a:t>
            </a:r>
            <a:r>
              <a:rPr lang="en-US" dirty="0"/>
              <a:t>the next occurrence of that term from the current cursor position. </a:t>
            </a:r>
            <a:endParaRPr lang="en-US" dirty="0" smtClean="0"/>
          </a:p>
          <a:p>
            <a:r>
              <a:rPr lang="en-US" dirty="0" smtClean="0"/>
              <a:t>Click </a:t>
            </a:r>
            <a:r>
              <a:rPr lang="en-US" dirty="0"/>
              <a:t>the </a:t>
            </a:r>
            <a:r>
              <a:rPr lang="en-US" i="1" dirty="0"/>
              <a:t>Find Next</a:t>
            </a:r>
            <a:r>
              <a:rPr lang="en-US" b="1" dirty="0"/>
              <a:t> </a:t>
            </a:r>
            <a:r>
              <a:rPr lang="en-US" dirty="0"/>
              <a:t>or </a:t>
            </a:r>
            <a:r>
              <a:rPr lang="en-US" i="1" dirty="0" smtClean="0"/>
              <a:t>Find Previous</a:t>
            </a:r>
            <a:r>
              <a:rPr lang="en-US" b="1" dirty="0" smtClean="0"/>
              <a:t> </a:t>
            </a:r>
            <a:r>
              <a:rPr lang="en-US" dirty="0"/>
              <a:t>buttons as needed</a:t>
            </a:r>
            <a:r>
              <a:rPr lang="en-US" dirty="0" smtClean="0"/>
              <a:t>.</a:t>
            </a:r>
          </a:p>
          <a:p>
            <a:r>
              <a:rPr lang="en-US" dirty="0"/>
              <a:t>Click the </a:t>
            </a:r>
            <a:r>
              <a:rPr lang="en-US" i="1" dirty="0"/>
              <a:t>Find All</a:t>
            </a:r>
            <a:r>
              <a:rPr lang="en-US" b="1" dirty="0"/>
              <a:t> </a:t>
            </a:r>
            <a:r>
              <a:rPr lang="en-US" dirty="0"/>
              <a:t>button to select all instances of the search term within the document. </a:t>
            </a:r>
            <a:endParaRPr lang="en-US" dirty="0" smtClean="0"/>
          </a:p>
          <a:p>
            <a:r>
              <a:rPr lang="en-US" dirty="0" smtClean="0"/>
              <a:t>Select </a:t>
            </a:r>
            <a:r>
              <a:rPr lang="en-US" i="1" dirty="0" smtClean="0"/>
              <a:t>Match </a:t>
            </a:r>
            <a:r>
              <a:rPr lang="en-US" i="1" dirty="0"/>
              <a:t>Case</a:t>
            </a:r>
            <a:r>
              <a:rPr lang="en-US" b="1" dirty="0"/>
              <a:t> </a:t>
            </a:r>
            <a:r>
              <a:rPr lang="en-US" dirty="0"/>
              <a:t>to find only the instances that exactly match the use of upper and lower case letters </a:t>
            </a:r>
            <a:r>
              <a:rPr lang="en-US" dirty="0" smtClean="0"/>
              <a:t>in the </a:t>
            </a:r>
            <a:r>
              <a:rPr lang="en-US" dirty="0"/>
              <a:t>search </a:t>
            </a:r>
            <a:r>
              <a:rPr lang="en-US" dirty="0" smtClean="0"/>
              <a:t>term.</a:t>
            </a:r>
          </a:p>
          <a:p>
            <a:r>
              <a:rPr lang="en-US" dirty="0"/>
              <a:t>Click the </a:t>
            </a:r>
            <a:r>
              <a:rPr lang="en-US" i="1" dirty="0"/>
              <a:t>Navigate by </a:t>
            </a:r>
            <a:r>
              <a:rPr lang="en-US" dirty="0" smtClean="0"/>
              <a:t>button to </a:t>
            </a:r>
            <a:r>
              <a:rPr lang="en-US" dirty="0"/>
              <a:t>open the Navigator and </a:t>
            </a:r>
            <a:r>
              <a:rPr lang="en-US" dirty="0" smtClean="0"/>
              <a:t>the Navigation </a:t>
            </a:r>
            <a:r>
              <a:rPr lang="en-US" dirty="0"/>
              <a:t>toolbar</a:t>
            </a:r>
            <a:endParaRPr lang="en-US" b="1" i="1"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28</a:t>
            </a:fld>
            <a:endParaRPr lang="en-US"/>
          </a:p>
        </p:txBody>
      </p:sp>
      <p:pic>
        <p:nvPicPr>
          <p:cNvPr id="5" name="Picture 4"/>
          <p:cNvPicPr>
            <a:picLocks noChangeAspect="1"/>
          </p:cNvPicPr>
          <p:nvPr/>
        </p:nvPicPr>
        <p:blipFill>
          <a:blip r:embed="rId2"/>
          <a:stretch>
            <a:fillRect/>
          </a:stretch>
        </p:blipFill>
        <p:spPr>
          <a:xfrm>
            <a:off x="2323771" y="6353174"/>
            <a:ext cx="7334250" cy="352425"/>
          </a:xfrm>
          <a:prstGeom prst="rect">
            <a:avLst/>
          </a:prstGeom>
        </p:spPr>
      </p:pic>
    </p:spTree>
    <p:extLst>
      <p:ext uri="{BB962C8B-B14F-4D97-AF65-F5344CB8AC3E}">
        <p14:creationId xmlns:p14="http://schemas.microsoft.com/office/powerpoint/2010/main" val="3334872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and Replace Text</a:t>
            </a:r>
            <a:endParaRPr lang="en-US" dirty="0"/>
          </a:p>
        </p:txBody>
      </p:sp>
      <p:sp>
        <p:nvSpPr>
          <p:cNvPr id="3" name="Content Placeholder 2"/>
          <p:cNvSpPr>
            <a:spLocks noGrp="1"/>
          </p:cNvSpPr>
          <p:nvPr>
            <p:ph idx="1"/>
          </p:nvPr>
        </p:nvSpPr>
        <p:spPr>
          <a:xfrm>
            <a:off x="285709" y="1214423"/>
            <a:ext cx="11715833" cy="5407094"/>
          </a:xfrm>
        </p:spPr>
        <p:txBody>
          <a:bodyPr>
            <a:normAutofit/>
          </a:bodyPr>
          <a:lstStyle/>
          <a:p>
            <a:pPr marL="0" indent="0">
              <a:buNone/>
            </a:pPr>
            <a:r>
              <a:rPr lang="en-US" b="1" i="1" u="sng" dirty="0" smtClean="0"/>
              <a:t>Using Find and Replace dialog:</a:t>
            </a:r>
          </a:p>
          <a:p>
            <a:pPr marL="0" indent="0">
              <a:buNone/>
            </a:pPr>
            <a:r>
              <a:rPr lang="en-US" i="1" dirty="0" smtClean="0"/>
              <a:t>To </a:t>
            </a:r>
            <a:r>
              <a:rPr lang="en-US" i="1" dirty="0"/>
              <a:t>display the Find &amp; Replace dialog, use any of the following methods:</a:t>
            </a:r>
          </a:p>
          <a:p>
            <a:r>
              <a:rPr lang="en-US" dirty="0" smtClean="0"/>
              <a:t>Use </a:t>
            </a:r>
            <a:r>
              <a:rPr lang="en-US" dirty="0"/>
              <a:t>the keyboard shortcut </a:t>
            </a:r>
            <a:r>
              <a:rPr lang="en-US" i="1" dirty="0" err="1" smtClean="0"/>
              <a:t>Ctrl+H</a:t>
            </a:r>
            <a:endParaRPr lang="en-US" dirty="0"/>
          </a:p>
          <a:p>
            <a:r>
              <a:rPr lang="en-US" dirty="0" smtClean="0"/>
              <a:t>Choose </a:t>
            </a:r>
            <a:r>
              <a:rPr lang="en-US" i="1" dirty="0"/>
              <a:t>Edit &gt; Find &amp; Replace</a:t>
            </a:r>
            <a:r>
              <a:rPr lang="en-US" b="1" dirty="0"/>
              <a:t> </a:t>
            </a:r>
            <a:r>
              <a:rPr lang="en-US" dirty="0"/>
              <a:t>from the Menu bar</a:t>
            </a:r>
          </a:p>
          <a:p>
            <a:r>
              <a:rPr lang="en-US" dirty="0" smtClean="0"/>
              <a:t>Click </a:t>
            </a:r>
            <a:r>
              <a:rPr lang="en-US" dirty="0"/>
              <a:t>the </a:t>
            </a:r>
            <a:r>
              <a:rPr lang="en-US" i="1" dirty="0"/>
              <a:t>Find &amp; Replace</a:t>
            </a:r>
            <a:r>
              <a:rPr lang="en-US" b="1" dirty="0"/>
              <a:t> </a:t>
            </a:r>
            <a:r>
              <a:rPr lang="en-US" dirty="0"/>
              <a:t>button on the Find toolbar. When the dialog is open, </a:t>
            </a:r>
            <a:r>
              <a:rPr lang="en-US" dirty="0" smtClean="0"/>
              <a:t>optionally click </a:t>
            </a:r>
            <a:r>
              <a:rPr lang="en-US" i="1" dirty="0"/>
              <a:t>Other Options</a:t>
            </a:r>
            <a:r>
              <a:rPr lang="en-US" b="1" dirty="0"/>
              <a:t> </a:t>
            </a:r>
            <a:r>
              <a:rPr lang="en-US" dirty="0"/>
              <a:t>to expand </a:t>
            </a:r>
            <a:r>
              <a:rPr lang="en-US" dirty="0" smtClean="0"/>
              <a:t>it.</a:t>
            </a:r>
          </a:p>
          <a:p>
            <a:pPr marL="0" indent="0">
              <a:buNone/>
            </a:pPr>
            <a:endParaRPr lang="en-US" dirty="0" smtClean="0"/>
          </a:p>
          <a:p>
            <a:endParaRPr lang="en-US" b="1" i="1"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29</a:t>
            </a:fld>
            <a:endParaRPr lang="en-US"/>
          </a:p>
        </p:txBody>
      </p:sp>
      <p:pic>
        <p:nvPicPr>
          <p:cNvPr id="5" name="Picture 4"/>
          <p:cNvPicPr>
            <a:picLocks noChangeAspect="1"/>
          </p:cNvPicPr>
          <p:nvPr/>
        </p:nvPicPr>
        <p:blipFill>
          <a:blip r:embed="rId2"/>
          <a:stretch>
            <a:fillRect/>
          </a:stretch>
        </p:blipFill>
        <p:spPr>
          <a:xfrm>
            <a:off x="4229236" y="3361312"/>
            <a:ext cx="4462366" cy="3496688"/>
          </a:xfrm>
          <a:prstGeom prst="rect">
            <a:avLst/>
          </a:prstGeom>
        </p:spPr>
      </p:pic>
    </p:spTree>
    <p:extLst>
      <p:ext uri="{BB962C8B-B14F-4D97-AF65-F5344CB8AC3E}">
        <p14:creationId xmlns:p14="http://schemas.microsoft.com/office/powerpoint/2010/main" val="2735976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a:xfrm>
            <a:off x="285709" y="1214422"/>
            <a:ext cx="11715833" cy="5643577"/>
          </a:xfrm>
        </p:spPr>
        <p:txBody>
          <a:bodyPr>
            <a:normAutofit/>
          </a:bodyPr>
          <a:lstStyle/>
          <a:p>
            <a:r>
              <a:rPr lang="en-US" dirty="0" smtClean="0"/>
              <a:t>Introduction to Word Processor</a:t>
            </a:r>
          </a:p>
          <a:p>
            <a:pPr lvl="1"/>
            <a:r>
              <a:rPr lang="en-US" dirty="0" smtClean="0"/>
              <a:t>Understanding GUI – Title bar, Menu Bar, Toolbars &amp; sidebar</a:t>
            </a:r>
          </a:p>
          <a:p>
            <a:pPr lvl="1"/>
            <a:r>
              <a:rPr lang="en-US" dirty="0" smtClean="0"/>
              <a:t>Creating a new document</a:t>
            </a:r>
          </a:p>
          <a:p>
            <a:pPr lvl="1"/>
            <a:r>
              <a:rPr lang="en-US" dirty="0" smtClean="0"/>
              <a:t>Opening and closing documents</a:t>
            </a:r>
          </a:p>
          <a:p>
            <a:pPr lvl="1"/>
            <a:r>
              <a:rPr lang="en-US" dirty="0" smtClean="0"/>
              <a:t>Saving a document</a:t>
            </a:r>
          </a:p>
          <a:p>
            <a:pPr lvl="1"/>
            <a:r>
              <a:rPr lang="en-US" dirty="0" smtClean="0"/>
              <a:t>Printing a document – Print Preview, creating PDF</a:t>
            </a:r>
          </a:p>
          <a:p>
            <a:r>
              <a:rPr lang="en-US" dirty="0" smtClean="0"/>
              <a:t>Text creating and manipulation</a:t>
            </a:r>
          </a:p>
          <a:p>
            <a:pPr lvl="1"/>
            <a:r>
              <a:rPr lang="en-US" dirty="0" smtClean="0"/>
              <a:t>Cut, Copy and Paste Text</a:t>
            </a:r>
          </a:p>
          <a:p>
            <a:pPr lvl="1"/>
            <a:r>
              <a:rPr lang="en-US" dirty="0" smtClean="0"/>
              <a:t>Find and Replace Text</a:t>
            </a:r>
          </a:p>
          <a:p>
            <a:pPr lvl="1"/>
            <a:r>
              <a:rPr lang="en-US" dirty="0" smtClean="0"/>
              <a:t>Formatting</a:t>
            </a:r>
          </a:p>
          <a:p>
            <a:pPr lvl="2"/>
            <a:r>
              <a:rPr lang="en-US" dirty="0" smtClean="0"/>
              <a:t>Character Formatting – Font, color, style and size</a:t>
            </a:r>
          </a:p>
          <a:p>
            <a:pPr lvl="2"/>
            <a:r>
              <a:rPr lang="en-US" dirty="0" smtClean="0"/>
              <a:t>Paragraph formatting – Alignment, indentation, spacing, Bullets &amp; </a:t>
            </a:r>
            <a:r>
              <a:rPr lang="en-US" dirty="0" smtClean="0"/>
              <a:t>numbering</a:t>
            </a:r>
            <a:endParaRPr lang="en-US" dirty="0" smtClean="0"/>
          </a:p>
          <a:p>
            <a:pPr lvl="2"/>
            <a:r>
              <a:rPr lang="en-US" dirty="0" smtClean="0"/>
              <a:t>Page Formatting  - Margins, Page setup and layout, </a:t>
            </a:r>
            <a:r>
              <a:rPr lang="en-US" dirty="0" smtClean="0"/>
              <a:t>Watermark, Background and Border</a:t>
            </a:r>
            <a:endParaRPr lang="en-US" dirty="0" smtClean="0"/>
          </a:p>
          <a:p>
            <a:pPr lvl="1"/>
            <a:r>
              <a:rPr lang="en-US" dirty="0" smtClean="0"/>
              <a:t>Header and footer</a:t>
            </a:r>
          </a:p>
          <a:p>
            <a:pPr lvl="2"/>
            <a:endParaRPr lang="en-US" dirty="0" smtClean="0"/>
          </a:p>
          <a:p>
            <a:pPr lvl="2"/>
            <a:endParaRPr lang="en-US" dirty="0" smtClean="0"/>
          </a:p>
          <a:p>
            <a:pPr lvl="1"/>
            <a:endParaRPr lang="en-US" dirty="0" smtClean="0"/>
          </a:p>
          <a:p>
            <a:endParaRPr lang="en-US" dirty="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a:t>
            </a:fld>
            <a:endParaRPr lang="en-US" dirty="0"/>
          </a:p>
        </p:txBody>
      </p:sp>
    </p:spTree>
    <p:extLst>
      <p:ext uri="{BB962C8B-B14F-4D97-AF65-F5344CB8AC3E}">
        <p14:creationId xmlns:p14="http://schemas.microsoft.com/office/powerpoint/2010/main" val="959677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and Replace Text</a:t>
            </a:r>
          </a:p>
        </p:txBody>
      </p:sp>
      <p:sp>
        <p:nvSpPr>
          <p:cNvPr id="3" name="Content Placeholder 2"/>
          <p:cNvSpPr>
            <a:spLocks noGrp="1"/>
          </p:cNvSpPr>
          <p:nvPr>
            <p:ph idx="1"/>
          </p:nvPr>
        </p:nvSpPr>
        <p:spPr/>
        <p:txBody>
          <a:bodyPr/>
          <a:lstStyle/>
          <a:p>
            <a:pPr marL="0" indent="0">
              <a:buNone/>
            </a:pPr>
            <a:r>
              <a:rPr lang="en-US" i="1" dirty="0"/>
              <a:t>To use the Find &amp; Replace dialog:</a:t>
            </a:r>
          </a:p>
          <a:p>
            <a:r>
              <a:rPr lang="en-US" dirty="0"/>
              <a:t>Type the text to be searched in the </a:t>
            </a:r>
            <a:r>
              <a:rPr lang="en-US" i="1" dirty="0"/>
              <a:t>Find</a:t>
            </a:r>
            <a:r>
              <a:rPr lang="en-US" b="1" dirty="0"/>
              <a:t> </a:t>
            </a:r>
            <a:r>
              <a:rPr lang="en-US" dirty="0"/>
              <a:t>box.</a:t>
            </a:r>
          </a:p>
          <a:p>
            <a:r>
              <a:rPr lang="en-US" dirty="0"/>
              <a:t>To replace the text with different text, type the new text in the </a:t>
            </a:r>
            <a:r>
              <a:rPr lang="en-US" i="1" dirty="0"/>
              <a:t>Replace</a:t>
            </a:r>
            <a:r>
              <a:rPr lang="en-US" b="1" dirty="0"/>
              <a:t> </a:t>
            </a:r>
            <a:r>
              <a:rPr lang="en-US" dirty="0"/>
              <a:t>box.</a:t>
            </a:r>
          </a:p>
          <a:p>
            <a:r>
              <a:rPr lang="en-US" dirty="0"/>
              <a:t>Various searching options can be selected, such as matching the case or matching whole words only.</a:t>
            </a:r>
          </a:p>
          <a:p>
            <a:r>
              <a:rPr lang="en-US" dirty="0"/>
              <a:t>The other options include searching only in selected text, searching from the current cursor position backwards toward the beginning of the document, searching for similar words, and searching in comments.</a:t>
            </a:r>
          </a:p>
          <a:p>
            <a:r>
              <a:rPr lang="en-US" dirty="0"/>
              <a:t>After setting up search text, click </a:t>
            </a:r>
            <a:r>
              <a:rPr lang="en-US" i="1" dirty="0"/>
              <a:t>Find Next</a:t>
            </a:r>
            <a:r>
              <a:rPr lang="en-US" dirty="0"/>
              <a:t>. As the document view moves to each found instance, replace the text by clicking </a:t>
            </a:r>
            <a:r>
              <a:rPr lang="en-US" i="1" dirty="0"/>
              <a:t>Replace</a:t>
            </a:r>
            <a:r>
              <a:rPr lang="en-US" dirty="0"/>
              <a:t>.</a:t>
            </a:r>
          </a:p>
          <a:p>
            <a:r>
              <a:rPr lang="en-US" dirty="0"/>
              <a:t>Clicking </a:t>
            </a:r>
            <a:r>
              <a:rPr lang="en-US" i="1" dirty="0"/>
              <a:t>Find All</a:t>
            </a:r>
            <a:r>
              <a:rPr lang="en-US" dirty="0"/>
              <a:t>, selects all instances of the search text in the document. Similarly, clicking </a:t>
            </a:r>
            <a:r>
              <a:rPr lang="en-US" i="1" dirty="0"/>
              <a:t>Replace All</a:t>
            </a:r>
            <a:r>
              <a:rPr lang="en-US" dirty="0"/>
              <a:t>, replaces all matches, without stopping for user to accept each instance.</a:t>
            </a:r>
          </a:p>
          <a:p>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30</a:t>
            </a:fld>
            <a:endParaRPr lang="en-US" dirty="0"/>
          </a:p>
        </p:txBody>
      </p:sp>
    </p:spTree>
    <p:extLst>
      <p:ext uri="{BB962C8B-B14F-4D97-AF65-F5344CB8AC3E}">
        <p14:creationId xmlns:p14="http://schemas.microsoft.com/office/powerpoint/2010/main" val="1788503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Formatting</a:t>
            </a:r>
            <a:endParaRPr lang="en-US" dirty="0"/>
          </a:p>
        </p:txBody>
      </p:sp>
      <p:sp>
        <p:nvSpPr>
          <p:cNvPr id="3" name="Content Placeholder 2"/>
          <p:cNvSpPr>
            <a:spLocks noGrp="1"/>
          </p:cNvSpPr>
          <p:nvPr>
            <p:ph idx="1"/>
          </p:nvPr>
        </p:nvSpPr>
        <p:spPr/>
        <p:txBody>
          <a:bodyPr/>
          <a:lstStyle/>
          <a:p>
            <a:pPr marL="0" indent="0">
              <a:buNone/>
            </a:pPr>
            <a:r>
              <a:rPr lang="en-US" dirty="0" smtClean="0"/>
              <a:t>Formatting text helps you control how text is displayed. We can make the document more effective and attractive and emphasize important information using various formatting features such as font color, size, styles. </a:t>
            </a:r>
          </a:p>
          <a:p>
            <a:pPr marL="0" indent="0">
              <a:buNone/>
            </a:pPr>
            <a:endParaRPr lang="en-US" dirty="0" smtClean="0"/>
          </a:p>
          <a:p>
            <a:pPr marL="0" indent="0">
              <a:buNone/>
            </a:pPr>
            <a:r>
              <a:rPr lang="en-US" dirty="0" smtClean="0"/>
              <a:t>There are three types of formatting in a word processor:</a:t>
            </a:r>
          </a:p>
          <a:p>
            <a:pPr marL="514350" indent="-514350">
              <a:buAutoNum type="arabicPeriod"/>
            </a:pPr>
            <a:r>
              <a:rPr lang="en-US" dirty="0" smtClean="0"/>
              <a:t>Character formatting</a:t>
            </a:r>
          </a:p>
          <a:p>
            <a:pPr marL="514350" indent="-514350">
              <a:buAutoNum type="arabicPeriod"/>
            </a:pPr>
            <a:r>
              <a:rPr lang="en-US" dirty="0" smtClean="0"/>
              <a:t>Paragraph formatting</a:t>
            </a:r>
          </a:p>
          <a:p>
            <a:pPr marL="514350" indent="-514350">
              <a:buAutoNum type="arabicPeriod"/>
            </a:pPr>
            <a:r>
              <a:rPr lang="en-US" dirty="0" smtClean="0"/>
              <a:t>Page formatting</a:t>
            </a:r>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31</a:t>
            </a:fld>
            <a:endParaRPr lang="en-US"/>
          </a:p>
        </p:txBody>
      </p:sp>
    </p:spTree>
    <p:extLst>
      <p:ext uri="{BB962C8B-B14F-4D97-AF65-F5344CB8AC3E}">
        <p14:creationId xmlns:p14="http://schemas.microsoft.com/office/powerpoint/2010/main" val="2426609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 formatting</a:t>
            </a:r>
            <a:endParaRPr lang="en-US" dirty="0"/>
          </a:p>
        </p:txBody>
      </p:sp>
      <p:sp>
        <p:nvSpPr>
          <p:cNvPr id="3" name="Content Placeholder 2"/>
          <p:cNvSpPr>
            <a:spLocks noGrp="1"/>
          </p:cNvSpPr>
          <p:nvPr>
            <p:ph idx="1"/>
          </p:nvPr>
        </p:nvSpPr>
        <p:spPr>
          <a:xfrm>
            <a:off x="285709" y="1214422"/>
            <a:ext cx="11715833" cy="5486823"/>
          </a:xfrm>
        </p:spPr>
        <p:txBody>
          <a:bodyPr/>
          <a:lstStyle/>
          <a:p>
            <a:pPr algn="just"/>
            <a:r>
              <a:rPr lang="en-US" dirty="0"/>
              <a:t>Character </a:t>
            </a:r>
            <a:r>
              <a:rPr lang="en-US" dirty="0" smtClean="0"/>
              <a:t>formatting </a:t>
            </a:r>
            <a:r>
              <a:rPr lang="en-US" dirty="0"/>
              <a:t>refers to the </a:t>
            </a:r>
            <a:r>
              <a:rPr lang="en-US" dirty="0" smtClean="0"/>
              <a:t>formatting that you </a:t>
            </a:r>
            <a:r>
              <a:rPr lang="en-US" dirty="0"/>
              <a:t>can apply </a:t>
            </a:r>
            <a:r>
              <a:rPr lang="en-US" dirty="0" smtClean="0"/>
              <a:t>on characters such as letters, numbers, and punctuation marks such as making characters bold, italics. </a:t>
            </a:r>
            <a:r>
              <a:rPr lang="en-US" dirty="0"/>
              <a:t>The following table lists all the formatting commands:</a:t>
            </a:r>
          </a:p>
          <a:p>
            <a:pPr algn="just"/>
            <a:endParaRPr lang="en-US" dirty="0" smtClean="0"/>
          </a:p>
          <a:p>
            <a:pPr algn="just"/>
            <a:endParaRPr lang="en-US" dirty="0" smtClean="0"/>
          </a:p>
          <a:p>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491" y="2278173"/>
            <a:ext cx="6845688" cy="4300749"/>
          </a:xfrm>
          <a:prstGeom prst="rect">
            <a:avLst/>
          </a:prstGeom>
        </p:spPr>
      </p:pic>
    </p:spTree>
    <p:extLst>
      <p:ext uri="{BB962C8B-B14F-4D97-AF65-F5344CB8AC3E}">
        <p14:creationId xmlns:p14="http://schemas.microsoft.com/office/powerpoint/2010/main" val="2582305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character </a:t>
            </a:r>
            <a:r>
              <a:rPr lang="en-US" dirty="0" smtClean="0"/>
              <a:t>formatting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text should be selected in order to apply formatting. Character </a:t>
            </a:r>
            <a:r>
              <a:rPr lang="en-US" dirty="0"/>
              <a:t>formating </a:t>
            </a:r>
            <a:r>
              <a:rPr lang="en-US" dirty="0" smtClean="0"/>
              <a:t>can be applied using various methods:</a:t>
            </a:r>
            <a:endParaRPr lang="en-US" dirty="0"/>
          </a:p>
          <a:p>
            <a:r>
              <a:rPr lang="en-US" dirty="0"/>
              <a:t>Formatting Toolbar</a:t>
            </a:r>
          </a:p>
          <a:p>
            <a:r>
              <a:rPr lang="en-US" dirty="0" smtClean="0"/>
              <a:t>Sidebar</a:t>
            </a:r>
            <a:endParaRPr lang="en-US" dirty="0"/>
          </a:p>
          <a:p>
            <a:r>
              <a:rPr lang="en-US" dirty="0"/>
              <a:t>Character Formatting dialog window</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33</a:t>
            </a:fld>
            <a:endParaRPr lang="en-US"/>
          </a:p>
        </p:txBody>
      </p:sp>
    </p:spTree>
    <p:extLst>
      <p:ext uri="{BB962C8B-B14F-4D97-AF65-F5344CB8AC3E}">
        <p14:creationId xmlns:p14="http://schemas.microsoft.com/office/powerpoint/2010/main" val="1440862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character formatting</a:t>
            </a:r>
          </a:p>
        </p:txBody>
      </p:sp>
      <p:sp>
        <p:nvSpPr>
          <p:cNvPr id="3" name="Content Placeholder 2"/>
          <p:cNvSpPr>
            <a:spLocks noGrp="1"/>
          </p:cNvSpPr>
          <p:nvPr>
            <p:ph idx="1"/>
          </p:nvPr>
        </p:nvSpPr>
        <p:spPr/>
        <p:txBody>
          <a:bodyPr>
            <a:normAutofit lnSpcReduction="10000"/>
          </a:bodyPr>
          <a:lstStyle/>
          <a:p>
            <a:r>
              <a:rPr lang="en-US" b="1" dirty="0" smtClean="0"/>
              <a:t>Using Formatting </a:t>
            </a:r>
            <a:r>
              <a:rPr lang="en-US" b="1" dirty="0" smtClean="0"/>
              <a:t>Toolbar</a:t>
            </a:r>
          </a:p>
          <a:p>
            <a:pPr marL="0" indent="0">
              <a:buNone/>
            </a:pPr>
            <a:r>
              <a:rPr lang="en-US" b="1" i="1" u="sng" dirty="0" smtClean="0"/>
              <a:t>Font, font size, font color</a:t>
            </a:r>
            <a:endParaRPr lang="en-US" b="1" i="1" u="sng" dirty="0" smtClean="0"/>
          </a:p>
          <a:p>
            <a:pPr lvl="1" algn="just"/>
            <a:r>
              <a:rPr lang="en-US" dirty="0" smtClean="0"/>
              <a:t>This is one of the easiest way to apply </a:t>
            </a:r>
            <a:r>
              <a:rPr lang="en-US" dirty="0" smtClean="0"/>
              <a:t>formatting such as font style, size, font color, highlighting text.</a:t>
            </a:r>
          </a:p>
          <a:p>
            <a:pPr lvl="1" algn="just"/>
            <a:r>
              <a:rPr lang="en-US" dirty="0"/>
              <a:t>Similarly, you can apply </a:t>
            </a:r>
            <a:r>
              <a:rPr lang="en-US" b="1" dirty="0"/>
              <a:t>bold</a:t>
            </a:r>
            <a:r>
              <a:rPr lang="en-US" dirty="0"/>
              <a:t>, </a:t>
            </a:r>
            <a:r>
              <a:rPr lang="en-US" b="1" dirty="0"/>
              <a:t>italics</a:t>
            </a:r>
            <a:r>
              <a:rPr lang="en-US" dirty="0"/>
              <a:t>, </a:t>
            </a:r>
            <a:r>
              <a:rPr lang="en-US" b="1" dirty="0"/>
              <a:t>underline</a:t>
            </a:r>
            <a:r>
              <a:rPr lang="en-US" dirty="0"/>
              <a:t>, </a:t>
            </a:r>
            <a:r>
              <a:rPr lang="en-US" b="1" dirty="0"/>
              <a:t>strikethrough</a:t>
            </a:r>
            <a:r>
              <a:rPr lang="en-US" dirty="0"/>
              <a:t>, or </a:t>
            </a:r>
            <a:r>
              <a:rPr lang="en-US" b="1" dirty="0"/>
              <a:t>shadow effects </a:t>
            </a:r>
            <a:r>
              <a:rPr lang="en-US" dirty="0"/>
              <a:t>to </a:t>
            </a:r>
            <a:r>
              <a:rPr lang="en-US" dirty="0" smtClean="0"/>
              <a:t>selected characters</a:t>
            </a:r>
            <a:endParaRPr lang="en-US" dirty="0" smtClean="0"/>
          </a:p>
          <a:p>
            <a:endParaRPr lang="en-US" dirty="0"/>
          </a:p>
          <a:p>
            <a:endParaRPr lang="en-US" dirty="0" smtClean="0"/>
          </a:p>
          <a:p>
            <a:pPr marL="0" indent="0">
              <a:buNone/>
            </a:pPr>
            <a:endParaRPr lang="en-US" dirty="0"/>
          </a:p>
          <a:p>
            <a:pPr lvl="1"/>
            <a:endParaRPr lang="en-US" dirty="0"/>
          </a:p>
          <a:p>
            <a:pPr lvl="1"/>
            <a:r>
              <a:rPr lang="en-US" dirty="0" smtClean="0"/>
              <a:t>First</a:t>
            </a:r>
            <a:r>
              <a:rPr lang="en-US" dirty="0"/>
              <a:t> </a:t>
            </a:r>
            <a:r>
              <a:rPr lang="en-US" b="1" dirty="0"/>
              <a:t>select</a:t>
            </a:r>
            <a:r>
              <a:rPr lang="en-US" dirty="0"/>
              <a:t> your text and</a:t>
            </a:r>
          </a:p>
          <a:p>
            <a:pPr lvl="1"/>
            <a:r>
              <a:rPr lang="en-US" b="1" dirty="0"/>
              <a:t>Click</a:t>
            </a:r>
            <a:r>
              <a:rPr lang="en-US" dirty="0"/>
              <a:t> one of the available formatting buttons</a:t>
            </a:r>
            <a:r>
              <a:rPr lang="en-US" dirty="0" smtClean="0"/>
              <a:t>.</a:t>
            </a:r>
          </a:p>
          <a:p>
            <a:pPr lvl="1"/>
            <a:r>
              <a:rPr lang="en-US" dirty="0" smtClean="0"/>
              <a:t>Multiple effects can be applied on the same text such as bold, underline, font color.</a:t>
            </a:r>
          </a:p>
          <a:p>
            <a:pPr lvl="1"/>
            <a:endParaRPr lang="en-US" dirty="0"/>
          </a:p>
          <a:p>
            <a:endParaRPr lang="en-US" dirty="0"/>
          </a:p>
        </p:txBody>
      </p:sp>
      <p:pic>
        <p:nvPicPr>
          <p:cNvPr id="4" name="Picture 3"/>
          <p:cNvPicPr>
            <a:picLocks noChangeAspect="1"/>
          </p:cNvPicPr>
          <p:nvPr/>
        </p:nvPicPr>
        <p:blipFill>
          <a:blip r:embed="rId2"/>
          <a:stretch>
            <a:fillRect/>
          </a:stretch>
        </p:blipFill>
        <p:spPr>
          <a:xfrm>
            <a:off x="1771977" y="3270029"/>
            <a:ext cx="7444445" cy="953477"/>
          </a:xfrm>
          <a:prstGeom prst="rect">
            <a:avLst/>
          </a:prstGeom>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34</a:t>
            </a:fld>
            <a:endParaRPr lang="en-US"/>
          </a:p>
        </p:txBody>
      </p:sp>
    </p:spTree>
    <p:extLst>
      <p:ext uri="{BB962C8B-B14F-4D97-AF65-F5344CB8AC3E}">
        <p14:creationId xmlns:p14="http://schemas.microsoft.com/office/powerpoint/2010/main" val="2776922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character formatting</a:t>
            </a:r>
          </a:p>
        </p:txBody>
      </p:sp>
      <p:sp>
        <p:nvSpPr>
          <p:cNvPr id="3" name="Content Placeholder 2"/>
          <p:cNvSpPr>
            <a:spLocks noGrp="1"/>
          </p:cNvSpPr>
          <p:nvPr>
            <p:ph idx="1"/>
          </p:nvPr>
        </p:nvSpPr>
        <p:spPr/>
        <p:txBody>
          <a:bodyPr/>
          <a:lstStyle/>
          <a:p>
            <a:r>
              <a:rPr lang="en-US" b="1" dirty="0" smtClean="0"/>
              <a:t>Using Character </a:t>
            </a:r>
            <a:r>
              <a:rPr lang="en-US" b="1" dirty="0"/>
              <a:t>Formatting dialog </a:t>
            </a:r>
            <a:r>
              <a:rPr lang="en-US" b="1" dirty="0" smtClean="0"/>
              <a:t>window</a:t>
            </a:r>
          </a:p>
          <a:p>
            <a:pPr lvl="1" algn="just"/>
            <a:r>
              <a:rPr lang="en-US" dirty="0" smtClean="0"/>
              <a:t>We can use the sidebar to apply few formatting features or we can open Character </a:t>
            </a:r>
            <a:r>
              <a:rPr lang="en-US" dirty="0"/>
              <a:t>formatting </a:t>
            </a:r>
            <a:r>
              <a:rPr lang="en-US" dirty="0" smtClean="0"/>
              <a:t>window using this icon</a:t>
            </a:r>
          </a:p>
          <a:p>
            <a:pPr lvl="1" algn="just"/>
            <a:r>
              <a:rPr lang="en-US" dirty="0" smtClean="0"/>
              <a:t>Or we can right click and use context </a:t>
            </a:r>
            <a:r>
              <a:rPr lang="en-US" dirty="0"/>
              <a:t>menu </a:t>
            </a:r>
            <a:r>
              <a:rPr lang="en-US" dirty="0" smtClean="0"/>
              <a:t>to display character formatting window</a:t>
            </a:r>
            <a:endParaRPr lang="en-US" dirty="0"/>
          </a:p>
        </p:txBody>
      </p:sp>
      <p:pic>
        <p:nvPicPr>
          <p:cNvPr id="4" name="Picture 3"/>
          <p:cNvPicPr>
            <a:picLocks noChangeAspect="1"/>
          </p:cNvPicPr>
          <p:nvPr/>
        </p:nvPicPr>
        <p:blipFill>
          <a:blip r:embed="rId2"/>
          <a:stretch>
            <a:fillRect/>
          </a:stretch>
        </p:blipFill>
        <p:spPr>
          <a:xfrm>
            <a:off x="1320800" y="2891822"/>
            <a:ext cx="2747100" cy="28166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rotWithShape="1">
          <a:blip r:embed="rId3"/>
          <a:srcRect l="35751" t="27695" r="37582" b="34282"/>
          <a:stretch/>
        </p:blipFill>
        <p:spPr>
          <a:xfrm>
            <a:off x="5517207" y="2891822"/>
            <a:ext cx="4266873" cy="38025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4"/>
          <a:stretch>
            <a:fillRect/>
          </a:stretch>
        </p:blipFill>
        <p:spPr>
          <a:xfrm>
            <a:off x="3720935" y="2072510"/>
            <a:ext cx="200025" cy="1905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Slide Number Placeholder 6"/>
          <p:cNvSpPr>
            <a:spLocks noGrp="1"/>
          </p:cNvSpPr>
          <p:nvPr>
            <p:ph type="sldNum" sz="quarter" idx="12"/>
          </p:nvPr>
        </p:nvSpPr>
        <p:spPr/>
        <p:txBody>
          <a:bodyPr>
            <a:normAutofit lnSpcReduction="10000"/>
          </a:bodyPr>
          <a:lstStyle/>
          <a:p>
            <a:fld id="{26A31B2F-AFDF-4768-87BA-3AF3DB3FE775}" type="slidenum">
              <a:rPr lang="en-US" smtClean="0"/>
              <a:pPr/>
              <a:t>35</a:t>
            </a:fld>
            <a:endParaRPr lang="en-US"/>
          </a:p>
        </p:txBody>
      </p:sp>
    </p:spTree>
    <p:extLst>
      <p:ext uri="{BB962C8B-B14F-4D97-AF65-F5344CB8AC3E}">
        <p14:creationId xmlns:p14="http://schemas.microsoft.com/office/powerpoint/2010/main" val="30783361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 character formatting</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218235" y="1214423"/>
            <a:ext cx="4597950" cy="4719635"/>
          </a:xfrm>
          <a:prstGeom prst="rect">
            <a:avLst/>
          </a:prstGeom>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36</a:t>
            </a:fld>
            <a:endParaRPr lang="en-US"/>
          </a:p>
        </p:txBody>
      </p:sp>
    </p:spTree>
    <p:extLst>
      <p:ext uri="{BB962C8B-B14F-4D97-AF65-F5344CB8AC3E}">
        <p14:creationId xmlns:p14="http://schemas.microsoft.com/office/powerpoint/2010/main" val="1667931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 direct </a:t>
            </a:r>
            <a:r>
              <a:rPr lang="en-US" dirty="0" smtClean="0"/>
              <a:t>formatting</a:t>
            </a:r>
            <a:endParaRPr lang="en-US" dirty="0"/>
          </a:p>
        </p:txBody>
      </p:sp>
      <p:sp>
        <p:nvSpPr>
          <p:cNvPr id="3" name="Content Placeholder 2"/>
          <p:cNvSpPr>
            <a:spLocks noGrp="1"/>
          </p:cNvSpPr>
          <p:nvPr>
            <p:ph idx="1"/>
          </p:nvPr>
        </p:nvSpPr>
        <p:spPr/>
        <p:txBody>
          <a:bodyPr/>
          <a:lstStyle/>
          <a:p>
            <a:r>
              <a:rPr lang="en-US" dirty="0"/>
              <a:t>To remove manual formatting, select the text and choose </a:t>
            </a:r>
            <a:r>
              <a:rPr lang="en-US" b="1" dirty="0"/>
              <a:t>Format &gt; Clear Direct Formatting </a:t>
            </a:r>
            <a:r>
              <a:rPr lang="en-US" dirty="0" smtClean="0"/>
              <a:t>from the </a:t>
            </a:r>
            <a:r>
              <a:rPr lang="en-US" dirty="0"/>
              <a:t>Menu </a:t>
            </a:r>
            <a:r>
              <a:rPr lang="en-US" dirty="0" smtClean="0"/>
              <a:t>bar.</a:t>
            </a:r>
          </a:p>
          <a:p>
            <a:r>
              <a:rPr lang="en-US" dirty="0" smtClean="0"/>
              <a:t>Or </a:t>
            </a:r>
            <a:r>
              <a:rPr lang="en-US" dirty="0"/>
              <a:t>click the </a:t>
            </a:r>
            <a:r>
              <a:rPr lang="en-US" b="1" dirty="0"/>
              <a:t>Clear Direct Formatting </a:t>
            </a:r>
            <a:r>
              <a:rPr lang="en-US" dirty="0"/>
              <a:t>icon on the Formatting toolbar, or use </a:t>
            </a:r>
            <a:r>
              <a:rPr lang="en-US" i="1" dirty="0" err="1" smtClean="0"/>
              <a:t>Ctrl+M</a:t>
            </a:r>
            <a:r>
              <a:rPr lang="en-US" i="1" dirty="0"/>
              <a:t> </a:t>
            </a:r>
            <a:r>
              <a:rPr lang="en-US" dirty="0" smtClean="0"/>
              <a:t>from </a:t>
            </a:r>
            <a:r>
              <a:rPr lang="en-US" dirty="0"/>
              <a:t>the keyboard.</a:t>
            </a:r>
          </a:p>
        </p:txBody>
      </p:sp>
      <p:pic>
        <p:nvPicPr>
          <p:cNvPr id="5122" name="Picture 2" descr="https://elearn.ellak.gr/pluginfile.php/3455/mod_page/content/14/Screenshot%20from%202017-11-01%2016-24-23.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2113" y="190500"/>
            <a:ext cx="295275" cy="24765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2182209" y="2994176"/>
            <a:ext cx="6008201" cy="1669264"/>
            <a:chOff x="2182210" y="2994176"/>
            <a:chExt cx="4800600" cy="1273024"/>
          </a:xfrm>
        </p:grpSpPr>
        <p:pic>
          <p:nvPicPr>
            <p:cNvPr id="4" name="Picture 3"/>
            <p:cNvPicPr>
              <a:picLocks noChangeAspect="1"/>
            </p:cNvPicPr>
            <p:nvPr/>
          </p:nvPicPr>
          <p:blipFill>
            <a:blip r:embed="rId3"/>
            <a:stretch>
              <a:fillRect/>
            </a:stretch>
          </p:blipFill>
          <p:spPr>
            <a:xfrm>
              <a:off x="2182210" y="2994176"/>
              <a:ext cx="4800600" cy="676275"/>
            </a:xfrm>
            <a:prstGeom prst="rect">
              <a:avLst/>
            </a:prstGeom>
          </p:spPr>
        </p:pic>
        <p:cxnSp>
          <p:nvCxnSpPr>
            <p:cNvPr id="6" name="Straight Arrow Connector 5"/>
            <p:cNvCxnSpPr/>
            <p:nvPr/>
          </p:nvCxnSpPr>
          <p:spPr>
            <a:xfrm flipV="1">
              <a:off x="5767388" y="3332314"/>
              <a:ext cx="486267" cy="934886"/>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grpSp>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37</a:t>
            </a:fld>
            <a:endParaRPr lang="en-US"/>
          </a:p>
        </p:txBody>
      </p:sp>
    </p:spTree>
    <p:extLst>
      <p:ext uri="{BB962C8B-B14F-4D97-AF65-F5344CB8AC3E}">
        <p14:creationId xmlns:p14="http://schemas.microsoft.com/office/powerpoint/2010/main" val="2209787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Clone </a:t>
            </a:r>
            <a:r>
              <a:rPr lang="en-US" dirty="0" smtClean="0"/>
              <a:t>Formatting</a:t>
            </a:r>
            <a:endParaRPr lang="en-US" dirty="0"/>
          </a:p>
        </p:txBody>
      </p:sp>
      <p:sp>
        <p:nvSpPr>
          <p:cNvPr id="3" name="Content Placeholder 2"/>
          <p:cNvSpPr>
            <a:spLocks noGrp="1"/>
          </p:cNvSpPr>
          <p:nvPr>
            <p:ph idx="1"/>
          </p:nvPr>
        </p:nvSpPr>
        <p:spPr/>
        <p:txBody>
          <a:bodyPr/>
          <a:lstStyle/>
          <a:p>
            <a:r>
              <a:rPr lang="en-US" dirty="0" smtClean="0"/>
              <a:t>If you just want to copy the formatting applied on text and not the actual text, then you can use this Clone Formatting feature. Using it, one can easily clone and copy a set of formatting commands that has already been applied on some other text.</a:t>
            </a:r>
          </a:p>
          <a:p>
            <a:r>
              <a:rPr lang="en-US" dirty="0" smtClean="0"/>
              <a:t>You can easily access it through standard toolbar.</a:t>
            </a:r>
            <a:endParaRPr lang="en-US" dirty="0"/>
          </a:p>
        </p:txBody>
      </p:sp>
      <p:grpSp>
        <p:nvGrpSpPr>
          <p:cNvPr id="9" name="Group 8"/>
          <p:cNvGrpSpPr/>
          <p:nvPr/>
        </p:nvGrpSpPr>
        <p:grpSpPr>
          <a:xfrm>
            <a:off x="2684243" y="3141814"/>
            <a:ext cx="2619375" cy="1009772"/>
            <a:chOff x="2684243" y="3141814"/>
            <a:chExt cx="2619375" cy="1009772"/>
          </a:xfrm>
        </p:grpSpPr>
        <p:pic>
          <p:nvPicPr>
            <p:cNvPr id="5" name="Picture 4"/>
            <p:cNvPicPr>
              <a:picLocks noChangeAspect="1"/>
            </p:cNvPicPr>
            <p:nvPr/>
          </p:nvPicPr>
          <p:blipFill>
            <a:blip r:embed="rId2"/>
            <a:stretch>
              <a:fillRect/>
            </a:stretch>
          </p:blipFill>
          <p:spPr>
            <a:xfrm>
              <a:off x="2684243" y="3141814"/>
              <a:ext cx="2619375" cy="352425"/>
            </a:xfrm>
            <a:prstGeom prst="rect">
              <a:avLst/>
            </a:prstGeom>
          </p:spPr>
        </p:pic>
        <p:cxnSp>
          <p:nvCxnSpPr>
            <p:cNvPr id="7" name="Straight Arrow Connector 6"/>
            <p:cNvCxnSpPr/>
            <p:nvPr/>
          </p:nvCxnSpPr>
          <p:spPr>
            <a:xfrm flipV="1">
              <a:off x="3626069" y="3373821"/>
              <a:ext cx="346841" cy="777765"/>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grpSp>
      <p:sp>
        <p:nvSpPr>
          <p:cNvPr id="10" name="Slide Number Placeholder 9"/>
          <p:cNvSpPr>
            <a:spLocks noGrp="1"/>
          </p:cNvSpPr>
          <p:nvPr>
            <p:ph type="sldNum" sz="quarter" idx="12"/>
          </p:nvPr>
        </p:nvSpPr>
        <p:spPr/>
        <p:txBody>
          <a:bodyPr>
            <a:normAutofit lnSpcReduction="10000"/>
          </a:bodyPr>
          <a:lstStyle/>
          <a:p>
            <a:fld id="{26A31B2F-AFDF-4768-87BA-3AF3DB3FE775}" type="slidenum">
              <a:rPr lang="en-US" smtClean="0"/>
              <a:pPr/>
              <a:t>38</a:t>
            </a:fld>
            <a:endParaRPr lang="en-US"/>
          </a:p>
        </p:txBody>
      </p:sp>
    </p:spTree>
    <p:extLst>
      <p:ext uri="{BB962C8B-B14F-4D97-AF65-F5344CB8AC3E}">
        <p14:creationId xmlns:p14="http://schemas.microsoft.com/office/powerpoint/2010/main" val="4118869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Paragraph formatting</a:t>
            </a:r>
          </a:p>
        </p:txBody>
      </p:sp>
      <p:sp>
        <p:nvSpPr>
          <p:cNvPr id="3" name="Content Placeholder 2"/>
          <p:cNvSpPr>
            <a:spLocks noGrp="1"/>
          </p:cNvSpPr>
          <p:nvPr>
            <p:ph idx="1"/>
          </p:nvPr>
        </p:nvSpPr>
        <p:spPr/>
        <p:txBody>
          <a:bodyPr/>
          <a:lstStyle/>
          <a:p>
            <a:r>
              <a:rPr lang="en-US" dirty="0"/>
              <a:t>A paragraph in </a:t>
            </a:r>
            <a:r>
              <a:rPr lang="en-US" dirty="0" smtClean="0"/>
              <a:t>Writer refers to the </a:t>
            </a:r>
            <a:r>
              <a:rPr lang="en-US" dirty="0"/>
              <a:t>text that ends with a hard </a:t>
            </a:r>
            <a:r>
              <a:rPr lang="en-US" dirty="0" smtClean="0"/>
              <a:t>return (Enter key). </a:t>
            </a:r>
            <a:r>
              <a:rPr lang="en-US" dirty="0"/>
              <a:t>You insert a </a:t>
            </a:r>
            <a:r>
              <a:rPr lang="en-US" dirty="0" smtClean="0"/>
              <a:t>new paragraph in your document every time </a:t>
            </a:r>
            <a:r>
              <a:rPr lang="en-US" dirty="0"/>
              <a:t>you press the </a:t>
            </a:r>
            <a:r>
              <a:rPr lang="en-US" b="1" dirty="0"/>
              <a:t>Enter</a:t>
            </a:r>
            <a:r>
              <a:rPr lang="en-US" dirty="0"/>
              <a:t> key.</a:t>
            </a:r>
            <a:endParaRPr lang="en-US" dirty="0" smtClean="0"/>
          </a:p>
          <a:p>
            <a:r>
              <a:rPr lang="en-US" dirty="0" smtClean="0"/>
              <a:t>Paragraph </a:t>
            </a:r>
            <a:r>
              <a:rPr lang="en-US" dirty="0"/>
              <a:t>formatting refers to formatting that is </a:t>
            </a:r>
            <a:r>
              <a:rPr lang="en-US" dirty="0" smtClean="0"/>
              <a:t>paragraph-specific and </a:t>
            </a:r>
            <a:r>
              <a:rPr lang="en-US" dirty="0"/>
              <a:t>affects the entire paragraph. Common paragraph formatting that you can apply includes alignment, indents and spacing. You can also create bulleted or numbered lists, and add borders or shading.</a:t>
            </a:r>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39</a:t>
            </a:fld>
            <a:endParaRPr lang="en-US"/>
          </a:p>
        </p:txBody>
      </p:sp>
    </p:spTree>
    <p:extLst>
      <p:ext uri="{BB962C8B-B14F-4D97-AF65-F5344CB8AC3E}">
        <p14:creationId xmlns:p14="http://schemas.microsoft.com/office/powerpoint/2010/main" val="929807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a:xfrm>
            <a:off x="285709" y="1214423"/>
            <a:ext cx="11715833" cy="5522708"/>
          </a:xfrm>
        </p:spPr>
        <p:txBody>
          <a:bodyPr>
            <a:normAutofit/>
          </a:bodyPr>
          <a:lstStyle/>
          <a:p>
            <a:pPr lvl="1"/>
            <a:r>
              <a:rPr lang="en-US" dirty="0"/>
              <a:t>Changing case</a:t>
            </a:r>
          </a:p>
          <a:p>
            <a:pPr lvl="1"/>
            <a:r>
              <a:rPr lang="en-US" dirty="0"/>
              <a:t>Spelling and Grammar Checking</a:t>
            </a:r>
          </a:p>
          <a:p>
            <a:pPr lvl="2"/>
            <a:r>
              <a:rPr lang="en-US" dirty="0"/>
              <a:t>Automatic spell checking</a:t>
            </a:r>
          </a:p>
          <a:p>
            <a:pPr lvl="2"/>
            <a:r>
              <a:rPr lang="en-US" dirty="0"/>
              <a:t>Spell checking an entire document</a:t>
            </a:r>
          </a:p>
          <a:p>
            <a:pPr lvl="2"/>
            <a:r>
              <a:rPr lang="en-US" dirty="0"/>
              <a:t>Grammar Checking</a:t>
            </a:r>
          </a:p>
          <a:p>
            <a:pPr lvl="2"/>
            <a:r>
              <a:rPr lang="en-US" dirty="0" smtClean="0"/>
              <a:t>Selecting </a:t>
            </a:r>
            <a:r>
              <a:rPr lang="en-US" dirty="0"/>
              <a:t>the document language</a:t>
            </a:r>
          </a:p>
          <a:p>
            <a:pPr lvl="2"/>
            <a:r>
              <a:rPr lang="en-US" dirty="0"/>
              <a:t>Word completion</a:t>
            </a:r>
          </a:p>
          <a:p>
            <a:pPr lvl="1"/>
            <a:r>
              <a:rPr lang="en-US" sz="2000" dirty="0" smtClean="0"/>
              <a:t>Hyperlinks</a:t>
            </a:r>
          </a:p>
          <a:p>
            <a:pPr lvl="2"/>
            <a:r>
              <a:rPr lang="en-US" sz="2000" dirty="0" smtClean="0"/>
              <a:t>Creating Hyperlink</a:t>
            </a:r>
          </a:p>
          <a:p>
            <a:pPr lvl="2"/>
            <a:r>
              <a:rPr lang="en-US" sz="2000" dirty="0"/>
              <a:t>Edit and Delete Hyperlink</a:t>
            </a:r>
          </a:p>
          <a:p>
            <a:pPr lvl="2"/>
            <a:r>
              <a:rPr lang="en-US" sz="2000" dirty="0"/>
              <a:t>Hyperlinks to Images</a:t>
            </a:r>
          </a:p>
          <a:p>
            <a:pPr lvl="1"/>
            <a:r>
              <a:rPr lang="en-US" sz="2000" dirty="0" smtClean="0"/>
              <a:t>Footnotes </a:t>
            </a:r>
            <a:r>
              <a:rPr lang="en-US" sz="2000" dirty="0"/>
              <a:t>and </a:t>
            </a:r>
            <a:r>
              <a:rPr lang="en-US" sz="2000" dirty="0" smtClean="0"/>
              <a:t>Endnotes</a:t>
            </a:r>
          </a:p>
          <a:p>
            <a:pPr lvl="2"/>
            <a:r>
              <a:rPr lang="en-US" sz="2000" dirty="0"/>
              <a:t>Inserting Footnotes and Endnotes</a:t>
            </a:r>
          </a:p>
          <a:p>
            <a:pPr lvl="2"/>
            <a:r>
              <a:rPr lang="en-US" sz="2000" dirty="0"/>
              <a:t>Delete Footnotes and Endnotes</a:t>
            </a:r>
          </a:p>
          <a:p>
            <a:pPr lvl="2"/>
            <a:endParaRPr lang="en-US" dirty="0"/>
          </a:p>
          <a:p>
            <a:pPr lvl="2"/>
            <a:endParaRPr lang="en-US" dirty="0" smtClean="0"/>
          </a:p>
          <a:p>
            <a:pPr lvl="2"/>
            <a:endParaRPr lang="en-US" dirty="0" smtClean="0"/>
          </a:p>
          <a:p>
            <a:pPr lvl="1"/>
            <a:endParaRPr lang="en-US" dirty="0" smtClean="0"/>
          </a:p>
          <a:p>
            <a:endParaRPr lang="en-US" dirty="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a:t>
            </a:fld>
            <a:endParaRPr lang="en-US" dirty="0"/>
          </a:p>
        </p:txBody>
      </p:sp>
    </p:spTree>
    <p:extLst>
      <p:ext uri="{BB962C8B-B14F-4D97-AF65-F5344CB8AC3E}">
        <p14:creationId xmlns:p14="http://schemas.microsoft.com/office/powerpoint/2010/main" val="1599545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Applying paragraph </a:t>
            </a:r>
            <a:r>
              <a:rPr lang="en-US" b="1" dirty="0" smtClean="0"/>
              <a:t>formatting</a:t>
            </a:r>
            <a:endParaRPr lang="en-US" dirty="0"/>
          </a:p>
        </p:txBody>
      </p:sp>
      <p:sp>
        <p:nvSpPr>
          <p:cNvPr id="3" name="Content Placeholder 2"/>
          <p:cNvSpPr>
            <a:spLocks noGrp="1"/>
          </p:cNvSpPr>
          <p:nvPr>
            <p:ph idx="1"/>
          </p:nvPr>
        </p:nvSpPr>
        <p:spPr/>
        <p:txBody>
          <a:bodyPr/>
          <a:lstStyle/>
          <a:p>
            <a:pPr algn="just"/>
            <a:r>
              <a:rPr lang="en-US" dirty="0" smtClean="0"/>
              <a:t>Paragraph must be selected to </a:t>
            </a:r>
            <a:r>
              <a:rPr lang="en-US" dirty="0"/>
              <a:t>apply </a:t>
            </a:r>
            <a:r>
              <a:rPr lang="en-US" dirty="0" smtClean="0"/>
              <a:t>formatting. Either use mouse or keyboard keys to make selection</a:t>
            </a:r>
            <a:endParaRPr lang="en-US" dirty="0"/>
          </a:p>
          <a:p>
            <a:pPr algn="just"/>
            <a:r>
              <a:rPr lang="en-US" dirty="0" smtClean="0"/>
              <a:t>Paragraph formatting can be applied by following ways:</a:t>
            </a:r>
          </a:p>
          <a:p>
            <a:pPr lvl="1" algn="just"/>
            <a:r>
              <a:rPr lang="en-US" dirty="0" smtClean="0"/>
              <a:t>Formatting toolbar</a:t>
            </a:r>
          </a:p>
          <a:p>
            <a:pPr lvl="1" algn="just"/>
            <a:r>
              <a:rPr lang="en-US" dirty="0" smtClean="0"/>
              <a:t>Sidebar</a:t>
            </a:r>
          </a:p>
          <a:p>
            <a:pPr lvl="1" algn="just"/>
            <a:r>
              <a:rPr lang="en-US" dirty="0" smtClean="0"/>
              <a:t>Paragraph </a:t>
            </a:r>
            <a:r>
              <a:rPr lang="en-US" dirty="0"/>
              <a:t>Formatting </a:t>
            </a:r>
            <a:r>
              <a:rPr lang="en-US" b="1" dirty="0"/>
              <a:t>dialog</a:t>
            </a:r>
            <a:r>
              <a:rPr lang="en-US" dirty="0"/>
              <a:t> window.</a:t>
            </a:r>
          </a:p>
          <a:p>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40</a:t>
            </a:fld>
            <a:endParaRPr lang="en-US"/>
          </a:p>
        </p:txBody>
      </p:sp>
    </p:spTree>
    <p:extLst>
      <p:ext uri="{BB962C8B-B14F-4D97-AF65-F5344CB8AC3E}">
        <p14:creationId xmlns:p14="http://schemas.microsoft.com/office/powerpoint/2010/main" val="22367637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Paragraph </a:t>
            </a:r>
            <a:r>
              <a:rPr lang="en-US" b="1" dirty="0" smtClean="0"/>
              <a:t>alignment</a:t>
            </a:r>
            <a:endParaRPr lang="en-US" dirty="0"/>
          </a:p>
        </p:txBody>
      </p:sp>
      <p:sp>
        <p:nvSpPr>
          <p:cNvPr id="3" name="Content Placeholder 2"/>
          <p:cNvSpPr>
            <a:spLocks noGrp="1"/>
          </p:cNvSpPr>
          <p:nvPr>
            <p:ph idx="1"/>
          </p:nvPr>
        </p:nvSpPr>
        <p:spPr/>
        <p:txBody>
          <a:bodyPr/>
          <a:lstStyle/>
          <a:p>
            <a:r>
              <a:rPr lang="en-US" dirty="0"/>
              <a:t>A paragraph can be aligned horizontally left, center, right or justified left and right</a:t>
            </a:r>
            <a:r>
              <a:rPr lang="en-US" dirty="0" smtClean="0"/>
              <a:t>.</a:t>
            </a:r>
          </a:p>
          <a:p>
            <a:r>
              <a:rPr lang="en-US" dirty="0"/>
              <a:t>The following image shows the four types of paragraph alignment.</a:t>
            </a:r>
          </a:p>
          <a:p>
            <a:pPr marL="0" indent="0">
              <a:buNone/>
            </a:pPr>
            <a:r>
              <a:rPr lang="en-US" dirty="0" smtClean="0"/>
              <a:t/>
            </a:r>
            <a:br>
              <a:rPr lang="en-US" dirty="0" smtClean="0"/>
            </a:br>
            <a:endParaRPr lang="en-US" dirty="0"/>
          </a:p>
        </p:txBody>
      </p:sp>
      <p:grpSp>
        <p:nvGrpSpPr>
          <p:cNvPr id="14" name="Group 13"/>
          <p:cNvGrpSpPr/>
          <p:nvPr/>
        </p:nvGrpSpPr>
        <p:grpSpPr>
          <a:xfrm>
            <a:off x="1320800" y="2466201"/>
            <a:ext cx="8647954" cy="3179496"/>
            <a:chOff x="1320800" y="2466201"/>
            <a:chExt cx="8647954" cy="3179496"/>
          </a:xfrm>
        </p:grpSpPr>
        <p:pic>
          <p:nvPicPr>
            <p:cNvPr id="4" name="Picture 3"/>
            <p:cNvPicPr>
              <a:picLocks noChangeAspect="1"/>
            </p:cNvPicPr>
            <p:nvPr/>
          </p:nvPicPr>
          <p:blipFill>
            <a:blip r:embed="rId2"/>
            <a:stretch>
              <a:fillRect/>
            </a:stretch>
          </p:blipFill>
          <p:spPr>
            <a:xfrm>
              <a:off x="2522154" y="2578647"/>
              <a:ext cx="6496050" cy="3067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6" name="Straight Arrow Connector 5"/>
            <p:cNvCxnSpPr/>
            <p:nvPr/>
          </p:nvCxnSpPr>
          <p:spPr>
            <a:xfrm>
              <a:off x="1320800" y="2743200"/>
              <a:ext cx="1082237" cy="1051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8" name="Straight Arrow Connector 7"/>
            <p:cNvCxnSpPr/>
            <p:nvPr/>
          </p:nvCxnSpPr>
          <p:spPr>
            <a:xfrm>
              <a:off x="1320800" y="4328437"/>
              <a:ext cx="1082237" cy="1051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p:cNvCxnSpPr/>
            <p:nvPr/>
          </p:nvCxnSpPr>
          <p:spPr>
            <a:xfrm flipH="1">
              <a:off x="9018204" y="3563007"/>
              <a:ext cx="950550" cy="1051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13" name="Straight Arrow Connector 12"/>
            <p:cNvCxnSpPr/>
            <p:nvPr/>
          </p:nvCxnSpPr>
          <p:spPr>
            <a:xfrm flipH="1">
              <a:off x="9018204" y="5249917"/>
              <a:ext cx="950550" cy="1051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sp>
          <p:nvSpPr>
            <p:cNvPr id="12" name="TextBox 11"/>
            <p:cNvSpPr txBox="1"/>
            <p:nvPr/>
          </p:nvSpPr>
          <p:spPr>
            <a:xfrm>
              <a:off x="1571604" y="2466201"/>
              <a:ext cx="515007" cy="276999"/>
            </a:xfrm>
            <a:prstGeom prst="rect">
              <a:avLst/>
            </a:prstGeom>
            <a:noFill/>
          </p:spPr>
          <p:txBody>
            <a:bodyPr wrap="square" rtlCol="0">
              <a:spAutoFit/>
            </a:bodyPr>
            <a:lstStyle/>
            <a:p>
              <a:r>
                <a:rPr lang="en-US" sz="1200" dirty="0" smtClean="0">
                  <a:solidFill>
                    <a:srgbClr val="FF0000"/>
                  </a:solidFill>
                </a:rPr>
                <a:t>Left</a:t>
              </a:r>
              <a:endParaRPr lang="en-US" sz="1200" dirty="0">
                <a:solidFill>
                  <a:srgbClr val="FF0000"/>
                </a:solidFill>
              </a:endParaRPr>
            </a:p>
          </p:txBody>
        </p:sp>
        <p:sp>
          <p:nvSpPr>
            <p:cNvPr id="15" name="TextBox 14"/>
            <p:cNvSpPr txBox="1"/>
            <p:nvPr/>
          </p:nvSpPr>
          <p:spPr>
            <a:xfrm>
              <a:off x="9196243" y="3254953"/>
              <a:ext cx="620419" cy="276999"/>
            </a:xfrm>
            <a:prstGeom prst="rect">
              <a:avLst/>
            </a:prstGeom>
            <a:noFill/>
          </p:spPr>
          <p:txBody>
            <a:bodyPr wrap="square" rtlCol="0">
              <a:spAutoFit/>
            </a:bodyPr>
            <a:lstStyle/>
            <a:p>
              <a:r>
                <a:rPr lang="en-US" sz="1200" dirty="0" smtClean="0">
                  <a:solidFill>
                    <a:srgbClr val="FF0000"/>
                  </a:solidFill>
                </a:rPr>
                <a:t>Right</a:t>
              </a:r>
              <a:endParaRPr lang="en-US" sz="1200" dirty="0">
                <a:solidFill>
                  <a:srgbClr val="FF0000"/>
                </a:solidFill>
              </a:endParaRPr>
            </a:p>
          </p:txBody>
        </p:sp>
        <p:sp>
          <p:nvSpPr>
            <p:cNvPr id="16" name="TextBox 15"/>
            <p:cNvSpPr txBox="1"/>
            <p:nvPr/>
          </p:nvSpPr>
          <p:spPr>
            <a:xfrm>
              <a:off x="1518897" y="3994978"/>
              <a:ext cx="751337" cy="276999"/>
            </a:xfrm>
            <a:prstGeom prst="rect">
              <a:avLst/>
            </a:prstGeom>
            <a:noFill/>
          </p:spPr>
          <p:txBody>
            <a:bodyPr wrap="square" rtlCol="0">
              <a:spAutoFit/>
            </a:bodyPr>
            <a:lstStyle/>
            <a:p>
              <a:r>
                <a:rPr lang="en-US" sz="1200" dirty="0" smtClean="0">
                  <a:solidFill>
                    <a:srgbClr val="FF0000"/>
                  </a:solidFill>
                </a:rPr>
                <a:t>Center</a:t>
              </a:r>
              <a:endParaRPr lang="en-US" sz="1200" dirty="0">
                <a:solidFill>
                  <a:srgbClr val="FF0000"/>
                </a:solidFill>
              </a:endParaRPr>
            </a:p>
          </p:txBody>
        </p:sp>
        <p:sp>
          <p:nvSpPr>
            <p:cNvPr id="17" name="TextBox 16"/>
            <p:cNvSpPr txBox="1"/>
            <p:nvPr/>
          </p:nvSpPr>
          <p:spPr>
            <a:xfrm>
              <a:off x="9196243" y="4972918"/>
              <a:ext cx="751337" cy="276999"/>
            </a:xfrm>
            <a:prstGeom prst="rect">
              <a:avLst/>
            </a:prstGeom>
            <a:noFill/>
          </p:spPr>
          <p:txBody>
            <a:bodyPr wrap="square" rtlCol="0">
              <a:spAutoFit/>
            </a:bodyPr>
            <a:lstStyle/>
            <a:p>
              <a:r>
                <a:rPr lang="en-US" sz="1200" dirty="0" smtClean="0">
                  <a:solidFill>
                    <a:srgbClr val="FF0000"/>
                  </a:solidFill>
                </a:rPr>
                <a:t>Justify</a:t>
              </a:r>
              <a:endParaRPr lang="en-US" sz="1200" dirty="0">
                <a:solidFill>
                  <a:srgbClr val="FF0000"/>
                </a:solidFill>
              </a:endParaRPr>
            </a:p>
          </p:txBody>
        </p:sp>
      </p:grpSp>
      <p:sp>
        <p:nvSpPr>
          <p:cNvPr id="18" name="Slide Number Placeholder 17"/>
          <p:cNvSpPr>
            <a:spLocks noGrp="1"/>
          </p:cNvSpPr>
          <p:nvPr>
            <p:ph type="sldNum" sz="quarter" idx="12"/>
          </p:nvPr>
        </p:nvSpPr>
        <p:spPr/>
        <p:txBody>
          <a:bodyPr>
            <a:normAutofit lnSpcReduction="10000"/>
          </a:bodyPr>
          <a:lstStyle/>
          <a:p>
            <a:fld id="{26A31B2F-AFDF-4768-87BA-3AF3DB3FE775}" type="slidenum">
              <a:rPr lang="en-US" smtClean="0"/>
              <a:pPr/>
              <a:t>41</a:t>
            </a:fld>
            <a:endParaRPr lang="en-US"/>
          </a:p>
        </p:txBody>
      </p:sp>
    </p:spTree>
    <p:extLst>
      <p:ext uri="{BB962C8B-B14F-4D97-AF65-F5344CB8AC3E}">
        <p14:creationId xmlns:p14="http://schemas.microsoft.com/office/powerpoint/2010/main" val="595618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Paragraph alignment</a:t>
            </a:r>
            <a:endParaRPr lang="en-US" dirty="0"/>
          </a:p>
        </p:txBody>
      </p:sp>
      <p:sp>
        <p:nvSpPr>
          <p:cNvPr id="3" name="Content Placeholder 2"/>
          <p:cNvSpPr>
            <a:spLocks noGrp="1"/>
          </p:cNvSpPr>
          <p:nvPr>
            <p:ph idx="1"/>
          </p:nvPr>
        </p:nvSpPr>
        <p:spPr/>
        <p:txBody>
          <a:bodyPr/>
          <a:lstStyle/>
          <a:p>
            <a:r>
              <a:rPr lang="en-US" dirty="0" smtClean="0"/>
              <a:t>Use </a:t>
            </a:r>
            <a:r>
              <a:rPr lang="en-US" dirty="0"/>
              <a:t>the following buttons </a:t>
            </a:r>
            <a:r>
              <a:rPr lang="en-US" dirty="0" smtClean="0"/>
              <a:t>on </a:t>
            </a:r>
            <a:r>
              <a:rPr lang="en-US" dirty="0"/>
              <a:t>Formatting </a:t>
            </a:r>
            <a:r>
              <a:rPr lang="en-US" dirty="0" smtClean="0"/>
              <a:t>Toolbar</a:t>
            </a:r>
            <a:r>
              <a:rPr lang="en-US" dirty="0"/>
              <a:t> </a:t>
            </a:r>
            <a:r>
              <a:rPr lang="en-US" dirty="0" smtClean="0"/>
              <a:t>to align a paragraph.</a:t>
            </a:r>
            <a:endParaRPr lang="en-US" dirty="0"/>
          </a:p>
          <a:p>
            <a:pPr marL="0" indent="0">
              <a:buNone/>
            </a:pPr>
            <a:r>
              <a:rPr lang="en-US" dirty="0" smtClean="0"/>
              <a:t/>
            </a:r>
            <a:br>
              <a:rPr lang="en-US" dirty="0" smtClean="0"/>
            </a:br>
            <a:endParaRPr lang="en-US" dirty="0"/>
          </a:p>
        </p:txBody>
      </p:sp>
      <p:pic>
        <p:nvPicPr>
          <p:cNvPr id="9218" name="Picture 2" descr="https://elearn.ellak.gr/pluginfile.php/3460/mod_page/content/17/writer-paragraph-alignmen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3326" y="2524919"/>
            <a:ext cx="4017304" cy="266103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42</a:t>
            </a:fld>
            <a:endParaRPr lang="en-US"/>
          </a:p>
        </p:txBody>
      </p:sp>
    </p:spTree>
    <p:extLst>
      <p:ext uri="{BB962C8B-B14F-4D97-AF65-F5344CB8AC3E}">
        <p14:creationId xmlns:p14="http://schemas.microsoft.com/office/powerpoint/2010/main" val="2637633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281"/>
            <a:ext cx="10515600" cy="840834"/>
          </a:xfrm>
        </p:spPr>
        <p:txBody>
          <a:bodyPr>
            <a:normAutofit/>
          </a:bodyPr>
          <a:lstStyle/>
          <a:p>
            <a:r>
              <a:rPr lang="en-US" sz="2500" b="1" dirty="0" smtClean="0"/>
              <a:t>Paragraph Indents </a:t>
            </a:r>
            <a:r>
              <a:rPr lang="en-US" sz="2500" b="1" dirty="0"/>
              <a:t>and </a:t>
            </a:r>
            <a:r>
              <a:rPr lang="en-US" sz="2500" b="1" dirty="0" smtClean="0"/>
              <a:t>spacing</a:t>
            </a:r>
            <a:endParaRPr lang="en-US" sz="2500" dirty="0"/>
          </a:p>
        </p:txBody>
      </p:sp>
      <p:sp>
        <p:nvSpPr>
          <p:cNvPr id="3" name="Content Placeholder 2"/>
          <p:cNvSpPr>
            <a:spLocks noGrp="1"/>
          </p:cNvSpPr>
          <p:nvPr>
            <p:ph idx="1"/>
          </p:nvPr>
        </p:nvSpPr>
        <p:spPr>
          <a:xfrm>
            <a:off x="730623" y="1077502"/>
            <a:ext cx="10515600" cy="4351338"/>
          </a:xfrm>
        </p:spPr>
        <p:txBody>
          <a:bodyPr/>
          <a:lstStyle/>
          <a:p>
            <a:pPr algn="just"/>
            <a:endParaRPr lang="en-US" dirty="0" smtClean="0"/>
          </a:p>
          <a:p>
            <a:r>
              <a:rPr lang="en-US" dirty="0" smtClean="0"/>
              <a:t>Paragraph</a:t>
            </a:r>
            <a:r>
              <a:rPr lang="en-US" dirty="0"/>
              <a:t> </a:t>
            </a:r>
            <a:r>
              <a:rPr lang="en-US" b="1" dirty="0"/>
              <a:t>indent</a:t>
            </a:r>
            <a:r>
              <a:rPr lang="en-US" dirty="0"/>
              <a:t> </a:t>
            </a:r>
            <a:r>
              <a:rPr lang="en-US" dirty="0" smtClean="0"/>
              <a:t>: The amount </a:t>
            </a:r>
            <a:r>
              <a:rPr lang="en-US" dirty="0"/>
              <a:t>of </a:t>
            </a:r>
            <a:r>
              <a:rPr lang="en-US" dirty="0" smtClean="0"/>
              <a:t>space </a:t>
            </a:r>
            <a:r>
              <a:rPr lang="en-US" dirty="0"/>
              <a:t>between the left and right page margins and the </a:t>
            </a:r>
            <a:r>
              <a:rPr lang="en-US" dirty="0" smtClean="0"/>
              <a:t>paragraph is called indent.</a:t>
            </a:r>
          </a:p>
          <a:p>
            <a:r>
              <a:rPr lang="en-US" dirty="0" smtClean="0"/>
              <a:t>Paragraph </a:t>
            </a:r>
            <a:r>
              <a:rPr lang="en-US" b="1" dirty="0" smtClean="0"/>
              <a:t>spacing: </a:t>
            </a:r>
            <a:r>
              <a:rPr lang="en-US" dirty="0"/>
              <a:t> </a:t>
            </a:r>
            <a:r>
              <a:rPr lang="en-US" dirty="0" smtClean="0"/>
              <a:t>It refers </a:t>
            </a:r>
            <a:r>
              <a:rPr lang="en-US" dirty="0"/>
              <a:t>to the vertical spacing between one paragraph and the </a:t>
            </a:r>
            <a:r>
              <a:rPr lang="en-US" dirty="0" smtClean="0"/>
              <a:t>paragraphs above </a:t>
            </a:r>
            <a:r>
              <a:rPr lang="en-US" dirty="0"/>
              <a:t>and below it</a:t>
            </a:r>
            <a:r>
              <a:rPr lang="en-US" dirty="0" smtClean="0"/>
              <a:t>.</a:t>
            </a:r>
          </a:p>
          <a:p>
            <a:r>
              <a:rPr lang="en-US" b="1" dirty="0" smtClean="0"/>
              <a:t>Line spacing</a:t>
            </a:r>
            <a:r>
              <a:rPr lang="en-US" dirty="0" smtClean="0"/>
              <a:t> is the space between lines of a paragraph.</a:t>
            </a:r>
          </a:p>
          <a:p>
            <a:pPr marL="0" indent="0">
              <a:buNone/>
            </a:pPr>
            <a:endParaRPr lang="en-US" dirty="0"/>
          </a:p>
        </p:txBody>
      </p:sp>
      <p:pic>
        <p:nvPicPr>
          <p:cNvPr id="4" name="Picture 3"/>
          <p:cNvPicPr>
            <a:picLocks noChangeAspect="1"/>
          </p:cNvPicPr>
          <p:nvPr/>
        </p:nvPicPr>
        <p:blipFill>
          <a:blip r:embed="rId2"/>
          <a:stretch>
            <a:fillRect/>
          </a:stretch>
        </p:blipFill>
        <p:spPr>
          <a:xfrm>
            <a:off x="1693953" y="3862455"/>
            <a:ext cx="9327752" cy="1566385"/>
          </a:xfrm>
          <a:prstGeom prst="rect">
            <a:avLst/>
          </a:prstGeom>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43</a:t>
            </a:fld>
            <a:endParaRPr lang="en-US"/>
          </a:p>
        </p:txBody>
      </p:sp>
    </p:spTree>
    <p:extLst>
      <p:ext uri="{BB962C8B-B14F-4D97-AF65-F5344CB8AC3E}">
        <p14:creationId xmlns:p14="http://schemas.microsoft.com/office/powerpoint/2010/main" val="1536612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39" y="459718"/>
            <a:ext cx="10515600" cy="742913"/>
          </a:xfrm>
        </p:spPr>
        <p:txBody>
          <a:bodyPr>
            <a:normAutofit/>
          </a:bodyPr>
          <a:lstStyle/>
          <a:p>
            <a:r>
              <a:rPr lang="en-US" sz="2500" b="1" dirty="0"/>
              <a:t>Set indents and </a:t>
            </a:r>
            <a:r>
              <a:rPr lang="en-US" sz="2500" b="1" dirty="0" smtClean="0"/>
              <a:t>spacing</a:t>
            </a:r>
            <a:endParaRPr lang="en-US" sz="2500" dirty="0"/>
          </a:p>
        </p:txBody>
      </p:sp>
      <p:sp>
        <p:nvSpPr>
          <p:cNvPr id="3" name="Content Placeholder 2"/>
          <p:cNvSpPr>
            <a:spLocks noGrp="1"/>
          </p:cNvSpPr>
          <p:nvPr>
            <p:ph idx="1"/>
          </p:nvPr>
        </p:nvSpPr>
        <p:spPr>
          <a:xfrm>
            <a:off x="762896" y="1108038"/>
            <a:ext cx="10515600" cy="4351338"/>
          </a:xfrm>
        </p:spPr>
        <p:txBody>
          <a:bodyPr/>
          <a:lstStyle/>
          <a:p>
            <a:r>
              <a:rPr lang="en-US" dirty="0"/>
              <a:t>You can quickly indent a paragraph or change spacing with the buttons in Formatting </a:t>
            </a:r>
            <a:r>
              <a:rPr lang="en-US" dirty="0" smtClean="0"/>
              <a:t>Toolbar.</a:t>
            </a:r>
          </a:p>
          <a:p>
            <a:endParaRPr lang="en-US" dirty="0"/>
          </a:p>
          <a:p>
            <a:endParaRPr lang="en-US" dirty="0" smtClean="0"/>
          </a:p>
          <a:p>
            <a:endParaRPr lang="en-US" dirty="0"/>
          </a:p>
          <a:p>
            <a:endParaRPr lang="en-US" dirty="0" smtClean="0"/>
          </a:p>
          <a:p>
            <a:r>
              <a:rPr lang="en-US" dirty="0" smtClean="0"/>
              <a:t>Line spacing submenu is shown in image below. You </a:t>
            </a:r>
            <a:r>
              <a:rPr lang="en-US" dirty="0"/>
              <a:t>can choose among standard </a:t>
            </a:r>
            <a:r>
              <a:rPr lang="en-US" dirty="0" smtClean="0"/>
              <a:t>spacing</a:t>
            </a:r>
            <a:r>
              <a:rPr lang="en-US" dirty="0"/>
              <a:t> </a:t>
            </a:r>
            <a:r>
              <a:rPr lang="en-US" dirty="0" smtClean="0"/>
              <a:t>or </a:t>
            </a:r>
            <a:r>
              <a:rPr lang="en-US" dirty="0"/>
              <a:t>define a custom </a:t>
            </a:r>
            <a:r>
              <a:rPr lang="en-US" dirty="0" smtClean="0"/>
              <a:t>value.</a:t>
            </a:r>
            <a:endParaRPr lang="en-US" dirty="0"/>
          </a:p>
        </p:txBody>
      </p:sp>
      <p:pic>
        <p:nvPicPr>
          <p:cNvPr id="11266" name="Picture 2" descr="https://elearn.ellak.gr/pluginfile.php/3460/mod_page/content/17/writer-paragraph-spacing.png"/>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923082" y="1850951"/>
            <a:ext cx="3990965" cy="15584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4760873" y="4140558"/>
            <a:ext cx="3153174" cy="2637636"/>
          </a:xfrm>
          <a:prstGeom prst="rect">
            <a:avLst/>
          </a:prstGeom>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44</a:t>
            </a:fld>
            <a:endParaRPr lang="en-US"/>
          </a:p>
        </p:txBody>
      </p:sp>
    </p:spTree>
    <p:extLst>
      <p:ext uri="{BB962C8B-B14F-4D97-AF65-F5344CB8AC3E}">
        <p14:creationId xmlns:p14="http://schemas.microsoft.com/office/powerpoint/2010/main" val="2204794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b="1" dirty="0" smtClean="0"/>
              <a:t>Bullets and Numbering</a:t>
            </a:r>
            <a:endParaRPr lang="en-US" sz="2500" b="1" dirty="0"/>
          </a:p>
        </p:txBody>
      </p:sp>
      <p:sp>
        <p:nvSpPr>
          <p:cNvPr id="3" name="Content Placeholder 2"/>
          <p:cNvSpPr>
            <a:spLocks noGrp="1"/>
          </p:cNvSpPr>
          <p:nvPr>
            <p:ph idx="1"/>
          </p:nvPr>
        </p:nvSpPr>
        <p:spPr/>
        <p:txBody>
          <a:bodyPr/>
          <a:lstStyle/>
          <a:p>
            <a:r>
              <a:rPr lang="en-US" dirty="0" smtClean="0"/>
              <a:t>Bullets and Numbering lets you create an ordered list in the document.</a:t>
            </a:r>
          </a:p>
          <a:p>
            <a:r>
              <a:rPr lang="en-US" dirty="0" smtClean="0"/>
              <a:t>Numbered </a:t>
            </a:r>
            <a:r>
              <a:rPr lang="en-US" dirty="0"/>
              <a:t>or bulleted lists </a:t>
            </a:r>
            <a:r>
              <a:rPr lang="en-US" dirty="0" smtClean="0"/>
              <a:t>can be formatted in </a:t>
            </a:r>
            <a:r>
              <a:rPr lang="en-US" dirty="0"/>
              <a:t>several </a:t>
            </a:r>
            <a:r>
              <a:rPr lang="en-US" dirty="0" smtClean="0"/>
              <a:t>ways:</a:t>
            </a:r>
          </a:p>
          <a:p>
            <a:pPr lvl="1"/>
            <a:r>
              <a:rPr lang="en-US" dirty="0"/>
              <a:t>Use the Bullets and Numbering </a:t>
            </a:r>
            <a:r>
              <a:rPr lang="en-US" dirty="0" smtClean="0"/>
              <a:t>toolbar</a:t>
            </a:r>
          </a:p>
          <a:p>
            <a:pPr lvl="1"/>
            <a:r>
              <a:rPr lang="en-US" dirty="0"/>
              <a:t>Use the Numbering and Bullets buttons on the Formatting </a:t>
            </a:r>
            <a:r>
              <a:rPr lang="en-US" dirty="0" smtClean="0"/>
              <a:t>toolbar</a:t>
            </a:r>
          </a:p>
          <a:p>
            <a:pPr lvl="1"/>
            <a:r>
              <a:rPr lang="en-US" dirty="0"/>
              <a:t>Use the Paragraph panel of the Properties deck of the Sidebar</a:t>
            </a:r>
          </a:p>
          <a:p>
            <a:pPr lvl="1"/>
            <a:r>
              <a:rPr lang="en-US" dirty="0" smtClean="0"/>
              <a:t>Use </a:t>
            </a:r>
            <a:r>
              <a:rPr lang="en-US" dirty="0"/>
              <a:t>the Bullets and Numbering dialog</a:t>
            </a:r>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45</a:t>
            </a:fld>
            <a:endParaRPr lang="en-US" dirty="0"/>
          </a:p>
        </p:txBody>
      </p:sp>
      <p:pic>
        <p:nvPicPr>
          <p:cNvPr id="5" name="Picture 4"/>
          <p:cNvPicPr>
            <a:picLocks noChangeAspect="1"/>
          </p:cNvPicPr>
          <p:nvPr/>
        </p:nvPicPr>
        <p:blipFill>
          <a:blip r:embed="rId2"/>
          <a:stretch>
            <a:fillRect/>
          </a:stretch>
        </p:blipFill>
        <p:spPr>
          <a:xfrm>
            <a:off x="495808" y="3837627"/>
            <a:ext cx="3255975" cy="2288854"/>
          </a:xfrm>
          <a:prstGeom prst="rect">
            <a:avLst/>
          </a:prstGeom>
        </p:spPr>
      </p:pic>
      <p:pic>
        <p:nvPicPr>
          <p:cNvPr id="6" name="Picture 5"/>
          <p:cNvPicPr>
            <a:picLocks noChangeAspect="1"/>
          </p:cNvPicPr>
          <p:nvPr/>
        </p:nvPicPr>
        <p:blipFill>
          <a:blip r:embed="rId3"/>
          <a:stretch>
            <a:fillRect/>
          </a:stretch>
        </p:blipFill>
        <p:spPr>
          <a:xfrm>
            <a:off x="4203911" y="3837627"/>
            <a:ext cx="3134877" cy="2288854"/>
          </a:xfrm>
          <a:prstGeom prst="rect">
            <a:avLst/>
          </a:prstGeom>
        </p:spPr>
      </p:pic>
      <p:pic>
        <p:nvPicPr>
          <p:cNvPr id="7" name="Picture 6"/>
          <p:cNvPicPr>
            <a:picLocks noChangeAspect="1"/>
          </p:cNvPicPr>
          <p:nvPr/>
        </p:nvPicPr>
        <p:blipFill>
          <a:blip r:embed="rId4"/>
          <a:stretch>
            <a:fillRect/>
          </a:stretch>
        </p:blipFill>
        <p:spPr>
          <a:xfrm>
            <a:off x="7790916" y="2926080"/>
            <a:ext cx="3956656" cy="3652841"/>
          </a:xfrm>
          <a:prstGeom prst="rect">
            <a:avLst/>
          </a:prstGeom>
        </p:spPr>
      </p:pic>
    </p:spTree>
    <p:extLst>
      <p:ext uri="{BB962C8B-B14F-4D97-AF65-F5344CB8AC3E}">
        <p14:creationId xmlns:p14="http://schemas.microsoft.com/office/powerpoint/2010/main" val="46881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b="1" dirty="0"/>
              <a:t>Using the </a:t>
            </a:r>
            <a:r>
              <a:rPr lang="en-US" sz="2500" b="1" dirty="0" smtClean="0"/>
              <a:t>Sidebar</a:t>
            </a:r>
            <a:endParaRPr lang="en-US" sz="2500" dirty="0"/>
          </a:p>
        </p:txBody>
      </p:sp>
      <p:sp>
        <p:nvSpPr>
          <p:cNvPr id="3" name="Content Placeholder 2"/>
          <p:cNvSpPr>
            <a:spLocks noGrp="1"/>
          </p:cNvSpPr>
          <p:nvPr>
            <p:ph idx="1"/>
          </p:nvPr>
        </p:nvSpPr>
        <p:spPr/>
        <p:txBody>
          <a:bodyPr/>
          <a:lstStyle/>
          <a:p>
            <a:r>
              <a:rPr lang="en-US" dirty="0"/>
              <a:t>You can use the</a:t>
            </a:r>
            <a:r>
              <a:rPr lang="en-US" b="1" dirty="0"/>
              <a:t> </a:t>
            </a:r>
            <a:r>
              <a:rPr lang="en-US" b="1" dirty="0" smtClean="0"/>
              <a:t>Paragraph </a:t>
            </a:r>
            <a:r>
              <a:rPr lang="en-US" b="1" dirty="0"/>
              <a:t>section</a:t>
            </a:r>
            <a:r>
              <a:rPr lang="en-US" dirty="0"/>
              <a:t> </a:t>
            </a:r>
            <a:r>
              <a:rPr lang="en-US" dirty="0" smtClean="0"/>
              <a:t>on sidebar to set the paragraph properties. The </a:t>
            </a:r>
            <a:r>
              <a:rPr lang="en-US" dirty="0"/>
              <a:t>sidebar includes </a:t>
            </a:r>
            <a:r>
              <a:rPr lang="en-US" dirty="0" smtClean="0"/>
              <a:t>few more options </a:t>
            </a:r>
            <a:r>
              <a:rPr lang="en-US" dirty="0"/>
              <a:t>such as Background Color and </a:t>
            </a:r>
            <a:r>
              <a:rPr lang="en-US" dirty="0" smtClean="0"/>
              <a:t>first line indent.</a:t>
            </a:r>
            <a:endParaRPr lang="en-US" dirty="0"/>
          </a:p>
        </p:txBody>
      </p:sp>
      <p:pic>
        <p:nvPicPr>
          <p:cNvPr id="12290" name="Picture 2" descr="https://elearn.ellak.gr/pluginfile.php/3460/mod_page/content/17/writer-paragraph-formatting-sidebar.png"/>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024742" y="2531805"/>
            <a:ext cx="7593058" cy="328871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46</a:t>
            </a:fld>
            <a:endParaRPr lang="en-US"/>
          </a:p>
        </p:txBody>
      </p:sp>
    </p:spTree>
    <p:extLst>
      <p:ext uri="{BB962C8B-B14F-4D97-AF65-F5344CB8AC3E}">
        <p14:creationId xmlns:p14="http://schemas.microsoft.com/office/powerpoint/2010/main" val="37691572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3312"/>
            <a:ext cx="10515600" cy="710640"/>
          </a:xfrm>
        </p:spPr>
        <p:txBody>
          <a:bodyPr>
            <a:normAutofit/>
          </a:bodyPr>
          <a:lstStyle/>
          <a:p>
            <a:r>
              <a:rPr lang="en-US" sz="2500" b="1" dirty="0"/>
              <a:t>The Paragraph formatting </a:t>
            </a:r>
            <a:r>
              <a:rPr lang="en-US" sz="2500" b="1" dirty="0" smtClean="0"/>
              <a:t>window</a:t>
            </a:r>
            <a:endParaRPr lang="en-US" sz="2500" dirty="0"/>
          </a:p>
        </p:txBody>
      </p:sp>
      <p:sp>
        <p:nvSpPr>
          <p:cNvPr id="3" name="Content Placeholder 2"/>
          <p:cNvSpPr>
            <a:spLocks noGrp="1"/>
          </p:cNvSpPr>
          <p:nvPr>
            <p:ph idx="1"/>
          </p:nvPr>
        </p:nvSpPr>
        <p:spPr>
          <a:xfrm>
            <a:off x="701565" y="1275463"/>
            <a:ext cx="10515600" cy="5101197"/>
          </a:xfrm>
        </p:spPr>
        <p:txBody>
          <a:bodyPr/>
          <a:lstStyle/>
          <a:p>
            <a:pPr algn="just"/>
            <a:r>
              <a:rPr lang="en-US" dirty="0" smtClean="0"/>
              <a:t>Use sidebar to open paragraph formatting window</a:t>
            </a:r>
          </a:p>
          <a:p>
            <a:pPr algn="just"/>
            <a:r>
              <a:rPr lang="en-US" dirty="0" smtClean="0"/>
              <a:t>Or </a:t>
            </a:r>
            <a:r>
              <a:rPr lang="en-US" dirty="0"/>
              <a:t>w</a:t>
            </a:r>
            <a:r>
              <a:rPr lang="en-US" dirty="0" smtClean="0"/>
              <a:t>e </a:t>
            </a:r>
            <a:r>
              <a:rPr lang="en-US" dirty="0"/>
              <a:t>can right click and use context menu to display </a:t>
            </a:r>
            <a:r>
              <a:rPr lang="en-US" dirty="0" smtClean="0"/>
              <a:t>it.</a:t>
            </a:r>
          </a:p>
          <a:p>
            <a:pPr algn="just"/>
            <a:endParaRPr lang="en-US" dirty="0"/>
          </a:p>
        </p:txBody>
      </p:sp>
      <p:pic>
        <p:nvPicPr>
          <p:cNvPr id="4" name="Picture 3"/>
          <p:cNvPicPr>
            <a:picLocks noChangeAspect="1"/>
          </p:cNvPicPr>
          <p:nvPr/>
        </p:nvPicPr>
        <p:blipFill>
          <a:blip r:embed="rId2"/>
          <a:stretch>
            <a:fillRect/>
          </a:stretch>
        </p:blipFill>
        <p:spPr>
          <a:xfrm>
            <a:off x="4445876" y="2110280"/>
            <a:ext cx="5665076" cy="4747720"/>
          </a:xfrm>
          <a:prstGeom prst="rect">
            <a:avLst/>
          </a:prstGeom>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47</a:t>
            </a:fld>
            <a:endParaRPr lang="en-US"/>
          </a:p>
        </p:txBody>
      </p:sp>
    </p:spTree>
    <p:extLst>
      <p:ext uri="{BB962C8B-B14F-4D97-AF65-F5344CB8AC3E}">
        <p14:creationId xmlns:p14="http://schemas.microsoft.com/office/powerpoint/2010/main" val="4147408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500" b="1" dirty="0" smtClean="0"/>
              <a:t>Page Formatting</a:t>
            </a:r>
            <a:endParaRPr lang="en-US" sz="2500" b="1" dirty="0"/>
          </a:p>
        </p:txBody>
      </p:sp>
      <p:sp>
        <p:nvSpPr>
          <p:cNvPr id="3" name="Content Placeholder 2"/>
          <p:cNvSpPr>
            <a:spLocks noGrp="1"/>
          </p:cNvSpPr>
          <p:nvPr>
            <p:ph idx="1"/>
          </p:nvPr>
        </p:nvSpPr>
        <p:spPr/>
        <p:txBody>
          <a:bodyPr/>
          <a:lstStyle/>
          <a:p>
            <a:pPr algn="just"/>
            <a:r>
              <a:rPr lang="en-US" dirty="0" smtClean="0"/>
              <a:t>Page formatting refers to the structure of a page and the way it is visually organized. </a:t>
            </a:r>
          </a:p>
          <a:p>
            <a:pPr algn="just"/>
            <a:r>
              <a:rPr lang="en-US" dirty="0"/>
              <a:t>Writer provides several ways for you to control page </a:t>
            </a:r>
            <a:r>
              <a:rPr lang="en-US" dirty="0" smtClean="0"/>
              <a:t>layouts such as page size, margins and orientation and page elements such as headers, footers, borders and background.</a:t>
            </a:r>
          </a:p>
          <a:p>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48</a:t>
            </a:fld>
            <a:endParaRPr lang="en-US" dirty="0"/>
          </a:p>
        </p:txBody>
      </p:sp>
    </p:spTree>
    <p:extLst>
      <p:ext uri="{BB962C8B-B14F-4D97-AF65-F5344CB8AC3E}">
        <p14:creationId xmlns:p14="http://schemas.microsoft.com/office/powerpoint/2010/main" val="28650877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5147"/>
            <a:ext cx="10515600" cy="568194"/>
          </a:xfrm>
        </p:spPr>
        <p:txBody>
          <a:bodyPr>
            <a:normAutofit/>
          </a:bodyPr>
          <a:lstStyle/>
          <a:p>
            <a:r>
              <a:rPr lang="en-US" sz="2500" b="1" dirty="0"/>
              <a:t>Page </a:t>
            </a:r>
            <a:r>
              <a:rPr lang="en-US" sz="2500" b="1" dirty="0" smtClean="0"/>
              <a:t>Setup and Layout</a:t>
            </a:r>
            <a:endParaRPr lang="en-US" sz="2500" dirty="0"/>
          </a:p>
        </p:txBody>
      </p:sp>
      <p:sp>
        <p:nvSpPr>
          <p:cNvPr id="3" name="Content Placeholder 2"/>
          <p:cNvSpPr>
            <a:spLocks noGrp="1"/>
          </p:cNvSpPr>
          <p:nvPr>
            <p:ph idx="1"/>
          </p:nvPr>
        </p:nvSpPr>
        <p:spPr>
          <a:xfrm>
            <a:off x="838200" y="1183341"/>
            <a:ext cx="10515600" cy="4993622"/>
          </a:xfrm>
        </p:spPr>
        <p:txBody>
          <a:bodyPr/>
          <a:lstStyle/>
          <a:p>
            <a:pPr marL="0" indent="0">
              <a:buNone/>
            </a:pPr>
            <a:r>
              <a:rPr lang="en-US" b="1" i="1" dirty="0"/>
              <a:t>Page properties</a:t>
            </a:r>
          </a:p>
          <a:p>
            <a:r>
              <a:rPr lang="en-US" dirty="0"/>
              <a:t>To quickly edit basic page properties such as paper size, margins and orientation use the Sidebar's Page section in properties tab</a:t>
            </a:r>
            <a:r>
              <a:rPr lang="en-US" dirty="0" smtClean="0"/>
              <a:t>.</a:t>
            </a:r>
          </a:p>
          <a:p>
            <a:endParaRPr lang="en-US" dirty="0"/>
          </a:p>
          <a:p>
            <a:endParaRPr lang="en-US" dirty="0" smtClean="0"/>
          </a:p>
          <a:p>
            <a:pPr marL="0" indent="0">
              <a:buNone/>
            </a:pPr>
            <a:r>
              <a:rPr lang="en-US" dirty="0"/>
              <a:t/>
            </a:r>
            <a:br>
              <a:rPr lang="en-US" dirty="0"/>
            </a:br>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49</a:t>
            </a:fld>
            <a:endParaRPr lang="en-US" dirty="0"/>
          </a:p>
        </p:txBody>
      </p:sp>
      <p:pic>
        <p:nvPicPr>
          <p:cNvPr id="5" name="Picture 4"/>
          <p:cNvPicPr>
            <a:picLocks noChangeAspect="1"/>
          </p:cNvPicPr>
          <p:nvPr/>
        </p:nvPicPr>
        <p:blipFill>
          <a:blip r:embed="rId2"/>
          <a:stretch>
            <a:fillRect/>
          </a:stretch>
        </p:blipFill>
        <p:spPr>
          <a:xfrm>
            <a:off x="5164356" y="2382707"/>
            <a:ext cx="2409825" cy="4362450"/>
          </a:xfrm>
          <a:prstGeom prst="rect">
            <a:avLst/>
          </a:prstGeom>
        </p:spPr>
      </p:pic>
    </p:spTree>
    <p:extLst>
      <p:ext uri="{BB962C8B-B14F-4D97-AF65-F5344CB8AC3E}">
        <p14:creationId xmlns:p14="http://schemas.microsoft.com/office/powerpoint/2010/main" val="959968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Word Processor</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t>5</a:t>
            </a:fld>
            <a:endParaRPr lang="en-US"/>
          </a:p>
        </p:txBody>
      </p:sp>
    </p:spTree>
    <p:extLst>
      <p:ext uri="{BB962C8B-B14F-4D97-AF65-F5344CB8AC3E}">
        <p14:creationId xmlns:p14="http://schemas.microsoft.com/office/powerpoint/2010/main" val="709979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Page Setup and Layout</a:t>
            </a:r>
            <a:endParaRPr lang="en-US" dirty="0"/>
          </a:p>
        </p:txBody>
      </p:sp>
      <p:sp>
        <p:nvSpPr>
          <p:cNvPr id="3" name="Content Placeholder 2"/>
          <p:cNvSpPr>
            <a:spLocks noGrp="1"/>
          </p:cNvSpPr>
          <p:nvPr>
            <p:ph idx="1"/>
          </p:nvPr>
        </p:nvSpPr>
        <p:spPr/>
        <p:txBody>
          <a:bodyPr/>
          <a:lstStyle/>
          <a:p>
            <a:r>
              <a:rPr lang="en-US" dirty="0"/>
              <a:t>For more </a:t>
            </a:r>
            <a:r>
              <a:rPr lang="en-US" dirty="0" smtClean="0"/>
              <a:t>options, </a:t>
            </a:r>
            <a:r>
              <a:rPr lang="en-US" dirty="0"/>
              <a:t>choose </a:t>
            </a:r>
            <a:r>
              <a:rPr lang="en-US" i="1" dirty="0" smtClean="0"/>
              <a:t>Format -&gt; Page Style</a:t>
            </a:r>
            <a:r>
              <a:rPr lang="en-US" dirty="0"/>
              <a:t> to open the Page formating window.</a:t>
            </a:r>
          </a:p>
          <a:p>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50</a:t>
            </a:fld>
            <a:endParaRPr lang="en-US" dirty="0"/>
          </a:p>
        </p:txBody>
      </p:sp>
      <p:pic>
        <p:nvPicPr>
          <p:cNvPr id="5" name="Picture 4"/>
          <p:cNvPicPr>
            <a:picLocks noChangeAspect="1"/>
          </p:cNvPicPr>
          <p:nvPr/>
        </p:nvPicPr>
        <p:blipFill>
          <a:blip r:embed="rId2"/>
          <a:stretch>
            <a:fillRect/>
          </a:stretch>
        </p:blipFill>
        <p:spPr>
          <a:xfrm>
            <a:off x="2747963" y="1666863"/>
            <a:ext cx="5965114" cy="4997798"/>
          </a:xfrm>
          <a:prstGeom prst="rect">
            <a:avLst/>
          </a:prstGeom>
        </p:spPr>
      </p:pic>
    </p:spTree>
    <p:extLst>
      <p:ext uri="{BB962C8B-B14F-4D97-AF65-F5344CB8AC3E}">
        <p14:creationId xmlns:p14="http://schemas.microsoft.com/office/powerpoint/2010/main" val="8742902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Page Setup and Layout</a:t>
            </a:r>
            <a:endParaRPr lang="en-US" dirty="0"/>
          </a:p>
        </p:txBody>
      </p:sp>
      <p:sp>
        <p:nvSpPr>
          <p:cNvPr id="3" name="Content Placeholder 2"/>
          <p:cNvSpPr>
            <a:spLocks noGrp="1"/>
          </p:cNvSpPr>
          <p:nvPr>
            <p:ph idx="1"/>
          </p:nvPr>
        </p:nvSpPr>
        <p:spPr/>
        <p:txBody>
          <a:bodyPr/>
          <a:lstStyle/>
          <a:p>
            <a:pPr marL="0" indent="0" algn="just">
              <a:buNone/>
            </a:pPr>
            <a:r>
              <a:rPr lang="en-US" b="1" i="1" dirty="0" smtClean="0"/>
              <a:t>Page Size</a:t>
            </a:r>
          </a:p>
          <a:p>
            <a:pPr algn="just"/>
            <a:r>
              <a:rPr lang="en-US" dirty="0" smtClean="0"/>
              <a:t>Page size can be adjusted using the Page properties section of sidebar. The default paper size is </a:t>
            </a:r>
            <a:r>
              <a:rPr lang="en-US" i="1" dirty="0" smtClean="0"/>
              <a:t>Letter </a:t>
            </a:r>
            <a:r>
              <a:rPr lang="en-US" dirty="0" smtClean="0"/>
              <a:t>in Writer. </a:t>
            </a:r>
          </a:p>
          <a:p>
            <a:pPr algn="just"/>
            <a:r>
              <a:rPr lang="en-US" dirty="0" smtClean="0"/>
              <a:t>You can choose from the list of pre-defined sizes available</a:t>
            </a:r>
          </a:p>
          <a:p>
            <a:pPr algn="just"/>
            <a:r>
              <a:rPr lang="en-US" dirty="0" smtClean="0"/>
              <a:t>The </a:t>
            </a:r>
            <a:r>
              <a:rPr lang="en-US" dirty="0"/>
              <a:t>most common paper size </a:t>
            </a:r>
            <a:r>
              <a:rPr lang="en-US" dirty="0" smtClean="0"/>
              <a:t>used </a:t>
            </a:r>
            <a:r>
              <a:rPr lang="en-US" dirty="0"/>
              <a:t>around the world is </a:t>
            </a:r>
            <a:r>
              <a:rPr lang="en-US" b="1" dirty="0"/>
              <a:t>A4</a:t>
            </a:r>
            <a:r>
              <a:rPr lang="en-US" dirty="0"/>
              <a:t>, which is 210mm x 297mm. </a:t>
            </a:r>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51</a:t>
            </a:fld>
            <a:endParaRPr lang="en-US" dirty="0"/>
          </a:p>
        </p:txBody>
      </p:sp>
    </p:spTree>
    <p:extLst>
      <p:ext uri="{BB962C8B-B14F-4D97-AF65-F5344CB8AC3E}">
        <p14:creationId xmlns:p14="http://schemas.microsoft.com/office/powerpoint/2010/main" val="22810925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4603"/>
            <a:ext cx="10515600" cy="581548"/>
          </a:xfrm>
        </p:spPr>
        <p:txBody>
          <a:bodyPr>
            <a:normAutofit/>
          </a:bodyPr>
          <a:lstStyle/>
          <a:p>
            <a:r>
              <a:rPr lang="en-US" b="1" dirty="0"/>
              <a:t>Page Setup and Layout</a:t>
            </a:r>
            <a:endParaRPr lang="en-US" dirty="0"/>
          </a:p>
        </p:txBody>
      </p:sp>
      <p:sp>
        <p:nvSpPr>
          <p:cNvPr id="3" name="Content Placeholder 2"/>
          <p:cNvSpPr>
            <a:spLocks noGrp="1"/>
          </p:cNvSpPr>
          <p:nvPr>
            <p:ph idx="1"/>
          </p:nvPr>
        </p:nvSpPr>
        <p:spPr>
          <a:xfrm>
            <a:off x="838200" y="1253294"/>
            <a:ext cx="10515600" cy="5068925"/>
          </a:xfrm>
        </p:spPr>
        <p:txBody>
          <a:bodyPr/>
          <a:lstStyle/>
          <a:p>
            <a:pPr marL="0" indent="0">
              <a:buNone/>
            </a:pPr>
            <a:r>
              <a:rPr lang="en-US" b="1" i="1" dirty="0" smtClean="0"/>
              <a:t>Orientation</a:t>
            </a:r>
          </a:p>
          <a:p>
            <a:r>
              <a:rPr lang="en-US" dirty="0" smtClean="0"/>
              <a:t>Writer </a:t>
            </a:r>
            <a:r>
              <a:rPr lang="en-US" dirty="0"/>
              <a:t>offers two page orientation options: </a:t>
            </a:r>
            <a:r>
              <a:rPr lang="en-US" b="1" dirty="0"/>
              <a:t>landscape</a:t>
            </a:r>
            <a:r>
              <a:rPr lang="en-US" dirty="0"/>
              <a:t> and </a:t>
            </a:r>
            <a:r>
              <a:rPr lang="en-US" b="1" dirty="0"/>
              <a:t>portrait</a:t>
            </a:r>
            <a:r>
              <a:rPr lang="en-US" dirty="0"/>
              <a:t>. Landscape means the page is oriented horizontally, while portrait means the page is oriented vertically</a:t>
            </a:r>
            <a:r>
              <a:rPr lang="en-US" dirty="0" smtClean="0"/>
              <a:t>. Orientation can be changed using sidebar.</a:t>
            </a:r>
          </a:p>
          <a:p>
            <a:endParaRPr lang="en-US" dirty="0"/>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52</a:t>
            </a:fld>
            <a:endParaRPr lang="en-US" dirty="0"/>
          </a:p>
        </p:txBody>
      </p:sp>
      <p:grpSp>
        <p:nvGrpSpPr>
          <p:cNvPr id="8" name="Group 7"/>
          <p:cNvGrpSpPr/>
          <p:nvPr/>
        </p:nvGrpSpPr>
        <p:grpSpPr>
          <a:xfrm>
            <a:off x="4130402" y="2786463"/>
            <a:ext cx="6180246" cy="3935149"/>
            <a:chOff x="4004278" y="2387070"/>
            <a:chExt cx="6180246" cy="3935149"/>
          </a:xfrm>
        </p:grpSpPr>
        <p:pic>
          <p:nvPicPr>
            <p:cNvPr id="5" name="Picture 4"/>
            <p:cNvPicPr>
              <a:picLocks noChangeAspect="1"/>
            </p:cNvPicPr>
            <p:nvPr/>
          </p:nvPicPr>
          <p:blipFill>
            <a:blip r:embed="rId2"/>
            <a:stretch>
              <a:fillRect/>
            </a:stretch>
          </p:blipFill>
          <p:spPr>
            <a:xfrm>
              <a:off x="4004278" y="2387070"/>
              <a:ext cx="2722344" cy="3499380"/>
            </a:xfrm>
            <a:prstGeom prst="rect">
              <a:avLst/>
            </a:prstGeom>
          </p:spPr>
        </p:pic>
        <p:pic>
          <p:nvPicPr>
            <p:cNvPr id="6" name="Picture 5"/>
            <p:cNvPicPr>
              <a:picLocks noChangeAspect="1"/>
            </p:cNvPicPr>
            <p:nvPr/>
          </p:nvPicPr>
          <p:blipFill>
            <a:blip r:embed="rId3"/>
            <a:stretch>
              <a:fillRect/>
            </a:stretch>
          </p:blipFill>
          <p:spPr>
            <a:xfrm>
              <a:off x="6853622" y="2891777"/>
              <a:ext cx="3330902" cy="2489966"/>
            </a:xfrm>
            <a:prstGeom prst="rect">
              <a:avLst/>
            </a:prstGeom>
          </p:spPr>
        </p:pic>
        <p:sp>
          <p:nvSpPr>
            <p:cNvPr id="7" name="TextBox 6"/>
            <p:cNvSpPr txBox="1"/>
            <p:nvPr/>
          </p:nvSpPr>
          <p:spPr>
            <a:xfrm>
              <a:off x="4855779" y="6014442"/>
              <a:ext cx="1366345" cy="307777"/>
            </a:xfrm>
            <a:prstGeom prst="rect">
              <a:avLst/>
            </a:prstGeom>
            <a:noFill/>
          </p:spPr>
          <p:txBody>
            <a:bodyPr wrap="square" rtlCol="0">
              <a:spAutoFit/>
            </a:bodyPr>
            <a:lstStyle/>
            <a:p>
              <a:r>
                <a:rPr lang="en-US" sz="1400" i="1" dirty="0" smtClean="0"/>
                <a:t>Portrait</a:t>
              </a:r>
              <a:endParaRPr lang="en-US" sz="1400" i="1" dirty="0"/>
            </a:p>
          </p:txBody>
        </p:sp>
        <p:sp>
          <p:nvSpPr>
            <p:cNvPr id="11" name="TextBox 10"/>
            <p:cNvSpPr txBox="1"/>
            <p:nvPr/>
          </p:nvSpPr>
          <p:spPr>
            <a:xfrm>
              <a:off x="8357038" y="5471575"/>
              <a:ext cx="1366345" cy="307777"/>
            </a:xfrm>
            <a:prstGeom prst="rect">
              <a:avLst/>
            </a:prstGeom>
            <a:noFill/>
          </p:spPr>
          <p:txBody>
            <a:bodyPr wrap="square" rtlCol="0">
              <a:spAutoFit/>
            </a:bodyPr>
            <a:lstStyle/>
            <a:p>
              <a:r>
                <a:rPr lang="en-US" sz="1400" i="1" dirty="0" smtClean="0"/>
                <a:t>Landscape</a:t>
              </a:r>
              <a:endParaRPr lang="en-US" sz="1400" i="1" dirty="0"/>
            </a:p>
          </p:txBody>
        </p:sp>
      </p:grpSp>
    </p:spTree>
    <p:extLst>
      <p:ext uri="{BB962C8B-B14F-4D97-AF65-F5344CB8AC3E}">
        <p14:creationId xmlns:p14="http://schemas.microsoft.com/office/powerpoint/2010/main" val="3494894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1983"/>
            <a:ext cx="10515600" cy="409426"/>
          </a:xfrm>
        </p:spPr>
        <p:txBody>
          <a:bodyPr>
            <a:normAutofit fontScale="90000"/>
          </a:bodyPr>
          <a:lstStyle/>
          <a:p>
            <a:r>
              <a:rPr lang="en-US" b="1" dirty="0"/>
              <a:t>Page </a:t>
            </a:r>
            <a:r>
              <a:rPr lang="en-US" b="1" dirty="0" smtClean="0"/>
              <a:t>Margins</a:t>
            </a:r>
            <a:endParaRPr lang="en-US" dirty="0"/>
          </a:p>
        </p:txBody>
      </p:sp>
      <p:sp>
        <p:nvSpPr>
          <p:cNvPr id="3" name="Content Placeholder 2"/>
          <p:cNvSpPr>
            <a:spLocks noGrp="1"/>
          </p:cNvSpPr>
          <p:nvPr>
            <p:ph idx="1"/>
          </p:nvPr>
        </p:nvSpPr>
        <p:spPr>
          <a:xfrm>
            <a:off x="711200" y="1219183"/>
            <a:ext cx="10515600" cy="4884191"/>
          </a:xfrm>
        </p:spPr>
        <p:txBody>
          <a:bodyPr/>
          <a:lstStyle/>
          <a:p>
            <a:pPr marL="0" indent="0">
              <a:buNone/>
            </a:pPr>
            <a:r>
              <a:rPr lang="en-US" b="1" i="1" dirty="0" smtClean="0"/>
              <a:t>Page Margins</a:t>
            </a:r>
          </a:p>
          <a:p>
            <a:r>
              <a:rPr lang="en-US" dirty="0" smtClean="0"/>
              <a:t>Page </a:t>
            </a:r>
            <a:r>
              <a:rPr lang="en-US" dirty="0"/>
              <a:t>margins are the</a:t>
            </a:r>
            <a:r>
              <a:rPr lang="en-US" b="1" dirty="0"/>
              <a:t> </a:t>
            </a:r>
            <a:r>
              <a:rPr lang="en-US" dirty="0"/>
              <a:t>white space around the top, bottom, left, and right of your document. </a:t>
            </a:r>
            <a:r>
              <a:rPr lang="en-US" dirty="0" smtClean="0"/>
              <a:t>The </a:t>
            </a:r>
            <a:r>
              <a:rPr lang="en-US" dirty="0"/>
              <a:t>use of white space around the </a:t>
            </a:r>
            <a:r>
              <a:rPr lang="en-US" dirty="0" smtClean="0"/>
              <a:t>page improves the appearance of document.</a:t>
            </a:r>
          </a:p>
          <a:p>
            <a:r>
              <a:rPr lang="en-US" dirty="0" smtClean="0"/>
              <a:t>Page margin can be adjusted using one of the following ways:</a:t>
            </a:r>
          </a:p>
          <a:p>
            <a:pPr lvl="1"/>
            <a:r>
              <a:rPr lang="en-US" dirty="0" smtClean="0"/>
              <a:t>Ruler bar</a:t>
            </a:r>
          </a:p>
          <a:p>
            <a:pPr lvl="1"/>
            <a:r>
              <a:rPr lang="en-US" dirty="0" smtClean="0"/>
              <a:t>Sidebar</a:t>
            </a:r>
          </a:p>
          <a:p>
            <a:pPr lvl="1"/>
            <a:r>
              <a:rPr lang="en-US" dirty="0" smtClean="0"/>
              <a:t>Page Style window</a:t>
            </a:r>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53</a:t>
            </a:fld>
            <a:endParaRPr lang="en-US" dirty="0"/>
          </a:p>
        </p:txBody>
      </p:sp>
      <p:grpSp>
        <p:nvGrpSpPr>
          <p:cNvPr id="9" name="Group 8"/>
          <p:cNvGrpSpPr/>
          <p:nvPr/>
        </p:nvGrpSpPr>
        <p:grpSpPr>
          <a:xfrm>
            <a:off x="1608294" y="4421151"/>
            <a:ext cx="2555984" cy="2059536"/>
            <a:chOff x="998483" y="3910340"/>
            <a:chExt cx="2555984" cy="2059536"/>
          </a:xfrm>
        </p:grpSpPr>
        <p:pic>
          <p:nvPicPr>
            <p:cNvPr id="5" name="Picture 4"/>
            <p:cNvPicPr>
              <a:picLocks noChangeAspect="1"/>
            </p:cNvPicPr>
            <p:nvPr/>
          </p:nvPicPr>
          <p:blipFill>
            <a:blip r:embed="rId2"/>
            <a:stretch>
              <a:fillRect/>
            </a:stretch>
          </p:blipFill>
          <p:spPr>
            <a:xfrm>
              <a:off x="1154167" y="3910340"/>
              <a:ext cx="2400300" cy="1685925"/>
            </a:xfrm>
            <a:prstGeom prst="rect">
              <a:avLst/>
            </a:prstGeom>
          </p:spPr>
        </p:pic>
        <p:cxnSp>
          <p:nvCxnSpPr>
            <p:cNvPr id="7" name="Straight Arrow Connector 6"/>
            <p:cNvCxnSpPr/>
            <p:nvPr/>
          </p:nvCxnSpPr>
          <p:spPr>
            <a:xfrm flipV="1">
              <a:off x="998483" y="5486400"/>
              <a:ext cx="620110" cy="483476"/>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grpSp>
      <p:grpSp>
        <p:nvGrpSpPr>
          <p:cNvPr id="13" name="Group 12"/>
          <p:cNvGrpSpPr/>
          <p:nvPr/>
        </p:nvGrpSpPr>
        <p:grpSpPr>
          <a:xfrm>
            <a:off x="5517931" y="2831435"/>
            <a:ext cx="5402317" cy="4026565"/>
            <a:chOff x="4225159" y="2413667"/>
            <a:chExt cx="5528441" cy="4240484"/>
          </a:xfrm>
        </p:grpSpPr>
        <p:pic>
          <p:nvPicPr>
            <p:cNvPr id="11" name="Picture 10"/>
            <p:cNvPicPr>
              <a:picLocks noChangeAspect="1"/>
            </p:cNvPicPr>
            <p:nvPr/>
          </p:nvPicPr>
          <p:blipFill>
            <a:blip r:embed="rId3"/>
            <a:stretch>
              <a:fillRect/>
            </a:stretch>
          </p:blipFill>
          <p:spPr>
            <a:xfrm>
              <a:off x="4692377" y="2413667"/>
              <a:ext cx="5061223" cy="4240484"/>
            </a:xfrm>
            <a:prstGeom prst="rect">
              <a:avLst/>
            </a:prstGeom>
          </p:spPr>
        </p:pic>
        <p:cxnSp>
          <p:nvCxnSpPr>
            <p:cNvPr id="12" name="Straight Arrow Connector 11"/>
            <p:cNvCxnSpPr/>
            <p:nvPr/>
          </p:nvCxnSpPr>
          <p:spPr>
            <a:xfrm flipV="1">
              <a:off x="4225159" y="4414345"/>
              <a:ext cx="651641" cy="483476"/>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2052215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61982"/>
            <a:ext cx="10680741" cy="452441"/>
          </a:xfrm>
        </p:spPr>
        <p:txBody>
          <a:bodyPr/>
          <a:lstStyle/>
          <a:p>
            <a:r>
              <a:rPr lang="en-US" sz="2500" b="1" dirty="0"/>
              <a:t>Page Setup and Layout</a:t>
            </a:r>
            <a:endParaRPr lang="en-US" sz="2500" dirty="0"/>
          </a:p>
        </p:txBody>
      </p:sp>
      <p:sp>
        <p:nvSpPr>
          <p:cNvPr id="3" name="Content Placeholder 2"/>
          <p:cNvSpPr>
            <a:spLocks noGrp="1"/>
          </p:cNvSpPr>
          <p:nvPr>
            <p:ph idx="1"/>
          </p:nvPr>
        </p:nvSpPr>
        <p:spPr/>
        <p:txBody>
          <a:bodyPr/>
          <a:lstStyle/>
          <a:p>
            <a:pPr algn="just"/>
            <a:r>
              <a:rPr lang="en-US" dirty="0"/>
              <a:t>The shaded sections of the rulers are the margins. Put the mouse cursor over the line between the gray and white sections. The pointer turns into a double-headed arrow.</a:t>
            </a:r>
          </a:p>
          <a:p>
            <a:endParaRPr lang="en-US" dirty="0"/>
          </a:p>
        </p:txBody>
      </p:sp>
      <p:pic>
        <p:nvPicPr>
          <p:cNvPr id="7170" name="Picture 2" descr="https://elearn.ellak.gr/pluginfile.php/3461/mod_page/content/13/moving-page-margins.png"/>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971944" y="2442224"/>
            <a:ext cx="1933575" cy="18478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54</a:t>
            </a:fld>
            <a:endParaRPr lang="en-US" dirty="0"/>
          </a:p>
        </p:txBody>
      </p:sp>
    </p:spTree>
    <p:extLst>
      <p:ext uri="{BB962C8B-B14F-4D97-AF65-F5344CB8AC3E}">
        <p14:creationId xmlns:p14="http://schemas.microsoft.com/office/powerpoint/2010/main" val="33432445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3972"/>
            <a:ext cx="10515600" cy="505211"/>
          </a:xfrm>
        </p:spPr>
        <p:txBody>
          <a:bodyPr>
            <a:normAutofit fontScale="90000"/>
          </a:bodyPr>
          <a:lstStyle/>
          <a:p>
            <a:r>
              <a:rPr lang="en-US" b="1" dirty="0"/>
              <a:t>Page Setup and Layout</a:t>
            </a:r>
            <a:endParaRPr lang="en-US" dirty="0"/>
          </a:p>
        </p:txBody>
      </p:sp>
      <p:sp>
        <p:nvSpPr>
          <p:cNvPr id="3" name="Content Placeholder 2"/>
          <p:cNvSpPr>
            <a:spLocks noGrp="1"/>
          </p:cNvSpPr>
          <p:nvPr>
            <p:ph idx="1"/>
          </p:nvPr>
        </p:nvSpPr>
        <p:spPr>
          <a:xfrm>
            <a:off x="838200" y="1140312"/>
            <a:ext cx="10515600" cy="5036652"/>
          </a:xfrm>
        </p:spPr>
        <p:txBody>
          <a:bodyPr>
            <a:normAutofit/>
          </a:bodyPr>
          <a:lstStyle/>
          <a:p>
            <a:pPr marL="0" indent="0" algn="just">
              <a:buNone/>
            </a:pPr>
            <a:r>
              <a:rPr lang="en-US" sz="2400" b="1" i="1" dirty="0" smtClean="0"/>
              <a:t>Page Background and Borders</a:t>
            </a:r>
          </a:p>
          <a:p>
            <a:pPr algn="just"/>
            <a:r>
              <a:rPr lang="en-US" sz="2400" dirty="0" smtClean="0"/>
              <a:t>Background : Adding </a:t>
            </a:r>
            <a:r>
              <a:rPr lang="en-US" sz="2400" dirty="0"/>
              <a:t>a background color or graphic to a paragraph is a good way to make it stand out. You can customize the background using the Area tab of the </a:t>
            </a:r>
            <a:r>
              <a:rPr lang="en-US" sz="2400" i="1" dirty="0" smtClean="0"/>
              <a:t>Page Style</a:t>
            </a:r>
            <a:r>
              <a:rPr lang="en-US" sz="2400" dirty="0" smtClean="0"/>
              <a:t> </a:t>
            </a:r>
            <a:r>
              <a:rPr lang="en-US" sz="2400" dirty="0"/>
              <a:t>dialog. With the bitmap option you can set a graphic as a page background.</a:t>
            </a:r>
            <a:endParaRPr lang="en-US" dirty="0" smtClean="0"/>
          </a:p>
          <a:p>
            <a:pPr algn="just"/>
            <a:r>
              <a:rPr lang="en-US" sz="2400" dirty="0"/>
              <a:t>Border : Borders are often used to set off paragraphs from the text without using a frame, or to </a:t>
            </a:r>
            <a:r>
              <a:rPr lang="en-US" sz="2400" dirty="0" smtClean="0"/>
              <a:t>separate header </a:t>
            </a:r>
            <a:r>
              <a:rPr lang="en-US" sz="2400" dirty="0"/>
              <a:t>and footer areas from the main text </a:t>
            </a:r>
            <a:r>
              <a:rPr lang="en-US" sz="2400" dirty="0" smtClean="0"/>
              <a:t>area.</a:t>
            </a:r>
          </a:p>
          <a:p>
            <a:pPr algn="just"/>
            <a:endParaRPr lang="en-US" sz="2400"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55</a:t>
            </a:fld>
            <a:endParaRPr lang="en-US" dirty="0"/>
          </a:p>
        </p:txBody>
      </p:sp>
      <p:pic>
        <p:nvPicPr>
          <p:cNvPr id="9" name="Picture 4" descr="https://elearn.ellak.gr/pluginfile.php/3974/mod_page/content/7/page-area-fill.png"/>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299225" y="4343671"/>
            <a:ext cx="2686050" cy="173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4386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Page Setup and Layout</a:t>
            </a:r>
            <a:endParaRPr lang="en-US" dirty="0"/>
          </a:p>
        </p:txBody>
      </p:sp>
      <p:sp>
        <p:nvSpPr>
          <p:cNvPr id="3" name="Content Placeholder 2"/>
          <p:cNvSpPr>
            <a:spLocks noGrp="1"/>
          </p:cNvSpPr>
          <p:nvPr>
            <p:ph idx="1"/>
          </p:nvPr>
        </p:nvSpPr>
        <p:spPr>
          <a:xfrm>
            <a:off x="285709" y="1214423"/>
            <a:ext cx="11715833" cy="5270460"/>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In above </a:t>
            </a:r>
            <a:r>
              <a:rPr lang="en-US" dirty="0"/>
              <a:t>window you can set the border settings</a:t>
            </a:r>
          </a:p>
          <a:p>
            <a:r>
              <a:rPr lang="en-US" dirty="0"/>
              <a:t>line arrangement</a:t>
            </a:r>
          </a:p>
          <a:p>
            <a:r>
              <a:rPr lang="en-US" dirty="0"/>
              <a:t>line style, width and color,</a:t>
            </a:r>
          </a:p>
          <a:p>
            <a:r>
              <a:rPr lang="en-US" dirty="0"/>
              <a:t>shadow</a:t>
            </a:r>
          </a:p>
          <a:p>
            <a:r>
              <a:rPr lang="en-US" dirty="0"/>
              <a:t>spacing to contents</a:t>
            </a:r>
          </a:p>
          <a:p>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56</a:t>
            </a:fld>
            <a:endParaRPr lang="en-US" dirty="0"/>
          </a:p>
        </p:txBody>
      </p:sp>
      <p:pic>
        <p:nvPicPr>
          <p:cNvPr id="5" name="Picture 4"/>
          <p:cNvPicPr>
            <a:picLocks noChangeAspect="1"/>
          </p:cNvPicPr>
          <p:nvPr/>
        </p:nvPicPr>
        <p:blipFill>
          <a:blip r:embed="rId2"/>
          <a:stretch>
            <a:fillRect/>
          </a:stretch>
        </p:blipFill>
        <p:spPr>
          <a:xfrm>
            <a:off x="1194128" y="1265925"/>
            <a:ext cx="6734175" cy="2724150"/>
          </a:xfrm>
          <a:prstGeom prst="rect">
            <a:avLst/>
          </a:prstGeom>
        </p:spPr>
      </p:pic>
    </p:spTree>
    <p:extLst>
      <p:ext uri="{BB962C8B-B14F-4D97-AF65-F5344CB8AC3E}">
        <p14:creationId xmlns:p14="http://schemas.microsoft.com/office/powerpoint/2010/main" val="1430987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3176"/>
            <a:ext cx="10515600" cy="646094"/>
          </a:xfrm>
        </p:spPr>
        <p:txBody>
          <a:bodyPr>
            <a:normAutofit/>
          </a:bodyPr>
          <a:lstStyle/>
          <a:p>
            <a:r>
              <a:rPr lang="en-US" b="1" dirty="0"/>
              <a:t>Page Setup and Layout</a:t>
            </a:r>
            <a:endParaRPr lang="en-US" dirty="0"/>
          </a:p>
        </p:txBody>
      </p:sp>
      <p:sp>
        <p:nvSpPr>
          <p:cNvPr id="3" name="Content Placeholder 2"/>
          <p:cNvSpPr>
            <a:spLocks noGrp="1"/>
          </p:cNvSpPr>
          <p:nvPr>
            <p:ph idx="1"/>
          </p:nvPr>
        </p:nvSpPr>
        <p:spPr>
          <a:xfrm>
            <a:off x="838200" y="1333948"/>
            <a:ext cx="10515600" cy="4843015"/>
          </a:xfrm>
        </p:spPr>
        <p:txBody>
          <a:bodyPr/>
          <a:lstStyle/>
          <a:p>
            <a:pPr marL="0" indent="0" algn="just">
              <a:buNone/>
            </a:pPr>
            <a:r>
              <a:rPr lang="en-US" b="1" i="1" dirty="0" smtClean="0"/>
              <a:t>Background and Transparency</a:t>
            </a:r>
          </a:p>
          <a:p>
            <a:pPr algn="just"/>
            <a:r>
              <a:rPr lang="en-US" dirty="0" smtClean="0"/>
              <a:t>If </a:t>
            </a:r>
            <a:r>
              <a:rPr lang="en-US" dirty="0"/>
              <a:t>the background makes the text difficult to read you can set a transparency to the background. Click on the Transparency tab and increase the setting to a desired value</a:t>
            </a:r>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57</a:t>
            </a:fld>
            <a:endParaRPr lang="en-US" dirty="0"/>
          </a:p>
        </p:txBody>
      </p:sp>
      <p:pic>
        <p:nvPicPr>
          <p:cNvPr id="5" name="Picture 4"/>
          <p:cNvPicPr>
            <a:picLocks noChangeAspect="1"/>
          </p:cNvPicPr>
          <p:nvPr/>
        </p:nvPicPr>
        <p:blipFill>
          <a:blip r:embed="rId2"/>
          <a:stretch>
            <a:fillRect/>
          </a:stretch>
        </p:blipFill>
        <p:spPr>
          <a:xfrm>
            <a:off x="2747962" y="2642344"/>
            <a:ext cx="6301445" cy="3836442"/>
          </a:xfrm>
          <a:prstGeom prst="rect">
            <a:avLst/>
          </a:prstGeom>
        </p:spPr>
      </p:pic>
    </p:spTree>
    <p:extLst>
      <p:ext uri="{BB962C8B-B14F-4D97-AF65-F5344CB8AC3E}">
        <p14:creationId xmlns:p14="http://schemas.microsoft.com/office/powerpoint/2010/main" val="12596258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Watermark</a:t>
            </a:r>
            <a:endParaRPr lang="en-US" dirty="0"/>
          </a:p>
        </p:txBody>
      </p:sp>
      <p:sp>
        <p:nvSpPr>
          <p:cNvPr id="3" name="Content Placeholder 2"/>
          <p:cNvSpPr>
            <a:spLocks noGrp="1"/>
          </p:cNvSpPr>
          <p:nvPr>
            <p:ph idx="1"/>
          </p:nvPr>
        </p:nvSpPr>
        <p:spPr/>
        <p:txBody>
          <a:bodyPr/>
          <a:lstStyle/>
          <a:p>
            <a:pPr marL="0" indent="0">
              <a:buNone/>
            </a:pPr>
            <a:r>
              <a:rPr lang="en-US" b="1" i="1" dirty="0" smtClean="0"/>
              <a:t>Watermark</a:t>
            </a:r>
          </a:p>
          <a:p>
            <a:r>
              <a:rPr lang="en-US" dirty="0" smtClean="0"/>
              <a:t>Watermark is a </a:t>
            </a:r>
            <a:r>
              <a:rPr lang="en-US" dirty="0"/>
              <a:t>logo or text in the background of a </a:t>
            </a:r>
            <a:r>
              <a:rPr lang="en-US" dirty="0" smtClean="0"/>
              <a:t>page typically </a:t>
            </a:r>
            <a:r>
              <a:rPr lang="en-US" dirty="0"/>
              <a:t>showing the company name or a statement such as </a:t>
            </a:r>
            <a:r>
              <a:rPr lang="en-US" i="1" dirty="0" smtClean="0"/>
              <a:t>Draft</a:t>
            </a:r>
            <a:r>
              <a:rPr lang="en-US" dirty="0" smtClean="0"/>
              <a:t>.</a:t>
            </a:r>
          </a:p>
          <a:p>
            <a:r>
              <a:rPr lang="en-US" dirty="0" smtClean="0"/>
              <a:t>To insert a watermark into you document, go to Format -&gt;watermark</a:t>
            </a:r>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58</a:t>
            </a:fld>
            <a:endParaRPr lang="en-US" dirty="0"/>
          </a:p>
        </p:txBody>
      </p:sp>
      <p:pic>
        <p:nvPicPr>
          <p:cNvPr id="5" name="Picture 4"/>
          <p:cNvPicPr>
            <a:picLocks noChangeAspect="1"/>
          </p:cNvPicPr>
          <p:nvPr/>
        </p:nvPicPr>
        <p:blipFill>
          <a:blip r:embed="rId2"/>
          <a:stretch>
            <a:fillRect/>
          </a:stretch>
        </p:blipFill>
        <p:spPr>
          <a:xfrm>
            <a:off x="4264079" y="3169198"/>
            <a:ext cx="2886075" cy="2495550"/>
          </a:xfrm>
          <a:prstGeom prst="rect">
            <a:avLst/>
          </a:prstGeom>
        </p:spPr>
      </p:pic>
    </p:spTree>
    <p:extLst>
      <p:ext uri="{BB962C8B-B14F-4D97-AF65-F5344CB8AC3E}">
        <p14:creationId xmlns:p14="http://schemas.microsoft.com/office/powerpoint/2010/main" val="5901901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1983"/>
            <a:ext cx="10515600" cy="409426"/>
          </a:xfrm>
        </p:spPr>
        <p:txBody>
          <a:bodyPr>
            <a:normAutofit fontScale="90000"/>
          </a:bodyPr>
          <a:lstStyle/>
          <a:p>
            <a:r>
              <a:rPr lang="en-US" b="1" dirty="0"/>
              <a:t>Headers and </a:t>
            </a:r>
            <a:r>
              <a:rPr lang="en-US" b="1" dirty="0" smtClean="0"/>
              <a:t>Footers</a:t>
            </a:r>
            <a:endParaRPr lang="en-US" dirty="0"/>
          </a:p>
        </p:txBody>
      </p:sp>
      <p:sp>
        <p:nvSpPr>
          <p:cNvPr id="3" name="Content Placeholder 2"/>
          <p:cNvSpPr>
            <a:spLocks noGrp="1"/>
          </p:cNvSpPr>
          <p:nvPr>
            <p:ph idx="1"/>
          </p:nvPr>
        </p:nvSpPr>
        <p:spPr>
          <a:xfrm>
            <a:off x="838200" y="1108038"/>
            <a:ext cx="10515600" cy="5068925"/>
          </a:xfrm>
        </p:spPr>
        <p:txBody>
          <a:bodyPr/>
          <a:lstStyle/>
          <a:p>
            <a:pPr algn="just"/>
            <a:r>
              <a:rPr lang="en-US" dirty="0"/>
              <a:t>Headers are portions of a document that always appear at the top of a page, footers appear at the bottom of a page. </a:t>
            </a:r>
            <a:r>
              <a:rPr lang="en-US" dirty="0" smtClean="0"/>
              <a:t>Headers </a:t>
            </a:r>
            <a:r>
              <a:rPr lang="en-US" dirty="0"/>
              <a:t>and footers display general information such as document title, chapter name, page number, author name </a:t>
            </a:r>
            <a:r>
              <a:rPr lang="en-US" dirty="0" smtClean="0"/>
              <a:t>etc.</a:t>
            </a:r>
            <a:endParaRPr lang="en-US" dirty="0"/>
          </a:p>
        </p:txBody>
      </p:sp>
      <p:pic>
        <p:nvPicPr>
          <p:cNvPr id="12290" name="Picture 2" descr="https://elearn.ellak.gr/pluginfile.php/3831/mod_page/content/9/headers-foo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2417" y="2719630"/>
            <a:ext cx="4614482" cy="355207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59</a:t>
            </a:fld>
            <a:endParaRPr lang="en-US" dirty="0"/>
          </a:p>
        </p:txBody>
      </p:sp>
    </p:spTree>
    <p:extLst>
      <p:ext uri="{BB962C8B-B14F-4D97-AF65-F5344CB8AC3E}">
        <p14:creationId xmlns:p14="http://schemas.microsoft.com/office/powerpoint/2010/main" val="1215605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a:t>A word processor is a </a:t>
            </a:r>
            <a:r>
              <a:rPr lang="en-US" dirty="0" smtClean="0"/>
              <a:t>computer </a:t>
            </a:r>
            <a:r>
              <a:rPr lang="en-US" dirty="0"/>
              <a:t>program that provides for input, editing, formatting, and output of </a:t>
            </a:r>
            <a:r>
              <a:rPr lang="en-US" dirty="0" smtClean="0"/>
              <a:t>text and </a:t>
            </a:r>
            <a:r>
              <a:rPr lang="en-US" dirty="0"/>
              <a:t>some additional </a:t>
            </a:r>
            <a:r>
              <a:rPr lang="en-US" dirty="0" smtClean="0"/>
              <a:t>features to make your document effective.</a:t>
            </a:r>
          </a:p>
          <a:p>
            <a:pPr algn="just"/>
            <a:r>
              <a:rPr lang="en-US" dirty="0" smtClean="0"/>
              <a:t>LibreOffice Writer </a:t>
            </a:r>
            <a:r>
              <a:rPr lang="en-US" dirty="0"/>
              <a:t>is the word processor component of LibreOffice, a freely available, fully-featured office productivity suite. </a:t>
            </a:r>
            <a:endParaRPr lang="en-US" dirty="0" smtClean="0"/>
          </a:p>
          <a:p>
            <a:pPr algn="just"/>
            <a:r>
              <a:rPr lang="en-US" dirty="0" smtClean="0"/>
              <a:t>In </a:t>
            </a:r>
            <a:r>
              <a:rPr lang="en-US" dirty="0"/>
              <a:t>addition to the usual features of a word processor (text entry, editing, and formatting; spelling checker, thesaurus, hyphenation, and autocorrect; find and replace; and others), </a:t>
            </a:r>
            <a:r>
              <a:rPr lang="en-US" dirty="0" smtClean="0"/>
              <a:t>it provides some </a:t>
            </a:r>
            <a:r>
              <a:rPr lang="en-US" dirty="0"/>
              <a:t>important </a:t>
            </a:r>
            <a:r>
              <a:rPr lang="en-US" dirty="0" smtClean="0"/>
              <a:t>other </a:t>
            </a:r>
            <a:r>
              <a:rPr lang="en-US" dirty="0"/>
              <a:t>features such as Change tracking during revisions, Export to PDF, Automated tables of contents and indexes, Templates and </a:t>
            </a:r>
            <a:r>
              <a:rPr lang="en-US" dirty="0" smtClean="0"/>
              <a:t>styles and many more.</a:t>
            </a:r>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a:t>
            </a:fld>
            <a:endParaRPr lang="en-US" dirty="0"/>
          </a:p>
        </p:txBody>
      </p:sp>
    </p:spTree>
    <p:extLst>
      <p:ext uri="{BB962C8B-B14F-4D97-AF65-F5344CB8AC3E}">
        <p14:creationId xmlns:p14="http://schemas.microsoft.com/office/powerpoint/2010/main" val="1619547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1983"/>
            <a:ext cx="10515600" cy="457200"/>
          </a:xfrm>
        </p:spPr>
        <p:txBody>
          <a:bodyPr>
            <a:normAutofit fontScale="90000"/>
          </a:bodyPr>
          <a:lstStyle/>
          <a:p>
            <a:r>
              <a:rPr lang="en-US" b="1" dirty="0"/>
              <a:t>Creating headers and </a:t>
            </a:r>
            <a:r>
              <a:rPr lang="en-US" b="1" dirty="0" smtClean="0"/>
              <a:t>footers</a:t>
            </a:r>
            <a:endParaRPr lang="en-US" dirty="0"/>
          </a:p>
        </p:txBody>
      </p:sp>
      <p:sp>
        <p:nvSpPr>
          <p:cNvPr id="3" name="Content Placeholder 2"/>
          <p:cNvSpPr>
            <a:spLocks noGrp="1"/>
          </p:cNvSpPr>
          <p:nvPr>
            <p:ph idx="1"/>
          </p:nvPr>
        </p:nvSpPr>
        <p:spPr>
          <a:xfrm>
            <a:off x="838200" y="1430767"/>
            <a:ext cx="10515600" cy="4746196"/>
          </a:xfrm>
        </p:spPr>
        <p:txBody>
          <a:bodyPr/>
          <a:lstStyle/>
          <a:p>
            <a:pPr marL="0" indent="0">
              <a:buNone/>
            </a:pPr>
            <a:r>
              <a:rPr lang="en-US" sz="2400" dirty="0" smtClean="0"/>
              <a:t>The </a:t>
            </a:r>
            <a:r>
              <a:rPr lang="en-US" sz="2400" dirty="0"/>
              <a:t>simplest method to insert a </a:t>
            </a:r>
            <a:r>
              <a:rPr lang="en-US" sz="2400" b="1" dirty="0"/>
              <a:t>header</a:t>
            </a:r>
            <a:r>
              <a:rPr lang="en-US" sz="2400" dirty="0"/>
              <a:t> </a:t>
            </a:r>
            <a:r>
              <a:rPr lang="en-US" sz="2400" dirty="0" smtClean="0"/>
              <a:t>is :</a:t>
            </a:r>
            <a:endParaRPr lang="en-US" sz="2400" dirty="0"/>
          </a:p>
          <a:p>
            <a:r>
              <a:rPr lang="en-US" sz="2400" dirty="0"/>
              <a:t>Click above the top of the text area and when </a:t>
            </a:r>
            <a:r>
              <a:rPr lang="en-US" sz="2400" dirty="0" smtClean="0"/>
              <a:t>the </a:t>
            </a:r>
            <a:r>
              <a:rPr lang="en-US" sz="2400" dirty="0"/>
              <a:t>Header marker </a:t>
            </a:r>
            <a:r>
              <a:rPr lang="en-US" sz="2400" dirty="0" smtClean="0"/>
              <a:t>appears, click </a:t>
            </a:r>
            <a:r>
              <a:rPr lang="en-US" sz="2400" dirty="0"/>
              <a:t>on the </a:t>
            </a:r>
            <a:r>
              <a:rPr lang="en-US" sz="2400" b="1" dirty="0"/>
              <a:t>+</a:t>
            </a:r>
            <a:r>
              <a:rPr lang="en-US" sz="2400" dirty="0"/>
              <a:t> icon.</a:t>
            </a:r>
          </a:p>
          <a:p>
            <a:pPr marL="0" indent="0">
              <a:buNone/>
            </a:pPr>
            <a:r>
              <a:rPr lang="en-US" sz="2400" dirty="0"/>
              <a:t>Now you can type and format the header text as any other text</a:t>
            </a:r>
            <a:r>
              <a:rPr lang="en-US" sz="2400" dirty="0" smtClean="0"/>
              <a:t>.</a:t>
            </a:r>
          </a:p>
          <a:p>
            <a:pPr marL="0" indent="0">
              <a:buNone/>
            </a:pPr>
            <a:endParaRPr lang="en-US" sz="2400" dirty="0"/>
          </a:p>
          <a:p>
            <a:r>
              <a:rPr lang="en-US" sz="2400" dirty="0"/>
              <a:t>To insert a </a:t>
            </a:r>
            <a:r>
              <a:rPr lang="en-US" sz="2400" b="1" dirty="0"/>
              <a:t>footer</a:t>
            </a:r>
            <a:r>
              <a:rPr lang="en-US" sz="2400" dirty="0"/>
              <a:t> follow the same steps by clicking on bottom of the text area to display the Footer marker.</a:t>
            </a:r>
          </a:p>
          <a:p>
            <a:pPr marL="0" indent="0">
              <a:buNone/>
            </a:pPr>
            <a:r>
              <a:rPr lang="en-US" sz="2400" dirty="0"/>
              <a:t/>
            </a:r>
            <a:br>
              <a:rPr lang="en-US" sz="2400" dirty="0"/>
            </a:br>
            <a:endParaRPr lang="en-US" sz="2400" dirty="0"/>
          </a:p>
          <a:p>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60</a:t>
            </a:fld>
            <a:endParaRPr lang="en-US" dirty="0"/>
          </a:p>
        </p:txBody>
      </p:sp>
    </p:spTree>
    <p:extLst>
      <p:ext uri="{BB962C8B-B14F-4D97-AF65-F5344CB8AC3E}">
        <p14:creationId xmlns:p14="http://schemas.microsoft.com/office/powerpoint/2010/main" val="40213676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6623"/>
            <a:ext cx="10515600" cy="570790"/>
          </a:xfrm>
        </p:spPr>
        <p:txBody>
          <a:bodyPr>
            <a:normAutofit/>
          </a:bodyPr>
          <a:lstStyle/>
          <a:p>
            <a:r>
              <a:rPr lang="en-US" sz="2500" b="1" dirty="0"/>
              <a:t>Creating headers and footers</a:t>
            </a:r>
            <a:endParaRPr lang="en-US" sz="2500" dirty="0"/>
          </a:p>
        </p:txBody>
      </p:sp>
      <p:sp>
        <p:nvSpPr>
          <p:cNvPr id="3" name="Content Placeholder 2"/>
          <p:cNvSpPr>
            <a:spLocks noGrp="1"/>
          </p:cNvSpPr>
          <p:nvPr>
            <p:ph idx="1"/>
          </p:nvPr>
        </p:nvSpPr>
        <p:spPr>
          <a:xfrm>
            <a:off x="838200" y="1219184"/>
            <a:ext cx="10515600" cy="4957780"/>
          </a:xfrm>
        </p:spPr>
        <p:txBody>
          <a:bodyPr/>
          <a:lstStyle/>
          <a:p>
            <a:pPr marL="0" indent="0" algn="just">
              <a:buNone/>
            </a:pPr>
            <a:r>
              <a:rPr lang="en-US" b="1" i="1" dirty="0" smtClean="0"/>
              <a:t>Using the Page Style Dialog</a:t>
            </a:r>
          </a:p>
          <a:p>
            <a:pPr algn="just"/>
            <a:r>
              <a:rPr lang="en-US" dirty="0" smtClean="0"/>
              <a:t>With </a:t>
            </a:r>
            <a:r>
              <a:rPr lang="en-US" dirty="0"/>
              <a:t>this method you can create headers and footer with some advanced options. Open the Page Style dialog window and enable the header and/or footer.</a:t>
            </a:r>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61</a:t>
            </a:fld>
            <a:endParaRPr lang="en-US" dirty="0"/>
          </a:p>
        </p:txBody>
      </p:sp>
      <p:pic>
        <p:nvPicPr>
          <p:cNvPr id="5" name="Picture 4"/>
          <p:cNvPicPr>
            <a:picLocks noChangeAspect="1"/>
          </p:cNvPicPr>
          <p:nvPr/>
        </p:nvPicPr>
        <p:blipFill>
          <a:blip r:embed="rId2"/>
          <a:stretch>
            <a:fillRect/>
          </a:stretch>
        </p:blipFill>
        <p:spPr>
          <a:xfrm>
            <a:off x="3309772" y="2436528"/>
            <a:ext cx="5287690" cy="4421472"/>
          </a:xfrm>
          <a:prstGeom prst="rect">
            <a:avLst/>
          </a:prstGeom>
        </p:spPr>
      </p:pic>
    </p:spTree>
    <p:extLst>
      <p:ext uri="{BB962C8B-B14F-4D97-AF65-F5344CB8AC3E}">
        <p14:creationId xmlns:p14="http://schemas.microsoft.com/office/powerpoint/2010/main" val="33426392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4823"/>
            <a:ext cx="10515600" cy="560033"/>
          </a:xfrm>
        </p:spPr>
        <p:txBody>
          <a:bodyPr>
            <a:normAutofit/>
          </a:bodyPr>
          <a:lstStyle/>
          <a:p>
            <a:r>
              <a:rPr lang="en-US" sz="2500" b="1" dirty="0"/>
              <a:t>Creating headers and footers</a:t>
            </a:r>
            <a:endParaRPr lang="en-US" sz="2500" dirty="0"/>
          </a:p>
        </p:txBody>
      </p:sp>
      <p:sp>
        <p:nvSpPr>
          <p:cNvPr id="3" name="Content Placeholder 2"/>
          <p:cNvSpPr>
            <a:spLocks noGrp="1"/>
          </p:cNvSpPr>
          <p:nvPr>
            <p:ph idx="1"/>
          </p:nvPr>
        </p:nvSpPr>
        <p:spPr>
          <a:xfrm>
            <a:off x="838200" y="1204856"/>
            <a:ext cx="10515600" cy="4972107"/>
          </a:xfrm>
        </p:spPr>
        <p:txBody>
          <a:bodyPr>
            <a:normAutofit/>
          </a:bodyPr>
          <a:lstStyle/>
          <a:p>
            <a:pPr marL="0" indent="0" algn="just">
              <a:buNone/>
            </a:pPr>
            <a:r>
              <a:rPr lang="en-US" b="1" i="1" dirty="0" smtClean="0"/>
              <a:t>Same content left/right</a:t>
            </a:r>
          </a:p>
          <a:p>
            <a:pPr algn="just"/>
            <a:r>
              <a:rPr lang="en-US" dirty="0" smtClean="0"/>
              <a:t>If </a:t>
            </a:r>
            <a:r>
              <a:rPr lang="en-US" dirty="0"/>
              <a:t>you deselect the </a:t>
            </a:r>
            <a:r>
              <a:rPr lang="en-US" b="1" dirty="0"/>
              <a:t>Same content left/right</a:t>
            </a:r>
            <a:r>
              <a:rPr lang="en-US" dirty="0"/>
              <a:t> box, </a:t>
            </a:r>
            <a:r>
              <a:rPr lang="en-US" dirty="0" smtClean="0"/>
              <a:t>one </a:t>
            </a:r>
            <a:r>
              <a:rPr lang="en-US" dirty="0"/>
              <a:t>can specify a different header for left or right pages. </a:t>
            </a:r>
            <a:endParaRPr lang="en-US" dirty="0" smtClean="0"/>
          </a:p>
          <a:p>
            <a:pPr algn="just"/>
            <a:endParaRPr lang="en-US" dirty="0" smtClean="0"/>
          </a:p>
          <a:p>
            <a:pPr algn="just"/>
            <a:endParaRPr lang="en-US" dirty="0"/>
          </a:p>
          <a:p>
            <a:pPr algn="just"/>
            <a:endParaRPr lang="en-US" dirty="0" smtClean="0"/>
          </a:p>
          <a:p>
            <a:pPr marL="0" indent="0" algn="just">
              <a:buNone/>
            </a:pPr>
            <a:endParaRPr lang="en-US" b="1" dirty="0" smtClean="0"/>
          </a:p>
          <a:p>
            <a:pPr marL="0" indent="0" algn="just">
              <a:buNone/>
            </a:pPr>
            <a:r>
              <a:rPr lang="en-US" sz="2000" b="1" dirty="0" smtClean="0"/>
              <a:t>Same </a:t>
            </a:r>
            <a:r>
              <a:rPr lang="en-US" sz="2000" b="1" dirty="0"/>
              <a:t>content on first </a:t>
            </a:r>
            <a:r>
              <a:rPr lang="en-US" sz="2000" b="1" dirty="0" smtClean="0"/>
              <a:t>page</a:t>
            </a:r>
          </a:p>
          <a:p>
            <a:pPr algn="just"/>
            <a:r>
              <a:rPr lang="en-US" dirty="0"/>
              <a:t>Deselecting </a:t>
            </a:r>
            <a:r>
              <a:rPr lang="en-US" i="1" dirty="0"/>
              <a:t>Same content on first page</a:t>
            </a:r>
            <a:r>
              <a:rPr lang="en-US" dirty="0"/>
              <a:t> allows you to set a different header for the first page of the document. For example if the first page contains a cover for a document we don't want to display the header and footer.</a:t>
            </a:r>
            <a:endParaRPr lang="en-US" b="1" dirty="0"/>
          </a:p>
          <a:p>
            <a:pPr algn="just"/>
            <a:endParaRPr lang="en-US" dirty="0"/>
          </a:p>
        </p:txBody>
      </p:sp>
      <p:pic>
        <p:nvPicPr>
          <p:cNvPr id="14338" name="Picture 2" descr="https://elearn.ellak.gr/pluginfile.php/3831/mod_page/content/9/right-left-page-head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156" y="2633633"/>
            <a:ext cx="5210175" cy="70485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62</a:t>
            </a:fld>
            <a:endParaRPr lang="en-US" dirty="0"/>
          </a:p>
        </p:txBody>
      </p:sp>
    </p:spTree>
    <p:extLst>
      <p:ext uri="{BB962C8B-B14F-4D97-AF65-F5344CB8AC3E}">
        <p14:creationId xmlns:p14="http://schemas.microsoft.com/office/powerpoint/2010/main" val="4340523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23696"/>
            <a:ext cx="10515600" cy="495487"/>
          </a:xfrm>
        </p:spPr>
        <p:txBody>
          <a:bodyPr>
            <a:normAutofit fontScale="90000"/>
          </a:bodyPr>
          <a:lstStyle/>
          <a:p>
            <a:r>
              <a:rPr lang="en-US" b="1" dirty="0"/>
              <a:t>Format headers and </a:t>
            </a:r>
            <a:r>
              <a:rPr lang="en-US" b="1" dirty="0" smtClean="0"/>
              <a:t>footer</a:t>
            </a:r>
            <a:endParaRPr lang="en-US" dirty="0"/>
          </a:p>
        </p:txBody>
      </p:sp>
      <p:sp>
        <p:nvSpPr>
          <p:cNvPr id="3" name="Content Placeholder 2"/>
          <p:cNvSpPr>
            <a:spLocks noGrp="1"/>
          </p:cNvSpPr>
          <p:nvPr>
            <p:ph idx="1"/>
          </p:nvPr>
        </p:nvSpPr>
        <p:spPr>
          <a:xfrm>
            <a:off x="838200" y="1312433"/>
            <a:ext cx="10515600" cy="4864530"/>
          </a:xfrm>
        </p:spPr>
        <p:txBody>
          <a:bodyPr>
            <a:normAutofit/>
          </a:bodyPr>
          <a:lstStyle/>
          <a:p>
            <a:pPr marL="0" indent="0">
              <a:buNone/>
            </a:pPr>
            <a:r>
              <a:rPr lang="en-US" dirty="0"/>
              <a:t>Clicking on a header marker opens a context menu with the following </a:t>
            </a:r>
            <a:r>
              <a:rPr lang="en-US" dirty="0" smtClean="0"/>
              <a:t>commands:</a:t>
            </a:r>
          </a:p>
          <a:p>
            <a:r>
              <a:rPr lang="en-US" sz="2000" dirty="0"/>
              <a:t>Format </a:t>
            </a:r>
            <a:r>
              <a:rPr lang="en-US" sz="2000" dirty="0" smtClean="0"/>
              <a:t>Header:</a:t>
            </a:r>
            <a:r>
              <a:rPr lang="en-US" sz="2000" b="1" dirty="0" smtClean="0"/>
              <a:t> </a:t>
            </a:r>
            <a:r>
              <a:rPr lang="en-US" sz="2000" dirty="0"/>
              <a:t> Opens the Header tab in Page style window</a:t>
            </a:r>
          </a:p>
          <a:p>
            <a:r>
              <a:rPr lang="en-US" sz="2000" dirty="0"/>
              <a:t>Border and </a:t>
            </a:r>
            <a:r>
              <a:rPr lang="en-US" sz="2000" dirty="0" smtClean="0"/>
              <a:t>Background : </a:t>
            </a:r>
            <a:r>
              <a:rPr lang="en-US" sz="2000" dirty="0"/>
              <a:t>Set borders and background for the header area</a:t>
            </a:r>
          </a:p>
          <a:p>
            <a:r>
              <a:rPr lang="en-US" sz="2000" dirty="0"/>
              <a:t>Delete </a:t>
            </a:r>
            <a:r>
              <a:rPr lang="en-US" sz="2000" dirty="0" smtClean="0"/>
              <a:t>Header:  </a:t>
            </a:r>
            <a:r>
              <a:rPr lang="en-US" sz="2000" dirty="0"/>
              <a:t>Remove the </a:t>
            </a:r>
            <a:r>
              <a:rPr lang="en-US" sz="2000" dirty="0" smtClean="0"/>
              <a:t>header</a:t>
            </a:r>
          </a:p>
          <a:p>
            <a:r>
              <a:rPr lang="en-US" sz="2000" dirty="0" smtClean="0"/>
              <a:t>Insert page number : To insert page number as Header or Footer</a:t>
            </a:r>
          </a:p>
          <a:p>
            <a:r>
              <a:rPr lang="en-US" sz="2000" dirty="0" smtClean="0"/>
              <a:t>Insert page Count : To insert Page count as Header or Footer.</a:t>
            </a:r>
          </a:p>
          <a:p>
            <a:pPr marL="0" indent="0">
              <a:buNone/>
            </a:pPr>
            <a:endParaRPr lang="en-US" dirty="0" smtClean="0"/>
          </a:p>
          <a:p>
            <a:pPr marL="0" indent="0">
              <a:buNone/>
            </a:pPr>
            <a:r>
              <a:rPr lang="en-US" dirty="0"/>
              <a:t/>
            </a:r>
            <a:br>
              <a:rPr lang="en-US" dirty="0"/>
            </a:br>
            <a:endParaRPr lang="en-US" dirty="0"/>
          </a:p>
          <a:p>
            <a:pPr marL="0" indent="0">
              <a:buNone/>
            </a:pPr>
            <a:r>
              <a:rPr lang="en-US" dirty="0"/>
              <a:t/>
            </a:r>
            <a:br>
              <a:rPr lang="en-US" dirty="0"/>
            </a:br>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63</a:t>
            </a:fld>
            <a:endParaRPr lang="en-US" dirty="0"/>
          </a:p>
        </p:txBody>
      </p:sp>
      <p:pic>
        <p:nvPicPr>
          <p:cNvPr id="5" name="Picture 4"/>
          <p:cNvPicPr>
            <a:picLocks noChangeAspect="1"/>
          </p:cNvPicPr>
          <p:nvPr/>
        </p:nvPicPr>
        <p:blipFill rotWithShape="1">
          <a:blip r:embed="rId2"/>
          <a:srcRect l="47673" t="30263" r="34131" b="36984"/>
          <a:stretch/>
        </p:blipFill>
        <p:spPr>
          <a:xfrm>
            <a:off x="5374249" y="4256027"/>
            <a:ext cx="2109117" cy="2372757"/>
          </a:xfrm>
          <a:prstGeom prst="rect">
            <a:avLst/>
          </a:prstGeom>
        </p:spPr>
      </p:pic>
    </p:spTree>
    <p:extLst>
      <p:ext uri="{BB962C8B-B14F-4D97-AF65-F5344CB8AC3E}">
        <p14:creationId xmlns:p14="http://schemas.microsoft.com/office/powerpoint/2010/main" val="2317443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909" y="761982"/>
            <a:ext cx="10680741" cy="452441"/>
          </a:xfrm>
        </p:spPr>
        <p:txBody>
          <a:bodyPr/>
          <a:lstStyle/>
          <a:p>
            <a:r>
              <a:rPr lang="en-US" sz="2500" b="1" dirty="0"/>
              <a:t>Format headers and footer</a:t>
            </a:r>
            <a:endParaRPr lang="en-US" sz="2500" dirty="0"/>
          </a:p>
        </p:txBody>
      </p:sp>
      <p:sp>
        <p:nvSpPr>
          <p:cNvPr id="3" name="Content Placeholder 2"/>
          <p:cNvSpPr>
            <a:spLocks noGrp="1"/>
          </p:cNvSpPr>
          <p:nvPr>
            <p:ph idx="1"/>
          </p:nvPr>
        </p:nvSpPr>
        <p:spPr>
          <a:xfrm>
            <a:off x="711200" y="1214423"/>
            <a:ext cx="11290342" cy="4912058"/>
          </a:xfrm>
        </p:spPr>
        <p:txBody>
          <a:bodyPr/>
          <a:lstStyle/>
          <a:p>
            <a:pPr marL="0" indent="0">
              <a:buNone/>
            </a:pPr>
            <a:r>
              <a:rPr lang="en-US" b="1" dirty="0"/>
              <a:t>Formatting text in headers and footers</a:t>
            </a:r>
          </a:p>
          <a:p>
            <a:r>
              <a:rPr lang="en-US" dirty="0"/>
              <a:t>Text inside headers and footers is formatted as normal text using character and paragraph </a:t>
            </a:r>
            <a:r>
              <a:rPr lang="en-US" dirty="0" smtClean="0"/>
              <a:t>formatting </a:t>
            </a:r>
            <a:r>
              <a:rPr lang="en-US" dirty="0"/>
              <a:t>commands.</a:t>
            </a:r>
          </a:p>
          <a:p>
            <a:pPr marL="0" indent="0">
              <a:buNone/>
            </a:pPr>
            <a:r>
              <a:rPr lang="en-US" b="1" dirty="0"/>
              <a:t>Fields in headers and footers</a:t>
            </a:r>
          </a:p>
          <a:p>
            <a:pPr algn="just"/>
            <a:r>
              <a:rPr lang="en-US" dirty="0"/>
              <a:t>Information such as document title, chapter titles, and page numbers, which often go into headers and footers, are best added as </a:t>
            </a:r>
            <a:r>
              <a:rPr lang="en-US" b="1" dirty="0"/>
              <a:t>fields</a:t>
            </a:r>
            <a:r>
              <a:rPr lang="en-US" dirty="0" smtClean="0"/>
              <a:t>.</a:t>
            </a:r>
          </a:p>
          <a:p>
            <a:pPr algn="just"/>
            <a:r>
              <a:rPr lang="en-US" dirty="0" smtClean="0"/>
              <a:t>To insert fields, go to Insert menu-&gt; Field </a:t>
            </a:r>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64</a:t>
            </a:fld>
            <a:endParaRPr lang="en-US" dirty="0"/>
          </a:p>
        </p:txBody>
      </p:sp>
      <p:pic>
        <p:nvPicPr>
          <p:cNvPr id="5" name="Picture 4" descr="https://elearn.ellak.gr/pluginfile.php/3977/mod_page/content/7/insert-field-selector.png"/>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15944"/>
          <a:stretch/>
        </p:blipFill>
        <p:spPr bwMode="auto">
          <a:xfrm>
            <a:off x="5510212" y="4130565"/>
            <a:ext cx="1266825" cy="1641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8104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26877"/>
            <a:ext cx="10515600" cy="592306"/>
          </a:xfrm>
        </p:spPr>
        <p:txBody>
          <a:bodyPr>
            <a:normAutofit/>
          </a:bodyPr>
          <a:lstStyle/>
          <a:p>
            <a:r>
              <a:rPr lang="en-US" sz="2500" b="1" dirty="0"/>
              <a:t>Format headers and footer</a:t>
            </a:r>
            <a:endParaRPr lang="en-US" sz="2500" dirty="0"/>
          </a:p>
        </p:txBody>
      </p:sp>
      <p:sp>
        <p:nvSpPr>
          <p:cNvPr id="3" name="Content Placeholder 2"/>
          <p:cNvSpPr>
            <a:spLocks noGrp="1"/>
          </p:cNvSpPr>
          <p:nvPr>
            <p:ph idx="1"/>
          </p:nvPr>
        </p:nvSpPr>
        <p:spPr>
          <a:xfrm>
            <a:off x="838200" y="1323191"/>
            <a:ext cx="10515600" cy="4853772"/>
          </a:xfrm>
        </p:spPr>
        <p:txBody>
          <a:bodyPr>
            <a:normAutofit fontScale="85000" lnSpcReduction="20000"/>
          </a:bodyPr>
          <a:lstStyle/>
          <a:p>
            <a:pPr marL="0" indent="0">
              <a:buNone/>
            </a:pPr>
            <a:r>
              <a:rPr lang="en-US" b="1" i="1" dirty="0" smtClean="0"/>
              <a:t>Disabling page number on the first page</a:t>
            </a:r>
          </a:p>
          <a:p>
            <a:pPr marL="0" indent="0">
              <a:buNone/>
            </a:pPr>
            <a:r>
              <a:rPr lang="en-US" dirty="0" smtClean="0"/>
              <a:t>Sometimes </a:t>
            </a:r>
            <a:r>
              <a:rPr lang="en-US" dirty="0"/>
              <a:t>the first page of a document contains a cover and we do not want page numbering to appear on header or footer. One way to achieve </a:t>
            </a:r>
            <a:r>
              <a:rPr lang="en-US" dirty="0" smtClean="0"/>
              <a:t>thi</a:t>
            </a:r>
            <a:r>
              <a:rPr lang="en-US" dirty="0"/>
              <a:t>s is </a:t>
            </a:r>
            <a:r>
              <a:rPr lang="en-US" dirty="0" smtClean="0"/>
              <a:t>to</a:t>
            </a:r>
          </a:p>
          <a:p>
            <a:pPr marL="0" indent="0">
              <a:buNone/>
            </a:pPr>
            <a:endParaRPr lang="en-US" dirty="0" smtClean="0"/>
          </a:p>
          <a:p>
            <a:r>
              <a:rPr lang="en-US" dirty="0"/>
              <a:t> Format the header of </a:t>
            </a:r>
            <a:r>
              <a:rPr lang="en-US" dirty="0" smtClean="0"/>
              <a:t>footer</a:t>
            </a:r>
          </a:p>
          <a:p>
            <a:endParaRPr lang="en-US" dirty="0" smtClean="0"/>
          </a:p>
          <a:p>
            <a:endParaRPr lang="en-US" dirty="0" smtClean="0"/>
          </a:p>
          <a:p>
            <a:r>
              <a:rPr lang="en-US" dirty="0"/>
              <a:t>Deselect the option </a:t>
            </a:r>
            <a:r>
              <a:rPr lang="en-US" i="1" dirty="0"/>
              <a:t>Same content on first </a:t>
            </a:r>
            <a:r>
              <a:rPr lang="en-US" i="1" dirty="0" smtClean="0"/>
              <a:t>page.</a:t>
            </a:r>
          </a:p>
          <a:p>
            <a:endParaRPr lang="en-US" i="1" dirty="0" smtClean="0"/>
          </a:p>
          <a:p>
            <a:endParaRPr lang="en-US" i="1" dirty="0"/>
          </a:p>
          <a:p>
            <a:endParaRPr lang="en-US" i="1" dirty="0" smtClean="0"/>
          </a:p>
          <a:p>
            <a:endParaRPr lang="en-US" i="1" dirty="0"/>
          </a:p>
          <a:p>
            <a:r>
              <a:rPr lang="en-US" dirty="0"/>
              <a:t>Then you can edit the contents of the fist page header of footer to delete page numbering or all the contents.</a:t>
            </a:r>
          </a:p>
          <a:p>
            <a:r>
              <a:rPr lang="en-US" dirty="0"/>
              <a:t>Do not delete the header or footer, only the contents.</a:t>
            </a:r>
            <a:br>
              <a:rPr lang="en-US" dirty="0"/>
            </a:br>
            <a:endParaRPr lang="en-US" dirty="0"/>
          </a:p>
        </p:txBody>
      </p:sp>
      <p:pic>
        <p:nvPicPr>
          <p:cNvPr id="3074" name="Picture 2" descr="https://elearn.ellak.gr/pluginfile.php/3977/mod_page/content/7/format-first-page-header.png"/>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096000" y="2118785"/>
            <a:ext cx="194310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elearn.ellak.gr/pluginfile.php/3977/mod_page/content/7/disable-fist-page-header.png"/>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209258" y="3503352"/>
            <a:ext cx="2372472" cy="128904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65</a:t>
            </a:fld>
            <a:endParaRPr lang="en-US" dirty="0"/>
          </a:p>
        </p:txBody>
      </p:sp>
    </p:spTree>
    <p:extLst>
      <p:ext uri="{BB962C8B-B14F-4D97-AF65-F5344CB8AC3E}">
        <p14:creationId xmlns:p14="http://schemas.microsoft.com/office/powerpoint/2010/main" val="27488050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Case</a:t>
            </a:r>
            <a:endParaRPr lang="en-US" dirty="0"/>
          </a:p>
        </p:txBody>
      </p:sp>
      <p:sp>
        <p:nvSpPr>
          <p:cNvPr id="3" name="Content Placeholder 2"/>
          <p:cNvSpPr>
            <a:spLocks noGrp="1"/>
          </p:cNvSpPr>
          <p:nvPr>
            <p:ph idx="1"/>
          </p:nvPr>
        </p:nvSpPr>
        <p:spPr/>
        <p:txBody>
          <a:bodyPr/>
          <a:lstStyle/>
          <a:p>
            <a:pPr marL="0" indent="0">
              <a:buNone/>
            </a:pPr>
            <a:r>
              <a:rPr lang="en-US" b="1" i="1" dirty="0" smtClean="0"/>
              <a:t>Changing case of selected text</a:t>
            </a:r>
          </a:p>
          <a:p>
            <a:pPr marL="0" indent="0">
              <a:buNone/>
            </a:pPr>
            <a:r>
              <a:rPr lang="en-US" dirty="0"/>
              <a:t>To quickly change the case of text, select </a:t>
            </a:r>
            <a:r>
              <a:rPr lang="en-US" dirty="0" smtClean="0"/>
              <a:t>the text and </a:t>
            </a:r>
            <a:r>
              <a:rPr lang="en-US" dirty="0"/>
              <a:t>choose </a:t>
            </a:r>
            <a:r>
              <a:rPr lang="en-US" i="1" dirty="0"/>
              <a:t>Format &gt; Text </a:t>
            </a:r>
            <a:r>
              <a:rPr lang="en-US" dirty="0"/>
              <a:t>on the Menu </a:t>
            </a:r>
            <a:r>
              <a:rPr lang="en-US" dirty="0" smtClean="0"/>
              <a:t>bar </a:t>
            </a:r>
            <a:r>
              <a:rPr lang="en-US" dirty="0"/>
              <a:t>and </a:t>
            </a:r>
            <a:r>
              <a:rPr lang="en-US" dirty="0" smtClean="0"/>
              <a:t>then choose </a:t>
            </a:r>
            <a:r>
              <a:rPr lang="en-US" dirty="0"/>
              <a:t>one of the following:</a:t>
            </a:r>
          </a:p>
          <a:p>
            <a:r>
              <a:rPr lang="en-US" dirty="0" smtClean="0"/>
              <a:t>UPPER CASE :  all </a:t>
            </a:r>
            <a:r>
              <a:rPr lang="en-US" dirty="0"/>
              <a:t>letters are capitalized.</a:t>
            </a:r>
          </a:p>
          <a:p>
            <a:r>
              <a:rPr lang="en-US" dirty="0" smtClean="0"/>
              <a:t>lower case : no </a:t>
            </a:r>
            <a:r>
              <a:rPr lang="en-US" dirty="0"/>
              <a:t>words </a:t>
            </a:r>
            <a:r>
              <a:rPr lang="en-US" dirty="0" smtClean="0"/>
              <a:t>are </a:t>
            </a:r>
            <a:r>
              <a:rPr lang="en-US" dirty="0"/>
              <a:t>capitalized.</a:t>
            </a:r>
          </a:p>
          <a:p>
            <a:r>
              <a:rPr lang="en-US" dirty="0" smtClean="0"/>
              <a:t>Cycle Case : cycles </a:t>
            </a:r>
            <a:r>
              <a:rPr lang="en-US" dirty="0"/>
              <a:t>the selected words through upper case, lower </a:t>
            </a:r>
            <a:r>
              <a:rPr lang="en-US" dirty="0" smtClean="0"/>
              <a:t>case and capitalize </a:t>
            </a:r>
            <a:r>
              <a:rPr lang="en-US" dirty="0"/>
              <a:t>every word.</a:t>
            </a:r>
          </a:p>
          <a:p>
            <a:r>
              <a:rPr lang="en-US" dirty="0" smtClean="0"/>
              <a:t>Sentence case : only </a:t>
            </a:r>
            <a:r>
              <a:rPr lang="en-US" dirty="0"/>
              <a:t>the first word is </a:t>
            </a:r>
            <a:r>
              <a:rPr lang="en-US" dirty="0" smtClean="0"/>
              <a:t>capitalized</a:t>
            </a:r>
          </a:p>
          <a:p>
            <a:r>
              <a:rPr lang="en-US" dirty="0"/>
              <a:t>Capitalize Every </a:t>
            </a:r>
            <a:r>
              <a:rPr lang="en-US" dirty="0" smtClean="0"/>
              <a:t>Word :  </a:t>
            </a:r>
            <a:r>
              <a:rPr lang="en-US" dirty="0"/>
              <a:t>every word is capitalized.</a:t>
            </a:r>
          </a:p>
          <a:p>
            <a:r>
              <a:rPr lang="en-US" dirty="0" err="1" smtClean="0"/>
              <a:t>tOGGLE</a:t>
            </a:r>
            <a:r>
              <a:rPr lang="en-US" dirty="0" smtClean="0"/>
              <a:t> </a:t>
            </a:r>
            <a:r>
              <a:rPr lang="en-US" dirty="0" err="1" smtClean="0"/>
              <a:t>cASE</a:t>
            </a:r>
            <a:r>
              <a:rPr lang="en-US" dirty="0" smtClean="0"/>
              <a:t> : changes </a:t>
            </a:r>
            <a:r>
              <a:rPr lang="en-US" dirty="0"/>
              <a:t>every letter to the opposite case.</a:t>
            </a:r>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66</a:t>
            </a:fld>
            <a:endParaRPr lang="en-US" dirty="0"/>
          </a:p>
        </p:txBody>
      </p:sp>
    </p:spTree>
    <p:extLst>
      <p:ext uri="{BB962C8B-B14F-4D97-AF65-F5344CB8AC3E}">
        <p14:creationId xmlns:p14="http://schemas.microsoft.com/office/powerpoint/2010/main" val="19740258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Spelling and Grammar Checking</a:t>
            </a:r>
            <a:endParaRPr lang="en-IN" dirty="0"/>
          </a:p>
        </p:txBody>
      </p:sp>
      <p:sp>
        <p:nvSpPr>
          <p:cNvPr id="3" name="Subtitle 2"/>
          <p:cNvSpPr>
            <a:spLocks noGrp="1"/>
          </p:cNvSpPr>
          <p:nvPr>
            <p:ph type="subTitle" idx="1"/>
          </p:nvPr>
        </p:nvSpPr>
        <p:spPr/>
        <p:txBody>
          <a:bodyPr/>
          <a:lstStyle/>
          <a:p>
            <a:endParaRPr lang="en-IN" dirty="0"/>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t>67</a:t>
            </a:fld>
            <a:endParaRPr lang="en-US"/>
          </a:p>
        </p:txBody>
      </p:sp>
    </p:spTree>
    <p:extLst>
      <p:ext uri="{BB962C8B-B14F-4D97-AF65-F5344CB8AC3E}">
        <p14:creationId xmlns:p14="http://schemas.microsoft.com/office/powerpoint/2010/main" val="2770765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Spelling and grammar</a:t>
            </a:r>
          </a:p>
        </p:txBody>
      </p:sp>
      <p:sp>
        <p:nvSpPr>
          <p:cNvPr id="3" name="Content Placeholder 2"/>
          <p:cNvSpPr>
            <a:spLocks noGrp="1"/>
          </p:cNvSpPr>
          <p:nvPr>
            <p:ph idx="1"/>
          </p:nvPr>
        </p:nvSpPr>
        <p:spPr/>
        <p:txBody>
          <a:bodyPr/>
          <a:lstStyle/>
          <a:p>
            <a:pPr algn="just"/>
            <a:r>
              <a:rPr lang="en-US" dirty="0"/>
              <a:t>In order to use this feature, the appropriate dictionaries for your language must be installed. By default, four dictionaries are installed: a spelling checker, a grammar checker, a hyphenation dictionary, and a thesaurus</a:t>
            </a:r>
            <a:r>
              <a:rPr lang="en-US" dirty="0" smtClean="0"/>
              <a:t>.</a:t>
            </a:r>
          </a:p>
          <a:p>
            <a:pPr algn="just"/>
            <a:r>
              <a:rPr lang="en-US" dirty="0"/>
              <a:t>Writer provides a spelling checker, which checks to see if each word in the document is in the installed dictionary. Also provided is a grammar checker, within the Spelling dialogue, which can be enabled or disabled in the Spelling dialog.</a:t>
            </a:r>
            <a:endParaRPr lang="en-IN" dirty="0"/>
          </a:p>
          <a:p>
            <a:pPr algn="just"/>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68</a:t>
            </a:fld>
            <a:endParaRPr lang="en-US" dirty="0"/>
          </a:p>
        </p:txBody>
      </p:sp>
    </p:spTree>
    <p:extLst>
      <p:ext uri="{BB962C8B-B14F-4D97-AF65-F5344CB8AC3E}">
        <p14:creationId xmlns:p14="http://schemas.microsoft.com/office/powerpoint/2010/main" val="33739843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Automatic Spell </a:t>
            </a:r>
            <a:r>
              <a:rPr lang="en-IN" dirty="0" smtClean="0"/>
              <a:t>Checking</a:t>
            </a:r>
            <a:endParaRPr lang="en-IN" dirty="0"/>
          </a:p>
        </p:txBody>
      </p:sp>
      <p:sp>
        <p:nvSpPr>
          <p:cNvPr id="3" name="Content Placeholder 2"/>
          <p:cNvSpPr>
            <a:spLocks noGrp="1"/>
          </p:cNvSpPr>
          <p:nvPr>
            <p:ph idx="1"/>
          </p:nvPr>
        </p:nvSpPr>
        <p:spPr/>
        <p:txBody>
          <a:bodyPr/>
          <a:lstStyle/>
          <a:p>
            <a:pPr algn="just"/>
            <a:r>
              <a:rPr lang="en-US" dirty="0"/>
              <a:t>Automatic Spell Checking checks each word as it is typed and displays a wavy red line under any unrecognized words</a:t>
            </a:r>
            <a:r>
              <a:rPr lang="en-US" dirty="0" smtClean="0"/>
              <a:t>.</a:t>
            </a:r>
          </a:p>
          <a:p>
            <a:pPr algn="just"/>
            <a:r>
              <a:rPr lang="en-US" dirty="0" smtClean="0"/>
              <a:t>Right-click </a:t>
            </a:r>
            <a:r>
              <a:rPr lang="en-US" dirty="0"/>
              <a:t>on an unrecognized word to open a context menu. You can click on one of the suggested words to replace the underlined word with the one selected. When the word is corrected, the line disappears.</a:t>
            </a:r>
            <a:endParaRPr lang="en-US" dirty="0" smtClean="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69</a:t>
            </a:fld>
            <a:endParaRPr lang="en-US" dirty="0"/>
          </a:p>
        </p:txBody>
      </p:sp>
      <p:pic>
        <p:nvPicPr>
          <p:cNvPr id="5" name="Picture 4"/>
          <p:cNvPicPr>
            <a:picLocks noChangeAspect="1"/>
          </p:cNvPicPr>
          <p:nvPr/>
        </p:nvPicPr>
        <p:blipFill>
          <a:blip r:embed="rId2"/>
          <a:stretch>
            <a:fillRect/>
          </a:stretch>
        </p:blipFill>
        <p:spPr>
          <a:xfrm>
            <a:off x="3892923" y="2798094"/>
            <a:ext cx="3187145" cy="3780828"/>
          </a:xfrm>
          <a:prstGeom prst="rect">
            <a:avLst/>
          </a:prstGeom>
        </p:spPr>
      </p:pic>
    </p:spTree>
    <p:extLst>
      <p:ext uri="{BB962C8B-B14F-4D97-AF65-F5344CB8AC3E}">
        <p14:creationId xmlns:p14="http://schemas.microsoft.com/office/powerpoint/2010/main" val="2774817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1982"/>
            <a:ext cx="10515600" cy="457201"/>
          </a:xfrm>
        </p:spPr>
        <p:txBody>
          <a:bodyPr/>
          <a:lstStyle/>
          <a:p>
            <a:r>
              <a:rPr lang="en-US" dirty="0" smtClean="0"/>
              <a:t>Understanding GUI</a:t>
            </a:r>
            <a:endParaRPr lang="en-US" dirty="0"/>
          </a:p>
        </p:txBody>
      </p:sp>
      <p:pic>
        <p:nvPicPr>
          <p:cNvPr id="4" name="Picture 3"/>
          <p:cNvPicPr>
            <a:picLocks noChangeAspect="1"/>
          </p:cNvPicPr>
          <p:nvPr/>
        </p:nvPicPr>
        <p:blipFill rotWithShape="1">
          <a:blip r:embed="rId2"/>
          <a:srcRect t="2415"/>
          <a:stretch/>
        </p:blipFill>
        <p:spPr>
          <a:xfrm>
            <a:off x="838201" y="1314136"/>
            <a:ext cx="9089700" cy="55438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Slide Number Placeholder 2"/>
          <p:cNvSpPr>
            <a:spLocks noGrp="1"/>
          </p:cNvSpPr>
          <p:nvPr>
            <p:ph type="sldNum" sz="quarter" idx="12"/>
          </p:nvPr>
        </p:nvSpPr>
        <p:spPr/>
        <p:txBody>
          <a:bodyPr>
            <a:normAutofit lnSpcReduction="10000"/>
          </a:bodyPr>
          <a:lstStyle/>
          <a:p>
            <a:fld id="{26A31B2F-AFDF-4768-87BA-3AF3DB3FE775}" type="slidenum">
              <a:rPr lang="en-US" smtClean="0"/>
              <a:pPr/>
              <a:t>7</a:t>
            </a:fld>
            <a:endParaRPr lang="en-US" dirty="0"/>
          </a:p>
        </p:txBody>
      </p:sp>
    </p:spTree>
    <p:extLst>
      <p:ext uri="{BB962C8B-B14F-4D97-AF65-F5344CB8AC3E}">
        <p14:creationId xmlns:p14="http://schemas.microsoft.com/office/powerpoint/2010/main" val="3897489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Automatic Spell Checking</a:t>
            </a:r>
          </a:p>
        </p:txBody>
      </p:sp>
      <p:sp>
        <p:nvSpPr>
          <p:cNvPr id="3" name="Content Placeholder 2"/>
          <p:cNvSpPr>
            <a:spLocks noGrp="1"/>
          </p:cNvSpPr>
          <p:nvPr>
            <p:ph idx="1"/>
          </p:nvPr>
        </p:nvSpPr>
        <p:spPr/>
        <p:txBody>
          <a:bodyPr/>
          <a:lstStyle/>
          <a:p>
            <a:pPr algn="just"/>
            <a:r>
              <a:rPr lang="en-US" dirty="0" smtClean="0"/>
              <a:t>If </a:t>
            </a:r>
            <a:r>
              <a:rPr lang="en-US" dirty="0"/>
              <a:t>Automatic Spell Checking is not enabled click </a:t>
            </a:r>
            <a:r>
              <a:rPr lang="en-US" i="1" dirty="0"/>
              <a:t>Tools &gt; Automatic Spell Checking</a:t>
            </a:r>
            <a:r>
              <a:rPr lang="en-US" dirty="0"/>
              <a:t> menu command to enable it</a:t>
            </a:r>
            <a:r>
              <a:rPr lang="en-US" dirty="0" smtClean="0"/>
              <a:t>.</a:t>
            </a:r>
          </a:p>
          <a:p>
            <a:pPr marL="0" indent="0" algn="just">
              <a:buNone/>
            </a:pPr>
            <a:endParaRPr lang="en-US" dirty="0"/>
          </a:p>
          <a:p>
            <a:pPr marL="0" indent="0" algn="just">
              <a:buNone/>
            </a:pPr>
            <a:r>
              <a:rPr lang="en-US" sz="2000" i="1" dirty="0" smtClean="0"/>
              <a:t>Note: </a:t>
            </a:r>
            <a:r>
              <a:rPr lang="en-US" sz="2000" dirty="0"/>
              <a:t>A word marked as unrecognized is not necessarily misspelled. It can simply be a name, acronym, a technical term or any other word that is not on the dictionary.</a:t>
            </a:r>
            <a:endParaRPr lang="en-IN" sz="2000" i="1"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70</a:t>
            </a:fld>
            <a:endParaRPr lang="en-US" dirty="0"/>
          </a:p>
        </p:txBody>
      </p:sp>
    </p:spTree>
    <p:extLst>
      <p:ext uri="{BB962C8B-B14F-4D97-AF65-F5344CB8AC3E}">
        <p14:creationId xmlns:p14="http://schemas.microsoft.com/office/powerpoint/2010/main" val="25380649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4590"/>
          </a:xfrm>
        </p:spPr>
        <p:txBody>
          <a:bodyPr>
            <a:normAutofit/>
          </a:bodyPr>
          <a:lstStyle/>
          <a:p>
            <a:r>
              <a:rPr lang="en-US" dirty="0"/>
              <a:t>Spell checking an entire </a:t>
            </a:r>
            <a:r>
              <a:rPr lang="en-US" dirty="0" smtClean="0"/>
              <a:t>document</a:t>
            </a:r>
            <a:endParaRPr lang="en-IN" dirty="0"/>
          </a:p>
        </p:txBody>
      </p:sp>
      <p:sp>
        <p:nvSpPr>
          <p:cNvPr id="3" name="Content Placeholder 2"/>
          <p:cNvSpPr>
            <a:spLocks noGrp="1"/>
          </p:cNvSpPr>
          <p:nvPr>
            <p:ph idx="1"/>
          </p:nvPr>
        </p:nvSpPr>
        <p:spPr>
          <a:xfrm>
            <a:off x="750277" y="1239716"/>
            <a:ext cx="10515600" cy="4601641"/>
          </a:xfrm>
        </p:spPr>
        <p:txBody>
          <a:bodyPr/>
          <a:lstStyle/>
          <a:p>
            <a:pPr algn="just"/>
            <a:r>
              <a:rPr lang="en-US" dirty="0"/>
              <a:t>To perform a combined spelling and grammar check on the document (or a text selection), click the Spelling and Grammar </a:t>
            </a:r>
            <a:r>
              <a:rPr lang="en-US" dirty="0" smtClean="0"/>
              <a:t>button </a:t>
            </a:r>
            <a:r>
              <a:rPr lang="en-US" dirty="0"/>
              <a:t>on the Standard toolbar, or choose Tools &gt; Spelling and Grammar. This checks the document or selection and opens the Spelling and Grammar dialog if any unrecognized words are found. In order to use this, the appropriate dictionaries must be installed.</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71</a:t>
            </a:fld>
            <a:endParaRPr lang="en-US" dirty="0"/>
          </a:p>
        </p:txBody>
      </p:sp>
      <p:pic>
        <p:nvPicPr>
          <p:cNvPr id="5" name="Picture 4"/>
          <p:cNvPicPr>
            <a:picLocks noChangeAspect="1"/>
          </p:cNvPicPr>
          <p:nvPr/>
        </p:nvPicPr>
        <p:blipFill>
          <a:blip r:embed="rId2"/>
          <a:stretch>
            <a:fillRect/>
          </a:stretch>
        </p:blipFill>
        <p:spPr>
          <a:xfrm>
            <a:off x="3468502" y="2656721"/>
            <a:ext cx="5245194" cy="4201279"/>
          </a:xfrm>
          <a:prstGeom prst="rect">
            <a:avLst/>
          </a:prstGeom>
        </p:spPr>
      </p:pic>
    </p:spTree>
    <p:extLst>
      <p:ext uri="{BB962C8B-B14F-4D97-AF65-F5344CB8AC3E}">
        <p14:creationId xmlns:p14="http://schemas.microsoft.com/office/powerpoint/2010/main" val="10830221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Spell checking an entire document</a:t>
            </a:r>
            <a:endParaRPr lang="en-IN" dirty="0"/>
          </a:p>
        </p:txBody>
      </p:sp>
      <p:sp>
        <p:nvSpPr>
          <p:cNvPr id="3" name="Content Placeholder 2"/>
          <p:cNvSpPr>
            <a:spLocks noGrp="1"/>
          </p:cNvSpPr>
          <p:nvPr>
            <p:ph idx="1"/>
          </p:nvPr>
        </p:nvSpPr>
        <p:spPr/>
        <p:txBody>
          <a:bodyPr/>
          <a:lstStyle/>
          <a:p>
            <a:pPr algn="just"/>
            <a:r>
              <a:rPr lang="en-US" dirty="0"/>
              <a:t>If an unrecognized word is found it is highlighted in red on the top pane. The bottom pane contains suggested replacement words for the highlighted word. The option to restart from the beginning of the document is offered on reaching the end of the document</a:t>
            </a:r>
            <a:r>
              <a:rPr lang="en-US" dirty="0" smtClean="0"/>
              <a:t>.</a:t>
            </a:r>
          </a:p>
          <a:p>
            <a:pPr marL="0" indent="0">
              <a:buNone/>
            </a:pPr>
            <a:r>
              <a:rPr lang="en-US" dirty="0" smtClean="0"/>
              <a:t>The </a:t>
            </a:r>
            <a:r>
              <a:rPr lang="en-US" dirty="0"/>
              <a:t>elements of the Spelling and Grammar dialog are as follows:</a:t>
            </a:r>
          </a:p>
          <a:p>
            <a:pPr marL="0" indent="0">
              <a:buNone/>
            </a:pPr>
            <a:r>
              <a:rPr lang="en-IN" b="1" dirty="0"/>
              <a:t>Not in dictionary</a:t>
            </a:r>
            <a:endParaRPr lang="en-IN" dirty="0"/>
          </a:p>
          <a:p>
            <a:pPr algn="just"/>
            <a:r>
              <a:rPr lang="en-US" dirty="0"/>
              <a:t>The sentence containing the error is displayed in the pane. If an unrecognized word is found it is highlighted. The sentence or the word can be edited in the pane.</a:t>
            </a:r>
          </a:p>
          <a:p>
            <a:pPr marL="0" indent="0" algn="just">
              <a:buNone/>
            </a:pPr>
            <a:r>
              <a:rPr lang="en-IN" b="1" dirty="0"/>
              <a:t>Suggestions</a:t>
            </a:r>
          </a:p>
          <a:p>
            <a:pPr algn="just"/>
            <a:r>
              <a:rPr lang="en-US" dirty="0"/>
              <a:t>The pane contains suggested replacement words for the highlighted word. Select a word and then select Change or Change All to replace it.</a:t>
            </a:r>
            <a:endParaRPr lang="en-IN" dirty="0"/>
          </a:p>
          <a:p>
            <a:pPr algn="just"/>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72</a:t>
            </a:fld>
            <a:endParaRPr lang="en-US" dirty="0"/>
          </a:p>
        </p:txBody>
      </p:sp>
    </p:spTree>
    <p:extLst>
      <p:ext uri="{BB962C8B-B14F-4D97-AF65-F5344CB8AC3E}">
        <p14:creationId xmlns:p14="http://schemas.microsoft.com/office/powerpoint/2010/main" val="34068103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Spell checking an entire document</a:t>
            </a:r>
            <a:endParaRPr lang="en-IN" dirty="0"/>
          </a:p>
        </p:txBody>
      </p:sp>
      <p:sp>
        <p:nvSpPr>
          <p:cNvPr id="3" name="Content Placeholder 2"/>
          <p:cNvSpPr>
            <a:spLocks noGrp="1"/>
          </p:cNvSpPr>
          <p:nvPr>
            <p:ph idx="1"/>
          </p:nvPr>
        </p:nvSpPr>
        <p:spPr/>
        <p:txBody>
          <a:bodyPr>
            <a:normAutofit/>
          </a:bodyPr>
          <a:lstStyle/>
          <a:p>
            <a:pPr marL="0" indent="0">
              <a:buNone/>
            </a:pPr>
            <a:r>
              <a:rPr lang="en-IN" b="1" dirty="0"/>
              <a:t>Text </a:t>
            </a:r>
            <a:r>
              <a:rPr lang="en-IN" b="1" dirty="0" smtClean="0"/>
              <a:t>language</a:t>
            </a:r>
          </a:p>
          <a:p>
            <a:pPr algn="just"/>
            <a:r>
              <a:rPr lang="en-US" dirty="0"/>
              <a:t>The language to be used for the spell and grammar checking can be selected from this list. If the spell check is enabled for this language, a check mark is displayed in front of </a:t>
            </a:r>
            <a:r>
              <a:rPr lang="en-US" dirty="0" smtClean="0"/>
              <a:t>it.</a:t>
            </a:r>
          </a:p>
          <a:p>
            <a:pPr marL="0" indent="0">
              <a:buNone/>
            </a:pPr>
            <a:r>
              <a:rPr lang="en-IN" b="1" dirty="0" smtClean="0"/>
              <a:t>Ignore</a:t>
            </a:r>
          </a:p>
          <a:p>
            <a:pPr algn="just"/>
            <a:r>
              <a:rPr lang="en-US" dirty="0"/>
              <a:t>This one instance of the underlined word will be ignored while the document is open. Other instances, if they exist, will still be underlined. This setting is not stored with the document</a:t>
            </a:r>
            <a:r>
              <a:rPr lang="en-US" dirty="0" smtClean="0"/>
              <a:t>.</a:t>
            </a:r>
          </a:p>
          <a:p>
            <a:pPr marL="0" indent="0" algn="just">
              <a:buNone/>
            </a:pPr>
            <a:r>
              <a:rPr lang="en-IN" b="1" dirty="0"/>
              <a:t>Ignore All</a:t>
            </a:r>
            <a:endParaRPr lang="en-IN" dirty="0"/>
          </a:p>
          <a:p>
            <a:r>
              <a:rPr lang="en-US" dirty="0"/>
              <a:t>All instances of the word in the document will be ignored, and the word will be added to the </a:t>
            </a:r>
            <a:r>
              <a:rPr lang="en-US" dirty="0" err="1"/>
              <a:t>IgnoreAllList</a:t>
            </a:r>
            <a:r>
              <a:rPr lang="en-US" dirty="0"/>
              <a:t> user-defined dictionary.</a:t>
            </a:r>
            <a:r>
              <a:rPr lang="en-IN" dirty="0" smtClean="0"/>
              <a:t/>
            </a:r>
            <a:br>
              <a:rPr lang="en-IN" dirty="0" smtClean="0"/>
            </a:b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73</a:t>
            </a:fld>
            <a:endParaRPr lang="en-US" dirty="0"/>
          </a:p>
        </p:txBody>
      </p:sp>
    </p:spTree>
    <p:extLst>
      <p:ext uri="{BB962C8B-B14F-4D97-AF65-F5344CB8AC3E}">
        <p14:creationId xmlns:p14="http://schemas.microsoft.com/office/powerpoint/2010/main" val="24547723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Spell checking an entire document</a:t>
            </a:r>
            <a:endParaRPr lang="en-IN" dirty="0"/>
          </a:p>
        </p:txBody>
      </p:sp>
      <p:sp>
        <p:nvSpPr>
          <p:cNvPr id="3" name="Content Placeholder 2"/>
          <p:cNvSpPr>
            <a:spLocks noGrp="1"/>
          </p:cNvSpPr>
          <p:nvPr>
            <p:ph idx="1"/>
          </p:nvPr>
        </p:nvSpPr>
        <p:spPr/>
        <p:txBody>
          <a:bodyPr>
            <a:normAutofit/>
          </a:bodyPr>
          <a:lstStyle/>
          <a:p>
            <a:pPr marL="0" indent="0">
              <a:buNone/>
            </a:pPr>
            <a:r>
              <a:rPr lang="en-IN" b="1" dirty="0"/>
              <a:t>Add to </a:t>
            </a:r>
            <a:r>
              <a:rPr lang="en-IN" b="1" dirty="0" smtClean="0"/>
              <a:t>Dictionary</a:t>
            </a:r>
          </a:p>
          <a:p>
            <a:r>
              <a:rPr lang="en-US" dirty="0"/>
              <a:t>The word </a:t>
            </a:r>
            <a:r>
              <a:rPr lang="en-US" dirty="0" smtClean="0"/>
              <a:t>is </a:t>
            </a:r>
            <a:r>
              <a:rPr lang="en-US" dirty="0"/>
              <a:t>added by default to the Standard dictionary</a:t>
            </a:r>
            <a:r>
              <a:rPr lang="en-US" dirty="0" smtClean="0"/>
              <a:t>.</a:t>
            </a:r>
          </a:p>
          <a:p>
            <a:pPr marL="0" indent="0">
              <a:buNone/>
            </a:pPr>
            <a:r>
              <a:rPr lang="en-IN" b="1" dirty="0" smtClean="0"/>
              <a:t>Change</a:t>
            </a:r>
          </a:p>
          <a:p>
            <a:pPr algn="just"/>
            <a:r>
              <a:rPr lang="en-US" dirty="0"/>
              <a:t>Replaces the unknown word with the suggested word. If the sentence was edited, the whole sentence is changed. For grammar, the suggested replacement is used to correct the text</a:t>
            </a:r>
            <a:r>
              <a:rPr lang="en-US" dirty="0" smtClean="0"/>
              <a:t>.</a:t>
            </a:r>
          </a:p>
          <a:p>
            <a:pPr marL="0" indent="0" algn="just">
              <a:buNone/>
            </a:pPr>
            <a:r>
              <a:rPr lang="en-IN" b="1" dirty="0"/>
              <a:t>Change </a:t>
            </a:r>
            <a:r>
              <a:rPr lang="en-IN" b="1" dirty="0" smtClean="0"/>
              <a:t>All</a:t>
            </a:r>
          </a:p>
          <a:p>
            <a:pPr algn="just"/>
            <a:r>
              <a:rPr lang="en-US" dirty="0"/>
              <a:t>This replaces all instances of the word with the selected replacement word</a:t>
            </a:r>
            <a:r>
              <a:rPr lang="en-US" dirty="0" smtClean="0"/>
              <a:t>.</a:t>
            </a:r>
          </a:p>
          <a:p>
            <a:pPr marL="0" indent="0" algn="just">
              <a:buNone/>
            </a:pPr>
            <a:r>
              <a:rPr lang="en-IN" b="1" dirty="0" smtClean="0"/>
              <a:t>AutoCorrect</a:t>
            </a:r>
          </a:p>
          <a:p>
            <a:pPr algn="just"/>
            <a:r>
              <a:rPr lang="en-US" dirty="0"/>
              <a:t>This behaves in a similar fashion to AutoCorrect described above. However, the word is not replaced and you must select one of the Change buttons.</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74</a:t>
            </a:fld>
            <a:endParaRPr lang="en-US" dirty="0"/>
          </a:p>
        </p:txBody>
      </p:sp>
    </p:spTree>
    <p:extLst>
      <p:ext uri="{BB962C8B-B14F-4D97-AF65-F5344CB8AC3E}">
        <p14:creationId xmlns:p14="http://schemas.microsoft.com/office/powerpoint/2010/main" val="41985395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Grammar Checking</a:t>
            </a:r>
            <a:endParaRPr lang="en-IN" dirty="0"/>
          </a:p>
        </p:txBody>
      </p:sp>
      <p:sp>
        <p:nvSpPr>
          <p:cNvPr id="3" name="Content Placeholder 2"/>
          <p:cNvSpPr>
            <a:spLocks noGrp="1"/>
          </p:cNvSpPr>
          <p:nvPr>
            <p:ph idx="1"/>
          </p:nvPr>
        </p:nvSpPr>
        <p:spPr/>
        <p:txBody>
          <a:bodyPr/>
          <a:lstStyle/>
          <a:p>
            <a:r>
              <a:rPr lang="en-US" dirty="0"/>
              <a:t>By default, </a:t>
            </a:r>
            <a:r>
              <a:rPr lang="en-US" b="1" dirty="0"/>
              <a:t>Check grammar as you type </a:t>
            </a:r>
            <a:r>
              <a:rPr lang="en-US" dirty="0"/>
              <a:t>is enabled in </a:t>
            </a:r>
            <a:r>
              <a:rPr lang="en-US" b="1" dirty="0"/>
              <a:t>Tools &gt; Options &gt; Language Settings </a:t>
            </a:r>
            <a:r>
              <a:rPr lang="en-US" b="1" dirty="0" smtClean="0"/>
              <a:t>&gt; Writing </a:t>
            </a:r>
            <a:r>
              <a:rPr lang="en-US" b="1" dirty="0"/>
              <a:t>Aids &gt; Options</a:t>
            </a:r>
            <a:r>
              <a:rPr lang="en-US" dirty="0"/>
              <a:t>. Automatic Spell Checking must be enabled for this to work.</a:t>
            </a:r>
          </a:p>
          <a:p>
            <a:r>
              <a:rPr lang="en-US" dirty="0"/>
              <a:t>If any errors are detected, they are shown underlined by a wavy blue line. Right-clicking on this </a:t>
            </a:r>
            <a:r>
              <a:rPr lang="en-US" dirty="0" smtClean="0"/>
              <a:t>line brings </a:t>
            </a:r>
            <a:r>
              <a:rPr lang="en-US" dirty="0"/>
              <a:t>up a context </a:t>
            </a:r>
            <a:r>
              <a:rPr lang="en-US" dirty="0" smtClean="0"/>
              <a:t>menu.</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75</a:t>
            </a:fld>
            <a:endParaRPr lang="en-US" dirty="0"/>
          </a:p>
        </p:txBody>
      </p:sp>
      <p:pic>
        <p:nvPicPr>
          <p:cNvPr id="5" name="Picture 4"/>
          <p:cNvPicPr>
            <a:picLocks noChangeAspect="1"/>
          </p:cNvPicPr>
          <p:nvPr/>
        </p:nvPicPr>
        <p:blipFill>
          <a:blip r:embed="rId2"/>
          <a:stretch>
            <a:fillRect/>
          </a:stretch>
        </p:blipFill>
        <p:spPr>
          <a:xfrm>
            <a:off x="3941669" y="3031137"/>
            <a:ext cx="3292997" cy="2790544"/>
          </a:xfrm>
          <a:prstGeom prst="rect">
            <a:avLst/>
          </a:prstGeom>
        </p:spPr>
      </p:pic>
    </p:spTree>
    <p:extLst>
      <p:ext uri="{BB962C8B-B14F-4D97-AF65-F5344CB8AC3E}">
        <p14:creationId xmlns:p14="http://schemas.microsoft.com/office/powerpoint/2010/main" val="1911658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1362"/>
            <a:ext cx="10515600" cy="557821"/>
          </a:xfrm>
        </p:spPr>
        <p:txBody>
          <a:bodyPr>
            <a:normAutofit/>
          </a:bodyPr>
          <a:lstStyle/>
          <a:p>
            <a:r>
              <a:rPr lang="en-IN" sz="2500" dirty="0"/>
              <a:t>Synonyms and </a:t>
            </a:r>
            <a:r>
              <a:rPr lang="en-IN" sz="2500" dirty="0" smtClean="0"/>
              <a:t>thesaurus</a:t>
            </a:r>
            <a:endParaRPr lang="en-IN" sz="2500" dirty="0"/>
          </a:p>
        </p:txBody>
      </p:sp>
      <p:sp>
        <p:nvSpPr>
          <p:cNvPr id="3" name="Content Placeholder 2"/>
          <p:cNvSpPr>
            <a:spLocks noGrp="1"/>
          </p:cNvSpPr>
          <p:nvPr>
            <p:ph idx="1"/>
          </p:nvPr>
        </p:nvSpPr>
        <p:spPr>
          <a:xfrm>
            <a:off x="761288" y="1275567"/>
            <a:ext cx="10515600" cy="4351338"/>
          </a:xfrm>
        </p:spPr>
        <p:txBody>
          <a:bodyPr/>
          <a:lstStyle/>
          <a:p>
            <a:pPr algn="just"/>
            <a:r>
              <a:rPr lang="en-US" dirty="0"/>
              <a:t>To access a short list of </a:t>
            </a:r>
            <a:r>
              <a:rPr lang="en-US" b="1" dirty="0"/>
              <a:t>synonyms</a:t>
            </a:r>
            <a:r>
              <a:rPr lang="en-US" dirty="0"/>
              <a:t>, right-click on a word and point to Synonyms on the context menu. A submenu of alternative words is displayed. Click on a word or phrase in the submenu to have it replace the highlighted word in the document</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76</a:t>
            </a:fld>
            <a:endParaRPr lang="en-US" dirty="0"/>
          </a:p>
        </p:txBody>
      </p:sp>
      <p:pic>
        <p:nvPicPr>
          <p:cNvPr id="5" name="Picture 4"/>
          <p:cNvPicPr>
            <a:picLocks noChangeAspect="1"/>
          </p:cNvPicPr>
          <p:nvPr/>
        </p:nvPicPr>
        <p:blipFill>
          <a:blip r:embed="rId2"/>
          <a:stretch>
            <a:fillRect/>
          </a:stretch>
        </p:blipFill>
        <p:spPr>
          <a:xfrm>
            <a:off x="3437965" y="2571217"/>
            <a:ext cx="4567518" cy="3906063"/>
          </a:xfrm>
          <a:prstGeom prst="rect">
            <a:avLst/>
          </a:prstGeom>
        </p:spPr>
      </p:pic>
    </p:spTree>
    <p:extLst>
      <p:ext uri="{BB962C8B-B14F-4D97-AF65-F5344CB8AC3E}">
        <p14:creationId xmlns:p14="http://schemas.microsoft.com/office/powerpoint/2010/main" val="10056567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9655" y="1284596"/>
            <a:ext cx="10515600" cy="4351338"/>
          </a:xfrm>
        </p:spPr>
        <p:txBody>
          <a:bodyPr/>
          <a:lstStyle/>
          <a:p>
            <a:pPr algn="just"/>
            <a:r>
              <a:rPr lang="en-US" dirty="0"/>
              <a:t>The </a:t>
            </a:r>
            <a:r>
              <a:rPr lang="en-US" b="1" dirty="0"/>
              <a:t>Thesaurus</a:t>
            </a:r>
            <a:r>
              <a:rPr lang="en-US" dirty="0"/>
              <a:t> gives a more extensive list of alternative words and phrases. To use the thesaurus, click on </a:t>
            </a:r>
            <a:r>
              <a:rPr lang="en-US" i="1" dirty="0"/>
              <a:t>Thesaurus</a:t>
            </a:r>
            <a:r>
              <a:rPr lang="en-US" dirty="0"/>
              <a:t> from the </a:t>
            </a:r>
            <a:r>
              <a:rPr lang="en-US" i="1" dirty="0"/>
              <a:t>Synonyms</a:t>
            </a:r>
            <a:r>
              <a:rPr lang="en-US" dirty="0"/>
              <a:t> submenu. If the current language does not have a thesaurus installed, this feature is disabled.</a:t>
            </a:r>
          </a:p>
          <a:p>
            <a:pPr marL="0" indent="0">
              <a:buNone/>
            </a:pPr>
            <a:r>
              <a:rPr lang="en-US" dirty="0" smtClean="0"/>
              <a:t/>
            </a:r>
            <a:br>
              <a:rPr lang="en-US" dirty="0" smtClean="0"/>
            </a:br>
            <a:endParaRPr lang="en-IN" dirty="0"/>
          </a:p>
        </p:txBody>
      </p:sp>
      <p:pic>
        <p:nvPicPr>
          <p:cNvPr id="5122" name="Picture 2" descr="https://elearn.ellak.gr/pluginfile.php/3838/mod_page/content/13/writer-thesaurus-dialo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8076" y="2634075"/>
            <a:ext cx="3844872" cy="37667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normAutofit lnSpcReduction="10000"/>
          </a:bodyPr>
          <a:lstStyle/>
          <a:p>
            <a:fld id="{26A31B2F-AFDF-4768-87BA-3AF3DB3FE775}" type="slidenum">
              <a:rPr lang="en-US" smtClean="0"/>
              <a:pPr/>
              <a:t>77</a:t>
            </a:fld>
            <a:endParaRPr lang="en-US" dirty="0"/>
          </a:p>
        </p:txBody>
      </p:sp>
      <p:sp>
        <p:nvSpPr>
          <p:cNvPr id="5" name="Title 1"/>
          <p:cNvSpPr>
            <a:spLocks noGrp="1"/>
          </p:cNvSpPr>
          <p:nvPr>
            <p:ph type="title"/>
          </p:nvPr>
        </p:nvSpPr>
        <p:spPr>
          <a:xfrm>
            <a:off x="922283" y="761983"/>
            <a:ext cx="10515600" cy="457200"/>
          </a:xfrm>
        </p:spPr>
        <p:txBody>
          <a:bodyPr>
            <a:normAutofit fontScale="90000"/>
          </a:bodyPr>
          <a:lstStyle/>
          <a:p>
            <a:r>
              <a:rPr lang="en-IN" dirty="0"/>
              <a:t>Synonyms and the </a:t>
            </a:r>
            <a:r>
              <a:rPr lang="en-IN" dirty="0" smtClean="0"/>
              <a:t>thesaurus</a:t>
            </a:r>
            <a:endParaRPr lang="en-IN" dirty="0"/>
          </a:p>
        </p:txBody>
      </p:sp>
    </p:spTree>
    <p:extLst>
      <p:ext uri="{BB962C8B-B14F-4D97-AF65-F5344CB8AC3E}">
        <p14:creationId xmlns:p14="http://schemas.microsoft.com/office/powerpoint/2010/main" val="34996983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1983"/>
            <a:ext cx="10515600" cy="440088"/>
          </a:xfrm>
        </p:spPr>
        <p:txBody>
          <a:bodyPr>
            <a:normAutofit fontScale="90000"/>
          </a:bodyPr>
          <a:lstStyle/>
          <a:p>
            <a:r>
              <a:rPr lang="en-IN" dirty="0"/>
              <a:t>Selecting the Document </a:t>
            </a:r>
            <a:r>
              <a:rPr lang="en-IN" dirty="0" smtClean="0"/>
              <a:t>Language</a:t>
            </a:r>
            <a:endParaRPr lang="en-IN" dirty="0"/>
          </a:p>
        </p:txBody>
      </p:sp>
      <p:sp>
        <p:nvSpPr>
          <p:cNvPr id="3" name="Content Placeholder 2"/>
          <p:cNvSpPr>
            <a:spLocks noGrp="1"/>
          </p:cNvSpPr>
          <p:nvPr>
            <p:ph idx="1"/>
          </p:nvPr>
        </p:nvSpPr>
        <p:spPr>
          <a:xfrm>
            <a:off x="838200" y="1290415"/>
            <a:ext cx="10515600" cy="4886548"/>
          </a:xfrm>
        </p:spPr>
        <p:txBody>
          <a:bodyPr/>
          <a:lstStyle/>
          <a:p>
            <a:pPr algn="just"/>
            <a:r>
              <a:rPr lang="en-US" dirty="0"/>
              <a:t>The language you select for your document determines the dictionary used for spell check, thesaurus and hyphenation, the decimal and thousands delimiter used and the default currency format. The default language for each document is shown in the status bar.</a:t>
            </a:r>
            <a:endParaRPr lang="en-IN" dirty="0"/>
          </a:p>
        </p:txBody>
      </p:sp>
      <p:pic>
        <p:nvPicPr>
          <p:cNvPr id="6146" name="Picture 2" descr="https://elearn.ellak.gr/pluginfile.php/3838/mod_page/content/13/writer-default-document-langu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387" y="2992096"/>
            <a:ext cx="5705475" cy="31051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78</a:t>
            </a:fld>
            <a:endParaRPr lang="en-US" dirty="0"/>
          </a:p>
        </p:txBody>
      </p:sp>
    </p:spTree>
    <p:extLst>
      <p:ext uri="{BB962C8B-B14F-4D97-AF65-F5344CB8AC3E}">
        <p14:creationId xmlns:p14="http://schemas.microsoft.com/office/powerpoint/2010/main" val="35180408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Selecting the Document Language</a:t>
            </a:r>
          </a:p>
        </p:txBody>
      </p:sp>
      <p:sp>
        <p:nvSpPr>
          <p:cNvPr id="3" name="Content Placeholder 2"/>
          <p:cNvSpPr>
            <a:spLocks noGrp="1"/>
          </p:cNvSpPr>
          <p:nvPr>
            <p:ph idx="1"/>
          </p:nvPr>
        </p:nvSpPr>
        <p:spPr/>
        <p:txBody>
          <a:bodyPr/>
          <a:lstStyle/>
          <a:p>
            <a:pPr marL="0" indent="0" algn="just">
              <a:buNone/>
            </a:pPr>
            <a:r>
              <a:rPr lang="en-US" b="1" dirty="0"/>
              <a:t>Change the default language for the whole document</a:t>
            </a:r>
          </a:p>
          <a:p>
            <a:pPr algn="just"/>
            <a:r>
              <a:rPr lang="en-US" dirty="0"/>
              <a:t>Choose</a:t>
            </a:r>
            <a:r>
              <a:rPr lang="en-US" i="1" dirty="0"/>
              <a:t> Tools &gt; Options</a:t>
            </a:r>
            <a:r>
              <a:rPr lang="en-US" dirty="0"/>
              <a:t>. Go to </a:t>
            </a:r>
            <a:r>
              <a:rPr lang="en-US" i="1" dirty="0"/>
              <a:t>Language Settings &gt; Languages</a:t>
            </a:r>
            <a:r>
              <a:rPr lang="en-US" dirty="0"/>
              <a:t>.</a:t>
            </a:r>
          </a:p>
          <a:p>
            <a:pPr algn="just"/>
            <a:r>
              <a:rPr lang="en-US" dirty="0"/>
              <a:t>Under Default languages for documents, select the document language for all newly created documents. If you mark For the current document only, your choice will only apply to the current document.</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79</a:t>
            </a:fld>
            <a:endParaRPr lang="en-US" dirty="0"/>
          </a:p>
        </p:txBody>
      </p:sp>
    </p:spTree>
    <p:extLst>
      <p:ext uri="{BB962C8B-B14F-4D97-AF65-F5344CB8AC3E}">
        <p14:creationId xmlns:p14="http://schemas.microsoft.com/office/powerpoint/2010/main" val="287024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GUI</a:t>
            </a:r>
          </a:p>
        </p:txBody>
      </p:sp>
      <p:sp>
        <p:nvSpPr>
          <p:cNvPr id="3" name="Content Placeholder 2"/>
          <p:cNvSpPr>
            <a:spLocks noGrp="1"/>
          </p:cNvSpPr>
          <p:nvPr>
            <p:ph idx="1"/>
          </p:nvPr>
        </p:nvSpPr>
        <p:spPr/>
        <p:txBody>
          <a:bodyPr/>
          <a:lstStyle/>
          <a:p>
            <a:r>
              <a:rPr lang="en-US" dirty="0" smtClean="0"/>
              <a:t>Title Bar</a:t>
            </a:r>
          </a:p>
          <a:p>
            <a:pPr marL="0" indent="0" algn="just">
              <a:buNone/>
            </a:pPr>
            <a:r>
              <a:rPr lang="en-US" dirty="0"/>
              <a:t>The Title bar is located at the top of the Writer window. It shows the file name of the current document. When the document is not yet named, the document name will appear as Untitled X, where X is a number. Untitled documents are numbered in the order in which they are </a:t>
            </a:r>
            <a:r>
              <a:rPr lang="en-US" dirty="0" smtClean="0"/>
              <a:t>created.</a:t>
            </a:r>
          </a:p>
          <a:p>
            <a:r>
              <a:rPr lang="en-US" dirty="0" smtClean="0"/>
              <a:t>Menu Bar</a:t>
            </a:r>
          </a:p>
          <a:p>
            <a:pPr marL="0" indent="0" algn="just">
              <a:buNone/>
            </a:pPr>
            <a:r>
              <a:rPr lang="en-US" dirty="0"/>
              <a:t>The Menu bar is located just below the Title bar in Windows and Linux and at the top of the screen in macOS. When you select one of the menus, a submenu drops down to show further </a:t>
            </a:r>
            <a:r>
              <a:rPr lang="en-US" dirty="0" smtClean="0"/>
              <a:t>options.</a:t>
            </a:r>
          </a:p>
          <a:p>
            <a:endParaRPr lang="en-US" dirty="0" smtClean="0"/>
          </a:p>
          <a:p>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a:t>
            </a:fld>
            <a:endParaRPr lang="en-US" dirty="0"/>
          </a:p>
        </p:txBody>
      </p:sp>
    </p:spTree>
    <p:extLst>
      <p:ext uri="{BB962C8B-B14F-4D97-AF65-F5344CB8AC3E}">
        <p14:creationId xmlns:p14="http://schemas.microsoft.com/office/powerpoint/2010/main" val="23580124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Selecting the Document Language</a:t>
            </a:r>
          </a:p>
        </p:txBody>
      </p:sp>
      <p:sp>
        <p:nvSpPr>
          <p:cNvPr id="3" name="Content Placeholder 2"/>
          <p:cNvSpPr>
            <a:spLocks noGrp="1"/>
          </p:cNvSpPr>
          <p:nvPr>
            <p:ph idx="1"/>
          </p:nvPr>
        </p:nvSpPr>
        <p:spPr/>
        <p:txBody>
          <a:bodyPr/>
          <a:lstStyle/>
          <a:p>
            <a:pPr marL="0" indent="0" algn="just">
              <a:buNone/>
            </a:pPr>
            <a:r>
              <a:rPr lang="en-US" b="1" dirty="0" smtClean="0"/>
              <a:t>Assign </a:t>
            </a:r>
            <a:r>
              <a:rPr lang="en-US" b="1" dirty="0"/>
              <a:t>a language to selected text, a paragraph or the whole document</a:t>
            </a:r>
          </a:p>
          <a:p>
            <a:pPr algn="just"/>
            <a:r>
              <a:rPr lang="en-US" dirty="0"/>
              <a:t>If a document contains text in a language other than the default, you must manually set the text with the correct language in order to use the language tools. In the example below the Greek is unrecognized by the spell checker because the document language is set to English.</a:t>
            </a:r>
            <a:r>
              <a:rPr lang="en-US" dirty="0" smtClean="0"/>
              <a:t/>
            </a:r>
            <a:br>
              <a:rPr lang="en-US" dirty="0" smtClean="0"/>
            </a:br>
            <a:endParaRPr lang="en-IN" dirty="0"/>
          </a:p>
        </p:txBody>
      </p:sp>
      <p:pic>
        <p:nvPicPr>
          <p:cNvPr id="7170" name="Picture 2" descr="https://elearn.ellak.gr/pluginfile.php/3838/mod_page/content/13/writer-multilingual-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912" y="4038968"/>
            <a:ext cx="2000250" cy="9620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80</a:t>
            </a:fld>
            <a:endParaRPr lang="en-US" dirty="0"/>
          </a:p>
        </p:txBody>
      </p:sp>
    </p:spTree>
    <p:extLst>
      <p:ext uri="{BB962C8B-B14F-4D97-AF65-F5344CB8AC3E}">
        <p14:creationId xmlns:p14="http://schemas.microsoft.com/office/powerpoint/2010/main" val="8090847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Selecting the Document Language</a:t>
            </a:r>
          </a:p>
        </p:txBody>
      </p:sp>
      <p:sp>
        <p:nvSpPr>
          <p:cNvPr id="3" name="Content Placeholder 2"/>
          <p:cNvSpPr>
            <a:spLocks noGrp="1"/>
          </p:cNvSpPr>
          <p:nvPr>
            <p:ph idx="1"/>
          </p:nvPr>
        </p:nvSpPr>
        <p:spPr/>
        <p:txBody>
          <a:bodyPr/>
          <a:lstStyle/>
          <a:p>
            <a:pPr algn="just"/>
            <a:r>
              <a:rPr lang="en-US" dirty="0"/>
              <a:t>However you can you can </a:t>
            </a:r>
            <a:r>
              <a:rPr lang="en-US" b="1" dirty="0"/>
              <a:t>assign a language</a:t>
            </a:r>
            <a:r>
              <a:rPr lang="en-US" dirty="0"/>
              <a:t> to selected text, a paragraph or all the text in a document. Select the text and choose Language &gt; For Selection from the main menu and assign the correct language. Similarly you can assign a language to a paragraph or all the text.</a:t>
            </a:r>
            <a:endParaRPr lang="en-IN" dirty="0"/>
          </a:p>
        </p:txBody>
      </p:sp>
      <p:pic>
        <p:nvPicPr>
          <p:cNvPr id="8194" name="Picture 2" descr="https://elearn.ellak.gr/pluginfile.php/3838/mod_page/content/13/writer-set-language-for-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588" y="3728770"/>
            <a:ext cx="6296025" cy="194310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81</a:t>
            </a:fld>
            <a:endParaRPr lang="en-US" dirty="0"/>
          </a:p>
        </p:txBody>
      </p:sp>
    </p:spTree>
    <p:extLst>
      <p:ext uri="{BB962C8B-B14F-4D97-AF65-F5344CB8AC3E}">
        <p14:creationId xmlns:p14="http://schemas.microsoft.com/office/powerpoint/2010/main" val="37363868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AutoCorrect</a:t>
            </a:r>
            <a:endParaRPr lang="en-IN" dirty="0"/>
          </a:p>
        </p:txBody>
      </p:sp>
      <p:sp>
        <p:nvSpPr>
          <p:cNvPr id="3" name="Content Placeholder 2"/>
          <p:cNvSpPr>
            <a:spLocks noGrp="1"/>
          </p:cNvSpPr>
          <p:nvPr>
            <p:ph idx="1"/>
          </p:nvPr>
        </p:nvSpPr>
        <p:spPr/>
        <p:txBody>
          <a:bodyPr/>
          <a:lstStyle/>
          <a:p>
            <a:r>
              <a:rPr lang="en-US" dirty="0"/>
              <a:t>Writer’s AutoCorrect function includes a long list of common misspellings and typing errors, which </a:t>
            </a:r>
            <a:r>
              <a:rPr lang="en-US" dirty="0" smtClean="0"/>
              <a:t>it </a:t>
            </a:r>
            <a:r>
              <a:rPr lang="en-IN" dirty="0" smtClean="0"/>
              <a:t>corrects automatically.</a:t>
            </a:r>
          </a:p>
          <a:p>
            <a:r>
              <a:rPr lang="en-US" dirty="0"/>
              <a:t>AutoCorrect is turned on when Writer is installed. You may wish to disable some of its </a:t>
            </a:r>
            <a:r>
              <a:rPr lang="en-US" dirty="0" smtClean="0"/>
              <a:t>features, modify </a:t>
            </a:r>
            <a:r>
              <a:rPr lang="en-US" dirty="0"/>
              <a:t>others, or turn it off </a:t>
            </a:r>
            <a:r>
              <a:rPr lang="en-US" dirty="0" smtClean="0"/>
              <a:t>completely.</a:t>
            </a:r>
          </a:p>
          <a:p>
            <a:r>
              <a:rPr lang="en-US" dirty="0"/>
              <a:t>You can add your own corrections or special characters or change those supplied with LibreOffice.</a:t>
            </a:r>
          </a:p>
          <a:p>
            <a:r>
              <a:rPr lang="en-US" dirty="0"/>
              <a:t>Select </a:t>
            </a:r>
            <a:r>
              <a:rPr lang="en-US" b="1" dirty="0"/>
              <a:t>Tools &gt; AutoCorrect &gt; AutoCorrect Options </a:t>
            </a:r>
            <a:r>
              <a:rPr lang="en-US" dirty="0"/>
              <a:t>to open the AutoCorrect dialog. </a:t>
            </a:r>
            <a:r>
              <a:rPr lang="en-US" dirty="0" smtClean="0"/>
              <a:t>On the </a:t>
            </a:r>
            <a:r>
              <a:rPr lang="en-US" i="1" dirty="0" smtClean="0"/>
              <a:t>Replace </a:t>
            </a:r>
            <a:r>
              <a:rPr lang="en-US" dirty="0"/>
              <a:t>tab, you can define what strings of text are corrected and how.</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82</a:t>
            </a:fld>
            <a:endParaRPr lang="en-US" dirty="0"/>
          </a:p>
        </p:txBody>
      </p:sp>
    </p:spTree>
    <p:extLst>
      <p:ext uri="{BB962C8B-B14F-4D97-AF65-F5344CB8AC3E}">
        <p14:creationId xmlns:p14="http://schemas.microsoft.com/office/powerpoint/2010/main" val="8229994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Using AutoCorrect</a:t>
            </a:r>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83</a:t>
            </a:fld>
            <a:endParaRPr lang="en-US" dirty="0"/>
          </a:p>
        </p:txBody>
      </p:sp>
      <p:pic>
        <p:nvPicPr>
          <p:cNvPr id="5" name="Picture 4"/>
          <p:cNvPicPr>
            <a:picLocks noChangeAspect="1"/>
          </p:cNvPicPr>
          <p:nvPr/>
        </p:nvPicPr>
        <p:blipFill>
          <a:blip r:embed="rId2"/>
          <a:stretch>
            <a:fillRect/>
          </a:stretch>
        </p:blipFill>
        <p:spPr>
          <a:xfrm>
            <a:off x="1820457" y="1362417"/>
            <a:ext cx="6892618" cy="5485073"/>
          </a:xfrm>
          <a:prstGeom prst="rect">
            <a:avLst/>
          </a:prstGeom>
        </p:spPr>
      </p:pic>
    </p:spTree>
    <p:extLst>
      <p:ext uri="{BB962C8B-B14F-4D97-AF65-F5344CB8AC3E}">
        <p14:creationId xmlns:p14="http://schemas.microsoft.com/office/powerpoint/2010/main" val="2308484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Word completion</a:t>
            </a:r>
            <a:endParaRPr lang="en-IN" dirty="0"/>
          </a:p>
        </p:txBody>
      </p:sp>
      <p:sp>
        <p:nvSpPr>
          <p:cNvPr id="3" name="Content Placeholder 2"/>
          <p:cNvSpPr>
            <a:spLocks noGrp="1"/>
          </p:cNvSpPr>
          <p:nvPr>
            <p:ph idx="1"/>
          </p:nvPr>
        </p:nvSpPr>
        <p:spPr/>
        <p:txBody>
          <a:bodyPr/>
          <a:lstStyle/>
          <a:p>
            <a:r>
              <a:rPr lang="en-US" dirty="0"/>
              <a:t>If Word Completion is enabled, Writer tries to guess which word you are typing and offers </a:t>
            </a:r>
            <a:r>
              <a:rPr lang="en-US" dirty="0" smtClean="0"/>
              <a:t>to complete </a:t>
            </a:r>
            <a:r>
              <a:rPr lang="en-US" dirty="0"/>
              <a:t>the word for you. To accept the suggestion, press </a:t>
            </a:r>
            <a:r>
              <a:rPr lang="en-US" i="1" dirty="0"/>
              <a:t>Enter</a:t>
            </a:r>
            <a:r>
              <a:rPr lang="en-US" dirty="0"/>
              <a:t>. Otherwise, continue typing.</a:t>
            </a:r>
          </a:p>
          <a:p>
            <a:r>
              <a:rPr lang="en-US" dirty="0"/>
              <a:t>To turn off Word Completion, select </a:t>
            </a:r>
            <a:r>
              <a:rPr lang="en-US" i="1" dirty="0"/>
              <a:t>Tools &gt; AutoCorrect &gt; AutoCorrect Options &gt; </a:t>
            </a:r>
            <a:r>
              <a:rPr lang="en-US" i="1" dirty="0" smtClean="0"/>
              <a:t>Word Completion</a:t>
            </a:r>
            <a:r>
              <a:rPr lang="en-US" b="1" dirty="0" smtClean="0"/>
              <a:t> </a:t>
            </a:r>
            <a:r>
              <a:rPr lang="en-US" dirty="0"/>
              <a:t>and deselect </a:t>
            </a:r>
            <a:r>
              <a:rPr lang="en-US" i="1" dirty="0"/>
              <a:t>Enable word </a:t>
            </a:r>
            <a:r>
              <a:rPr lang="en-US" i="1" dirty="0" smtClean="0"/>
              <a:t>completion.</a:t>
            </a:r>
            <a:endParaRPr lang="en-IN" i="1"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84</a:t>
            </a:fld>
            <a:endParaRPr lang="en-US" dirty="0"/>
          </a:p>
        </p:txBody>
      </p:sp>
      <p:pic>
        <p:nvPicPr>
          <p:cNvPr id="5" name="Picture 4"/>
          <p:cNvPicPr>
            <a:picLocks noChangeAspect="1"/>
          </p:cNvPicPr>
          <p:nvPr/>
        </p:nvPicPr>
        <p:blipFill>
          <a:blip r:embed="rId2"/>
          <a:stretch>
            <a:fillRect/>
          </a:stretch>
        </p:blipFill>
        <p:spPr>
          <a:xfrm>
            <a:off x="5268575" y="2438074"/>
            <a:ext cx="5758013" cy="4419926"/>
          </a:xfrm>
          <a:prstGeom prst="rect">
            <a:avLst/>
          </a:prstGeom>
        </p:spPr>
      </p:pic>
    </p:spTree>
    <p:extLst>
      <p:ext uri="{BB962C8B-B14F-4D97-AF65-F5344CB8AC3E}">
        <p14:creationId xmlns:p14="http://schemas.microsoft.com/office/powerpoint/2010/main" val="9761520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Hyperlinks</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t>85</a:t>
            </a:fld>
            <a:endParaRPr lang="en-US"/>
          </a:p>
        </p:txBody>
      </p:sp>
    </p:spTree>
    <p:extLst>
      <p:ext uri="{BB962C8B-B14F-4D97-AF65-F5344CB8AC3E}">
        <p14:creationId xmlns:p14="http://schemas.microsoft.com/office/powerpoint/2010/main" val="160004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61982"/>
            <a:ext cx="10680741" cy="452441"/>
          </a:xfrm>
        </p:spPr>
        <p:txBody>
          <a:bodyPr/>
          <a:lstStyle/>
          <a:p>
            <a:r>
              <a:rPr lang="en-IN" b="1" dirty="0" smtClean="0"/>
              <a:t>Hyperlinks</a:t>
            </a:r>
            <a:endParaRPr lang="en-IN" dirty="0"/>
          </a:p>
        </p:txBody>
      </p:sp>
      <p:sp>
        <p:nvSpPr>
          <p:cNvPr id="3" name="Content Placeholder 2"/>
          <p:cNvSpPr>
            <a:spLocks noGrp="1"/>
          </p:cNvSpPr>
          <p:nvPr>
            <p:ph idx="1"/>
          </p:nvPr>
        </p:nvSpPr>
        <p:spPr/>
        <p:txBody>
          <a:bodyPr/>
          <a:lstStyle/>
          <a:p>
            <a:pPr algn="just"/>
            <a:r>
              <a:rPr lang="en-US" dirty="0" smtClean="0"/>
              <a:t>A </a:t>
            </a:r>
            <a:r>
              <a:rPr lang="en-US" dirty="0"/>
              <a:t>hyperlink is a text or graphic in a document that links to a resource such as webpage address or a file. The World Wide Web is comprised of hyperlinks linking trillions of pages and files to one another</a:t>
            </a:r>
            <a:r>
              <a:rPr lang="en-US" dirty="0" smtClean="0"/>
              <a:t>.</a:t>
            </a:r>
          </a:p>
          <a:p>
            <a:pPr algn="just"/>
            <a:r>
              <a:rPr lang="en-US" dirty="0"/>
              <a:t>When you type text (such as website addresses or URL) that can be used as a hyperlink, and then press the spacebar or the Enter key, Writer automatically creates the hyperlink and applies formatting to the </a:t>
            </a:r>
            <a:r>
              <a:rPr lang="en-US" dirty="0" smtClean="0"/>
              <a:t>text.</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86</a:t>
            </a:fld>
            <a:endParaRPr lang="en-US" dirty="0"/>
          </a:p>
        </p:txBody>
      </p:sp>
    </p:spTree>
    <p:extLst>
      <p:ext uri="{BB962C8B-B14F-4D97-AF65-F5344CB8AC3E}">
        <p14:creationId xmlns:p14="http://schemas.microsoft.com/office/powerpoint/2010/main" val="338004536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682" y="761983"/>
            <a:ext cx="10515600" cy="457200"/>
          </a:xfrm>
        </p:spPr>
        <p:txBody>
          <a:bodyPr>
            <a:normAutofit fontScale="90000"/>
          </a:bodyPr>
          <a:lstStyle/>
          <a:p>
            <a:r>
              <a:rPr lang="en-IN" b="1" dirty="0" smtClean="0"/>
              <a:t> Creating hyperlinks</a:t>
            </a:r>
            <a:endParaRPr lang="en-IN" dirty="0"/>
          </a:p>
        </p:txBody>
      </p:sp>
      <p:sp>
        <p:nvSpPr>
          <p:cNvPr id="3" name="Content Placeholder 2"/>
          <p:cNvSpPr>
            <a:spLocks noGrp="1"/>
          </p:cNvSpPr>
          <p:nvPr>
            <p:ph idx="1"/>
          </p:nvPr>
        </p:nvSpPr>
        <p:spPr>
          <a:xfrm>
            <a:off x="838200" y="1290415"/>
            <a:ext cx="10515600" cy="4886548"/>
          </a:xfrm>
        </p:spPr>
        <p:txBody>
          <a:bodyPr/>
          <a:lstStyle/>
          <a:p>
            <a:pPr algn="just"/>
            <a:r>
              <a:rPr lang="en-US" dirty="0" smtClean="0"/>
              <a:t>To </a:t>
            </a:r>
            <a:r>
              <a:rPr lang="en-US" dirty="0"/>
              <a:t>manually create a hyperlink select the text and then click on </a:t>
            </a:r>
            <a:r>
              <a:rPr lang="en-US" dirty="0" smtClean="0"/>
              <a:t>the hyperlink icon to </a:t>
            </a:r>
            <a:r>
              <a:rPr lang="en-US" dirty="0"/>
              <a:t>display the Hyperlink dialog </a:t>
            </a:r>
            <a:r>
              <a:rPr lang="en-US" dirty="0" smtClean="0"/>
              <a:t>window</a:t>
            </a:r>
          </a:p>
          <a:p>
            <a:pPr algn="just"/>
            <a:r>
              <a:rPr lang="en-US" dirty="0" smtClean="0"/>
              <a:t>You can also use the keyboard shortcut Ctrl+K.</a:t>
            </a:r>
          </a:p>
          <a:p>
            <a:pPr algn="just"/>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87</a:t>
            </a:fld>
            <a:endParaRPr lang="en-US" dirty="0"/>
          </a:p>
        </p:txBody>
      </p:sp>
    </p:spTree>
    <p:extLst>
      <p:ext uri="{BB962C8B-B14F-4D97-AF65-F5344CB8AC3E}">
        <p14:creationId xmlns:p14="http://schemas.microsoft.com/office/powerpoint/2010/main" val="4853950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898" y="761982"/>
            <a:ext cx="11191644" cy="452441"/>
          </a:xfrm>
        </p:spPr>
        <p:txBody>
          <a:bodyPr/>
          <a:lstStyle/>
          <a:p>
            <a:r>
              <a:rPr lang="en-IN" b="1" dirty="0"/>
              <a:t>Creating hyperlinks</a:t>
            </a:r>
            <a:endParaRPr lang="en-IN" dirty="0"/>
          </a:p>
        </p:txBody>
      </p:sp>
      <p:sp>
        <p:nvSpPr>
          <p:cNvPr id="3" name="Content Placeholder 2"/>
          <p:cNvSpPr>
            <a:spLocks noGrp="1"/>
          </p:cNvSpPr>
          <p:nvPr>
            <p:ph idx="1"/>
          </p:nvPr>
        </p:nvSpPr>
        <p:spPr/>
        <p:txBody>
          <a:bodyPr/>
          <a:lstStyle/>
          <a:p>
            <a:pPr algn="just"/>
            <a:r>
              <a:rPr lang="en-US" dirty="0" smtClean="0"/>
              <a:t>Select </a:t>
            </a:r>
            <a:r>
              <a:rPr lang="en-US" dirty="0"/>
              <a:t>one of the four types of hyperlink: </a:t>
            </a:r>
            <a:endParaRPr lang="en-US" dirty="0" smtClean="0"/>
          </a:p>
          <a:p>
            <a:pPr lvl="1" algn="just"/>
            <a:r>
              <a:rPr lang="en-US" b="1" dirty="0" smtClean="0"/>
              <a:t>Internet</a:t>
            </a:r>
            <a:r>
              <a:rPr lang="en-US" dirty="0"/>
              <a:t>: a web address, normally starting with http:// </a:t>
            </a:r>
            <a:endParaRPr lang="en-US" dirty="0" smtClean="0"/>
          </a:p>
          <a:p>
            <a:pPr lvl="1" algn="just"/>
            <a:r>
              <a:rPr lang="en-US" b="1" dirty="0" smtClean="0"/>
              <a:t>Mail</a:t>
            </a:r>
            <a:r>
              <a:rPr lang="en-US" dirty="0"/>
              <a:t>: an email address. </a:t>
            </a:r>
            <a:endParaRPr lang="en-US" dirty="0" smtClean="0"/>
          </a:p>
          <a:p>
            <a:pPr lvl="1" algn="just"/>
            <a:r>
              <a:rPr lang="en-US" b="1" dirty="0" smtClean="0"/>
              <a:t>Document</a:t>
            </a:r>
            <a:r>
              <a:rPr lang="en-US" dirty="0"/>
              <a:t>: another document or to another place in the presentation</a:t>
            </a:r>
            <a:r>
              <a:rPr lang="en-US" dirty="0" smtClean="0"/>
              <a:t>.</a:t>
            </a:r>
          </a:p>
          <a:p>
            <a:pPr lvl="1" algn="just"/>
            <a:r>
              <a:rPr lang="en-US" b="1" dirty="0" smtClean="0"/>
              <a:t>New </a:t>
            </a:r>
            <a:r>
              <a:rPr lang="en-US" b="1" dirty="0"/>
              <a:t>document</a:t>
            </a:r>
            <a:r>
              <a:rPr lang="en-US" dirty="0"/>
              <a:t>: the hyperlink creates a new document.</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88</a:t>
            </a:fld>
            <a:endParaRPr lang="en-US" dirty="0"/>
          </a:p>
        </p:txBody>
      </p:sp>
      <p:pic>
        <p:nvPicPr>
          <p:cNvPr id="5" name="Picture 4" descr="https://elearn.ellak.gr/pluginfile.php/3832/mod_page/content/8/hyperlink-edi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62" y="3190231"/>
            <a:ext cx="4842050" cy="3262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55796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659" y="761982"/>
            <a:ext cx="11290341" cy="452441"/>
          </a:xfrm>
        </p:spPr>
        <p:txBody>
          <a:bodyPr/>
          <a:lstStyle/>
          <a:p>
            <a:r>
              <a:rPr lang="en-IN" b="1" dirty="0"/>
              <a:t>Creating hyperlinks</a:t>
            </a:r>
            <a:endParaRPr lang="en-US" dirty="0"/>
          </a:p>
        </p:txBody>
      </p:sp>
      <p:sp>
        <p:nvSpPr>
          <p:cNvPr id="3" name="Content Placeholder 2"/>
          <p:cNvSpPr>
            <a:spLocks noGrp="1"/>
          </p:cNvSpPr>
          <p:nvPr>
            <p:ph idx="1"/>
          </p:nvPr>
        </p:nvSpPr>
        <p:spPr/>
        <p:txBody>
          <a:bodyPr/>
          <a:lstStyle/>
          <a:p>
            <a:r>
              <a:rPr lang="en-US" dirty="0"/>
              <a:t>The top right part of the dialog changes according to your choice for the hyperlink </a:t>
            </a:r>
            <a:r>
              <a:rPr lang="en-US" dirty="0" smtClean="0"/>
              <a:t>type. </a:t>
            </a:r>
          </a:p>
          <a:p>
            <a:pPr lvl="1"/>
            <a:r>
              <a:rPr lang="en-US" i="1" dirty="0" smtClean="0"/>
              <a:t>For </a:t>
            </a:r>
            <a:r>
              <a:rPr lang="en-US" i="1" dirty="0"/>
              <a:t>an Internet hyperlink</a:t>
            </a:r>
            <a:r>
              <a:rPr lang="en-US" dirty="0"/>
              <a:t>, choose the type of hyperlink (Web or FTP) and enter the required web address (URL). </a:t>
            </a:r>
            <a:endParaRPr lang="en-US" dirty="0" smtClean="0"/>
          </a:p>
          <a:p>
            <a:pPr lvl="1"/>
            <a:r>
              <a:rPr lang="en-US" i="1" dirty="0" smtClean="0"/>
              <a:t>For </a:t>
            </a:r>
            <a:r>
              <a:rPr lang="en-US" i="1" dirty="0"/>
              <a:t>a Mail hyperlink</a:t>
            </a:r>
            <a:r>
              <a:rPr lang="en-US" dirty="0"/>
              <a:t>, specify the receiver address and the subject. </a:t>
            </a:r>
            <a:endParaRPr lang="en-US" dirty="0" smtClean="0"/>
          </a:p>
          <a:p>
            <a:pPr lvl="1"/>
            <a:r>
              <a:rPr lang="en-US" i="1" dirty="0" smtClean="0"/>
              <a:t>For </a:t>
            </a:r>
            <a:r>
              <a:rPr lang="en-US" i="1" dirty="0"/>
              <a:t>a Document hyperlink</a:t>
            </a:r>
            <a:r>
              <a:rPr lang="en-US" dirty="0"/>
              <a:t>, specify the document </a:t>
            </a:r>
            <a:r>
              <a:rPr lang="en-US" dirty="0" smtClean="0"/>
              <a:t>path, </a:t>
            </a:r>
            <a:r>
              <a:rPr lang="en-US" dirty="0"/>
              <a:t>leave this blank if you want to link to a target in the same document. Specify the target in the </a:t>
            </a:r>
            <a:r>
              <a:rPr lang="en-US" dirty="0" smtClean="0"/>
              <a:t>document. </a:t>
            </a:r>
            <a:r>
              <a:rPr lang="en-US" dirty="0"/>
              <a:t>Click the Target icon to open the Navigator where you can select the target, or if you know the name of the target, you can type it into the box. </a:t>
            </a:r>
            <a:endParaRPr lang="en-US" dirty="0" smtClean="0"/>
          </a:p>
          <a:p>
            <a:pPr lvl="1"/>
            <a:r>
              <a:rPr lang="en-US" i="1" dirty="0" smtClean="0"/>
              <a:t>For </a:t>
            </a:r>
            <a:r>
              <a:rPr lang="en-US" i="1" dirty="0"/>
              <a:t>a New Document hyperlink</a:t>
            </a:r>
            <a:r>
              <a:rPr lang="en-US" dirty="0"/>
              <a:t>, specify whether to edit the newly created document immediately or just create it </a:t>
            </a:r>
            <a:r>
              <a:rPr lang="en-US" dirty="0" smtClean="0"/>
              <a:t>and </a:t>
            </a:r>
            <a:r>
              <a:rPr lang="en-US" dirty="0"/>
              <a:t>the type of document to create (text, spreadsheet, and so on).</a:t>
            </a:r>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89</a:t>
            </a:fld>
            <a:endParaRPr lang="en-US" dirty="0"/>
          </a:p>
        </p:txBody>
      </p:sp>
    </p:spTree>
    <p:extLst>
      <p:ext uri="{BB962C8B-B14F-4D97-AF65-F5344CB8AC3E}">
        <p14:creationId xmlns:p14="http://schemas.microsoft.com/office/powerpoint/2010/main" val="2726293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GUI</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391490" y="1330927"/>
            <a:ext cx="7246901" cy="4656329"/>
          </a:xfrm>
          <a:prstGeom prst="rect">
            <a:avLst/>
          </a:prstGeom>
        </p:spPr>
      </p:pic>
      <p:sp>
        <p:nvSpPr>
          <p:cNvPr id="5" name="Slide Number Placeholder 4"/>
          <p:cNvSpPr>
            <a:spLocks noGrp="1"/>
          </p:cNvSpPr>
          <p:nvPr>
            <p:ph type="sldNum" sz="quarter" idx="12"/>
          </p:nvPr>
        </p:nvSpPr>
        <p:spPr/>
        <p:txBody>
          <a:bodyPr>
            <a:normAutofit lnSpcReduction="10000"/>
          </a:bodyPr>
          <a:lstStyle/>
          <a:p>
            <a:fld id="{26A31B2F-AFDF-4768-87BA-3AF3DB3FE775}" type="slidenum">
              <a:rPr lang="en-US" smtClean="0"/>
              <a:pPr/>
              <a:t>9</a:t>
            </a:fld>
            <a:endParaRPr lang="en-US" dirty="0"/>
          </a:p>
        </p:txBody>
      </p:sp>
    </p:spTree>
    <p:extLst>
      <p:ext uri="{BB962C8B-B14F-4D97-AF65-F5344CB8AC3E}">
        <p14:creationId xmlns:p14="http://schemas.microsoft.com/office/powerpoint/2010/main" val="3173617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024" y="761982"/>
            <a:ext cx="11165518" cy="452441"/>
          </a:xfrm>
        </p:spPr>
        <p:txBody>
          <a:bodyPr>
            <a:normAutofit fontScale="90000"/>
          </a:bodyPr>
          <a:lstStyle/>
          <a:p>
            <a:r>
              <a:rPr lang="en-US" b="1" dirty="0"/>
              <a:t>Edit or Delete a </a:t>
            </a:r>
            <a:r>
              <a:rPr lang="en-US" b="1" dirty="0" smtClean="0"/>
              <a:t>hyperlink</a:t>
            </a:r>
            <a:endParaRPr lang="en-IN" dirty="0"/>
          </a:p>
        </p:txBody>
      </p:sp>
      <p:sp>
        <p:nvSpPr>
          <p:cNvPr id="3" name="Content Placeholder 2"/>
          <p:cNvSpPr>
            <a:spLocks noGrp="1"/>
          </p:cNvSpPr>
          <p:nvPr>
            <p:ph idx="1"/>
          </p:nvPr>
        </p:nvSpPr>
        <p:spPr/>
        <p:txBody>
          <a:bodyPr/>
          <a:lstStyle/>
          <a:p>
            <a:pPr algn="just"/>
            <a:r>
              <a:rPr lang="en-US" dirty="0"/>
              <a:t>To edit or delete a hyperlink, right click on the text that contains the link and choose edit or delete.</a:t>
            </a:r>
          </a:p>
          <a:p>
            <a:pPr marL="0" indent="0">
              <a:buNone/>
            </a:pPr>
            <a:r>
              <a:rPr lang="en-US" dirty="0"/>
              <a:t/>
            </a:r>
            <a:br>
              <a:rPr lang="en-US" dirty="0"/>
            </a:b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90</a:t>
            </a:fld>
            <a:endParaRPr lang="en-US"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360" t="30282" r="56448" b="16373"/>
          <a:stretch/>
        </p:blipFill>
        <p:spPr bwMode="auto">
          <a:xfrm>
            <a:off x="3837912" y="1983344"/>
            <a:ext cx="2627290" cy="3902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64592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4195"/>
          </a:xfrm>
        </p:spPr>
        <p:txBody>
          <a:bodyPr>
            <a:normAutofit/>
          </a:bodyPr>
          <a:lstStyle/>
          <a:p>
            <a:r>
              <a:rPr lang="en-IN" b="1" dirty="0"/>
              <a:t>Hyperlinks to </a:t>
            </a:r>
            <a:r>
              <a:rPr lang="en-IN" b="1" dirty="0" smtClean="0"/>
              <a:t>images</a:t>
            </a:r>
            <a:endParaRPr lang="en-IN" dirty="0"/>
          </a:p>
        </p:txBody>
      </p:sp>
      <p:sp>
        <p:nvSpPr>
          <p:cNvPr id="3" name="Content Placeholder 2"/>
          <p:cNvSpPr>
            <a:spLocks noGrp="1"/>
          </p:cNvSpPr>
          <p:nvPr>
            <p:ph idx="1"/>
          </p:nvPr>
        </p:nvSpPr>
        <p:spPr>
          <a:xfrm>
            <a:off x="838200" y="1270148"/>
            <a:ext cx="10515600" cy="5378846"/>
          </a:xfrm>
        </p:spPr>
        <p:txBody>
          <a:bodyPr>
            <a:normAutofit lnSpcReduction="10000"/>
          </a:bodyPr>
          <a:lstStyle/>
          <a:p>
            <a:pPr algn="just"/>
            <a:r>
              <a:rPr lang="en-US" dirty="0" smtClean="0"/>
              <a:t>Hyperlinks </a:t>
            </a:r>
            <a:r>
              <a:rPr lang="en-US" dirty="0"/>
              <a:t>to </a:t>
            </a:r>
            <a:r>
              <a:rPr lang="en-US" dirty="0" smtClean="0"/>
              <a:t>images can also be created just like text </a:t>
            </a:r>
            <a:r>
              <a:rPr lang="en-US" dirty="0"/>
              <a:t>and other Writer objects. The procedure is the same, select the image, click the hyperlink button and type the link.</a:t>
            </a:r>
          </a:p>
          <a:p>
            <a:pPr marL="0" indent="0">
              <a:buNone/>
            </a:pPr>
            <a:r>
              <a:rPr lang="en-US" b="1" dirty="0"/>
              <a:t>Remove a hyperlink from an image</a:t>
            </a:r>
          </a:p>
          <a:p>
            <a:pPr algn="just"/>
            <a:r>
              <a:rPr lang="en-US" dirty="0"/>
              <a:t>If you right click on an image with a hyperlink there is no option of removing it. Instead </a:t>
            </a:r>
            <a:r>
              <a:rPr lang="en-US" b="1" dirty="0"/>
              <a:t>double click</a:t>
            </a:r>
            <a:r>
              <a:rPr lang="en-US" dirty="0"/>
              <a:t> on the image to display the Image Format window, select the Hyperlink tab and delete the url.</a:t>
            </a:r>
            <a:br>
              <a:rPr lang="en-US" dirty="0"/>
            </a:br>
            <a:r>
              <a:rPr lang="en-US" dirty="0"/>
              <a:t/>
            </a:r>
            <a:br>
              <a:rPr lang="en-US" dirty="0"/>
            </a:br>
            <a:endParaRPr lang="en-US" dirty="0" smtClean="0"/>
          </a:p>
          <a:p>
            <a:pPr algn="just"/>
            <a:endParaRPr lang="en-US" dirty="0"/>
          </a:p>
          <a:p>
            <a:pPr algn="just"/>
            <a:endParaRPr lang="en-US" dirty="0" smtClean="0"/>
          </a:p>
          <a:p>
            <a:pPr algn="just"/>
            <a:endParaRPr lang="en-US" dirty="0"/>
          </a:p>
          <a:p>
            <a:pPr algn="just"/>
            <a:endParaRPr lang="en-US" dirty="0" smtClean="0"/>
          </a:p>
          <a:p>
            <a:pPr marL="0" indent="0" algn="just">
              <a:buNone/>
            </a:pPr>
            <a:r>
              <a:rPr lang="en-US" b="1" dirty="0"/>
              <a:t>Activate a </a:t>
            </a:r>
            <a:r>
              <a:rPr lang="en-US" b="1" dirty="0" smtClean="0"/>
              <a:t>hyperlink</a:t>
            </a:r>
          </a:p>
          <a:p>
            <a:pPr algn="just"/>
            <a:r>
              <a:rPr lang="en-US" dirty="0"/>
              <a:t>To activate a hyperlink inside a document hold down the CTRL key and then click inside the link.</a:t>
            </a:r>
          </a:p>
          <a:p>
            <a:pPr algn="just"/>
            <a:endParaRPr lang="en-IN" dirty="0"/>
          </a:p>
        </p:txBody>
      </p:sp>
      <p:pic>
        <p:nvPicPr>
          <p:cNvPr id="2050" name="Picture 2" descr="https://elearn.ellak.gr/pluginfile.php/3832/mod_page/content/8/image-hyperlink-format.png"/>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843337" y="3348164"/>
            <a:ext cx="4505325" cy="195262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91</a:t>
            </a:fld>
            <a:endParaRPr lang="en-US" dirty="0"/>
          </a:p>
        </p:txBody>
      </p:sp>
    </p:spTree>
    <p:extLst>
      <p:ext uri="{BB962C8B-B14F-4D97-AF65-F5344CB8AC3E}">
        <p14:creationId xmlns:p14="http://schemas.microsoft.com/office/powerpoint/2010/main" val="178563733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Footnotes and Endnotes</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t>92</a:t>
            </a:fld>
            <a:endParaRPr lang="en-US"/>
          </a:p>
        </p:txBody>
      </p:sp>
    </p:spTree>
    <p:extLst>
      <p:ext uri="{BB962C8B-B14F-4D97-AF65-F5344CB8AC3E}">
        <p14:creationId xmlns:p14="http://schemas.microsoft.com/office/powerpoint/2010/main" val="3809539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Footnotes and </a:t>
            </a:r>
            <a:r>
              <a:rPr lang="en-IN" b="1" dirty="0" smtClean="0"/>
              <a:t>Endnotes</a:t>
            </a:r>
            <a:endParaRPr lang="en-IN" dirty="0"/>
          </a:p>
        </p:txBody>
      </p:sp>
      <p:sp>
        <p:nvSpPr>
          <p:cNvPr id="3" name="Content Placeholder 2"/>
          <p:cNvSpPr>
            <a:spLocks noGrp="1"/>
          </p:cNvSpPr>
          <p:nvPr>
            <p:ph idx="1"/>
          </p:nvPr>
        </p:nvSpPr>
        <p:spPr>
          <a:xfrm>
            <a:off x="285709" y="1489165"/>
            <a:ext cx="11715833" cy="4637315"/>
          </a:xfrm>
        </p:spPr>
        <p:txBody>
          <a:bodyPr/>
          <a:lstStyle/>
          <a:p>
            <a:pPr algn="just"/>
            <a:r>
              <a:rPr lang="en-US" dirty="0"/>
              <a:t>Footnotes and Endnotes are basically references to additional information found on the bottom of the document. Footnotes appear at the bottom of the page on which they are referenced. Endnotes are collected at the end of a document</a:t>
            </a:r>
            <a:r>
              <a:rPr lang="en-US" dirty="0" smtClean="0"/>
              <a:t>.</a:t>
            </a:r>
          </a:p>
          <a:p>
            <a:pPr algn="just"/>
            <a:r>
              <a:rPr lang="en-US" dirty="0" smtClean="0"/>
              <a:t>If </a:t>
            </a:r>
            <a:r>
              <a:rPr lang="en-US" dirty="0"/>
              <a:t>you have a very long piece of text to enter, it might be more appropriate to add this as an endnote. Similarly with references, where the reader is more likely to need this information after they have read your paper, these should be added as endnotes.</a:t>
            </a:r>
            <a:endParaRPr lang="en-IN" dirty="0"/>
          </a:p>
          <a:p>
            <a:pPr algn="just"/>
            <a:endParaRPr lang="en-US" dirty="0" smtClean="0"/>
          </a:p>
          <a:p>
            <a:pPr algn="just"/>
            <a:endParaRPr lang="en-IN" dirty="0"/>
          </a:p>
          <a:p>
            <a:pPr algn="just"/>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93</a:t>
            </a:fld>
            <a:endParaRPr lang="en-US" dirty="0"/>
          </a:p>
        </p:txBody>
      </p:sp>
    </p:spTree>
    <p:extLst>
      <p:ext uri="{BB962C8B-B14F-4D97-AF65-F5344CB8AC3E}">
        <p14:creationId xmlns:p14="http://schemas.microsoft.com/office/powerpoint/2010/main" val="19038976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Footnotes and Endnotes</a:t>
            </a:r>
            <a:endParaRPr lang="en-IN" dirty="0"/>
          </a:p>
        </p:txBody>
      </p:sp>
      <p:sp>
        <p:nvSpPr>
          <p:cNvPr id="3" name="Content Placeholder 2"/>
          <p:cNvSpPr>
            <a:spLocks noGrp="1"/>
          </p:cNvSpPr>
          <p:nvPr>
            <p:ph idx="1"/>
          </p:nvPr>
        </p:nvSpPr>
        <p:spPr/>
        <p:txBody>
          <a:bodyPr/>
          <a:lstStyle/>
          <a:p>
            <a:pPr algn="just"/>
            <a:r>
              <a:rPr lang="en-US" dirty="0"/>
              <a:t>The text shown in the image below has two references, numbered 1 and 2, with footnotes displayed at the bottom of the page.</a:t>
            </a:r>
          </a:p>
          <a:p>
            <a:pPr algn="just"/>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94</a:t>
            </a:fld>
            <a:endParaRPr lang="en-US" dirty="0"/>
          </a:p>
        </p:txBody>
      </p:sp>
      <p:grpSp>
        <p:nvGrpSpPr>
          <p:cNvPr id="5" name="Group 4"/>
          <p:cNvGrpSpPr/>
          <p:nvPr/>
        </p:nvGrpSpPr>
        <p:grpSpPr>
          <a:xfrm>
            <a:off x="2073457" y="2259724"/>
            <a:ext cx="7554020" cy="3640034"/>
            <a:chOff x="2819400" y="1815921"/>
            <a:chExt cx="7373028" cy="3232597"/>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133600"/>
              <a:ext cx="7373028" cy="2914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H="1">
              <a:off x="3928057" y="1815921"/>
              <a:ext cx="218940" cy="343437"/>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flipH="1">
              <a:off x="7313086" y="1839531"/>
              <a:ext cx="218940" cy="343437"/>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79241000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910" y="761982"/>
            <a:ext cx="11004632" cy="452441"/>
          </a:xfrm>
        </p:spPr>
        <p:txBody>
          <a:bodyPr>
            <a:normAutofit fontScale="90000"/>
          </a:bodyPr>
          <a:lstStyle/>
          <a:p>
            <a:r>
              <a:rPr lang="en-IN" b="1" dirty="0"/>
              <a:t>Inserting footnotes or </a:t>
            </a:r>
            <a:r>
              <a:rPr lang="en-IN" b="1" dirty="0" smtClean="0"/>
              <a:t>endnotes</a:t>
            </a:r>
            <a:endParaRPr lang="en-IN" dirty="0"/>
          </a:p>
        </p:txBody>
      </p:sp>
      <p:sp>
        <p:nvSpPr>
          <p:cNvPr id="3" name="Content Placeholder 2"/>
          <p:cNvSpPr>
            <a:spLocks noGrp="1"/>
          </p:cNvSpPr>
          <p:nvPr>
            <p:ph idx="1"/>
          </p:nvPr>
        </p:nvSpPr>
        <p:spPr/>
        <p:txBody>
          <a:bodyPr/>
          <a:lstStyle/>
          <a:p>
            <a:pPr marL="0" indent="0">
              <a:buNone/>
            </a:pPr>
            <a:r>
              <a:rPr lang="en-US" dirty="0"/>
              <a:t>To insert a footnote or endnote:</a:t>
            </a:r>
          </a:p>
          <a:p>
            <a:r>
              <a:rPr lang="en-US" dirty="0" smtClean="0"/>
              <a:t>Place </a:t>
            </a:r>
            <a:r>
              <a:rPr lang="en-US" dirty="0"/>
              <a:t>the cursor where you want the footnote or endnote marker to appear.</a:t>
            </a:r>
          </a:p>
          <a:p>
            <a:r>
              <a:rPr lang="en-US" dirty="0"/>
              <a:t>Then select Insert &gt; Footnote and Endnote from the Menu bar and choose Footnote or Endnote, or click the Insert Footnote or Insert Endnote button on the Standard toolbar.</a:t>
            </a:r>
            <a:endParaRPr lang="en-US" dirty="0" smtClean="0"/>
          </a:p>
          <a:p>
            <a:pPr algn="just"/>
            <a:r>
              <a:rPr lang="en-US" dirty="0"/>
              <a:t>The cursor will be moved to the footnote or endnote area, prompting you to type the text</a:t>
            </a:r>
            <a:r>
              <a:rPr lang="en-US" dirty="0" smtClean="0"/>
              <a:t>.</a:t>
            </a:r>
          </a:p>
          <a:p>
            <a:pPr algn="just"/>
            <a:r>
              <a:rPr lang="en-US" dirty="0"/>
              <a:t>Now the reference will appear on your text with an number. You can also use the number as a link to the footnote or endnote</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95</a:t>
            </a:fld>
            <a:endParaRPr lang="en-US"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8403" t="44718" r="27841" b="40845"/>
          <a:stretch/>
        </p:blipFill>
        <p:spPr bwMode="auto">
          <a:xfrm>
            <a:off x="2541666" y="4231501"/>
            <a:ext cx="6234472" cy="213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25983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Installing Network using Windows NT bases Systems</Template>
  <TotalTime>1109</TotalTime>
  <Words>4558</Words>
  <Application>Microsoft Office PowerPoint</Application>
  <PresentationFormat>Widescreen</PresentationFormat>
  <Paragraphs>601</Paragraphs>
  <Slides>95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95</vt:i4>
      </vt:variant>
    </vt:vector>
  </HeadingPairs>
  <TitlesOfParts>
    <vt:vector size="104" baseType="lpstr">
      <vt:lpstr>ＭＳ Ｐゴシック</vt:lpstr>
      <vt:lpstr>Arial</vt:lpstr>
      <vt:lpstr>Calibri</vt:lpstr>
      <vt:lpstr>Times New Roman</vt:lpstr>
      <vt:lpstr>Tw Cen MT</vt:lpstr>
      <vt:lpstr>Verdana</vt:lpstr>
      <vt:lpstr>Wingdings</vt:lpstr>
      <vt:lpstr>Wingdings 2</vt:lpstr>
      <vt:lpstr>WidescreenPresentation</vt:lpstr>
      <vt:lpstr>File and Printer sharing in Windows NT Environment </vt:lpstr>
      <vt:lpstr>Word Processing</vt:lpstr>
      <vt:lpstr>Index</vt:lpstr>
      <vt:lpstr>Index</vt:lpstr>
      <vt:lpstr>Introduction to Word Processor</vt:lpstr>
      <vt:lpstr>Introduction</vt:lpstr>
      <vt:lpstr>Understanding GUI</vt:lpstr>
      <vt:lpstr>Understanding GUI</vt:lpstr>
      <vt:lpstr>Understanding GUI</vt:lpstr>
      <vt:lpstr>Understanding GUI</vt:lpstr>
      <vt:lpstr>Understanding GUI</vt:lpstr>
      <vt:lpstr>Understanding GUI</vt:lpstr>
      <vt:lpstr>Creating a new document</vt:lpstr>
      <vt:lpstr>Creating a new document</vt:lpstr>
      <vt:lpstr>Opening an existing document</vt:lpstr>
      <vt:lpstr>Closing a document</vt:lpstr>
      <vt:lpstr>Saving a document</vt:lpstr>
      <vt:lpstr>Printing a document</vt:lpstr>
      <vt:lpstr>Printing a document</vt:lpstr>
      <vt:lpstr>Printing a document</vt:lpstr>
      <vt:lpstr>Printing a document</vt:lpstr>
      <vt:lpstr>Printing a document</vt:lpstr>
      <vt:lpstr>Printing a document</vt:lpstr>
      <vt:lpstr>Quick export to PDF</vt:lpstr>
      <vt:lpstr>Text creation and manipulation</vt:lpstr>
      <vt:lpstr>Cut, Copy and Paste text</vt:lpstr>
      <vt:lpstr>Cut, Copy and Paste text</vt:lpstr>
      <vt:lpstr>Find and Replace Text</vt:lpstr>
      <vt:lpstr>Find and Replace Text</vt:lpstr>
      <vt:lpstr>Find and Replace Text</vt:lpstr>
      <vt:lpstr>Text Formatting</vt:lpstr>
      <vt:lpstr>Character formatting</vt:lpstr>
      <vt:lpstr>Apply character formatting</vt:lpstr>
      <vt:lpstr>Apply character formatting</vt:lpstr>
      <vt:lpstr>Apply character formatting</vt:lpstr>
      <vt:lpstr>Apply character formatting</vt:lpstr>
      <vt:lpstr>Clear direct formatting</vt:lpstr>
      <vt:lpstr>Clone Formatting</vt:lpstr>
      <vt:lpstr>Paragraph formatting</vt:lpstr>
      <vt:lpstr>Applying paragraph formatting</vt:lpstr>
      <vt:lpstr>Paragraph alignment</vt:lpstr>
      <vt:lpstr>Paragraph alignment</vt:lpstr>
      <vt:lpstr>Paragraph Indents and spacing</vt:lpstr>
      <vt:lpstr>Set indents and spacing</vt:lpstr>
      <vt:lpstr>Bullets and Numbering</vt:lpstr>
      <vt:lpstr>Using the Sidebar</vt:lpstr>
      <vt:lpstr>The Paragraph formatting window</vt:lpstr>
      <vt:lpstr>Page Formatting</vt:lpstr>
      <vt:lpstr>Page Setup and Layout</vt:lpstr>
      <vt:lpstr>Page Setup and Layout</vt:lpstr>
      <vt:lpstr>Page Setup and Layout</vt:lpstr>
      <vt:lpstr>Page Setup and Layout</vt:lpstr>
      <vt:lpstr>Page Margins</vt:lpstr>
      <vt:lpstr>Page Setup and Layout</vt:lpstr>
      <vt:lpstr>Page Setup and Layout</vt:lpstr>
      <vt:lpstr>Page Setup and Layout</vt:lpstr>
      <vt:lpstr>Page Setup and Layout</vt:lpstr>
      <vt:lpstr>Watermark</vt:lpstr>
      <vt:lpstr>Headers and Footers</vt:lpstr>
      <vt:lpstr>Creating headers and footers</vt:lpstr>
      <vt:lpstr>Creating headers and footers</vt:lpstr>
      <vt:lpstr>Creating headers and footers</vt:lpstr>
      <vt:lpstr>Format headers and footer</vt:lpstr>
      <vt:lpstr>Format headers and footer</vt:lpstr>
      <vt:lpstr>Format headers and footer</vt:lpstr>
      <vt:lpstr>Changing Case</vt:lpstr>
      <vt:lpstr>Spelling and Grammar Checking</vt:lpstr>
      <vt:lpstr>Spelling and grammar</vt:lpstr>
      <vt:lpstr>Automatic Spell Checking</vt:lpstr>
      <vt:lpstr>Automatic Spell Checking</vt:lpstr>
      <vt:lpstr>Spell checking an entire document</vt:lpstr>
      <vt:lpstr>Spell checking an entire document</vt:lpstr>
      <vt:lpstr>Spell checking an entire document</vt:lpstr>
      <vt:lpstr>Spell checking an entire document</vt:lpstr>
      <vt:lpstr>Grammar Checking</vt:lpstr>
      <vt:lpstr>Synonyms and thesaurus</vt:lpstr>
      <vt:lpstr>Synonyms and the thesaurus</vt:lpstr>
      <vt:lpstr>Selecting the Document Language</vt:lpstr>
      <vt:lpstr>Selecting the Document Language</vt:lpstr>
      <vt:lpstr>Selecting the Document Language</vt:lpstr>
      <vt:lpstr>Selecting the Document Language</vt:lpstr>
      <vt:lpstr>Using AutoCorrect</vt:lpstr>
      <vt:lpstr>Using AutoCorrect</vt:lpstr>
      <vt:lpstr>Word completion</vt:lpstr>
      <vt:lpstr>Hyperlinks</vt:lpstr>
      <vt:lpstr>Hyperlinks</vt:lpstr>
      <vt:lpstr> Creating hyperlinks</vt:lpstr>
      <vt:lpstr>Creating hyperlinks</vt:lpstr>
      <vt:lpstr>Creating hyperlinks</vt:lpstr>
      <vt:lpstr>Edit or Delete a hyperlink</vt:lpstr>
      <vt:lpstr>Hyperlinks to images</vt:lpstr>
      <vt:lpstr>Footnotes and Endnotes</vt:lpstr>
      <vt:lpstr>Footnotes and Endnotes</vt:lpstr>
      <vt:lpstr>Footnotes and Endnotes</vt:lpstr>
      <vt:lpstr>Inserting footnotes or endnotes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and Printer sharing in Windows NT Environment</dc:title>
  <dc:creator>Siddhant Tripathi</dc:creator>
  <cp:lastModifiedBy>suman</cp:lastModifiedBy>
  <cp:revision>230</cp:revision>
  <cp:lastPrinted>2021-11-23T08:47:20Z</cp:lastPrinted>
  <dcterms:created xsi:type="dcterms:W3CDTF">2020-05-02T05:50:57Z</dcterms:created>
  <dcterms:modified xsi:type="dcterms:W3CDTF">2021-11-24T04:38:15Z</dcterms:modified>
</cp:coreProperties>
</file>