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56" r:id="rId2"/>
    <p:sldId id="259" r:id="rId3"/>
    <p:sldId id="258" r:id="rId4"/>
    <p:sldId id="260" r:id="rId5"/>
    <p:sldId id="261" r:id="rId6"/>
    <p:sldId id="262" r:id="rId7"/>
    <p:sldId id="263" r:id="rId8"/>
    <p:sldId id="264" r:id="rId9"/>
    <p:sldId id="265" r:id="rId10"/>
    <p:sldId id="266" r:id="rId11"/>
    <p:sldId id="267" r:id="rId12"/>
    <p:sldId id="299" r:id="rId13"/>
    <p:sldId id="300" r:id="rId14"/>
    <p:sldId id="270" r:id="rId15"/>
    <p:sldId id="271" r:id="rId16"/>
    <p:sldId id="272" r:id="rId17"/>
    <p:sldId id="273" r:id="rId18"/>
    <p:sldId id="274" r:id="rId19"/>
    <p:sldId id="275" r:id="rId20"/>
    <p:sldId id="276" r:id="rId21"/>
    <p:sldId id="277" r:id="rId22"/>
    <p:sldId id="278" r:id="rId23"/>
    <p:sldId id="279" r:id="rId24"/>
    <p:sldId id="282" r:id="rId25"/>
    <p:sldId id="298" r:id="rId26"/>
    <p:sldId id="297" r:id="rId27"/>
    <p:sldId id="284" r:id="rId28"/>
    <p:sldId id="285" r:id="rId29"/>
    <p:sldId id="286" r:id="rId30"/>
    <p:sldId id="287" r:id="rId31"/>
    <p:sldId id="288" r:id="rId32"/>
    <p:sldId id="289" r:id="rId33"/>
    <p:sldId id="290" r:id="rId34"/>
    <p:sldId id="291" r:id="rId35"/>
    <p:sldId id="292" r:id="rId36"/>
    <p:sldId id="294" r:id="rId37"/>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91" d="100"/>
          <a:sy n="91" d="100"/>
        </p:scale>
        <p:origin x="13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B75CE-FA6A-4B9D-8399-8EBD8B3FE902}" type="datetimeFigureOut">
              <a:rPr lang="en-US" smtClean="0"/>
              <a:t>11/23/2021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D8F62-8A98-487B-A257-965C5C1BC9CA}" type="slidenum">
              <a:rPr lang="en-US" smtClean="0"/>
              <a:t>‹#›</a:t>
            </a:fld>
            <a:endParaRPr lang="en-US"/>
          </a:p>
        </p:txBody>
      </p:sp>
    </p:spTree>
    <p:extLst>
      <p:ext uri="{BB962C8B-B14F-4D97-AF65-F5344CB8AC3E}">
        <p14:creationId xmlns:p14="http://schemas.microsoft.com/office/powerpoint/2010/main" val="551311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0" y="0"/>
            <a:ext cx="1887855" cy="80467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1" name="Rectangle 10"/>
          <p:cNvSpPr/>
          <p:nvPr/>
        </p:nvSpPr>
        <p:spPr>
          <a:xfrm>
            <a:off x="1875663" y="0"/>
            <a:ext cx="10316337" cy="81381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pic>
        <p:nvPicPr>
          <p:cNvPr id="8" name="Picture 2" descr="C:\Users\PHOENIX\Pictures\nielit-logo.png"/>
          <p:cNvPicPr>
            <a:picLocks noChangeAspect="1" noChangeArrowheads="1"/>
          </p:cNvPicPr>
          <p:nvPr/>
        </p:nvPicPr>
        <p:blipFill>
          <a:blip r:embed="rId2" cstate="print"/>
          <a:srcRect/>
          <a:stretch>
            <a:fillRect/>
          </a:stretch>
        </p:blipFill>
        <p:spPr bwMode="auto">
          <a:xfrm>
            <a:off x="41627" y="71414"/>
            <a:ext cx="1746113" cy="642918"/>
          </a:xfrm>
          <a:prstGeom prst="rect">
            <a:avLst/>
          </a:prstGeom>
          <a:noFill/>
        </p:spPr>
      </p:pic>
      <p:pic>
        <p:nvPicPr>
          <p:cNvPr id="14" name="Picture 13" descr="Introduction to Web Design (1).jpg"/>
          <p:cNvPicPr>
            <a:picLocks noChangeAspect="1"/>
          </p:cNvPicPr>
          <p:nvPr/>
        </p:nvPicPr>
        <p:blipFill>
          <a:blip r:embed="rId3"/>
          <a:stretch>
            <a:fillRect/>
          </a:stretch>
        </p:blipFill>
        <p:spPr>
          <a:xfrm>
            <a:off x="2" y="785794"/>
            <a:ext cx="12191999" cy="6072206"/>
          </a:xfrm>
          <a:prstGeom prst="rect">
            <a:avLst/>
          </a:prstGeom>
        </p:spPr>
      </p:pic>
      <p:sp>
        <p:nvSpPr>
          <p:cNvPr id="15" name="Rectangle 14"/>
          <p:cNvSpPr/>
          <p:nvPr/>
        </p:nvSpPr>
        <p:spPr>
          <a:xfrm>
            <a:off x="1875663" y="-23178"/>
            <a:ext cx="10287072" cy="461665"/>
          </a:xfrm>
          <a:prstGeom prst="rect">
            <a:avLst/>
          </a:prstGeom>
        </p:spPr>
        <p:txBody>
          <a:bodyPr wrap="square">
            <a:spAutoFit/>
          </a:bodyPr>
          <a:lstStyle/>
          <a:p>
            <a:pPr algn="ctr"/>
            <a:r>
              <a:rPr lang="en-US" sz="2400" b="1" dirty="0">
                <a:solidFill>
                  <a:schemeClr val="bg1"/>
                </a:solidFill>
                <a:latin typeface="Times New Roman" pitchFamily="18" charset="0"/>
                <a:cs typeface="Times New Roman" pitchFamily="18" charset="0"/>
              </a:rPr>
              <a:t>National Institute of Electronics &amp; Information Technology</a:t>
            </a:r>
          </a:p>
        </p:txBody>
      </p:sp>
      <p:sp>
        <p:nvSpPr>
          <p:cNvPr id="16" name="Rectangle 15"/>
          <p:cNvSpPr/>
          <p:nvPr/>
        </p:nvSpPr>
        <p:spPr>
          <a:xfrm>
            <a:off x="1904928" y="357167"/>
            <a:ext cx="10287072" cy="371897"/>
          </a:xfrm>
          <a:prstGeom prst="rect">
            <a:avLst/>
          </a:prstGeom>
        </p:spPr>
        <p:txBody>
          <a:bodyPr wrap="square">
            <a:spAutoFit/>
          </a:bodyPr>
          <a:lstStyle/>
          <a:p>
            <a:pPr lvl="0" algn="ctr">
              <a:lnSpc>
                <a:spcPts val="2112"/>
              </a:lnSpc>
              <a:spcBef>
                <a:spcPct val="0"/>
              </a:spcBef>
              <a:defRPr/>
            </a:pPr>
            <a:r>
              <a:rPr lang="en-US" sz="1800" b="1" dirty="0">
                <a:solidFill>
                  <a:schemeClr val="bg1"/>
                </a:solidFill>
                <a:latin typeface="Times New Roman" pitchFamily="18" charset="0"/>
                <a:cs typeface="Times New Roman" pitchFamily="18" charset="0"/>
              </a:rPr>
              <a:t>MMM University of Technology Campus, </a:t>
            </a:r>
            <a:r>
              <a:rPr lang="en-US" sz="1800" b="1" dirty="0" err="1">
                <a:solidFill>
                  <a:schemeClr val="bg1"/>
                </a:solidFill>
                <a:latin typeface="Times New Roman" pitchFamily="18" charset="0"/>
                <a:cs typeface="Times New Roman" pitchFamily="18" charset="0"/>
              </a:rPr>
              <a:t>Deoria</a:t>
            </a:r>
            <a:r>
              <a:rPr lang="en-US" sz="1800" b="1" dirty="0">
                <a:solidFill>
                  <a:schemeClr val="bg1"/>
                </a:solidFill>
                <a:latin typeface="Times New Roman" pitchFamily="18" charset="0"/>
                <a:cs typeface="Times New Roman" pitchFamily="18" charset="0"/>
              </a:rPr>
              <a:t> Road, Gorakhpur</a:t>
            </a:r>
            <a:endParaRPr kumimoji="0" lang="en-US" sz="1800" b="1" i="0" u="none" strike="noStrike" kern="1200" spc="0" normalizeH="0" noProof="0" dirty="0">
              <a:ln>
                <a:noFill/>
              </a:ln>
              <a:solidFill>
                <a:schemeClr val="bg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6932919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861568" y="1399736"/>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000" b="1">
                <a:ln>
                  <a:noFill/>
                </a:ln>
                <a:solidFill>
                  <a:schemeClr val="bg1"/>
                </a:solidFill>
                <a:effectLst>
                  <a:outerShdw blurRad="38100" dist="25400" dir="5400000" algn="tl" rotWithShape="0">
                    <a:srgbClr val="000000">
                      <a:alpha val="43000"/>
                    </a:srgbClr>
                  </a:outerShdw>
                </a:effectLst>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4" name="Date Placeholder 29">
            <a:extLst>
              <a:ext uri="{FF2B5EF4-FFF2-40B4-BE49-F238E27FC236}">
                <a16:creationId xmlns:a16="http://schemas.microsoft.com/office/drawing/2014/main" id="{8805A113-FD98-41D8-B91E-8D43A673C495}"/>
              </a:ext>
            </a:extLst>
          </p:cNvPr>
          <p:cNvSpPr>
            <a:spLocks noGrp="1"/>
          </p:cNvSpPr>
          <p:nvPr>
            <p:ph type="dt" sz="half" idx="10"/>
          </p:nvPr>
        </p:nvSpPr>
        <p:spPr/>
        <p:txBody>
          <a:bodyPr/>
          <a:lstStyle>
            <a:lvl1pPr>
              <a:defRPr/>
            </a:lvl1pPr>
          </a:lstStyle>
          <a:p>
            <a:fld id="{5024A198-9521-4A42-96E4-1FC8A6BA8E79}" type="datetime1">
              <a:rPr lang="en-US" smtClean="0"/>
              <a:t>11/23/2021</a:t>
            </a:fld>
            <a:endParaRPr lang="en-US"/>
          </a:p>
        </p:txBody>
      </p:sp>
      <p:sp>
        <p:nvSpPr>
          <p:cNvPr id="5" name="Footer Placeholder 18">
            <a:extLst>
              <a:ext uri="{FF2B5EF4-FFF2-40B4-BE49-F238E27FC236}">
                <a16:creationId xmlns:a16="http://schemas.microsoft.com/office/drawing/2014/main" id="{76B9A9BC-E37E-461F-B64B-EED856AFB160}"/>
              </a:ext>
            </a:extLst>
          </p:cNvPr>
          <p:cNvSpPr>
            <a:spLocks noGrp="1"/>
          </p:cNvSpPr>
          <p:nvPr>
            <p:ph type="ftr" sz="quarter" idx="11"/>
          </p:nvPr>
        </p:nvSpPr>
        <p:spPr/>
        <p:txBody>
          <a:bodyPr/>
          <a:lstStyle>
            <a:lvl1pPr>
              <a:defRPr/>
            </a:lvl1pPr>
          </a:lstStyle>
          <a:p>
            <a:endParaRPr lang="en-US"/>
          </a:p>
        </p:txBody>
      </p:sp>
      <p:sp>
        <p:nvSpPr>
          <p:cNvPr id="6" name="Slide Number Placeholder 26">
            <a:extLst>
              <a:ext uri="{FF2B5EF4-FFF2-40B4-BE49-F238E27FC236}">
                <a16:creationId xmlns:a16="http://schemas.microsoft.com/office/drawing/2014/main" id="{3EB484A6-C36E-403C-B66B-B68EB1351419}"/>
              </a:ext>
            </a:extLst>
          </p:cNvPr>
          <p:cNvSpPr>
            <a:spLocks noGrp="1"/>
          </p:cNvSpPr>
          <p:nvPr>
            <p:ph type="sldNum" sz="quarter" idx="12"/>
          </p:nvPr>
        </p:nvSpPr>
        <p:spPr/>
        <p:txBody>
          <a:bodyPr/>
          <a:lstStyle>
            <a:lvl1pPr>
              <a:defRPr>
                <a:solidFill>
                  <a:srgbClr val="D1EAEE"/>
                </a:solidFill>
              </a:defRPr>
            </a:lvl1pPr>
          </a:lstStyle>
          <a:p>
            <a:fld id="{2D487EA2-3AC4-4646-AC37-AB7E1F8A84A1}" type="slidenum">
              <a:rPr lang="en-US" smtClean="0"/>
              <a:t>‹#›</a:t>
            </a:fld>
            <a:endParaRPr lang="en-US"/>
          </a:p>
        </p:txBody>
      </p:sp>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4452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B498B3-17D1-447F-BCDD-A78B1027AFD1}" type="datetime1">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31B2F-AFDF-4768-87BA-3AF3DB3FE775}" type="slidenum">
              <a:rPr lang="en-US" smtClean="0"/>
              <a:pPr/>
              <a:t>‹#›</a:t>
            </a:fld>
            <a:endParaRPr lang="en-US" dirty="0"/>
          </a:p>
        </p:txBody>
      </p:sp>
      <p:sp>
        <p:nvSpPr>
          <p:cNvPr id="7" name="TextBox 6"/>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a:t>
            </a:r>
            <a:r>
              <a:rPr lang="en-US" sz="1600" baseline="0" dirty="0" smtClean="0"/>
              <a:t>M1-R5 </a:t>
            </a:r>
            <a:r>
              <a:rPr lang="en-US" sz="1600" baseline="0" dirty="0"/>
              <a:t>: </a:t>
            </a:r>
            <a:r>
              <a:rPr lang="en-US" sz="1600" baseline="0" dirty="0" smtClean="0"/>
              <a:t>IT Tools and Network Basics</a:t>
            </a:r>
            <a:endParaRPr lang="en-US" sz="1600" dirty="0"/>
          </a:p>
        </p:txBody>
      </p:sp>
    </p:spTree>
    <p:extLst>
      <p:ext uri="{BB962C8B-B14F-4D97-AF65-F5344CB8AC3E}">
        <p14:creationId xmlns:p14="http://schemas.microsoft.com/office/powerpoint/2010/main" val="347052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Click to edit Master title style</a:t>
            </a:r>
          </a:p>
        </p:txBody>
      </p:sp>
      <p:sp>
        <p:nvSpPr>
          <p:cNvPr id="3" name="Rectangle 2"/>
          <p:cNvSpPr>
            <a:spLocks noGrp="1"/>
          </p:cNvSpPr>
          <p:nvPr>
            <p:ph type="dt" sz="half" idx="10"/>
          </p:nvPr>
        </p:nvSpPr>
        <p:spPr/>
        <p:txBody>
          <a:bodyPr/>
          <a:lstStyle/>
          <a:p>
            <a:fld id="{3C313436-454A-4403-AA00-497AB1780163}" type="datetime1">
              <a:rPr lang="en-US" smtClean="0"/>
              <a:t>11/23/2021</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fld id="{2D487EA2-3AC4-4646-AC37-AB7E1F8A84A1}" type="slidenum">
              <a:rPr lang="en-US" smtClean="0"/>
              <a:t>‹#›</a:t>
            </a:fld>
            <a:endParaRPr lang="en-US"/>
          </a:p>
        </p:txBody>
      </p:sp>
      <p:sp>
        <p:nvSpPr>
          <p:cNvPr id="7" name="Rectangle 6"/>
          <p:cNvSpPr>
            <a:spLocks noGrp="1"/>
          </p:cNvSpPr>
          <p:nvPr>
            <p:ph sz="quarter" idx="13"/>
          </p:nvPr>
        </p:nvSpPr>
        <p:spPr>
          <a:xfrm>
            <a:off x="293036" y="1357298"/>
            <a:ext cx="11693851" cy="48149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p:nvPicPr>
        <p:blipFill>
          <a:blip r:embed="rId2"/>
          <a:stretch>
            <a:fillRect/>
          </a:stretch>
        </p:blipFill>
        <p:spPr>
          <a:xfrm>
            <a:off x="1854187" y="73945"/>
            <a:ext cx="10337813" cy="647696"/>
          </a:xfrm>
          <a:prstGeom prst="rect">
            <a:avLst/>
          </a:prstGeom>
        </p:spPr>
      </p:pic>
      <p:sp>
        <p:nvSpPr>
          <p:cNvPr id="8" name="TextBox 7"/>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M2-R5 : Web Designing and Publishing</a:t>
            </a:r>
            <a:endParaRPr lang="en-US" sz="1600" dirty="0"/>
          </a:p>
        </p:txBody>
      </p:sp>
      <p:sp>
        <p:nvSpPr>
          <p:cNvPr id="9" name="Action Button: Back or Previous 8">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947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0" y="2743202"/>
            <a:ext cx="9497484" cy="1673225"/>
          </a:xfrm>
        </p:spPr>
        <p:txBody>
          <a:bodyPr anchor="t"/>
          <a:lstStyle>
            <a:lvl1pPr>
              <a:buNone/>
              <a:defRPr sz="3300">
                <a:solidFill>
                  <a:schemeClr val="tx2"/>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extLst/>
          </a:lstStyle>
          <a:p>
            <a:pPr lvl="0"/>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8" name="Rectangle 7"/>
          <p:cNvSpPr/>
          <p:nvPr/>
        </p:nvSpPr>
        <p:spPr>
          <a:xfrm>
            <a:off x="0" y="1600200"/>
            <a:ext cx="1727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828800" y="1600200"/>
            <a:ext cx="10363200" cy="4572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hasCustomPrompt="1"/>
          </p:nvPr>
        </p:nvSpPr>
        <p:spPr>
          <a:xfrm>
            <a:off x="1828800" y="1600200"/>
            <a:ext cx="10160000" cy="457200"/>
          </a:xfrm>
        </p:spPr>
        <p:txBody>
          <a:bodyPr/>
          <a:lstStyle>
            <a:lvl1pPr algn="l">
              <a:buNone/>
              <a:defRPr sz="28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A3DCB243-67B6-4A1C-B596-30EDC79DDD6E}" type="datetime1">
              <a:rPr lang="en-US" smtClean="0"/>
              <a:t>11/23/2021</a:t>
            </a:fld>
            <a:endParaRPr lang="en-US"/>
          </a:p>
        </p:txBody>
      </p:sp>
      <p:sp>
        <p:nvSpPr>
          <p:cNvPr id="13" name="Slide Number Placeholder 12"/>
          <p:cNvSpPr>
            <a:spLocks noGrp="1"/>
          </p:cNvSpPr>
          <p:nvPr>
            <p:ph type="sldNum" sz="quarter" idx="11"/>
          </p:nvPr>
        </p:nvSpPr>
        <p:spPr>
          <a:xfrm>
            <a:off x="0" y="1638482"/>
            <a:ext cx="1727200" cy="457200"/>
          </a:xfrm>
        </p:spPr>
        <p:txBody>
          <a:bodyPr>
            <a:noAutofit/>
          </a:bodyPr>
          <a:lstStyle>
            <a:lvl1pPr>
              <a:defRPr sz="2800">
                <a:solidFill>
                  <a:srgbClr val="FFFFFF"/>
                </a:solidFill>
              </a:defRPr>
            </a:lvl1pPr>
            <a:extLst/>
          </a:lstStyle>
          <a:p>
            <a:fld id="{2D487EA2-3AC4-4646-AC37-AB7E1F8A84A1}"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747738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4350" y="785794"/>
            <a:ext cx="10871200" cy="457200"/>
          </a:xfrm>
        </p:spPr>
        <p:txBody>
          <a:bodyPr>
            <a:noAutofit/>
          </a:bodyPr>
          <a:lstStyle>
            <a:lvl1pPr>
              <a:defRPr sz="2800"/>
            </a:lvl1pPr>
            <a:extLst/>
          </a:lstStyle>
          <a:p>
            <a:r>
              <a:rPr lang="en-US"/>
              <a:t>Click to edit Master title style</a:t>
            </a:r>
            <a:endParaRPr lang="en-US" dirty="0"/>
          </a:p>
        </p:txBody>
      </p:sp>
      <p:sp>
        <p:nvSpPr>
          <p:cNvPr id="9" name="Content Placeholder 8"/>
          <p:cNvSpPr>
            <a:spLocks noGrp="1"/>
          </p:cNvSpPr>
          <p:nvPr>
            <p:ph sz="quarter" idx="13"/>
          </p:nvPr>
        </p:nvSpPr>
        <p:spPr>
          <a:xfrm>
            <a:off x="293036" y="1357299"/>
            <a:ext cx="5627116" cy="48042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83924" y="1357298"/>
            <a:ext cx="5715040" cy="48757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46FB241D-12EA-4BA4-A9BA-9966894C72E8}" type="datetime1">
              <a:rPr lang="en-US" smtClean="0"/>
              <a:t>11/23/2021</a:t>
            </a:fld>
            <a:endParaRPr lang="en-US"/>
          </a:p>
        </p:txBody>
      </p:sp>
      <p:sp>
        <p:nvSpPr>
          <p:cNvPr id="10" name="Slide Number Placeholder 9"/>
          <p:cNvSpPr>
            <a:spLocks noGrp="1"/>
          </p:cNvSpPr>
          <p:nvPr>
            <p:ph type="sldNum" sz="quarter" idx="16"/>
          </p:nvPr>
        </p:nvSpPr>
        <p:spPr/>
        <p:txBody>
          <a:bodyPr rtlCol="0">
            <a:noAutofit/>
          </a:bodyPr>
          <a:lstStyle>
            <a:lvl1pPr>
              <a:defRPr sz="2300" b="0"/>
            </a:lvl1pPr>
            <a:extLst/>
          </a:lstStyle>
          <a:p>
            <a:fld id="{2D487EA2-3AC4-4646-AC37-AB7E1F8A84A1}"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pic>
        <p:nvPicPr>
          <p:cNvPr id="3" name="Picture 2"/>
          <p:cNvPicPr>
            <a:picLocks noChangeAspect="1"/>
          </p:cNvPicPr>
          <p:nvPr userDrawn="1"/>
        </p:nvPicPr>
        <p:blipFill>
          <a:blip r:embed="rId2"/>
          <a:stretch>
            <a:fillRect/>
          </a:stretch>
        </p:blipFill>
        <p:spPr>
          <a:xfrm>
            <a:off x="1884944" y="125213"/>
            <a:ext cx="9834831" cy="590550"/>
          </a:xfrm>
          <a:prstGeom prst="rect">
            <a:avLst/>
          </a:prstGeom>
        </p:spPr>
      </p:pic>
      <p:sp>
        <p:nvSpPr>
          <p:cNvPr id="13" name="Action Button: Back or Previous 12">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973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781226"/>
            <a:ext cx="10871200" cy="576072"/>
          </a:xfrm>
        </p:spPr>
        <p:txBody>
          <a:bodyPr anchor="b"/>
          <a:lstStyle>
            <a:lvl1pPr>
              <a:defRPr/>
            </a:lvl1pPr>
            <a:extLst/>
          </a:lstStyle>
          <a:p>
            <a:r>
              <a:rPr lang="en-US" dirty="0"/>
              <a:t>Click to edit Master title style</a:t>
            </a:r>
          </a:p>
        </p:txBody>
      </p:sp>
      <p:sp>
        <p:nvSpPr>
          <p:cNvPr id="11" name="Content Placeholder 10"/>
          <p:cNvSpPr>
            <a:spLocks noGrp="1"/>
          </p:cNvSpPr>
          <p:nvPr>
            <p:ph sz="quarter" idx="13"/>
          </p:nvPr>
        </p:nvSpPr>
        <p:spPr>
          <a:xfrm>
            <a:off x="812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400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a:xfrm>
            <a:off x="2571726" y="6286521"/>
            <a:ext cx="3556000" cy="365125"/>
          </a:xfrm>
        </p:spPr>
        <p:txBody>
          <a:bodyPr rtlCol="0"/>
          <a:lstStyle/>
          <a:p>
            <a:fld id="{81515CB3-EB3C-43AA-86DC-2881A9ACBD4F}" type="datetime1">
              <a:rPr lang="en-US" smtClean="0"/>
              <a:t>11/23/2021</a:t>
            </a:fld>
            <a:endParaRPr lang="en-US"/>
          </a:p>
        </p:txBody>
      </p:sp>
      <p:sp>
        <p:nvSpPr>
          <p:cNvPr id="12" name="Slide Number Placeholder 11"/>
          <p:cNvSpPr>
            <a:spLocks noGrp="1"/>
          </p:cNvSpPr>
          <p:nvPr>
            <p:ph type="sldNum" sz="quarter" idx="16"/>
          </p:nvPr>
        </p:nvSpPr>
        <p:spPr/>
        <p:txBody>
          <a:bodyPr rtlCol="0"/>
          <a:lstStyle/>
          <a:p>
            <a:fld id="{2D487EA2-3AC4-4646-AC37-AB7E1F8A84A1}" type="slidenum">
              <a:rPr lang="en-US" smtClean="0"/>
              <a:t>‹#›</a:t>
            </a:fld>
            <a:endParaRPr lang="en-US"/>
          </a:p>
        </p:txBody>
      </p:sp>
      <p:sp>
        <p:nvSpPr>
          <p:cNvPr id="14" name="Footer Placeholder 13"/>
          <p:cNvSpPr>
            <a:spLocks noGrp="1"/>
          </p:cNvSpPr>
          <p:nvPr>
            <p:ph type="ftr" sz="quarter" idx="17"/>
          </p:nvPr>
        </p:nvSpPr>
        <p:spPr>
          <a:xfrm>
            <a:off x="812802" y="6248208"/>
            <a:ext cx="1663674" cy="365125"/>
          </a:xfrm>
        </p:spPr>
        <p:txBody>
          <a:bodyPr rtlCol="0"/>
          <a:lstStyle/>
          <a:p>
            <a:endParaRPr lang="en-US"/>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a:buFontTx/>
              <a:buNone/>
              <a:defRPr sz="2300" b="1">
                <a:solidFill>
                  <a:srgbClr val="FFFFFF"/>
                </a:solidFill>
              </a:defRPr>
            </a:lvl1pPr>
            <a:extLst/>
          </a:lstStyle>
          <a:p>
            <a:pPr lvl="0"/>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a:buFontTx/>
              <a:buNone/>
              <a:defRPr sz="2300" b="1">
                <a:solidFill>
                  <a:srgbClr val="FFFFFF"/>
                </a:solidFill>
              </a:defRPr>
            </a:lvl1pPr>
            <a:extLst/>
          </a:lstStyle>
          <a:p>
            <a:pPr lvl="0"/>
            <a:r>
              <a:rPr lang="en-US"/>
              <a:t>Edit Master text styles</a:t>
            </a:r>
          </a:p>
        </p:txBody>
      </p:sp>
      <p:pic>
        <p:nvPicPr>
          <p:cNvPr id="3" name="Picture 2"/>
          <p:cNvPicPr>
            <a:picLocks noChangeAspect="1"/>
          </p:cNvPicPr>
          <p:nvPr userDrawn="1"/>
        </p:nvPicPr>
        <p:blipFill>
          <a:blip r:embed="rId2"/>
          <a:stretch>
            <a:fillRect/>
          </a:stretch>
        </p:blipFill>
        <p:spPr>
          <a:xfrm>
            <a:off x="1828800" y="26865"/>
            <a:ext cx="9859264" cy="735117"/>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205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EBA7A05-13E1-434C-A961-6AB3535738EE}" type="datetime1">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t>‹#›</a:t>
            </a:fld>
            <a:endParaRPr lang="en-US"/>
          </a:p>
        </p:txBody>
      </p:sp>
      <p:pic>
        <p:nvPicPr>
          <p:cNvPr id="6" name="Picture 5"/>
          <p:cNvPicPr>
            <a:picLocks noChangeAspect="1"/>
          </p:cNvPicPr>
          <p:nvPr userDrawn="1"/>
        </p:nvPicPr>
        <p:blipFill>
          <a:blip r:embed="rId2"/>
          <a:stretch>
            <a:fillRect/>
          </a:stretch>
        </p:blipFill>
        <p:spPr>
          <a:xfrm>
            <a:off x="1893194" y="115911"/>
            <a:ext cx="9775367" cy="590550"/>
          </a:xfrm>
          <a:prstGeom prst="rect">
            <a:avLst/>
          </a:prstGeom>
        </p:spPr>
      </p:pic>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002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DA541-E069-4DDC-A7C6-9C103C216E3E}" type="datetime1">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extLst/>
          </a:lstStyle>
          <a:p>
            <a:fld id="{2D487EA2-3AC4-4646-AC37-AB7E1F8A84A1}" type="slidenum">
              <a:rPr lang="en-US" smtClean="0"/>
              <a:t>‹#›</a:t>
            </a:fld>
            <a:endParaRPr lang="en-US"/>
          </a:p>
        </p:txBody>
      </p:sp>
    </p:spTree>
    <p:extLst>
      <p:ext uri="{BB962C8B-B14F-4D97-AF65-F5344CB8AC3E}">
        <p14:creationId xmlns:p14="http://schemas.microsoft.com/office/powerpoint/2010/main" val="837433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781226"/>
            <a:ext cx="10871200" cy="457200"/>
          </a:xfrm>
        </p:spPr>
        <p:txBody>
          <a:bodyPr anchor="b"/>
          <a:lstStyle>
            <a:lvl1pPr algn="l">
              <a:buNone/>
              <a:defRPr sz="24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446F61F7-1E3F-4CE1-A7F0-BEDCC0127825}" type="datetime1">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t>‹#›</a:t>
            </a:fld>
            <a:endParaRPr lang="en-US"/>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60930" tIns="214573" rIns="160930" bIns="107287"/>
          <a:lstStyle>
            <a:lvl1pPr marL="0" indent="0">
              <a:spcAft>
                <a:spcPts val="1173"/>
              </a:spcAft>
              <a:buNone/>
              <a:defRPr sz="2100"/>
            </a:lvl1pPr>
            <a:lvl2pPr>
              <a:buNone/>
              <a:defRPr sz="1400"/>
            </a:lvl2pPr>
            <a:lvl3pPr>
              <a:buNone/>
              <a:defRPr sz="1200"/>
            </a:lvl3pPr>
            <a:lvl4pPr>
              <a:buNone/>
              <a:defRPr sz="1100"/>
            </a:lvl4pPr>
            <a:lvl5pPr>
              <a:buNone/>
              <a:defRPr sz="1100"/>
            </a:lvl5pPr>
            <a:extLst/>
          </a:lstStyle>
          <a:p>
            <a:pPr lvl="0"/>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a:blip r:embed="rId2"/>
          <a:stretch>
            <a:fillRect/>
          </a:stretch>
        </p:blipFill>
        <p:spPr>
          <a:xfrm>
            <a:off x="1879600" y="176"/>
            <a:ext cx="10155518" cy="705042"/>
          </a:xfrm>
          <a:prstGeom prst="rect">
            <a:avLst/>
          </a:prstGeom>
        </p:spPr>
      </p:pic>
      <p:sp>
        <p:nvSpPr>
          <p:cNvPr id="8" name="TextBox 7"/>
          <p:cNvSpPr txBox="1"/>
          <p:nvPr userDrawn="1"/>
        </p:nvSpPr>
        <p:spPr>
          <a:xfrm>
            <a:off x="5035639" y="120443"/>
            <a:ext cx="6999479" cy="584775"/>
          </a:xfrm>
          <a:prstGeom prst="rect">
            <a:avLst/>
          </a:prstGeom>
          <a:noFill/>
        </p:spPr>
        <p:txBody>
          <a:bodyPr wrap="square" rtlCol="0">
            <a:spAutoFit/>
          </a:bodyPr>
          <a:lstStyle/>
          <a:p>
            <a:r>
              <a:rPr lang="en-US" sz="1600" dirty="0"/>
              <a:t>Course:</a:t>
            </a:r>
            <a:r>
              <a:rPr lang="en-US" sz="1600" baseline="0" dirty="0"/>
              <a:t> </a:t>
            </a:r>
            <a:endParaRPr lang="en-US" sz="1600" baseline="0" dirty="0" smtClean="0"/>
          </a:p>
          <a:p>
            <a:r>
              <a:rPr lang="en-US" sz="1600" baseline="0" dirty="0" smtClean="0"/>
              <a:t>Module:</a:t>
            </a:r>
            <a:endParaRPr lang="en-US" sz="1600" dirty="0"/>
          </a:p>
        </p:txBody>
      </p:sp>
      <p:sp>
        <p:nvSpPr>
          <p:cNvPr id="10" name="Action Button: Back or Previous 9">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141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a:buNone/>
              <a:defRPr sz="3800"/>
            </a:lvl1pPr>
            <a:extLst/>
          </a:lstStyle>
          <a:p>
            <a:r>
              <a:rPr lang="en-US"/>
              <a:t>Click icon to add picture</a:t>
            </a:r>
            <a:endParaRPr lang="en-US"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2000"/>
            </a:lvl1pPr>
            <a:lvl2pPr>
              <a:buFontTx/>
              <a:buNone/>
              <a:defRPr sz="1400"/>
            </a:lvl2pPr>
            <a:lvl3pPr>
              <a:buFontTx/>
              <a:buNone/>
              <a:defRPr sz="1200"/>
            </a:lvl3pPr>
            <a:lvl4pPr>
              <a:buFontTx/>
              <a:buNone/>
              <a:defRPr sz="1100"/>
            </a:lvl4pPr>
            <a:lvl5pPr>
              <a:buFontTx/>
              <a:buNone/>
              <a:defRPr sz="1100"/>
            </a:lvl5pPr>
            <a:extLst/>
          </a:lstStyle>
          <a:p>
            <a:pPr lvl="0"/>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p:nvPr>
        </p:nvSpPr>
        <p:spPr>
          <a:xfrm>
            <a:off x="2133600" y="4724400"/>
            <a:ext cx="9753600" cy="609600"/>
          </a:xfrm>
        </p:spPr>
        <p:txBody>
          <a:bodyPr anchor="ctr"/>
          <a:lstStyle>
            <a:lvl1pPr algn="l">
              <a:buNone/>
              <a:defRPr sz="3300" b="0">
                <a:solidFill>
                  <a:srgbClr val="FFFFFF"/>
                </a:solidFill>
              </a:defRPr>
            </a:lvl1pPr>
            <a:extLst/>
          </a:lstStyle>
          <a:p>
            <a:r>
              <a:rPr lang="en-US"/>
              <a:t>Click to edit Master title style</a:t>
            </a:r>
            <a:endParaRPr lang="en-US"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2" name="Date Placeholder 11"/>
          <p:cNvSpPr>
            <a:spLocks noGrp="1"/>
          </p:cNvSpPr>
          <p:nvPr>
            <p:ph type="dt" sz="half" idx="10"/>
          </p:nvPr>
        </p:nvSpPr>
        <p:spPr>
          <a:xfrm>
            <a:off x="8331200" y="6248401"/>
            <a:ext cx="3556000" cy="365125"/>
          </a:xfrm>
        </p:spPr>
        <p:txBody>
          <a:bodyPr rtlCol="0"/>
          <a:lstStyle/>
          <a:p>
            <a:fld id="{0C1C6360-2E34-4F64-AC09-58FD1BD3C596}" type="datetime1">
              <a:rPr lang="en-US" smtClean="0"/>
              <a:t>11/23/2021</a:t>
            </a:fld>
            <a:endParaRPr lang="en-US"/>
          </a:p>
        </p:txBody>
      </p:sp>
      <p:sp>
        <p:nvSpPr>
          <p:cNvPr id="13" name="Slide Number Placeholder 12"/>
          <p:cNvSpPr>
            <a:spLocks noGrp="1"/>
          </p:cNvSpPr>
          <p:nvPr>
            <p:ph type="sldNum" sz="quarter" idx="11"/>
          </p:nvPr>
        </p:nvSpPr>
        <p:spPr>
          <a:xfrm>
            <a:off x="0" y="4667250"/>
            <a:ext cx="1930400" cy="663579"/>
          </a:xfrm>
        </p:spPr>
        <p:txBody>
          <a:bodyPr rtlCol="0"/>
          <a:lstStyle>
            <a:lvl1pPr>
              <a:defRPr sz="3300"/>
            </a:lvl1pPr>
            <a:extLst/>
          </a:lstStyle>
          <a:p>
            <a:fld id="{2D487EA2-3AC4-4646-AC37-AB7E1F8A84A1}" type="slidenum">
              <a:rPr lang="en-US" smtClean="0"/>
              <a:t>‹#›</a:t>
            </a:fld>
            <a:endParaRPr lang="en-US"/>
          </a:p>
        </p:txBody>
      </p:sp>
      <p:sp>
        <p:nvSpPr>
          <p:cNvPr id="14" name="Footer Placeholder 13"/>
          <p:cNvSpPr>
            <a:spLocks noGrp="1"/>
          </p:cNvSpPr>
          <p:nvPr>
            <p:ph type="ftr" sz="quarter" idx="12"/>
          </p:nvPr>
        </p:nvSpPr>
        <p:spPr>
          <a:xfrm>
            <a:off x="2133600" y="6248208"/>
            <a:ext cx="6096000" cy="365125"/>
          </a:xfrm>
        </p:spPr>
        <p:txBody>
          <a:bodyPr rtlCol="0"/>
          <a:lstStyle/>
          <a:p>
            <a:endParaRPr lang="en-US"/>
          </a:p>
        </p:txBody>
      </p:sp>
    </p:spTree>
    <p:extLst>
      <p:ext uri="{BB962C8B-B14F-4D97-AF65-F5344CB8AC3E}">
        <p14:creationId xmlns:p14="http://schemas.microsoft.com/office/powerpoint/2010/main" val="3818801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Olevel_M2R5_WDP_Unit1_NIELIT_Gorakhpur.pptx#-1,2,Contents to be covered . . ."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285709" y="1214423"/>
            <a:ext cx="11715833" cy="4912058"/>
          </a:xfrm>
          <a:prstGeom prst="rect">
            <a:avLst/>
          </a:prstGeom>
        </p:spPr>
        <p:txBody>
          <a:bodyPr vert="horz" lIns="107287" tIns="53643" rIns="107287" bIns="53643">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4095737" y="6207148"/>
            <a:ext cx="3556000" cy="365125"/>
          </a:xfrm>
          <a:prstGeom prst="rect">
            <a:avLst/>
          </a:prstGeom>
        </p:spPr>
        <p:txBody>
          <a:bodyPr vert="horz" lIns="107287" tIns="53643" rIns="107287" bIns="53643" anchor="ctr" anchorCtr="0"/>
          <a:lstStyle>
            <a:lvl1pPr algn="l">
              <a:defRPr sz="1600">
                <a:solidFill>
                  <a:schemeClr val="tx2"/>
                </a:solidFill>
              </a:defRPr>
            </a:lvl1pPr>
            <a:extLst/>
          </a:lstStyle>
          <a:p>
            <a:fld id="{856110F6-DB9D-4808-A41D-91EDF677555E}" type="datetime1">
              <a:rPr lang="en-US" smtClean="0"/>
              <a:t>11/23/2021</a:t>
            </a:fld>
            <a:endParaRPr lang="en-US"/>
          </a:p>
        </p:txBody>
      </p:sp>
      <p:sp>
        <p:nvSpPr>
          <p:cNvPr id="3" name="Footer Placeholder 2"/>
          <p:cNvSpPr>
            <a:spLocks noGrp="1"/>
          </p:cNvSpPr>
          <p:nvPr>
            <p:ph type="ftr" sz="quarter" idx="3"/>
          </p:nvPr>
        </p:nvSpPr>
        <p:spPr>
          <a:xfrm>
            <a:off x="812803" y="6248208"/>
            <a:ext cx="2901932" cy="365125"/>
          </a:xfrm>
          <a:prstGeom prst="rect">
            <a:avLst/>
          </a:prstGeom>
        </p:spPr>
        <p:txBody>
          <a:bodyPr vert="horz" lIns="107287" tIns="53643" rIns="107287" bIns="53643" anchor="ctr"/>
          <a:lstStyle>
            <a:lvl1pPr algn="l">
              <a:defRPr sz="1600">
                <a:solidFill>
                  <a:schemeClr val="tx2"/>
                </a:solidFill>
              </a:defRPr>
            </a:lvl1pPr>
            <a:extLst/>
          </a:lstStyle>
          <a:p>
            <a:endParaRPr lang="en-US"/>
          </a:p>
        </p:txBody>
      </p:sp>
      <p:sp>
        <p:nvSpPr>
          <p:cNvPr id="8" name="Rectangle 7"/>
          <p:cNvSpPr/>
          <p:nvPr/>
        </p:nvSpPr>
        <p:spPr>
          <a:xfrm>
            <a:off x="0" y="761981"/>
            <a:ext cx="711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787399" y="761982"/>
            <a:ext cx="11214142" cy="452441"/>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3" name="Slide Number Placeholder 22"/>
          <p:cNvSpPr>
            <a:spLocks noGrp="1"/>
          </p:cNvSpPr>
          <p:nvPr>
            <p:ph type="sldNum" sz="quarter" idx="4"/>
          </p:nvPr>
        </p:nvSpPr>
        <p:spPr>
          <a:xfrm>
            <a:off x="0" y="761983"/>
            <a:ext cx="711200" cy="457200"/>
          </a:xfrm>
          <a:prstGeom prst="rect">
            <a:avLst/>
          </a:prstGeom>
        </p:spPr>
        <p:txBody>
          <a:bodyPr vert="horz" lIns="107287" tIns="53643" rIns="107287" bIns="53643" anchor="ctr" anchorCtr="0">
            <a:normAutofit/>
          </a:bodyPr>
          <a:lstStyle>
            <a:lvl1pPr algn="ctr">
              <a:defRPr sz="2300" b="0">
                <a:solidFill>
                  <a:srgbClr val="002060"/>
                </a:solidFill>
                <a:latin typeface="Times New Roman" pitchFamily="18" charset="0"/>
                <a:cs typeface="Times New Roman" pitchFamily="18" charset="0"/>
              </a:defRPr>
            </a:lvl1pPr>
            <a:extLst/>
          </a:lstStyle>
          <a:p>
            <a:fld id="{2D487EA2-3AC4-4646-AC37-AB7E1F8A84A1}" type="slidenum">
              <a:rPr lang="en-US" smtClean="0"/>
              <a:t>‹#›</a:t>
            </a:fld>
            <a:endParaRPr lang="en-US"/>
          </a:p>
        </p:txBody>
      </p:sp>
      <p:sp>
        <p:nvSpPr>
          <p:cNvPr id="22" name="Title Placeholder 21"/>
          <p:cNvSpPr>
            <a:spLocks noGrp="1"/>
          </p:cNvSpPr>
          <p:nvPr>
            <p:ph type="title"/>
          </p:nvPr>
        </p:nvSpPr>
        <p:spPr>
          <a:xfrm>
            <a:off x="1320800" y="761982"/>
            <a:ext cx="10680741" cy="452441"/>
          </a:xfrm>
          <a:prstGeom prst="rect">
            <a:avLst/>
          </a:prstGeom>
        </p:spPr>
        <p:txBody>
          <a:bodyPr vert="horz" lIns="107287" tIns="53643" rIns="107287" bIns="53643" anchor="b">
            <a:noAutofit/>
          </a:bodyPr>
          <a:lstStyle/>
          <a:p>
            <a:r>
              <a:rPr lang="en-US"/>
              <a:t>Click to edit Master title style</a:t>
            </a:r>
            <a:endParaRPr lang="en-US" dirty="0"/>
          </a:p>
        </p:txBody>
      </p:sp>
      <p:pic>
        <p:nvPicPr>
          <p:cNvPr id="15" name="Picture 2" descr="C:\Users\PHOENIX\Pictures\nielit-logo.png"/>
          <p:cNvPicPr>
            <a:picLocks noChangeAspect="1" noChangeArrowheads="1"/>
          </p:cNvPicPr>
          <p:nvPr/>
        </p:nvPicPr>
        <p:blipFill>
          <a:blip r:embed="rId13" cstate="print"/>
          <a:srcRect/>
          <a:stretch>
            <a:fillRect/>
          </a:stretch>
        </p:blipFill>
        <p:spPr bwMode="auto">
          <a:xfrm>
            <a:off x="75416" y="-24"/>
            <a:ext cx="1604388" cy="691893"/>
          </a:xfrm>
          <a:prstGeom prst="rect">
            <a:avLst/>
          </a:prstGeom>
          <a:noFill/>
        </p:spPr>
      </p:pic>
      <p:sp>
        <p:nvSpPr>
          <p:cNvPr id="26" name="TextBox 25"/>
          <p:cNvSpPr txBox="1"/>
          <p:nvPr/>
        </p:nvSpPr>
        <p:spPr>
          <a:xfrm>
            <a:off x="5304686" y="357166"/>
            <a:ext cx="6221906" cy="416110"/>
          </a:xfrm>
          <a:prstGeom prst="rect">
            <a:avLst/>
          </a:prstGeom>
          <a:noFill/>
        </p:spPr>
        <p:txBody>
          <a:bodyPr wrap="square" lIns="107287" tIns="53643" rIns="107287" bIns="53643" rtlCol="0">
            <a:spAutoFit/>
          </a:bodyPr>
          <a:lstStyle/>
          <a:p>
            <a:pPr algn="r"/>
            <a:r>
              <a:rPr lang="en-US" sz="2000" b="0" dirty="0">
                <a:latin typeface="Times New Roman" pitchFamily="18" charset="0"/>
                <a:cs typeface="Times New Roman" pitchFamily="18" charset="0"/>
              </a:rPr>
              <a:t>Module: M2-R5:</a:t>
            </a:r>
            <a:r>
              <a:rPr lang="en-US" sz="2000" b="0" baseline="0" dirty="0">
                <a:latin typeface="Times New Roman" pitchFamily="18" charset="0"/>
                <a:cs typeface="Times New Roman" pitchFamily="18" charset="0"/>
              </a:rPr>
              <a:t> </a:t>
            </a:r>
            <a:r>
              <a:rPr lang="en-US" sz="2000" b="0" dirty="0">
                <a:latin typeface="Times New Roman" pitchFamily="18" charset="0"/>
                <a:cs typeface="Times New Roman" pitchFamily="18" charset="0"/>
              </a:rPr>
              <a:t>Web Designing &amp; Publishing </a:t>
            </a:r>
          </a:p>
        </p:txBody>
      </p:sp>
      <p:sp>
        <p:nvSpPr>
          <p:cNvPr id="27" name="TextBox 26"/>
          <p:cNvSpPr txBox="1"/>
          <p:nvPr/>
        </p:nvSpPr>
        <p:spPr>
          <a:xfrm>
            <a:off x="1875662" y="61907"/>
            <a:ext cx="3818603" cy="385333"/>
          </a:xfrm>
          <a:prstGeom prst="rect">
            <a:avLst/>
          </a:prstGeom>
          <a:noFill/>
        </p:spPr>
        <p:txBody>
          <a:bodyPr wrap="square" lIns="107287" tIns="53643" rIns="107287" bIns="53643" rtlCol="0">
            <a:spAutoFit/>
          </a:bodyPr>
          <a:lstStyle/>
          <a:p>
            <a:pPr marL="0" marR="0" lvl="4" indent="0" algn="ct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1800" b="1" dirty="0">
                <a:latin typeface="Times New Roman" pitchFamily="18" charset="0"/>
                <a:cs typeface="Times New Roman" pitchFamily="18" charset="0"/>
              </a:rPr>
              <a:t>[Unit 1: Introduction</a:t>
            </a:r>
            <a:r>
              <a:rPr lang="en-US" sz="1800" b="1" baseline="0" dirty="0">
                <a:latin typeface="Times New Roman" pitchFamily="18" charset="0"/>
                <a:cs typeface="Times New Roman" pitchFamily="18" charset="0"/>
              </a:rPr>
              <a:t> to Web Design</a:t>
            </a:r>
            <a:r>
              <a:rPr lang="en-US" sz="1800" b="1" dirty="0">
                <a:latin typeface="Times New Roman" pitchFamily="18" charset="0"/>
                <a:cs typeface="Times New Roman" pitchFamily="18" charset="0"/>
              </a:rPr>
              <a:t>]</a:t>
            </a:r>
          </a:p>
        </p:txBody>
      </p:sp>
      <p:sp>
        <p:nvSpPr>
          <p:cNvPr id="28" name="TextBox 27"/>
          <p:cNvSpPr txBox="1"/>
          <p:nvPr/>
        </p:nvSpPr>
        <p:spPr>
          <a:xfrm>
            <a:off x="5304687" y="1"/>
            <a:ext cx="4835803" cy="431499"/>
          </a:xfrm>
          <a:prstGeom prst="rect">
            <a:avLst/>
          </a:prstGeom>
          <a:noFill/>
        </p:spPr>
        <p:txBody>
          <a:bodyPr wrap="square" lIns="107287" tIns="53643" rIns="107287" bIns="53643" rtlCol="0">
            <a:spAutoFit/>
          </a:bodyPr>
          <a:lstStyle/>
          <a:p>
            <a:pPr marL="0" marR="0" lvl="4" indent="0" algn="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2100" b="0" dirty="0">
                <a:latin typeface="Times New Roman" pitchFamily="18" charset="0"/>
                <a:cs typeface="Times New Roman" pitchFamily="18" charset="0"/>
              </a:rPr>
              <a:t>     Course: NIELIT ‘O’ Level (IT)</a:t>
            </a:r>
          </a:p>
        </p:txBody>
      </p:sp>
      <p:pic>
        <p:nvPicPr>
          <p:cNvPr id="16" name="Picture 15" descr="home-2741413_960_720.png">
            <a:hlinkClick r:id="rId14" action="ppaction://hlinkpres?slideindex=2&amp;slidetitle=Contents to be covered . . ."/>
          </p:cNvPr>
          <p:cNvPicPr>
            <a:picLocks noChangeAspect="1"/>
          </p:cNvPicPr>
          <p:nvPr/>
        </p:nvPicPr>
        <p:blipFill>
          <a:blip r:embed="rId15" cstate="print"/>
          <a:stretch>
            <a:fillRect/>
          </a:stretch>
        </p:blipFill>
        <p:spPr>
          <a:xfrm>
            <a:off x="11336256" y="785794"/>
            <a:ext cx="562708" cy="457200"/>
          </a:xfrm>
          <a:prstGeom prst="rect">
            <a:avLst/>
          </a:prstGeom>
        </p:spPr>
      </p:pic>
      <p:pic>
        <p:nvPicPr>
          <p:cNvPr id="2" name="Picture 1"/>
          <p:cNvPicPr>
            <a:picLocks noChangeAspect="1"/>
          </p:cNvPicPr>
          <p:nvPr userDrawn="1"/>
        </p:nvPicPr>
        <p:blipFill>
          <a:blip r:embed="rId16"/>
          <a:stretch>
            <a:fillRect/>
          </a:stretch>
        </p:blipFill>
        <p:spPr>
          <a:xfrm>
            <a:off x="1875662" y="61908"/>
            <a:ext cx="9650930" cy="672198"/>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385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800" decel="100000"/>
                                        <p:tgtEl>
                                          <p:spTgt spid="22"/>
                                        </p:tgtEl>
                                      </p:cBhvr>
                                    </p:animEffect>
                                    <p:anim calcmode="lin" valueType="num">
                                      <p:cBhvr>
                                        <p:cTn id="8" dur="800" decel="100000" fill="hold"/>
                                        <p:tgtEl>
                                          <p:spTgt spid="22"/>
                                        </p:tgtEl>
                                        <p:attrNameLst>
                                          <p:attrName>style.rotation</p:attrName>
                                        </p:attrNameLst>
                                      </p:cBhvr>
                                      <p:tavLst>
                                        <p:tav tm="0">
                                          <p:val>
                                            <p:fltVal val="-90"/>
                                          </p:val>
                                        </p:tav>
                                        <p:tav tm="100000">
                                          <p:val>
                                            <p:fltVal val="0"/>
                                          </p:val>
                                        </p:tav>
                                      </p:tavLst>
                                    </p:anim>
                                    <p:anim calcmode="lin" valueType="num">
                                      <p:cBhvr>
                                        <p:cTn id="9" dur="800" decel="100000" fill="hold"/>
                                        <p:tgtEl>
                                          <p:spTgt spid="22"/>
                                        </p:tgtEl>
                                        <p:attrNameLst>
                                          <p:attrName>ppt_x</p:attrName>
                                        </p:attrNameLst>
                                      </p:cBhvr>
                                      <p:tavLst>
                                        <p:tav tm="0">
                                          <p:val>
                                            <p:strVal val="#ppt_x+0.4"/>
                                          </p:val>
                                        </p:tav>
                                        <p:tav tm="100000">
                                          <p:val>
                                            <p:strVal val="#ppt_x-0.05"/>
                                          </p:val>
                                        </p:tav>
                                      </p:tavLst>
                                    </p:anim>
                                    <p:anim calcmode="lin" valueType="num">
                                      <p:cBhvr>
                                        <p:cTn id="10" dur="800" decel="100000" fill="hold"/>
                                        <p:tgtEl>
                                          <p:spTgt spid="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1000"/>
                                        <p:tgtEl>
                                          <p:spTgt spid="13">
                                            <p:txEl>
                                              <p:pRg st="0" end="0"/>
                                            </p:txEl>
                                          </p:spTgt>
                                        </p:tgtEl>
                                      </p:cBhvr>
                                    </p:animEffect>
                                    <p:anim calcmode="lin" valueType="num">
                                      <p:cBhvr>
                                        <p:cTn id="1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fade">
                                      <p:cBhvr>
                                        <p:cTn id="22" dur="1000"/>
                                        <p:tgtEl>
                                          <p:spTgt spid="13">
                                            <p:txEl>
                                              <p:pRg st="1" end="1"/>
                                            </p:txEl>
                                          </p:spTgt>
                                        </p:tgtEl>
                                      </p:cBhvr>
                                    </p:animEffect>
                                    <p:anim calcmode="lin" valueType="num">
                                      <p:cBhvr>
                                        <p:cTn id="2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fade">
                                      <p:cBhvr>
                                        <p:cTn id="27" dur="1000"/>
                                        <p:tgtEl>
                                          <p:spTgt spid="13">
                                            <p:txEl>
                                              <p:pRg st="2" end="2"/>
                                            </p:txEl>
                                          </p:spTgt>
                                        </p:tgtEl>
                                      </p:cBhvr>
                                    </p:animEffect>
                                    <p:anim calcmode="lin" valueType="num">
                                      <p:cBhvr>
                                        <p:cTn id="2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3">
                                            <p:txEl>
                                              <p:pRg st="3" end="3"/>
                                            </p:txEl>
                                          </p:spTgt>
                                        </p:tgtEl>
                                        <p:attrNameLst>
                                          <p:attrName>style.visibility</p:attrName>
                                        </p:attrNameLst>
                                      </p:cBhvr>
                                      <p:to>
                                        <p:strVal val="visible"/>
                                      </p:to>
                                    </p:set>
                                    <p:animEffect transition="in" filter="fade">
                                      <p:cBhvr>
                                        <p:cTn id="32" dur="1000"/>
                                        <p:tgtEl>
                                          <p:spTgt spid="13">
                                            <p:txEl>
                                              <p:pRg st="3" end="3"/>
                                            </p:txEl>
                                          </p:spTgt>
                                        </p:tgtEl>
                                      </p:cBhvr>
                                    </p:animEffect>
                                    <p:anim calcmode="lin" valueType="num">
                                      <p:cBhvr>
                                        <p:cTn id="3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3">
                                            <p:txEl>
                                              <p:pRg st="4" end="4"/>
                                            </p:txEl>
                                          </p:spTgt>
                                        </p:tgtEl>
                                        <p:attrNameLst>
                                          <p:attrName>style.visibility</p:attrName>
                                        </p:attrNameLst>
                                      </p:cBhvr>
                                      <p:to>
                                        <p:strVal val="visible"/>
                                      </p:to>
                                    </p:set>
                                    <p:animEffect transition="in" filter="fade">
                                      <p:cBhvr>
                                        <p:cTn id="37" dur="1000"/>
                                        <p:tgtEl>
                                          <p:spTgt spid="13">
                                            <p:txEl>
                                              <p:pRg st="4" end="4"/>
                                            </p:txEl>
                                          </p:spTgt>
                                        </p:tgtEl>
                                      </p:cBhvr>
                                    </p:animEffect>
                                    <p:anim calcmode="lin" valueType="num">
                                      <p:cBhvr>
                                        <p:cTn id="3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p:bldLst>
  </p:timing>
  <p:hf hdr="0" ftr="0" dt="0"/>
  <p:txStyles>
    <p:titleStyle>
      <a:lvl1pPr algn="l" rtl="0" eaLnBrk="1" latinLnBrk="0" hangingPunct="1">
        <a:spcBef>
          <a:spcPct val="0"/>
        </a:spcBef>
        <a:buNone/>
        <a:defRPr sz="2800" kern="1200">
          <a:solidFill>
            <a:schemeClr val="bg1"/>
          </a:solidFill>
          <a:latin typeface="Times New Roman" pitchFamily="18" charset="0"/>
          <a:ea typeface="+mj-ea"/>
          <a:cs typeface="Times New Roman" pitchFamily="18" charset="0"/>
        </a:defRPr>
      </a:lvl1pPr>
      <a:extLst/>
    </p:titleStyle>
    <p:bodyStyle>
      <a:lvl1pPr marL="375503" indent="-375503" algn="l" rtl="0" eaLnBrk="1" latinLnBrk="0" hangingPunct="1">
        <a:spcBef>
          <a:spcPts val="821"/>
        </a:spcBef>
        <a:buClr>
          <a:schemeClr val="accent2"/>
        </a:buClr>
        <a:buSzPct val="60000"/>
        <a:buFont typeface="Wingdings"/>
        <a:buChar char=""/>
        <a:defRPr sz="2100" kern="1200">
          <a:solidFill>
            <a:schemeClr val="tx1"/>
          </a:solidFill>
          <a:latin typeface="Times New Roman" pitchFamily="18" charset="0"/>
          <a:ea typeface="+mn-ea"/>
          <a:cs typeface="Times New Roman" pitchFamily="18" charset="0"/>
        </a:defRPr>
      </a:lvl1pPr>
      <a:lvl2pPr marL="751006" indent="-321860" algn="l" rtl="0" eaLnBrk="1" latinLnBrk="0" hangingPunct="1">
        <a:spcBef>
          <a:spcPts val="645"/>
        </a:spcBef>
        <a:buClr>
          <a:schemeClr val="accent1"/>
        </a:buClr>
        <a:buSzPct val="70000"/>
        <a:buFont typeface="Wingdings 2"/>
        <a:buChar char=""/>
        <a:defRPr sz="2100" kern="1200">
          <a:solidFill>
            <a:schemeClr val="tx1"/>
          </a:solidFill>
          <a:latin typeface="Times New Roman" pitchFamily="18" charset="0"/>
          <a:ea typeface="+mn-ea"/>
          <a:cs typeface="Times New Roman" pitchFamily="18" charset="0"/>
        </a:defRPr>
      </a:lvl2pPr>
      <a:lvl3pPr marL="1072866" indent="-268216" algn="l" rtl="0" eaLnBrk="1" latinLnBrk="0" hangingPunct="1">
        <a:spcBef>
          <a:spcPts val="587"/>
        </a:spcBef>
        <a:buClr>
          <a:schemeClr val="accent2"/>
        </a:buClr>
        <a:buSzPct val="75000"/>
        <a:buFont typeface="Wingdings"/>
        <a:buChar char=""/>
        <a:defRPr sz="2100" kern="1200">
          <a:solidFill>
            <a:schemeClr val="tx1"/>
          </a:solidFill>
          <a:latin typeface="Times New Roman" pitchFamily="18" charset="0"/>
          <a:ea typeface="+mn-ea"/>
          <a:cs typeface="Times New Roman" pitchFamily="18" charset="0"/>
        </a:defRPr>
      </a:lvl3pPr>
      <a:lvl4pPr marL="1609298" indent="-268216" algn="l" rtl="0" eaLnBrk="1" latinLnBrk="0" hangingPunct="1">
        <a:spcBef>
          <a:spcPts val="469"/>
        </a:spcBef>
        <a:buClr>
          <a:schemeClr val="accent3"/>
        </a:buClr>
        <a:buSzPct val="75000"/>
        <a:buFont typeface="Wingdings"/>
        <a:buChar char=""/>
        <a:defRPr sz="2100" kern="1200">
          <a:solidFill>
            <a:schemeClr val="tx1"/>
          </a:solidFill>
          <a:latin typeface="Times New Roman" pitchFamily="18" charset="0"/>
          <a:ea typeface="+mn-ea"/>
          <a:cs typeface="Times New Roman" pitchFamily="18" charset="0"/>
        </a:defRPr>
      </a:lvl4pPr>
      <a:lvl5pPr marL="2145731" indent="-268216" algn="l" rtl="0" eaLnBrk="1" latinLnBrk="0" hangingPunct="1">
        <a:spcBef>
          <a:spcPts val="469"/>
        </a:spcBef>
        <a:buClr>
          <a:schemeClr val="accent4"/>
        </a:buClr>
        <a:buSzPct val="65000"/>
        <a:buFont typeface="Wingdings"/>
        <a:buChar char=""/>
        <a:defRPr sz="2100" kern="1200">
          <a:solidFill>
            <a:schemeClr val="tx1"/>
          </a:solidFill>
          <a:latin typeface="Times New Roman" pitchFamily="18" charset="0"/>
          <a:ea typeface="+mn-ea"/>
          <a:cs typeface="Times New Roman" pitchFamily="18" charset="0"/>
        </a:defRPr>
      </a:lvl5pPr>
      <a:lvl6pPr marL="2467591" indent="-268216" algn="l" rtl="0" eaLnBrk="1" latinLnBrk="0" hangingPunct="1">
        <a:spcBef>
          <a:spcPct val="20000"/>
        </a:spcBef>
        <a:buClr>
          <a:schemeClr val="accent1"/>
        </a:buClr>
        <a:buFont typeface="Wingdings"/>
        <a:buNone/>
        <a:defRPr sz="2100" kern="1200" baseline="0">
          <a:solidFill>
            <a:schemeClr val="tx1"/>
          </a:solidFill>
          <a:latin typeface="+mn-lt"/>
          <a:ea typeface="+mn-ea"/>
          <a:cs typeface="+mn-cs"/>
        </a:defRPr>
      </a:lvl6pPr>
      <a:lvl7pPr marL="2789450" indent="-268216" algn="l" rtl="0" eaLnBrk="1" latinLnBrk="0" hangingPunct="1">
        <a:spcBef>
          <a:spcPct val="20000"/>
        </a:spcBef>
        <a:buClr>
          <a:schemeClr val="accent2"/>
        </a:buClr>
        <a:buFont typeface="Wingdings"/>
        <a:buChar char="§"/>
        <a:defRPr sz="2100" kern="1200" baseline="0">
          <a:solidFill>
            <a:schemeClr val="tx1"/>
          </a:solidFill>
          <a:latin typeface="+mn-lt"/>
          <a:ea typeface="+mn-ea"/>
          <a:cs typeface="+mn-cs"/>
        </a:defRPr>
      </a:lvl7pPr>
      <a:lvl8pPr marL="3111310" indent="-268216" algn="l" rtl="0" eaLnBrk="1" latinLnBrk="0" hangingPunct="1">
        <a:spcBef>
          <a:spcPct val="20000"/>
        </a:spcBef>
        <a:buClr>
          <a:schemeClr val="accent3"/>
        </a:buClr>
        <a:buFont typeface="Wingdings"/>
        <a:buChar char="§"/>
        <a:defRPr sz="2100" kern="1200" baseline="0">
          <a:solidFill>
            <a:schemeClr val="tx1"/>
          </a:solidFill>
          <a:latin typeface="+mn-lt"/>
          <a:ea typeface="+mn-ea"/>
          <a:cs typeface="+mn-cs"/>
        </a:defRPr>
      </a:lvl8pPr>
      <a:lvl9pPr marL="3433170" indent="-268216" algn="l" rtl="0" eaLnBrk="1" latinLnBrk="0" hangingPunct="1">
        <a:spcBef>
          <a:spcPct val="20000"/>
        </a:spcBef>
        <a:buClr>
          <a:schemeClr val="accent4"/>
        </a:buClr>
        <a:buFont typeface="Wingdings"/>
        <a:buChar char="§"/>
        <a:defRPr sz="21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536433" algn="l" rtl="0" eaLnBrk="1" hangingPunct="1">
        <a:defRPr kern="1200">
          <a:solidFill>
            <a:schemeClr val="tx1"/>
          </a:solidFill>
          <a:latin typeface="+mn-lt"/>
          <a:ea typeface="+mn-ea"/>
          <a:cs typeface="+mn-cs"/>
        </a:defRPr>
      </a:lvl2pPr>
      <a:lvl3pPr marL="1072866" algn="l" rtl="0" eaLnBrk="1" hangingPunct="1">
        <a:defRPr kern="1200">
          <a:solidFill>
            <a:schemeClr val="tx1"/>
          </a:solidFill>
          <a:latin typeface="+mn-lt"/>
          <a:ea typeface="+mn-ea"/>
          <a:cs typeface="+mn-cs"/>
        </a:defRPr>
      </a:lvl3pPr>
      <a:lvl4pPr marL="1609298" algn="l" rtl="0" eaLnBrk="1" hangingPunct="1">
        <a:defRPr kern="1200">
          <a:solidFill>
            <a:schemeClr val="tx1"/>
          </a:solidFill>
          <a:latin typeface="+mn-lt"/>
          <a:ea typeface="+mn-ea"/>
          <a:cs typeface="+mn-cs"/>
        </a:defRPr>
      </a:lvl4pPr>
      <a:lvl5pPr marL="2145731" algn="l" rtl="0" eaLnBrk="1" hangingPunct="1">
        <a:defRPr kern="1200">
          <a:solidFill>
            <a:schemeClr val="tx1"/>
          </a:solidFill>
          <a:latin typeface="+mn-lt"/>
          <a:ea typeface="+mn-ea"/>
          <a:cs typeface="+mn-cs"/>
        </a:defRPr>
      </a:lvl5pPr>
      <a:lvl6pPr marL="2682164" algn="l" rtl="0" eaLnBrk="1" hangingPunct="1">
        <a:defRPr kern="1200">
          <a:solidFill>
            <a:schemeClr val="tx1"/>
          </a:solidFill>
          <a:latin typeface="+mn-lt"/>
          <a:ea typeface="+mn-ea"/>
          <a:cs typeface="+mn-cs"/>
        </a:defRPr>
      </a:lvl6pPr>
      <a:lvl7pPr marL="3218597" algn="l" rtl="0" eaLnBrk="1" hangingPunct="1">
        <a:defRPr kern="1200">
          <a:solidFill>
            <a:schemeClr val="tx1"/>
          </a:solidFill>
          <a:latin typeface="+mn-lt"/>
          <a:ea typeface="+mn-ea"/>
          <a:cs typeface="+mn-cs"/>
        </a:defRPr>
      </a:lvl7pPr>
      <a:lvl8pPr marL="3755029" algn="l" rtl="0" eaLnBrk="1" hangingPunct="1">
        <a:defRPr kern="1200">
          <a:solidFill>
            <a:schemeClr val="tx1"/>
          </a:solidFill>
          <a:latin typeface="+mn-lt"/>
          <a:ea typeface="+mn-ea"/>
          <a:cs typeface="+mn-cs"/>
        </a:defRPr>
      </a:lvl8pPr>
      <a:lvl9pPr marL="4291462"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19B0-98A0-4F0D-84F6-A7A6BB41F462}"/>
              </a:ext>
            </a:extLst>
          </p:cNvPr>
          <p:cNvSpPr>
            <a:spLocks noGrp="1"/>
          </p:cNvSpPr>
          <p:nvPr>
            <p:ph type="ctrTitle"/>
          </p:nvPr>
        </p:nvSpPr>
        <p:spPr/>
        <p:txBody>
          <a:bodyPr>
            <a:normAutofit/>
          </a:bodyPr>
          <a:lstStyle/>
          <a:p>
            <a:r>
              <a:rPr lang="en-US" sz="4000" dirty="0">
                <a:latin typeface="Arial" panose="020B0604020202020204" pitchFamily="34" charset="0"/>
                <a:cs typeface="Arial" panose="020B0604020202020204" pitchFamily="34" charset="0"/>
              </a:rPr>
              <a:t>File and Printer sharing in Windows NT Environment </a:t>
            </a:r>
          </a:p>
        </p:txBody>
      </p:sp>
      <p:sp>
        <p:nvSpPr>
          <p:cNvPr id="3" name="Subtitle 2">
            <a:extLst>
              <a:ext uri="{FF2B5EF4-FFF2-40B4-BE49-F238E27FC236}">
                <a16:creationId xmlns:a16="http://schemas.microsoft.com/office/drawing/2014/main" id="{1A7EEA48-BFE4-4B38-B6C7-BFD6FB0CBDB1}"/>
              </a:ext>
            </a:extLst>
          </p:cNvPr>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8000"/>
          </a:xfrm>
          <a:prstGeom prst="rect">
            <a:avLst/>
          </a:prstGeom>
        </p:spPr>
      </p:pic>
      <p:sp>
        <p:nvSpPr>
          <p:cNvPr id="5" name="TextBox 4"/>
          <p:cNvSpPr txBox="1"/>
          <p:nvPr/>
        </p:nvSpPr>
        <p:spPr>
          <a:xfrm>
            <a:off x="1883391" y="1"/>
            <a:ext cx="10208525" cy="1323439"/>
          </a:xfrm>
          <a:prstGeom prst="rect">
            <a:avLst/>
          </a:prstGeom>
          <a:noFill/>
        </p:spPr>
        <p:txBody>
          <a:bodyPr wrap="square" rtlCol="0">
            <a:spAutoFit/>
          </a:bodyPr>
          <a:lstStyle/>
          <a:p>
            <a:pPr algn="ctr"/>
            <a:r>
              <a:rPr lang="en-US" sz="2000" b="1" dirty="0">
                <a:solidFill>
                  <a:schemeClr val="bg1"/>
                </a:solidFill>
              </a:rPr>
              <a:t>NATIONAL INSTITUTE OF ELECTRONICS AND INFORMATION TECHNOLOGY</a:t>
            </a:r>
          </a:p>
          <a:p>
            <a:pPr algn="ctr"/>
            <a:r>
              <a:rPr lang="en-US" sz="2000" dirty="0" smtClean="0">
                <a:solidFill>
                  <a:schemeClr val="bg1"/>
                </a:solidFill>
              </a:rPr>
              <a:t>Birla Farms, Bada Phull, Ropar</a:t>
            </a:r>
            <a:endParaRPr lang="en-US" sz="2000" dirty="0">
              <a:solidFill>
                <a:schemeClr val="bg1"/>
              </a:solidFill>
            </a:endParaRPr>
          </a:p>
          <a:p>
            <a:endParaRPr lang="en-US" sz="2000" dirty="0"/>
          </a:p>
          <a:p>
            <a:endParaRPr lang="en-US" sz="2000" dirty="0"/>
          </a:p>
        </p:txBody>
      </p:sp>
      <p:sp>
        <p:nvSpPr>
          <p:cNvPr id="6" name="TextBox 5"/>
          <p:cNvSpPr txBox="1"/>
          <p:nvPr/>
        </p:nvSpPr>
        <p:spPr>
          <a:xfrm>
            <a:off x="1924334" y="5057336"/>
            <a:ext cx="8843750" cy="2123658"/>
          </a:xfrm>
          <a:prstGeom prst="rect">
            <a:avLst/>
          </a:prstGeom>
          <a:noFill/>
        </p:spPr>
        <p:txBody>
          <a:bodyPr wrap="square" rtlCol="0">
            <a:spAutoFit/>
          </a:bodyPr>
          <a:lstStyle/>
          <a:p>
            <a:pPr algn="ctr"/>
            <a:r>
              <a:rPr lang="en-IN" sz="4400" b="1" dirty="0" smtClean="0">
                <a:solidFill>
                  <a:schemeClr val="bg1"/>
                </a:solidFill>
                <a:latin typeface="Times New Roman" pitchFamily="18" charset="0"/>
                <a:cs typeface="Times New Roman" pitchFamily="18" charset="0"/>
              </a:rPr>
              <a:t>NIELIT ‘O’-Level</a:t>
            </a:r>
          </a:p>
          <a:p>
            <a:pPr algn="ctr"/>
            <a:r>
              <a:rPr lang="en-IN" sz="4400" b="1" dirty="0" smtClean="0">
                <a:solidFill>
                  <a:schemeClr val="bg1"/>
                </a:solidFill>
                <a:latin typeface="Times New Roman" pitchFamily="18" charset="0"/>
                <a:cs typeface="Times New Roman" pitchFamily="18" charset="0"/>
              </a:rPr>
              <a:t>IT Tools and Network basics</a:t>
            </a:r>
            <a:endParaRPr lang="en-IN" sz="4400" dirty="0">
              <a:solidFill>
                <a:schemeClr val="bg1"/>
              </a:solidFill>
              <a:latin typeface="Times New Roman" pitchFamily="18" charset="0"/>
              <a:cs typeface="Times New Roman" pitchFamily="18" charset="0"/>
            </a:endParaRPr>
          </a:p>
          <a:p>
            <a:pPr algn="ctr"/>
            <a:endParaRPr lang="en-US" sz="4400" dirty="0"/>
          </a:p>
        </p:txBody>
      </p:sp>
      <p:sp>
        <p:nvSpPr>
          <p:cNvPr id="7" name="Slide Number Placeholder 6"/>
          <p:cNvSpPr>
            <a:spLocks noGrp="1"/>
          </p:cNvSpPr>
          <p:nvPr>
            <p:ph type="sldNum" sz="quarter" idx="12"/>
          </p:nvPr>
        </p:nvSpPr>
        <p:spPr/>
        <p:txBody>
          <a:bodyPr>
            <a:normAutofit lnSpcReduction="10000"/>
          </a:bodyPr>
          <a:lstStyle/>
          <a:p>
            <a:fld id="{2D487EA2-3AC4-4646-AC37-AB7E1F8A84A1}" type="slidenum">
              <a:rPr lang="en-US" smtClean="0"/>
              <a:t>1</a:t>
            </a:fld>
            <a:endParaRPr lang="en-US"/>
          </a:p>
        </p:txBody>
      </p:sp>
    </p:spTree>
    <p:extLst>
      <p:ext uri="{BB962C8B-B14F-4D97-AF65-F5344CB8AC3E}">
        <p14:creationId xmlns:p14="http://schemas.microsoft.com/office/powerpoint/2010/main" val="3180252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740"/>
          </a:xfrm>
        </p:spPr>
        <p:txBody>
          <a:bodyPr/>
          <a:lstStyle/>
          <a:p>
            <a:r>
              <a:rPr lang="en-US" dirty="0"/>
              <a:t>Create a table from formatted </a:t>
            </a:r>
            <a:r>
              <a:rPr lang="en-US" dirty="0" smtClean="0"/>
              <a:t>text</a:t>
            </a:r>
            <a:endParaRPr lang="en-IN" dirty="0"/>
          </a:p>
        </p:txBody>
      </p:sp>
      <p:sp>
        <p:nvSpPr>
          <p:cNvPr id="3" name="Content Placeholder 2"/>
          <p:cNvSpPr>
            <a:spLocks noGrp="1"/>
          </p:cNvSpPr>
          <p:nvPr>
            <p:ph idx="1"/>
          </p:nvPr>
        </p:nvSpPr>
        <p:spPr>
          <a:xfrm>
            <a:off x="838200" y="1392964"/>
            <a:ext cx="10515600" cy="4783999"/>
          </a:xfrm>
        </p:spPr>
        <p:txBody>
          <a:bodyPr/>
          <a:lstStyle/>
          <a:p>
            <a:r>
              <a:rPr lang="en-US" dirty="0" smtClean="0"/>
              <a:t>We </a:t>
            </a:r>
            <a:r>
              <a:rPr lang="en-US" dirty="0"/>
              <a:t>can create a table from plain text by using the </a:t>
            </a:r>
            <a:r>
              <a:rPr lang="en-US" i="1" dirty="0"/>
              <a:t>Text to Table</a:t>
            </a:r>
            <a:r>
              <a:rPr lang="en-US" dirty="0"/>
              <a:t> tool. The text to be converted must contain characters to indicate </a:t>
            </a:r>
            <a:r>
              <a:rPr lang="en-US" b="1" dirty="0"/>
              <a:t>column separators</a:t>
            </a:r>
            <a:r>
              <a:rPr lang="en-US" dirty="0"/>
              <a:t>. Paragraph marks, indicate the end of a table row.</a:t>
            </a:r>
          </a:p>
          <a:p>
            <a:r>
              <a:rPr lang="en-US" dirty="0"/>
              <a:t>For the example the text below separates columns with commas (,) and rows with paragraphs.</a:t>
            </a:r>
          </a:p>
          <a:p>
            <a:endParaRPr lang="en-IN" dirty="0"/>
          </a:p>
        </p:txBody>
      </p:sp>
      <p:sp>
        <p:nvSpPr>
          <p:cNvPr id="4" name="Rectangle 1"/>
          <p:cNvSpPr>
            <a:spLocks noChangeArrowheads="1"/>
          </p:cNvSpPr>
          <p:nvPr/>
        </p:nvSpPr>
        <p:spPr bwMode="auto">
          <a:xfrm>
            <a:off x="1341690" y="3726630"/>
            <a:ext cx="3802878" cy="1048985"/>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333333"/>
                </a:solidFill>
                <a:effectLst/>
                <a:latin typeface="Monaco"/>
              </a:rPr>
              <a:t>Name, City, Age</a:t>
            </a:r>
            <a:br>
              <a:rPr kumimoji="0" lang="en-US" sz="1600" b="0" i="0" u="none" strike="noStrike" cap="none" normalizeH="0" baseline="0" dirty="0" smtClean="0">
                <a:ln>
                  <a:noFill/>
                </a:ln>
                <a:solidFill>
                  <a:srgbClr val="333333"/>
                </a:solidFill>
                <a:effectLst/>
                <a:latin typeface="Monaco"/>
              </a:rPr>
            </a:br>
            <a:r>
              <a:rPr kumimoji="0" lang="en-US" sz="1600" b="0" i="0" u="none" strike="noStrike" cap="none" normalizeH="0" baseline="0" dirty="0" smtClean="0">
                <a:ln>
                  <a:noFill/>
                </a:ln>
                <a:solidFill>
                  <a:srgbClr val="333333"/>
                </a:solidFill>
                <a:effectLst/>
                <a:latin typeface="Monaco"/>
              </a:rPr>
              <a:t>Arun,  Verma, 23</a:t>
            </a:r>
            <a:br>
              <a:rPr kumimoji="0" lang="en-US" sz="1600" b="0" i="0" u="none" strike="noStrike" cap="none" normalizeH="0" baseline="0" dirty="0" smtClean="0">
                <a:ln>
                  <a:noFill/>
                </a:ln>
                <a:solidFill>
                  <a:srgbClr val="333333"/>
                </a:solidFill>
                <a:effectLst/>
                <a:latin typeface="Monaco"/>
              </a:rPr>
            </a:br>
            <a:r>
              <a:rPr kumimoji="0" lang="en-US" sz="1600" b="0" i="0" u="none" strike="noStrike" cap="none" normalizeH="0" baseline="0" dirty="0" smtClean="0">
                <a:ln>
                  <a:noFill/>
                </a:ln>
                <a:solidFill>
                  <a:srgbClr val="333333"/>
                </a:solidFill>
                <a:effectLst/>
                <a:latin typeface="Monaco"/>
              </a:rPr>
              <a:t>Ajay, Kumar, 25</a:t>
            </a:r>
            <a:br>
              <a:rPr kumimoji="0" lang="en-US" sz="1600" b="0" i="0" u="none" strike="noStrike" cap="none" normalizeH="0" baseline="0" dirty="0" smtClean="0">
                <a:ln>
                  <a:noFill/>
                </a:ln>
                <a:solidFill>
                  <a:srgbClr val="333333"/>
                </a:solidFill>
                <a:effectLst/>
                <a:latin typeface="Monaco"/>
              </a:rPr>
            </a:br>
            <a:r>
              <a:rPr kumimoji="0" lang="en-US" sz="1600" b="0" i="0" u="none" strike="noStrike" cap="none" normalizeH="0" baseline="0" dirty="0" smtClean="0">
                <a:ln>
                  <a:noFill/>
                </a:ln>
                <a:solidFill>
                  <a:srgbClr val="333333"/>
                </a:solidFill>
                <a:effectLst/>
                <a:latin typeface="Monaco"/>
              </a:rPr>
              <a:t>Misha, Bhatia, 16</a:t>
            </a:r>
            <a:r>
              <a:rPr kumimoji="0" lang="en-US" sz="1400" b="0" i="0" u="none" strike="noStrike" cap="none" normalizeH="0" baseline="0" dirty="0" smtClean="0">
                <a:ln>
                  <a:noFill/>
                </a:ln>
                <a:solidFill>
                  <a:schemeClr val="tx1"/>
                </a:solidFill>
                <a:effectLst/>
              </a:rPr>
              <a:t> </a:t>
            </a: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10</a:t>
            </a:fld>
            <a:endParaRPr lang="en-US" dirty="0"/>
          </a:p>
        </p:txBody>
      </p:sp>
    </p:spTree>
    <p:extLst>
      <p:ext uri="{BB962C8B-B14F-4D97-AF65-F5344CB8AC3E}">
        <p14:creationId xmlns:p14="http://schemas.microsoft.com/office/powerpoint/2010/main" val="3341320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3278"/>
            <a:ext cx="10515600" cy="374609"/>
          </a:xfrm>
        </p:spPr>
        <p:txBody>
          <a:bodyPr/>
          <a:lstStyle/>
          <a:p>
            <a:r>
              <a:rPr lang="en-US" dirty="0"/>
              <a:t>Create a table from formatted text</a:t>
            </a:r>
            <a:endParaRPr lang="en-IN" dirty="0"/>
          </a:p>
        </p:txBody>
      </p:sp>
      <p:sp>
        <p:nvSpPr>
          <p:cNvPr id="3" name="Content Placeholder 2"/>
          <p:cNvSpPr>
            <a:spLocks noGrp="1"/>
          </p:cNvSpPr>
          <p:nvPr>
            <p:ph idx="1"/>
          </p:nvPr>
        </p:nvSpPr>
        <p:spPr>
          <a:xfrm>
            <a:off x="838200" y="1307507"/>
            <a:ext cx="10515600" cy="4869456"/>
          </a:xfrm>
        </p:spPr>
        <p:txBody>
          <a:bodyPr/>
          <a:lstStyle/>
          <a:p>
            <a:pPr algn="just"/>
            <a:r>
              <a:rPr lang="en-US" dirty="0"/>
              <a:t>Select the text and choose the Table &gt; </a:t>
            </a:r>
            <a:r>
              <a:rPr lang="en-US" dirty="0" smtClean="0"/>
              <a:t>Convert </a:t>
            </a:r>
            <a:r>
              <a:rPr lang="en-US" dirty="0"/>
              <a:t>&gt; Text to Table menu command</a:t>
            </a:r>
            <a:r>
              <a:rPr lang="en-US" dirty="0" smtClean="0"/>
              <a:t>.</a:t>
            </a:r>
          </a:p>
          <a:p>
            <a:pPr algn="just"/>
            <a:r>
              <a:rPr lang="en-US" dirty="0" smtClean="0"/>
              <a:t>When </a:t>
            </a:r>
            <a:r>
              <a:rPr lang="en-US" dirty="0"/>
              <a:t>the Convert Text to Table dialog appears we set commas as </a:t>
            </a:r>
            <a:r>
              <a:rPr lang="en-US" dirty="0" smtClean="0"/>
              <a:t>separator.</a:t>
            </a:r>
            <a:endParaRPr lang="en-IN" dirty="0"/>
          </a:p>
        </p:txBody>
      </p:sp>
      <p:pic>
        <p:nvPicPr>
          <p:cNvPr id="6146" name="Picture 2" descr="https://elearn.ellak.gr/pluginfile.php/3926/mod_page/content/14/Workspace%201_64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1638" y="2943819"/>
            <a:ext cx="3190875" cy="4667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11</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2274" y="2870246"/>
            <a:ext cx="3500764" cy="2008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9994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 a table</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12</a:t>
            </a:fld>
            <a:endParaRPr lang="en-US" dirty="0"/>
          </a:p>
        </p:txBody>
      </p:sp>
    </p:spTree>
    <p:extLst>
      <p:ext uri="{BB962C8B-B14F-4D97-AF65-F5344CB8AC3E}">
        <p14:creationId xmlns:p14="http://schemas.microsoft.com/office/powerpoint/2010/main" val="1184542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Formatting </a:t>
            </a:r>
            <a:r>
              <a:rPr lang="en-US" dirty="0"/>
              <a:t>a table is, a two-step process:</a:t>
            </a:r>
          </a:p>
          <a:p>
            <a:r>
              <a:rPr lang="en-US" dirty="0"/>
              <a:t>formatting of the table layout </a:t>
            </a:r>
            <a:endParaRPr lang="en-US" dirty="0" smtClean="0"/>
          </a:p>
          <a:p>
            <a:r>
              <a:rPr lang="en-US" dirty="0" smtClean="0"/>
              <a:t>formatting </a:t>
            </a:r>
            <a:r>
              <a:rPr lang="en-US" dirty="0"/>
              <a:t>of the table text </a:t>
            </a:r>
          </a:p>
          <a:p>
            <a:endParaRPr lang="en-IN" dirty="0"/>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13</a:t>
            </a:fld>
            <a:endParaRPr lang="en-US" dirty="0"/>
          </a:p>
        </p:txBody>
      </p:sp>
      <p:sp>
        <p:nvSpPr>
          <p:cNvPr id="8" name="Title 1"/>
          <p:cNvSpPr>
            <a:spLocks noGrp="1"/>
          </p:cNvSpPr>
          <p:nvPr>
            <p:ph type="title"/>
          </p:nvPr>
        </p:nvSpPr>
        <p:spPr>
          <a:xfrm>
            <a:off x="1320800" y="761982"/>
            <a:ext cx="10680741" cy="452441"/>
          </a:xfrm>
        </p:spPr>
        <p:txBody>
          <a:bodyPr/>
          <a:lstStyle/>
          <a:p>
            <a:r>
              <a:rPr lang="en-US" dirty="0" smtClean="0"/>
              <a:t>Table Manipulation </a:t>
            </a:r>
            <a:endParaRPr lang="en-US" dirty="0"/>
          </a:p>
        </p:txBody>
      </p:sp>
    </p:spTree>
    <p:extLst>
      <p:ext uri="{BB962C8B-B14F-4D97-AF65-F5344CB8AC3E}">
        <p14:creationId xmlns:p14="http://schemas.microsoft.com/office/powerpoint/2010/main" val="2642464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Layout Formatting</a:t>
            </a:r>
            <a:endParaRPr lang="en-IN" dirty="0"/>
          </a:p>
        </p:txBody>
      </p:sp>
      <p:sp>
        <p:nvSpPr>
          <p:cNvPr id="3" name="Content Placeholder 2"/>
          <p:cNvSpPr>
            <a:spLocks noGrp="1"/>
          </p:cNvSpPr>
          <p:nvPr>
            <p:ph idx="1"/>
          </p:nvPr>
        </p:nvSpPr>
        <p:spPr/>
        <p:txBody>
          <a:bodyPr/>
          <a:lstStyle/>
          <a:p>
            <a:pPr marL="0" indent="0">
              <a:buNone/>
            </a:pPr>
            <a:r>
              <a:rPr lang="en-US" dirty="0"/>
              <a:t>Formatting the layout normally involves one or more of the following operations:</a:t>
            </a:r>
          </a:p>
          <a:p>
            <a:r>
              <a:rPr lang="en-US" dirty="0"/>
              <a:t>inserting and deleting rows and columns</a:t>
            </a:r>
          </a:p>
          <a:p>
            <a:r>
              <a:rPr lang="en-US" dirty="0"/>
              <a:t>merging and splitting individual cells</a:t>
            </a:r>
          </a:p>
          <a:p>
            <a:r>
              <a:rPr lang="en-US" dirty="0"/>
              <a:t>adjusting sizes of rows and columns</a:t>
            </a:r>
          </a:p>
          <a:p>
            <a:r>
              <a:rPr lang="en-US" dirty="0"/>
              <a:t>adjusting the size of the table and its position on the page</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14</a:t>
            </a:fld>
            <a:endParaRPr lang="en-US" dirty="0"/>
          </a:p>
        </p:txBody>
      </p:sp>
    </p:spTree>
    <p:extLst>
      <p:ext uri="{BB962C8B-B14F-4D97-AF65-F5344CB8AC3E}">
        <p14:creationId xmlns:p14="http://schemas.microsoft.com/office/powerpoint/2010/main" val="2686749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Insert rows and </a:t>
            </a:r>
            <a:r>
              <a:rPr lang="en-IN" b="1" dirty="0" smtClean="0"/>
              <a:t>columns</a:t>
            </a:r>
            <a:endParaRPr lang="en-IN" dirty="0"/>
          </a:p>
        </p:txBody>
      </p:sp>
      <p:sp>
        <p:nvSpPr>
          <p:cNvPr id="3" name="Content Placeholder 2"/>
          <p:cNvSpPr>
            <a:spLocks noGrp="1"/>
          </p:cNvSpPr>
          <p:nvPr>
            <p:ph idx="1"/>
          </p:nvPr>
        </p:nvSpPr>
        <p:spPr/>
        <p:txBody>
          <a:bodyPr/>
          <a:lstStyle/>
          <a:p>
            <a:pPr algn="just"/>
            <a:r>
              <a:rPr lang="en-US" dirty="0"/>
              <a:t>To insert rows and columns, use the corresponding buttons on the Table toolbar. First place the cursor in a cell and then select one of the following </a:t>
            </a:r>
            <a:r>
              <a:rPr lang="en-US" dirty="0" smtClean="0"/>
              <a:t>commands:</a:t>
            </a:r>
          </a:p>
          <a:p>
            <a:pPr algn="just"/>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79472318"/>
              </p:ext>
            </p:extLst>
          </p:nvPr>
        </p:nvGraphicFramePr>
        <p:xfrm>
          <a:off x="4439919" y="3147285"/>
          <a:ext cx="3312162" cy="2682240"/>
        </p:xfrm>
        <a:graphic>
          <a:graphicData uri="http://schemas.openxmlformats.org/drawingml/2006/table">
            <a:tbl>
              <a:tblPr/>
              <a:tblGrid>
                <a:gridCol w="1656081">
                  <a:extLst>
                    <a:ext uri="{9D8B030D-6E8A-4147-A177-3AD203B41FA5}">
                      <a16:colId xmlns:a16="http://schemas.microsoft.com/office/drawing/2014/main" val="20000"/>
                    </a:ext>
                  </a:extLst>
                </a:gridCol>
                <a:gridCol w="1656081">
                  <a:extLst>
                    <a:ext uri="{9D8B030D-6E8A-4147-A177-3AD203B41FA5}">
                      <a16:colId xmlns:a16="http://schemas.microsoft.com/office/drawing/2014/main" val="20001"/>
                    </a:ext>
                  </a:extLst>
                </a:gridCol>
              </a:tblGrid>
              <a:tr h="0">
                <a:tc>
                  <a:txBody>
                    <a:bodyPr/>
                    <a:lstStyle/>
                    <a:p>
                      <a:pPr algn="l" fontAlgn="t"/>
                      <a:endParaRPr lang="en-IN" dirty="0">
                        <a:effectLst/>
                        <a:latin typeface="Verdana" panose="020B0604030504040204" pitchFamily="34" charset="0"/>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latin typeface="Verdana" panose="020B0604030504040204" pitchFamily="34" charset="0"/>
                        </a:rPr>
                        <a:t>insert row above</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fontAlgn="t"/>
                      <a:endParaRPr lang="en-IN">
                        <a:effectLst/>
                        <a:latin typeface="Verdana" panose="020B0604030504040204" pitchFamily="34" charset="0"/>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latin typeface="Verdana" panose="020B0604030504040204" pitchFamily="34" charset="0"/>
                        </a:rPr>
                        <a:t>insert row below</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endParaRPr lang="en-IN">
                        <a:effectLst/>
                        <a:latin typeface="Verdana" panose="020B0604030504040204" pitchFamily="34" charset="0"/>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latin typeface="Verdana" panose="020B0604030504040204" pitchFamily="34" charset="0"/>
                        </a:rPr>
                        <a:t>insert column left</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fontAlgn="t"/>
                      <a:endParaRPr lang="en-IN">
                        <a:effectLst/>
                        <a:latin typeface="Verdana" panose="020B0604030504040204" pitchFamily="34" charset="0"/>
                      </a:endParaRP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IN" dirty="0">
                          <a:effectLst/>
                          <a:latin typeface="Verdana" panose="020B0604030504040204" pitchFamily="34" charset="0"/>
                        </a:rPr>
                        <a:t>insert column right</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3"/>
                  </a:ext>
                </a:extLst>
              </a:tr>
            </a:tbl>
          </a:graphicData>
        </a:graphic>
      </p:graphicFrame>
      <p:pic>
        <p:nvPicPr>
          <p:cNvPr id="8193" name="Picture 1" descr="https://elearn.ellak.gr/pluginfile.php/3927/mod_page/content/17/insert-rows-columns-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238" y="3147761"/>
            <a:ext cx="295275" cy="28575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tps://elearn.ellak.gr/pluginfile.php/3927/mod_page/content/17/insert-rows-columns-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705" y="3833420"/>
            <a:ext cx="342900" cy="28575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https://elearn.ellak.gr/pluginfile.php/3927/mod_page/content/17/insert-rows-columns-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0712" y="4607096"/>
            <a:ext cx="314325" cy="28575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elearn.ellak.gr/pluginfile.php/3927/mod_page/content/17/insert-rows-columns-3-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0712" y="5292755"/>
            <a:ext cx="285750" cy="2857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15</a:t>
            </a:fld>
            <a:endParaRPr lang="en-US" dirty="0"/>
          </a:p>
        </p:txBody>
      </p:sp>
    </p:spTree>
    <p:extLst>
      <p:ext uri="{BB962C8B-B14F-4D97-AF65-F5344CB8AC3E}">
        <p14:creationId xmlns:p14="http://schemas.microsoft.com/office/powerpoint/2010/main" val="14568560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Delete table, rows and </a:t>
            </a:r>
            <a:r>
              <a:rPr lang="en-US" b="1" dirty="0" smtClean="0"/>
              <a:t>columns</a:t>
            </a:r>
            <a:endParaRPr lang="en-IN" dirty="0"/>
          </a:p>
        </p:txBody>
      </p:sp>
      <p:sp>
        <p:nvSpPr>
          <p:cNvPr id="3" name="Content Placeholder 2"/>
          <p:cNvSpPr>
            <a:spLocks noGrp="1"/>
          </p:cNvSpPr>
          <p:nvPr>
            <p:ph idx="1"/>
          </p:nvPr>
        </p:nvSpPr>
        <p:spPr/>
        <p:txBody>
          <a:bodyPr/>
          <a:lstStyle/>
          <a:p>
            <a:pPr algn="just"/>
            <a:r>
              <a:rPr lang="en-US" dirty="0"/>
              <a:t>To delete rows and columns or the whole table, use the corresponding buttons on the Table toolbar. First place the cursor on a row or column </a:t>
            </a:r>
            <a:r>
              <a:rPr lang="en-US" dirty="0" smtClean="0"/>
              <a:t>you </a:t>
            </a:r>
            <a:r>
              <a:rPr lang="en-US" dirty="0"/>
              <a:t>want to delete, and then select one of the following functions</a:t>
            </a:r>
            <a:r>
              <a:rPr lang="en-US" dirty="0" smtClean="0"/>
              <a:t>.</a:t>
            </a:r>
          </a:p>
          <a:p>
            <a:pPr marL="0" indent="0" algn="just">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012121080"/>
              </p:ext>
            </p:extLst>
          </p:nvPr>
        </p:nvGraphicFramePr>
        <p:xfrm>
          <a:off x="4439919" y="3269774"/>
          <a:ext cx="3746952" cy="1188720"/>
        </p:xfrm>
        <a:graphic>
          <a:graphicData uri="http://schemas.openxmlformats.org/drawingml/2006/table">
            <a:tbl>
              <a:tblPr/>
              <a:tblGrid>
                <a:gridCol w="1873476">
                  <a:extLst>
                    <a:ext uri="{9D8B030D-6E8A-4147-A177-3AD203B41FA5}">
                      <a16:colId xmlns:a16="http://schemas.microsoft.com/office/drawing/2014/main" val="20000"/>
                    </a:ext>
                  </a:extLst>
                </a:gridCol>
                <a:gridCol w="1873476">
                  <a:extLst>
                    <a:ext uri="{9D8B030D-6E8A-4147-A177-3AD203B41FA5}">
                      <a16:colId xmlns:a16="http://schemas.microsoft.com/office/drawing/2014/main" val="20001"/>
                    </a:ext>
                  </a:extLst>
                </a:gridCol>
              </a:tblGrid>
              <a:tr h="0">
                <a:tc>
                  <a:txBody>
                    <a:bodyPr/>
                    <a:lstStyle/>
                    <a:p>
                      <a:pPr algn="l" fontAlgn="t"/>
                      <a:endParaRPr lang="en-IN" dirty="0">
                        <a:effectLst/>
                        <a:latin typeface="Verdana" panose="020B0604030504040204" pitchFamily="34" charset="0"/>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latin typeface="Verdana" panose="020B0604030504040204" pitchFamily="34" charset="0"/>
                        </a:rPr>
                        <a:t>delete row</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fontAlgn="t"/>
                      <a:endParaRPr lang="en-IN" dirty="0">
                        <a:effectLst/>
                        <a:latin typeface="Verdana" panose="020B0604030504040204" pitchFamily="34" charset="0"/>
                      </a:endParaRP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latin typeface="Verdana" panose="020B0604030504040204" pitchFamily="34" charset="0"/>
                        </a:rPr>
                        <a:t>delete column</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endParaRPr lang="en-IN" dirty="0">
                        <a:effectLst/>
                        <a:latin typeface="Verdana" panose="020B0604030504040204" pitchFamily="34" charset="0"/>
                      </a:endParaRP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IN" dirty="0">
                          <a:effectLst/>
                          <a:latin typeface="Verdana" panose="020B0604030504040204" pitchFamily="34" charset="0"/>
                        </a:rPr>
                        <a:t>delete table</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2"/>
                  </a:ext>
                </a:extLst>
              </a:tr>
            </a:tbl>
          </a:graphicData>
        </a:graphic>
      </p:graphicFrame>
      <p:pic>
        <p:nvPicPr>
          <p:cNvPr id="9217" name="Picture 1" descr="https://elearn.ellak.gr/pluginfile.php/3927/mod_page/content/17/delete-rows-columns-table-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238" y="3270250"/>
            <a:ext cx="276225" cy="28575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https://elearn.ellak.gr/pluginfile.php/3927/mod_page/content/17/delete-rows-columns-table-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472" y="4083992"/>
            <a:ext cx="314325" cy="28575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https://elearn.ellak.gr/pluginfile.php/3927/mod_page/content/17/delete-rows-columns-table-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8472" y="3715544"/>
            <a:ext cx="266700" cy="2857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16</a:t>
            </a:fld>
            <a:endParaRPr lang="en-US" dirty="0"/>
          </a:p>
        </p:txBody>
      </p:sp>
    </p:spTree>
    <p:extLst>
      <p:ext uri="{BB962C8B-B14F-4D97-AF65-F5344CB8AC3E}">
        <p14:creationId xmlns:p14="http://schemas.microsoft.com/office/powerpoint/2010/main" val="2663631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Selections inside a </a:t>
            </a:r>
            <a:r>
              <a:rPr lang="en-IN" b="1" dirty="0" smtClean="0"/>
              <a:t>table</a:t>
            </a:r>
            <a:endParaRPr lang="en-IN" dirty="0"/>
          </a:p>
        </p:txBody>
      </p:sp>
      <p:sp>
        <p:nvSpPr>
          <p:cNvPr id="3" name="Content Placeholder 2"/>
          <p:cNvSpPr>
            <a:spLocks noGrp="1"/>
          </p:cNvSpPr>
          <p:nvPr>
            <p:ph idx="1"/>
          </p:nvPr>
        </p:nvSpPr>
        <p:spPr/>
        <p:txBody>
          <a:bodyPr/>
          <a:lstStyle/>
          <a:p>
            <a:r>
              <a:rPr lang="en-US" dirty="0"/>
              <a:t>You can select a cell, a group of cells, a row, a column or the whole table using the standard mouse click and drag technique</a:t>
            </a:r>
            <a:r>
              <a:rPr lang="en-US" dirty="0" smtClean="0"/>
              <a:t>.</a:t>
            </a:r>
          </a:p>
          <a:p>
            <a:r>
              <a:rPr lang="en-US" dirty="0"/>
              <a:t>To quickly select a row or a column place the mouse pointer just outside the row or column and click</a:t>
            </a:r>
            <a:r>
              <a:rPr lang="en-US" dirty="0" smtClean="0"/>
              <a:t>.</a:t>
            </a:r>
          </a:p>
          <a:p>
            <a:r>
              <a:rPr lang="en-US" dirty="0"/>
              <a:t>To quickly select a cell click </a:t>
            </a:r>
            <a:r>
              <a:rPr lang="en-US" dirty="0" smtClean="0"/>
              <a:t>the </a:t>
            </a:r>
            <a:r>
              <a:rPr lang="en-US" i="1" dirty="0" smtClean="0"/>
              <a:t>Select cell</a:t>
            </a:r>
            <a:r>
              <a:rPr lang="en-US" dirty="0" smtClean="0"/>
              <a:t>  </a:t>
            </a:r>
            <a:r>
              <a:rPr lang="en-US" dirty="0"/>
              <a:t>button on the Table toolbar</a:t>
            </a:r>
            <a:r>
              <a:rPr lang="en-US" dirty="0" smtClean="0"/>
              <a:t>.</a:t>
            </a:r>
          </a:p>
          <a:p>
            <a:r>
              <a:rPr lang="en-US" dirty="0"/>
              <a:t>To quickly select all table cells, click the </a:t>
            </a:r>
            <a:r>
              <a:rPr lang="en-US" i="1" dirty="0" smtClean="0"/>
              <a:t>Select </a:t>
            </a:r>
            <a:r>
              <a:rPr lang="en-US" i="1" dirty="0"/>
              <a:t>table</a:t>
            </a:r>
            <a:r>
              <a:rPr lang="en-US" dirty="0"/>
              <a:t> </a:t>
            </a:r>
            <a:r>
              <a:rPr lang="en-US" dirty="0" smtClean="0"/>
              <a:t>button </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17</a:t>
            </a:fld>
            <a:endParaRPr lang="en-US" dirty="0"/>
          </a:p>
        </p:txBody>
      </p:sp>
      <p:grpSp>
        <p:nvGrpSpPr>
          <p:cNvPr id="8" name="Group 7"/>
          <p:cNvGrpSpPr/>
          <p:nvPr/>
        </p:nvGrpSpPr>
        <p:grpSpPr>
          <a:xfrm>
            <a:off x="2871990" y="4082335"/>
            <a:ext cx="4860499" cy="1271813"/>
            <a:chOff x="2871990" y="4082335"/>
            <a:chExt cx="4860499" cy="1271813"/>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114" y="4082335"/>
              <a:ext cx="37623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flipV="1">
              <a:off x="3812146" y="4404575"/>
              <a:ext cx="296215" cy="605307"/>
            </a:xfrm>
            <a:prstGeom prst="straightConnector1">
              <a:avLst/>
            </a:prstGeom>
            <a:ln w="38100">
              <a:tailEnd type="arrow"/>
            </a:ln>
          </p:spPr>
          <p:style>
            <a:lnRef idx="1">
              <a:schemeClr val="accent3"/>
            </a:lnRef>
            <a:fillRef idx="0">
              <a:schemeClr val="accent3"/>
            </a:fillRef>
            <a:effectRef idx="0">
              <a:schemeClr val="accent3"/>
            </a:effectRef>
            <a:fontRef idx="minor">
              <a:schemeClr val="tx1"/>
            </a:fontRef>
          </p:style>
        </p:cxnSp>
        <p:cxnSp>
          <p:nvCxnSpPr>
            <p:cNvPr id="10" name="Straight Arrow Connector 9"/>
            <p:cNvCxnSpPr/>
            <p:nvPr/>
          </p:nvCxnSpPr>
          <p:spPr>
            <a:xfrm flipV="1">
              <a:off x="4209247" y="4466822"/>
              <a:ext cx="296215" cy="605307"/>
            </a:xfrm>
            <a:prstGeom prst="straightConnector1">
              <a:avLst/>
            </a:prstGeom>
            <a:ln w="38100">
              <a:tailEnd type="arrow"/>
            </a:ln>
          </p:spPr>
          <p:style>
            <a:lnRef idx="1">
              <a:schemeClr val="accent3"/>
            </a:lnRef>
            <a:fillRef idx="0">
              <a:schemeClr val="accent3"/>
            </a:fillRef>
            <a:effectRef idx="0">
              <a:schemeClr val="accent3"/>
            </a:effectRef>
            <a:fontRef idx="minor">
              <a:schemeClr val="tx1"/>
            </a:fontRef>
          </p:style>
        </p:cxnSp>
        <p:sp>
          <p:nvSpPr>
            <p:cNvPr id="7" name="TextBox 6"/>
            <p:cNvSpPr txBox="1"/>
            <p:nvPr/>
          </p:nvSpPr>
          <p:spPr>
            <a:xfrm>
              <a:off x="2871990" y="4906850"/>
              <a:ext cx="1043188" cy="307777"/>
            </a:xfrm>
            <a:prstGeom prst="rect">
              <a:avLst/>
            </a:prstGeom>
            <a:noFill/>
          </p:spPr>
          <p:txBody>
            <a:bodyPr wrap="square" rtlCol="0">
              <a:spAutoFit/>
            </a:bodyPr>
            <a:lstStyle/>
            <a:p>
              <a:r>
                <a:rPr lang="en-US" sz="1400" dirty="0" smtClean="0">
                  <a:solidFill>
                    <a:srgbClr val="FF0000"/>
                  </a:solidFill>
                </a:rPr>
                <a:t>Select cell</a:t>
              </a:r>
              <a:endParaRPr lang="en-US" sz="1400" dirty="0">
                <a:solidFill>
                  <a:srgbClr val="FF0000"/>
                </a:solidFill>
              </a:endParaRPr>
            </a:p>
          </p:txBody>
        </p:sp>
        <p:sp>
          <p:nvSpPr>
            <p:cNvPr id="12" name="TextBox 11"/>
            <p:cNvSpPr txBox="1"/>
            <p:nvPr/>
          </p:nvSpPr>
          <p:spPr>
            <a:xfrm>
              <a:off x="4131983" y="5046371"/>
              <a:ext cx="1186991" cy="307777"/>
            </a:xfrm>
            <a:prstGeom prst="rect">
              <a:avLst/>
            </a:prstGeom>
            <a:noFill/>
          </p:spPr>
          <p:txBody>
            <a:bodyPr wrap="square" rtlCol="0">
              <a:spAutoFit/>
            </a:bodyPr>
            <a:lstStyle/>
            <a:p>
              <a:r>
                <a:rPr lang="en-US" sz="1400" dirty="0" smtClean="0">
                  <a:solidFill>
                    <a:srgbClr val="FF0000"/>
                  </a:solidFill>
                </a:rPr>
                <a:t>Select table</a:t>
              </a:r>
              <a:endParaRPr lang="en-US" sz="1400" dirty="0">
                <a:solidFill>
                  <a:srgbClr val="FF0000"/>
                </a:solidFill>
              </a:endParaRPr>
            </a:p>
          </p:txBody>
        </p:sp>
      </p:grpSp>
    </p:spTree>
    <p:extLst>
      <p:ext uri="{BB962C8B-B14F-4D97-AF65-F5344CB8AC3E}">
        <p14:creationId xmlns:p14="http://schemas.microsoft.com/office/powerpoint/2010/main" val="14318714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Merge and </a:t>
            </a:r>
            <a:r>
              <a:rPr lang="en-IN" b="1" dirty="0" smtClean="0"/>
              <a:t>Split</a:t>
            </a:r>
            <a:endParaRPr lang="en-IN" dirty="0"/>
          </a:p>
        </p:txBody>
      </p:sp>
      <p:sp>
        <p:nvSpPr>
          <p:cNvPr id="3" name="Content Placeholder 2"/>
          <p:cNvSpPr>
            <a:spLocks noGrp="1"/>
          </p:cNvSpPr>
          <p:nvPr>
            <p:ph idx="1"/>
          </p:nvPr>
        </p:nvSpPr>
        <p:spPr/>
        <p:txBody>
          <a:bodyPr/>
          <a:lstStyle/>
          <a:p>
            <a:pPr marL="0" indent="0">
              <a:buNone/>
            </a:pPr>
            <a:r>
              <a:rPr lang="en-IN" b="1" dirty="0"/>
              <a:t>Splitting a table</a:t>
            </a:r>
          </a:p>
          <a:p>
            <a:r>
              <a:rPr lang="en-US" dirty="0"/>
              <a:t>To split a table in two, click inside the first row of the second table and click </a:t>
            </a:r>
            <a:r>
              <a:rPr lang="en-US" dirty="0" smtClean="0"/>
              <a:t>the Split table button </a:t>
            </a:r>
            <a:r>
              <a:rPr lang="en-US" dirty="0"/>
              <a:t>from the Table </a:t>
            </a:r>
            <a:r>
              <a:rPr lang="en-US" dirty="0" smtClean="0"/>
              <a:t>toolbar.</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18</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238" y="3032974"/>
            <a:ext cx="53435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p:cNvGrpSpPr/>
          <p:nvPr/>
        </p:nvGrpSpPr>
        <p:grpSpPr>
          <a:xfrm>
            <a:off x="9090473" y="2201349"/>
            <a:ext cx="2200275" cy="1318286"/>
            <a:chOff x="9090473" y="2201349"/>
            <a:chExt cx="2200275" cy="1318286"/>
          </a:xfrm>
        </p:grpSpPr>
        <p:cxnSp>
          <p:nvCxnSpPr>
            <p:cNvPr id="6" name="Straight Arrow Connector 5"/>
            <p:cNvCxnSpPr/>
            <p:nvPr/>
          </p:nvCxnSpPr>
          <p:spPr>
            <a:xfrm flipV="1">
              <a:off x="10341742" y="2578995"/>
              <a:ext cx="193183" cy="640724"/>
            </a:xfrm>
            <a:prstGeom prst="straightConnector1">
              <a:avLst/>
            </a:prstGeom>
            <a:ln w="28575">
              <a:tailEnd type="arrow"/>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9787944" y="3181081"/>
              <a:ext cx="1197735" cy="338554"/>
            </a:xfrm>
            <a:prstGeom prst="rect">
              <a:avLst/>
            </a:prstGeom>
            <a:noFill/>
          </p:spPr>
          <p:txBody>
            <a:bodyPr wrap="square" rtlCol="0">
              <a:spAutoFit/>
            </a:bodyPr>
            <a:lstStyle/>
            <a:p>
              <a:r>
                <a:rPr lang="en-US" sz="1600" dirty="0" smtClean="0">
                  <a:solidFill>
                    <a:srgbClr val="FF0000"/>
                  </a:solidFill>
                </a:rPr>
                <a:t>Split table</a:t>
              </a:r>
              <a:endParaRPr lang="en-US" sz="1600" dirty="0">
                <a:solidFill>
                  <a:srgbClr val="FF0000"/>
                </a:solidFill>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0473" y="2201349"/>
              <a:ext cx="22002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466040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Splitting and merging </a:t>
            </a:r>
            <a:r>
              <a:rPr lang="en-IN" b="1" dirty="0" smtClean="0"/>
              <a:t>cells</a:t>
            </a:r>
            <a:endParaRPr lang="en-IN" dirty="0"/>
          </a:p>
        </p:txBody>
      </p:sp>
      <p:sp>
        <p:nvSpPr>
          <p:cNvPr id="3" name="Content Placeholder 2"/>
          <p:cNvSpPr>
            <a:spLocks noGrp="1"/>
          </p:cNvSpPr>
          <p:nvPr>
            <p:ph idx="1"/>
          </p:nvPr>
        </p:nvSpPr>
        <p:spPr/>
        <p:txBody>
          <a:bodyPr/>
          <a:lstStyle/>
          <a:p>
            <a:pPr marL="0" indent="0">
              <a:buNone/>
            </a:pPr>
            <a:r>
              <a:rPr lang="en-US" dirty="0"/>
              <a:t>The split and merge tools allow us to create more complex table layouts.</a:t>
            </a:r>
          </a:p>
          <a:p>
            <a:pPr algn="just"/>
            <a:r>
              <a:rPr lang="en-US" dirty="0"/>
              <a:t>To </a:t>
            </a:r>
            <a:r>
              <a:rPr lang="en-US" b="1" dirty="0"/>
              <a:t>split</a:t>
            </a:r>
            <a:r>
              <a:rPr lang="en-US" dirty="0"/>
              <a:t>, first select a cell and then click on the </a:t>
            </a:r>
            <a:r>
              <a:rPr lang="en-US" dirty="0" smtClean="0"/>
              <a:t>split cell </a:t>
            </a:r>
            <a:r>
              <a:rPr lang="en-US" dirty="0"/>
              <a:t>button. In the dialog choose the number of cells to split into and direction. The horizontal direction will divide the cell into rows, while the vertical in columns.</a:t>
            </a:r>
          </a:p>
          <a:p>
            <a:endParaRPr lang="en-IN" dirty="0"/>
          </a:p>
        </p:txBody>
      </p:sp>
      <p:pic>
        <p:nvPicPr>
          <p:cNvPr id="12292" name="Picture 4" descr="https://elearn.ellak.gr/pluginfile.php/3927/mod_page/content/17/split-cells-dial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644" y="2958525"/>
            <a:ext cx="2809875" cy="25717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19</a:t>
            </a:fld>
            <a:endParaRPr lang="en-US" dirty="0"/>
          </a:p>
        </p:txBody>
      </p:sp>
      <p:grpSp>
        <p:nvGrpSpPr>
          <p:cNvPr id="6" name="Group 5"/>
          <p:cNvGrpSpPr/>
          <p:nvPr/>
        </p:nvGrpSpPr>
        <p:grpSpPr>
          <a:xfrm>
            <a:off x="9298687" y="2758500"/>
            <a:ext cx="2305050" cy="1302053"/>
            <a:chOff x="9298687" y="2758500"/>
            <a:chExt cx="2305050" cy="1302053"/>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8687" y="2758500"/>
              <a:ext cx="23050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V="1">
              <a:off x="10341742" y="3145671"/>
              <a:ext cx="193183" cy="640723"/>
            </a:xfrm>
            <a:prstGeom prst="straightConnector1">
              <a:avLst/>
            </a:prstGeom>
            <a:ln w="28575">
              <a:tailEnd type="arrow"/>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9787944" y="3721999"/>
              <a:ext cx="1197735" cy="338554"/>
            </a:xfrm>
            <a:prstGeom prst="rect">
              <a:avLst/>
            </a:prstGeom>
            <a:noFill/>
          </p:spPr>
          <p:txBody>
            <a:bodyPr wrap="square" rtlCol="0">
              <a:spAutoFit/>
            </a:bodyPr>
            <a:lstStyle/>
            <a:p>
              <a:r>
                <a:rPr lang="en-US" sz="1600" dirty="0" smtClean="0">
                  <a:solidFill>
                    <a:srgbClr val="FF0000"/>
                  </a:solidFill>
                </a:rPr>
                <a:t>Split Cells</a:t>
              </a:r>
              <a:endParaRPr lang="en-US" sz="1600" dirty="0">
                <a:solidFill>
                  <a:srgbClr val="FF0000"/>
                </a:solidFill>
              </a:endParaRPr>
            </a:p>
          </p:txBody>
        </p:sp>
      </p:grpSp>
    </p:spTree>
    <p:extLst>
      <p:ext uri="{BB962C8B-B14F-4D97-AF65-F5344CB8AC3E}">
        <p14:creationId xmlns:p14="http://schemas.microsoft.com/office/powerpoint/2010/main" val="17161621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 Tables</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2</a:t>
            </a:fld>
            <a:endParaRPr lang="en-US"/>
          </a:p>
        </p:txBody>
      </p:sp>
    </p:spTree>
    <p:extLst>
      <p:ext uri="{BB962C8B-B14F-4D97-AF65-F5344CB8AC3E}">
        <p14:creationId xmlns:p14="http://schemas.microsoft.com/office/powerpoint/2010/main" val="2819963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Splitting and merging cells</a:t>
            </a:r>
            <a:endParaRPr lang="en-IN" dirty="0"/>
          </a:p>
        </p:txBody>
      </p:sp>
      <p:sp>
        <p:nvSpPr>
          <p:cNvPr id="3" name="Content Placeholder 2"/>
          <p:cNvSpPr>
            <a:spLocks noGrp="1"/>
          </p:cNvSpPr>
          <p:nvPr>
            <p:ph idx="1"/>
          </p:nvPr>
        </p:nvSpPr>
        <p:spPr/>
        <p:txBody>
          <a:bodyPr/>
          <a:lstStyle/>
          <a:p>
            <a:r>
              <a:rPr lang="en-US" dirty="0"/>
              <a:t>To </a:t>
            </a:r>
            <a:r>
              <a:rPr lang="en-US" b="1" dirty="0"/>
              <a:t>merge</a:t>
            </a:r>
            <a:r>
              <a:rPr lang="en-US" dirty="0"/>
              <a:t>, select your cells and click </a:t>
            </a:r>
            <a:r>
              <a:rPr lang="en-US" dirty="0" smtClean="0"/>
              <a:t>the merge button.</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20</a:t>
            </a:fld>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403" y="1848857"/>
            <a:ext cx="259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4816650" y="1897153"/>
            <a:ext cx="2695103" cy="1287628"/>
            <a:chOff x="4816650" y="1897153"/>
            <a:chExt cx="2695103" cy="1287628"/>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475" y="1897153"/>
              <a:ext cx="2187278" cy="472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a:xfrm flipV="1">
              <a:off x="5370448" y="2269899"/>
              <a:ext cx="193183" cy="640723"/>
            </a:xfrm>
            <a:prstGeom prst="straightConnector1">
              <a:avLst/>
            </a:prstGeom>
            <a:ln w="28575">
              <a:tailEnd type="arrow"/>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4816650" y="2846227"/>
              <a:ext cx="1429604" cy="338554"/>
            </a:xfrm>
            <a:prstGeom prst="rect">
              <a:avLst/>
            </a:prstGeom>
            <a:noFill/>
          </p:spPr>
          <p:txBody>
            <a:bodyPr wrap="square" rtlCol="0">
              <a:spAutoFit/>
            </a:bodyPr>
            <a:lstStyle/>
            <a:p>
              <a:r>
                <a:rPr lang="en-US" sz="1600" dirty="0" smtClean="0">
                  <a:solidFill>
                    <a:srgbClr val="FF0000"/>
                  </a:solidFill>
                </a:rPr>
                <a:t>Merge Cells</a:t>
              </a:r>
              <a:endParaRPr lang="en-US" sz="1600" dirty="0">
                <a:solidFill>
                  <a:srgbClr val="FF0000"/>
                </a:solidFill>
              </a:endParaRPr>
            </a:p>
          </p:txBody>
        </p:sp>
      </p:grpSp>
    </p:spTree>
    <p:extLst>
      <p:ext uri="{BB962C8B-B14F-4D97-AF65-F5344CB8AC3E}">
        <p14:creationId xmlns:p14="http://schemas.microsoft.com/office/powerpoint/2010/main" val="376653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Resizing </a:t>
            </a:r>
            <a:r>
              <a:rPr lang="en-IN" b="1" dirty="0" smtClean="0"/>
              <a:t>tables</a:t>
            </a:r>
            <a:endParaRPr lang="en-IN" dirty="0"/>
          </a:p>
        </p:txBody>
      </p:sp>
      <p:sp>
        <p:nvSpPr>
          <p:cNvPr id="3" name="Content Placeholder 2"/>
          <p:cNvSpPr>
            <a:spLocks noGrp="1"/>
          </p:cNvSpPr>
          <p:nvPr>
            <p:ph idx="1"/>
          </p:nvPr>
        </p:nvSpPr>
        <p:spPr/>
        <p:txBody>
          <a:bodyPr/>
          <a:lstStyle/>
          <a:p>
            <a:pPr marL="0" indent="0">
              <a:buNone/>
            </a:pPr>
            <a:r>
              <a:rPr lang="en-US" b="1" dirty="0"/>
              <a:t>Resizing row height and column width.</a:t>
            </a:r>
          </a:p>
          <a:p>
            <a:pPr algn="just"/>
            <a:r>
              <a:rPr lang="en-US" dirty="0"/>
              <a:t>To resize the height of a row or width of a column simply place your mouse over the row or column border and when the resize pointer appears drag the line to the new position.</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21</a:t>
            </a:fld>
            <a:endParaRPr lang="en-US" dirty="0"/>
          </a:p>
        </p:txBody>
      </p:sp>
      <p:grpSp>
        <p:nvGrpSpPr>
          <p:cNvPr id="7" name="Group 6"/>
          <p:cNvGrpSpPr/>
          <p:nvPr/>
        </p:nvGrpSpPr>
        <p:grpSpPr>
          <a:xfrm>
            <a:off x="3013656" y="2730320"/>
            <a:ext cx="5254581" cy="1893195"/>
            <a:chOff x="3013656" y="2730320"/>
            <a:chExt cx="5254581" cy="1893195"/>
          </a:xfrm>
        </p:grpSpPr>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162" t="34507" r="36453" b="39613"/>
            <a:stretch/>
          </p:blipFill>
          <p:spPr bwMode="auto">
            <a:xfrm>
              <a:off x="3013656" y="2730320"/>
              <a:ext cx="5254581" cy="1893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5447763" y="3676917"/>
              <a:ext cx="41212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01615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Resizing Tables</a:t>
            </a:r>
            <a:endParaRPr lang="en-IN" dirty="0"/>
          </a:p>
        </p:txBody>
      </p:sp>
      <p:sp>
        <p:nvSpPr>
          <p:cNvPr id="3" name="Content Placeholder 2"/>
          <p:cNvSpPr>
            <a:spLocks noGrp="1"/>
          </p:cNvSpPr>
          <p:nvPr>
            <p:ph idx="1"/>
          </p:nvPr>
        </p:nvSpPr>
        <p:spPr/>
        <p:txBody>
          <a:bodyPr>
            <a:normAutofit/>
          </a:bodyPr>
          <a:lstStyle/>
          <a:p>
            <a:pPr marL="0" indent="0">
              <a:buNone/>
            </a:pPr>
            <a:r>
              <a:rPr lang="en-IN" b="1" dirty="0"/>
              <a:t>Optimize table size</a:t>
            </a:r>
          </a:p>
          <a:p>
            <a:r>
              <a:rPr lang="en-US" dirty="0"/>
              <a:t>The optimize table size </a:t>
            </a:r>
            <a:r>
              <a:rPr lang="en-US" dirty="0" smtClean="0"/>
              <a:t>tool help </a:t>
            </a:r>
            <a:r>
              <a:rPr lang="en-US" dirty="0"/>
              <a:t>us to automatically change size of columns and rows</a:t>
            </a:r>
            <a:r>
              <a:rPr lang="en-US" dirty="0" smtClean="0"/>
              <a:t>.</a:t>
            </a:r>
          </a:p>
          <a:p>
            <a:endParaRPr lang="en-US" dirty="0"/>
          </a:p>
          <a:p>
            <a:endParaRPr lang="en-US" dirty="0" smtClean="0"/>
          </a:p>
          <a:p>
            <a:pPr marL="0" indent="0">
              <a:buNone/>
            </a:pPr>
            <a:r>
              <a:rPr lang="en-US" sz="1800" i="1" dirty="0"/>
              <a:t>The tool provides the following functions:</a:t>
            </a:r>
          </a:p>
          <a:p>
            <a:r>
              <a:rPr lang="en-US" b="1" dirty="0"/>
              <a:t>Optimize row height or column </a:t>
            </a:r>
            <a:r>
              <a:rPr lang="en-US" b="1" dirty="0" smtClean="0"/>
              <a:t>width</a:t>
            </a:r>
          </a:p>
          <a:p>
            <a:pPr marL="0" indent="0">
              <a:buNone/>
            </a:pPr>
            <a:r>
              <a:rPr lang="en-US" sz="1800" dirty="0"/>
              <a:t>Resizes the row height or column width to fit the contents in the smallest possible size.</a:t>
            </a:r>
            <a:endParaRPr lang="en-US" sz="1800" b="1" dirty="0"/>
          </a:p>
          <a:p>
            <a:r>
              <a:rPr lang="en-US" b="1" dirty="0"/>
              <a:t>Distribute rows or columns </a:t>
            </a:r>
            <a:r>
              <a:rPr lang="en-US" b="1" dirty="0" smtClean="0"/>
              <a:t>evenly   </a:t>
            </a:r>
            <a:endParaRPr lang="en-US" b="1" dirty="0"/>
          </a:p>
          <a:p>
            <a:pPr marL="0" indent="0">
              <a:buNone/>
            </a:pPr>
            <a:r>
              <a:rPr lang="en-US" sz="1900" dirty="0"/>
              <a:t>Changes sizes in a way that all rows have equal height and all columns have equal width.</a:t>
            </a:r>
            <a:r>
              <a:rPr lang="en-IN" dirty="0" smtClean="0"/>
              <a:t/>
            </a:r>
            <a:br>
              <a:rPr lang="en-IN" dirty="0" smtClean="0"/>
            </a:br>
            <a:endParaRPr lang="en-IN" dirty="0"/>
          </a:p>
        </p:txBody>
      </p:sp>
      <p:pic>
        <p:nvPicPr>
          <p:cNvPr id="15364" name="Picture 4" descr="https://elearn.ellak.gr/pluginfile.php/3927/mod_page/content/17/table-optimize-siz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297" y="2218076"/>
            <a:ext cx="790575" cy="1285876"/>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https://elearn.ellak.gr/pluginfile.php/3927/mod_page/content/17/optimal-row-colum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925" y="4263626"/>
            <a:ext cx="7620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8" descr="https://elearn.ellak.gr/pluginfile.php/3927/mod_page/content/17/distribute-rows-colum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4298" y="5042216"/>
            <a:ext cx="762000" cy="38100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22</a:t>
            </a:fld>
            <a:endParaRPr lang="en-US" dirty="0"/>
          </a:p>
        </p:txBody>
      </p:sp>
    </p:spTree>
    <p:extLst>
      <p:ext uri="{BB962C8B-B14F-4D97-AF65-F5344CB8AC3E}">
        <p14:creationId xmlns:p14="http://schemas.microsoft.com/office/powerpoint/2010/main" val="6792300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466"/>
          </a:xfrm>
        </p:spPr>
        <p:txBody>
          <a:bodyPr/>
          <a:lstStyle/>
          <a:p>
            <a:r>
              <a:rPr lang="en-IN" b="1" dirty="0"/>
              <a:t>Table </a:t>
            </a:r>
            <a:r>
              <a:rPr lang="en-IN" b="1" dirty="0" smtClean="0"/>
              <a:t>alignment</a:t>
            </a:r>
            <a:endParaRPr lang="en-IN" dirty="0"/>
          </a:p>
        </p:txBody>
      </p:sp>
      <p:sp>
        <p:nvSpPr>
          <p:cNvPr id="3" name="Content Placeholder 2"/>
          <p:cNvSpPr>
            <a:spLocks noGrp="1"/>
          </p:cNvSpPr>
          <p:nvPr>
            <p:ph idx="1"/>
          </p:nvPr>
        </p:nvSpPr>
        <p:spPr>
          <a:xfrm>
            <a:off x="838200" y="1332411"/>
            <a:ext cx="10515600" cy="4844552"/>
          </a:xfrm>
        </p:spPr>
        <p:txBody>
          <a:bodyPr/>
          <a:lstStyle/>
          <a:p>
            <a:r>
              <a:rPr lang="en-US" dirty="0"/>
              <a:t>To vertically align a table click on Table </a:t>
            </a:r>
            <a:r>
              <a:rPr lang="en-US" dirty="0" smtClean="0"/>
              <a:t>properties </a:t>
            </a:r>
            <a:r>
              <a:rPr lang="en-US" dirty="0"/>
              <a:t>button to open the Table format window</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23</a:t>
            </a:fld>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4402183" y="1947624"/>
            <a:ext cx="3601716" cy="3246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838200" y="5606662"/>
            <a:ext cx="11025773" cy="1061829"/>
          </a:xfrm>
          <a:prstGeom prst="rect">
            <a:avLst/>
          </a:prstGeom>
        </p:spPr>
        <p:txBody>
          <a:bodyPr wrap="square">
            <a:spAutoFit/>
          </a:bodyPr>
          <a:lstStyle/>
          <a:p>
            <a:pPr algn="just"/>
            <a:r>
              <a:rPr lang="en-US" sz="2100" dirty="0">
                <a:latin typeface="Times New Roman" pitchFamily="18" charset="0"/>
                <a:ea typeface="+mn-ea"/>
                <a:cs typeface="Times New Roman" pitchFamily="18" charset="0"/>
              </a:rPr>
              <a:t>In this window you can set the alignment (left, center, right, automatic). The default alignment is automatic which means that the table occupies the full width of the page. In the window you can also set the distance from the page borders (spacing) of the table.</a:t>
            </a:r>
            <a:endParaRPr lang="en-IN" sz="2100" dirty="0">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8879665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4069"/>
            <a:ext cx="10515600" cy="609096"/>
          </a:xfrm>
        </p:spPr>
        <p:txBody>
          <a:bodyPr>
            <a:normAutofit/>
          </a:bodyPr>
          <a:lstStyle/>
          <a:p>
            <a:r>
              <a:rPr lang="en-IN" b="1" dirty="0" smtClean="0"/>
              <a:t>Alignment of Text in Cell</a:t>
            </a:r>
            <a:endParaRPr lang="en-IN" dirty="0"/>
          </a:p>
        </p:txBody>
      </p:sp>
      <p:sp>
        <p:nvSpPr>
          <p:cNvPr id="3" name="Content Placeholder 2"/>
          <p:cNvSpPr>
            <a:spLocks noGrp="1"/>
          </p:cNvSpPr>
          <p:nvPr>
            <p:ph idx="1"/>
          </p:nvPr>
        </p:nvSpPr>
        <p:spPr>
          <a:xfrm>
            <a:off x="838200" y="1256232"/>
            <a:ext cx="10515600" cy="4920731"/>
          </a:xfrm>
        </p:spPr>
        <p:txBody>
          <a:bodyPr>
            <a:normAutofit fontScale="92500" lnSpcReduction="20000"/>
          </a:bodyPr>
          <a:lstStyle/>
          <a:p>
            <a:pPr algn="just"/>
            <a:r>
              <a:rPr lang="en-US" dirty="0" smtClean="0"/>
              <a:t>Once </a:t>
            </a:r>
            <a:r>
              <a:rPr lang="en-US" dirty="0"/>
              <a:t>the table layout is satisfactory, </a:t>
            </a:r>
            <a:r>
              <a:rPr lang="en-US" dirty="0" smtClean="0"/>
              <a:t>one can format </a:t>
            </a:r>
            <a:r>
              <a:rPr lang="en-US" dirty="0"/>
              <a:t>the text in the individual cells. You can format each cell independently of other cells, or you can simultaneously format a group of cells by selecting them before applying the desired formatting</a:t>
            </a:r>
            <a:r>
              <a:rPr lang="en-US" dirty="0" smtClean="0"/>
              <a:t>.</a:t>
            </a:r>
          </a:p>
          <a:p>
            <a:pPr algn="just"/>
            <a:endParaRPr lang="en-US" dirty="0"/>
          </a:p>
          <a:p>
            <a:pPr marL="0" indent="0">
              <a:buNone/>
            </a:pPr>
            <a:r>
              <a:rPr lang="en-IN" b="1" dirty="0"/>
              <a:t>Alignment</a:t>
            </a:r>
          </a:p>
          <a:p>
            <a:pPr algn="just"/>
            <a:r>
              <a:rPr lang="en-US" dirty="0"/>
              <a:t>Table cells can be aligned both vertically and horizontally. To align </a:t>
            </a:r>
            <a:r>
              <a:rPr lang="en-US" b="1" dirty="0"/>
              <a:t>horizontally</a:t>
            </a:r>
            <a:r>
              <a:rPr lang="en-US" dirty="0"/>
              <a:t> use the horizontal alignment buttons from the Formatting toolbar.</a:t>
            </a:r>
          </a:p>
          <a:p>
            <a:pPr algn="just"/>
            <a:endParaRPr lang="en-US" dirty="0"/>
          </a:p>
          <a:p>
            <a:pPr algn="just"/>
            <a:endParaRPr lang="en-US" dirty="0" smtClean="0"/>
          </a:p>
          <a:p>
            <a:pPr algn="just"/>
            <a:endParaRPr lang="en-US" dirty="0"/>
          </a:p>
          <a:p>
            <a:pPr algn="just"/>
            <a:r>
              <a:rPr lang="en-US" dirty="0" smtClean="0"/>
              <a:t>To </a:t>
            </a:r>
            <a:r>
              <a:rPr lang="en-US" dirty="0"/>
              <a:t>align </a:t>
            </a:r>
            <a:r>
              <a:rPr lang="en-US" b="1" dirty="0"/>
              <a:t>vertically</a:t>
            </a:r>
            <a:r>
              <a:rPr lang="en-US" dirty="0"/>
              <a:t> use the vertical alignment </a:t>
            </a:r>
            <a:r>
              <a:rPr lang="en-US" dirty="0" smtClean="0"/>
              <a:t>buttons </a:t>
            </a:r>
            <a:r>
              <a:rPr lang="en-US" dirty="0"/>
              <a:t>from the Table toolbar</a:t>
            </a:r>
            <a:r>
              <a:rPr lang="en-US" dirty="0" smtClean="0"/>
              <a:t>.</a:t>
            </a:r>
          </a:p>
          <a:p>
            <a:pPr algn="just"/>
            <a:endParaRPr lang="en-US" dirty="0"/>
          </a:p>
          <a:p>
            <a:pPr algn="just"/>
            <a:endParaRPr lang="en-US" dirty="0"/>
          </a:p>
          <a:p>
            <a:pPr marL="0" indent="0">
              <a:buNone/>
            </a:pPr>
            <a:r>
              <a:rPr lang="en-IN" dirty="0"/>
              <a:t/>
            </a:r>
            <a:br>
              <a:rPr lang="en-IN" dirty="0"/>
            </a:br>
            <a:endParaRPr lang="en-IN" dirty="0"/>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24</a:t>
            </a:fld>
            <a:endParaRPr lang="en-US" dirty="0"/>
          </a:p>
        </p:txBody>
      </p:sp>
      <p:pic>
        <p:nvPicPr>
          <p:cNvPr id="5" name="Picture 2" descr="https://elearn.ellak.gr/pluginfile.php/4008/mod_page/content/8/writer-horizontal-align-butt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489" y="3644704"/>
            <a:ext cx="952500" cy="3810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elearn.ellak.gr/pluginfile.php/4008/mod_page/content/8/tables-alignment-butt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3964" y="5034186"/>
            <a:ext cx="971550" cy="36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3042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Borders and Shading</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25</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2549" y="1603936"/>
            <a:ext cx="4914764" cy="4411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6086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910" y="761982"/>
            <a:ext cx="11004632" cy="452441"/>
          </a:xfrm>
        </p:spPr>
        <p:txBody>
          <a:bodyPr/>
          <a:lstStyle/>
          <a:p>
            <a:r>
              <a:rPr lang="en-US" dirty="0" smtClean="0"/>
              <a:t>Borders and Shading</a:t>
            </a:r>
            <a:endParaRPr lang="en-US" dirty="0"/>
          </a:p>
        </p:txBody>
      </p:sp>
      <p:sp>
        <p:nvSpPr>
          <p:cNvPr id="3" name="Content Placeholder 2"/>
          <p:cNvSpPr>
            <a:spLocks noGrp="1"/>
          </p:cNvSpPr>
          <p:nvPr>
            <p:ph idx="1"/>
          </p:nvPr>
        </p:nvSpPr>
        <p:spPr/>
        <p:txBody>
          <a:bodyPr/>
          <a:lstStyle/>
          <a:p>
            <a:pPr algn="just"/>
            <a:r>
              <a:rPr lang="en-US" dirty="0" smtClean="0"/>
              <a:t>Table </a:t>
            </a:r>
            <a:r>
              <a:rPr lang="en-US" dirty="0"/>
              <a:t>background can </a:t>
            </a:r>
            <a:r>
              <a:rPr lang="en-US" dirty="0" smtClean="0"/>
              <a:t>improve </a:t>
            </a:r>
            <a:r>
              <a:rPr lang="en-US" dirty="0"/>
              <a:t>the readability of data, visually highlight important parts of the table (such as the heading or a specific cell), or just make the table more appealing. </a:t>
            </a:r>
            <a:endParaRPr lang="en-US" dirty="0" smtClean="0"/>
          </a:p>
          <a:p>
            <a:pPr algn="just"/>
            <a:r>
              <a:rPr lang="en-US" dirty="0" smtClean="0"/>
              <a:t>You </a:t>
            </a:r>
            <a:r>
              <a:rPr lang="en-US" dirty="0"/>
              <a:t>can choose between two types of background: solid color or image. </a:t>
            </a:r>
            <a:endParaRPr lang="en-US" dirty="0" smtClean="0"/>
          </a:p>
          <a:p>
            <a:pPr algn="just"/>
            <a:r>
              <a:rPr lang="en-US" dirty="0" smtClean="0"/>
              <a:t>The </a:t>
            </a:r>
            <a:r>
              <a:rPr lang="en-US" dirty="0"/>
              <a:t>background can be applied to the whole table, to a single cell, or to a row. </a:t>
            </a:r>
            <a:endParaRPr lang="en-US" dirty="0" smtClean="0"/>
          </a:p>
          <a:p>
            <a:r>
              <a:rPr lang="en-US" dirty="0"/>
              <a:t>To set the background for a cell, row, or table</a:t>
            </a:r>
            <a:r>
              <a:rPr lang="en-US" dirty="0" smtClean="0"/>
              <a:t>:</a:t>
            </a:r>
          </a:p>
          <a:p>
            <a:pPr lvl="1"/>
            <a:r>
              <a:rPr lang="en-US" dirty="0" smtClean="0"/>
              <a:t>Place </a:t>
            </a:r>
            <a:r>
              <a:rPr lang="en-US" dirty="0"/>
              <a:t>the cursor anywhere inside the cell, row, or table you want to work with. </a:t>
            </a:r>
            <a:endParaRPr lang="en-US" dirty="0" smtClean="0"/>
          </a:p>
          <a:p>
            <a:pPr lvl="1"/>
            <a:r>
              <a:rPr lang="en-US" dirty="0" smtClean="0"/>
              <a:t>If </a:t>
            </a:r>
            <a:r>
              <a:rPr lang="en-US" dirty="0"/>
              <a:t>you want to apply a background to a group of cells, select the group. </a:t>
            </a:r>
            <a:endParaRPr lang="en-US" dirty="0" smtClean="0"/>
          </a:p>
          <a:p>
            <a:pPr lvl="1"/>
            <a:r>
              <a:rPr lang="en-US" dirty="0" smtClean="0"/>
              <a:t>Right-click </a:t>
            </a:r>
            <a:r>
              <a:rPr lang="en-US" dirty="0"/>
              <a:t>and choose Table Properties from the context menu, or choose Table &gt; Properties from the Menu bar. </a:t>
            </a:r>
            <a:endParaRPr lang="en-US" dirty="0" smtClean="0"/>
          </a:p>
          <a:p>
            <a:pPr lvl="1"/>
            <a:r>
              <a:rPr lang="en-US" dirty="0" smtClean="0"/>
              <a:t>In </a:t>
            </a:r>
            <a:r>
              <a:rPr lang="en-US" dirty="0"/>
              <a:t>the Table Properties dialog, select the Background tab</a:t>
            </a:r>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26</a:t>
            </a:fld>
            <a:endParaRPr lang="en-US" dirty="0"/>
          </a:p>
        </p:txBody>
      </p:sp>
    </p:spTree>
    <p:extLst>
      <p:ext uri="{BB962C8B-B14F-4D97-AF65-F5344CB8AC3E}">
        <p14:creationId xmlns:p14="http://schemas.microsoft.com/office/powerpoint/2010/main" val="2810364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Borders and Shading</a:t>
            </a:r>
            <a:endParaRPr lang="en-IN" dirty="0"/>
          </a:p>
        </p:txBody>
      </p:sp>
      <p:sp>
        <p:nvSpPr>
          <p:cNvPr id="3" name="Content Placeholder 2"/>
          <p:cNvSpPr>
            <a:spLocks noGrp="1"/>
          </p:cNvSpPr>
          <p:nvPr>
            <p:ph idx="1"/>
          </p:nvPr>
        </p:nvSpPr>
        <p:spPr/>
        <p:txBody>
          <a:bodyPr/>
          <a:lstStyle/>
          <a:p>
            <a:pPr algn="just"/>
            <a:r>
              <a:rPr lang="en-US" dirty="0" smtClean="0"/>
              <a:t>We </a:t>
            </a:r>
            <a:r>
              <a:rPr lang="en-US" dirty="0"/>
              <a:t>can apply borders to any cell or group of cells using the table borders buttons in Table toolbar. </a:t>
            </a:r>
            <a:endParaRPr lang="en-US" dirty="0" smtClean="0"/>
          </a:p>
          <a:p>
            <a:pPr algn="just"/>
            <a:r>
              <a:rPr lang="en-US" dirty="0" smtClean="0"/>
              <a:t>Or Open </a:t>
            </a:r>
            <a:r>
              <a:rPr lang="en-US" dirty="0"/>
              <a:t>the Table Properties dialog, select the Borders tab. Here you can set borders for a whole table or groups of cells within a table. </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893" y="2139402"/>
            <a:ext cx="5026383" cy="4525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27</a:t>
            </a:fld>
            <a:endParaRPr lang="en-US" dirty="0"/>
          </a:p>
        </p:txBody>
      </p:sp>
    </p:spTree>
    <p:extLst>
      <p:ext uri="{BB962C8B-B14F-4D97-AF65-F5344CB8AC3E}">
        <p14:creationId xmlns:p14="http://schemas.microsoft.com/office/powerpoint/2010/main" val="39927023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393" y="754401"/>
            <a:ext cx="10515600" cy="472363"/>
          </a:xfrm>
        </p:spPr>
        <p:txBody>
          <a:bodyPr>
            <a:noAutofit/>
          </a:bodyPr>
          <a:lstStyle/>
          <a:p>
            <a:r>
              <a:rPr lang="en-IN" dirty="0" smtClean="0"/>
              <a:t>Number Format</a:t>
            </a:r>
            <a:endParaRPr lang="en-IN" dirty="0"/>
          </a:p>
        </p:txBody>
      </p:sp>
      <p:sp>
        <p:nvSpPr>
          <p:cNvPr id="3" name="Content Placeholder 2"/>
          <p:cNvSpPr>
            <a:spLocks noGrp="1"/>
          </p:cNvSpPr>
          <p:nvPr>
            <p:ph idx="1"/>
          </p:nvPr>
        </p:nvSpPr>
        <p:spPr>
          <a:xfrm>
            <a:off x="838200" y="1287887"/>
            <a:ext cx="10515600" cy="4889076"/>
          </a:xfrm>
        </p:spPr>
        <p:txBody>
          <a:bodyPr/>
          <a:lstStyle/>
          <a:p>
            <a:pPr algn="just"/>
            <a:r>
              <a:rPr lang="en-US" dirty="0" smtClean="0"/>
              <a:t>Numerical </a:t>
            </a:r>
            <a:r>
              <a:rPr lang="en-US" dirty="0"/>
              <a:t>data can be formatted into various formats. For example, cells can be set to display in a particular </a:t>
            </a:r>
            <a:r>
              <a:rPr lang="en-US" b="1" dirty="0"/>
              <a:t>currency</a:t>
            </a:r>
            <a:r>
              <a:rPr lang="en-US" dirty="0"/>
              <a:t>, to </a:t>
            </a:r>
            <a:r>
              <a:rPr lang="en-US" b="1" dirty="0"/>
              <a:t>percentage</a:t>
            </a:r>
            <a:r>
              <a:rPr lang="en-US" dirty="0"/>
              <a:t>, to 2 </a:t>
            </a:r>
            <a:r>
              <a:rPr lang="en-US" b="1" dirty="0"/>
              <a:t>decimal</a:t>
            </a:r>
            <a:r>
              <a:rPr lang="en-US" dirty="0"/>
              <a:t> places. To quickly format numbers in a table use the number format buttons. For more options open the Number Format dialog window</a:t>
            </a:r>
            <a:r>
              <a:rPr lang="en-US" dirty="0" smtClean="0"/>
              <a:t>.</a:t>
            </a:r>
          </a:p>
          <a:p>
            <a:pPr algn="just"/>
            <a:endParaRPr lang="en-US" dirty="0"/>
          </a:p>
          <a:p>
            <a:pPr marL="0" indent="0">
              <a:buNone/>
            </a:pPr>
            <a:r>
              <a:rPr lang="en-US" dirty="0" smtClean="0"/>
              <a:t/>
            </a:r>
            <a:br>
              <a:rPr lang="en-US" dirty="0" smtClean="0"/>
            </a:br>
            <a:endParaRPr lang="en-US" dirty="0" smtClean="0"/>
          </a:p>
        </p:txBody>
      </p:sp>
      <p:pic>
        <p:nvPicPr>
          <p:cNvPr id="19458" name="Picture 2" descr="https://elearn.ellak.gr/pluginfile.php/4008/mod_page/content/8/tables-number-forma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2656" y="2668845"/>
            <a:ext cx="1952625" cy="39052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068" y="2668845"/>
            <a:ext cx="473392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28</a:t>
            </a:fld>
            <a:endParaRPr lang="en-US" dirty="0"/>
          </a:p>
        </p:txBody>
      </p:sp>
    </p:spTree>
    <p:extLst>
      <p:ext uri="{BB962C8B-B14F-4D97-AF65-F5344CB8AC3E}">
        <p14:creationId xmlns:p14="http://schemas.microsoft.com/office/powerpoint/2010/main" val="26059573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1983"/>
            <a:ext cx="10515600" cy="440210"/>
          </a:xfrm>
        </p:spPr>
        <p:txBody>
          <a:bodyPr>
            <a:normAutofit fontScale="90000"/>
          </a:bodyPr>
          <a:lstStyle/>
          <a:p>
            <a:r>
              <a:rPr lang="en-IN" dirty="0" smtClean="0"/>
              <a:t>Protect Cells</a:t>
            </a:r>
            <a:endParaRPr lang="en-IN" dirty="0"/>
          </a:p>
        </p:txBody>
      </p:sp>
      <p:sp>
        <p:nvSpPr>
          <p:cNvPr id="3" name="Content Placeholder 2"/>
          <p:cNvSpPr>
            <a:spLocks noGrp="1"/>
          </p:cNvSpPr>
          <p:nvPr>
            <p:ph idx="1"/>
          </p:nvPr>
        </p:nvSpPr>
        <p:spPr>
          <a:xfrm>
            <a:off x="838200" y="1324598"/>
            <a:ext cx="10515600" cy="4852365"/>
          </a:xfrm>
        </p:spPr>
        <p:txBody>
          <a:bodyPr/>
          <a:lstStyle/>
          <a:p>
            <a:pPr marL="0" indent="0">
              <a:buNone/>
            </a:pPr>
            <a:r>
              <a:rPr lang="en-US" dirty="0"/>
              <a:t>Protecting a cell prevents the user from accidentally changing the data. This can be useful when you want the users to edit only part of the table.</a:t>
            </a:r>
          </a:p>
          <a:p>
            <a:r>
              <a:rPr lang="en-US" dirty="0"/>
              <a:t>To protect a </a:t>
            </a:r>
            <a:r>
              <a:rPr lang="en-US" dirty="0" smtClean="0"/>
              <a:t>cell, </a:t>
            </a:r>
            <a:r>
              <a:rPr lang="en-US" dirty="0"/>
              <a:t>select it and </a:t>
            </a:r>
            <a:r>
              <a:rPr lang="en-US" dirty="0" smtClean="0"/>
              <a:t>then </a:t>
            </a:r>
            <a:r>
              <a:rPr lang="en-US" dirty="0"/>
              <a:t>click on </a:t>
            </a:r>
            <a:r>
              <a:rPr lang="en-US" dirty="0" smtClean="0"/>
              <a:t>the </a:t>
            </a:r>
            <a:r>
              <a:rPr lang="en-US" i="1" dirty="0" smtClean="0"/>
              <a:t>Protect Cells</a:t>
            </a:r>
            <a:r>
              <a:rPr lang="en-US" dirty="0" smtClean="0"/>
              <a:t> </a:t>
            </a:r>
            <a:r>
              <a:rPr lang="en-IN" dirty="0" smtClean="0"/>
              <a:t>button.</a:t>
            </a:r>
          </a:p>
          <a:p>
            <a:r>
              <a:rPr lang="en-US" dirty="0"/>
              <a:t>To cancel the protection click on </a:t>
            </a:r>
            <a:r>
              <a:rPr lang="en-US" dirty="0" smtClean="0"/>
              <a:t>the </a:t>
            </a:r>
            <a:r>
              <a:rPr lang="en-US" i="1" dirty="0" smtClean="0"/>
              <a:t>Unprotect Cells</a:t>
            </a:r>
            <a:r>
              <a:rPr lang="en-US" dirty="0" smtClean="0"/>
              <a:t> </a:t>
            </a:r>
            <a:r>
              <a:rPr lang="en-IN" dirty="0" smtClean="0"/>
              <a:t>button.</a:t>
            </a:r>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29</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900" y="3243263"/>
            <a:ext cx="2289756" cy="53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6724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808223" y="1214423"/>
            <a:ext cx="10478085" cy="5460697"/>
          </a:xfrm>
        </p:spPr>
        <p:txBody>
          <a:bodyPr>
            <a:normAutofit fontScale="77500" lnSpcReduction="20000"/>
          </a:bodyPr>
          <a:lstStyle/>
          <a:p>
            <a:pPr marL="0" indent="0">
              <a:buNone/>
            </a:pPr>
            <a:r>
              <a:rPr lang="en-US" dirty="0" smtClean="0"/>
              <a:t>Tables</a:t>
            </a:r>
          </a:p>
          <a:p>
            <a:r>
              <a:rPr lang="en-US" dirty="0" smtClean="0"/>
              <a:t>Introduction</a:t>
            </a:r>
          </a:p>
          <a:p>
            <a:r>
              <a:rPr lang="en-US" dirty="0" smtClean="0"/>
              <a:t>What is a table?</a:t>
            </a:r>
          </a:p>
          <a:p>
            <a:pPr lvl="1"/>
            <a:r>
              <a:rPr lang="en-US" dirty="0" smtClean="0"/>
              <a:t>Insert Table</a:t>
            </a:r>
          </a:p>
          <a:p>
            <a:pPr lvl="1"/>
            <a:r>
              <a:rPr lang="en-US" dirty="0" smtClean="0"/>
              <a:t>Draw Table</a:t>
            </a:r>
          </a:p>
          <a:p>
            <a:r>
              <a:rPr lang="en-US" dirty="0" smtClean="0"/>
              <a:t>Table Manipulation :Table Layout formatting</a:t>
            </a:r>
          </a:p>
          <a:p>
            <a:pPr lvl="1"/>
            <a:r>
              <a:rPr lang="en-US" dirty="0"/>
              <a:t>inserting and deleting rows and columns</a:t>
            </a:r>
          </a:p>
          <a:p>
            <a:pPr lvl="1"/>
            <a:r>
              <a:rPr lang="en-US" dirty="0"/>
              <a:t>merging and splitting individual cells</a:t>
            </a:r>
          </a:p>
          <a:p>
            <a:pPr lvl="1"/>
            <a:r>
              <a:rPr lang="en-US" dirty="0"/>
              <a:t>adjusting sizes of rows and columns</a:t>
            </a:r>
          </a:p>
          <a:p>
            <a:pPr lvl="1"/>
            <a:r>
              <a:rPr lang="en-US" dirty="0" smtClean="0"/>
              <a:t>Resizing the </a:t>
            </a:r>
            <a:r>
              <a:rPr lang="en-US" dirty="0"/>
              <a:t>table and its position on the </a:t>
            </a:r>
            <a:r>
              <a:rPr lang="en-US" dirty="0" smtClean="0"/>
              <a:t>page</a:t>
            </a:r>
          </a:p>
          <a:p>
            <a:r>
              <a:rPr lang="en-US" dirty="0" smtClean="0"/>
              <a:t>Table formatting</a:t>
            </a:r>
          </a:p>
          <a:p>
            <a:pPr lvl="1"/>
            <a:r>
              <a:rPr lang="en-US" dirty="0" smtClean="0"/>
              <a:t>Changing cell width and height</a:t>
            </a:r>
          </a:p>
          <a:p>
            <a:pPr lvl="1"/>
            <a:r>
              <a:rPr lang="en-US" dirty="0" smtClean="0"/>
              <a:t>Alignment of Text in cell</a:t>
            </a:r>
          </a:p>
          <a:p>
            <a:pPr lvl="1"/>
            <a:r>
              <a:rPr lang="en-US" dirty="0" smtClean="0"/>
              <a:t>Border and Shading</a:t>
            </a:r>
          </a:p>
          <a:p>
            <a:pPr lvl="1"/>
            <a:r>
              <a:rPr lang="en-US" dirty="0" smtClean="0"/>
              <a:t>Number Formats</a:t>
            </a:r>
          </a:p>
          <a:p>
            <a:pPr lvl="1"/>
            <a:r>
              <a:rPr lang="en-US" dirty="0" smtClean="0"/>
              <a:t>Protect Cells</a:t>
            </a:r>
          </a:p>
          <a:p>
            <a:pPr lvl="1"/>
            <a:r>
              <a:rPr lang="en-US" dirty="0" smtClean="0"/>
              <a:t>Sorting</a:t>
            </a:r>
          </a:p>
          <a:p>
            <a:r>
              <a:rPr lang="en-US" dirty="0" smtClean="0"/>
              <a:t>Calculations in tables</a:t>
            </a:r>
          </a:p>
          <a:p>
            <a:endParaRPr lang="en-US" dirty="0" smtClean="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a:t>
            </a:fld>
            <a:endParaRPr lang="en-US"/>
          </a:p>
        </p:txBody>
      </p:sp>
    </p:spTree>
    <p:extLst>
      <p:ext uri="{BB962C8B-B14F-4D97-AF65-F5344CB8AC3E}">
        <p14:creationId xmlns:p14="http://schemas.microsoft.com/office/powerpoint/2010/main" val="1871653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6924"/>
          </a:xfrm>
        </p:spPr>
        <p:txBody>
          <a:bodyPr/>
          <a:lstStyle/>
          <a:p>
            <a:r>
              <a:rPr lang="en-IN" dirty="0" smtClean="0"/>
              <a:t>Sorting</a:t>
            </a:r>
            <a:endParaRPr lang="en-IN" dirty="0"/>
          </a:p>
        </p:txBody>
      </p:sp>
      <p:sp>
        <p:nvSpPr>
          <p:cNvPr id="3" name="Content Placeholder 2"/>
          <p:cNvSpPr>
            <a:spLocks noGrp="1"/>
          </p:cNvSpPr>
          <p:nvPr>
            <p:ph idx="1"/>
          </p:nvPr>
        </p:nvSpPr>
        <p:spPr>
          <a:xfrm>
            <a:off x="838200" y="1418602"/>
            <a:ext cx="10515600" cy="4758361"/>
          </a:xfrm>
        </p:spPr>
        <p:txBody>
          <a:bodyPr/>
          <a:lstStyle/>
          <a:p>
            <a:pPr algn="just"/>
            <a:r>
              <a:rPr lang="en-US" dirty="0"/>
              <a:t>Writer allows data in a table to be sorted. Up to three levels of sorting can be specified. For example, sort first by age numerically, then alphabetically by name within each age.</a:t>
            </a:r>
          </a:p>
          <a:p>
            <a:pPr marL="0" indent="0">
              <a:buNone/>
            </a:pPr>
            <a:r>
              <a:rPr lang="en-US" dirty="0"/>
              <a:t>To sort data in a table</a:t>
            </a:r>
            <a:r>
              <a:rPr lang="en-US" dirty="0" smtClean="0"/>
              <a:t>:</a:t>
            </a:r>
          </a:p>
          <a:p>
            <a:r>
              <a:rPr lang="en-US" dirty="0"/>
              <a:t>Select the table (or part of the table) to be sorted.</a:t>
            </a:r>
          </a:p>
          <a:p>
            <a:r>
              <a:rPr lang="en-US" dirty="0"/>
              <a:t>Select the Sort </a:t>
            </a:r>
            <a:r>
              <a:rPr lang="en-US" dirty="0" smtClean="0"/>
              <a:t>icon </a:t>
            </a:r>
            <a:r>
              <a:rPr lang="en-IN" dirty="0"/>
              <a:t>from the Table toolbar</a:t>
            </a:r>
            <a:r>
              <a:rPr lang="en-IN" dirty="0" smtClean="0"/>
              <a:t>.</a:t>
            </a:r>
          </a:p>
          <a:p>
            <a:pPr marL="0" indent="0">
              <a:buNone/>
            </a:pPr>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30</a:t>
            </a:fld>
            <a:endParaRPr lang="en-US" dirty="0"/>
          </a:p>
        </p:txBody>
      </p:sp>
    </p:spTree>
    <p:extLst>
      <p:ext uri="{BB962C8B-B14F-4D97-AF65-F5344CB8AC3E}">
        <p14:creationId xmlns:p14="http://schemas.microsoft.com/office/powerpoint/2010/main" val="13154070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1983"/>
            <a:ext cx="10515600" cy="485703"/>
          </a:xfrm>
        </p:spPr>
        <p:txBody>
          <a:bodyPr>
            <a:noAutofit/>
          </a:bodyPr>
          <a:lstStyle/>
          <a:p>
            <a:r>
              <a:rPr lang="en-IN" dirty="0" smtClean="0"/>
              <a:t>Sorting</a:t>
            </a:r>
            <a:endParaRPr lang="en-IN" dirty="0"/>
          </a:p>
        </p:txBody>
      </p:sp>
      <p:sp>
        <p:nvSpPr>
          <p:cNvPr id="3" name="Content Placeholder 2"/>
          <p:cNvSpPr>
            <a:spLocks noGrp="1"/>
          </p:cNvSpPr>
          <p:nvPr>
            <p:ph idx="1"/>
          </p:nvPr>
        </p:nvSpPr>
        <p:spPr>
          <a:xfrm>
            <a:off x="838200" y="1247686"/>
            <a:ext cx="10515600" cy="4929277"/>
          </a:xfrm>
        </p:spPr>
        <p:txBody>
          <a:bodyPr/>
          <a:lstStyle/>
          <a:p>
            <a:pPr marL="0" indent="0">
              <a:buNone/>
            </a:pPr>
            <a:r>
              <a:rPr lang="en-US" dirty="0"/>
              <a:t>In the Sort dialog:</a:t>
            </a:r>
          </a:p>
          <a:p>
            <a:r>
              <a:rPr lang="en-US" dirty="0"/>
              <a:t>Select the column number (key) to be sorted.</a:t>
            </a:r>
          </a:p>
          <a:p>
            <a:r>
              <a:rPr lang="en-US" dirty="0"/>
              <a:t>Select up to three keys to sort on, in the correct order.</a:t>
            </a:r>
          </a:p>
          <a:p>
            <a:r>
              <a:rPr lang="en-US" dirty="0"/>
              <a:t>For each key, select whether the sort is Numeric or Alphanumeric and whether it is Ascending or Descending.</a:t>
            </a:r>
          </a:p>
          <a:p>
            <a:endParaRPr lang="en-IN" dirty="0"/>
          </a:p>
        </p:txBody>
      </p:sp>
      <p:pic>
        <p:nvPicPr>
          <p:cNvPr id="22530" name="Picture 2" descr="https://elearn.ellak.gr/pluginfile.php/4008/mod_page/content/8/tables-sorting-dial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6932" y="3261222"/>
            <a:ext cx="3681487" cy="33982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31</a:t>
            </a:fld>
            <a:endParaRPr lang="en-US" dirty="0"/>
          </a:p>
        </p:txBody>
      </p:sp>
    </p:spTree>
    <p:extLst>
      <p:ext uri="{BB962C8B-B14F-4D97-AF65-F5344CB8AC3E}">
        <p14:creationId xmlns:p14="http://schemas.microsoft.com/office/powerpoint/2010/main" val="35795340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Calculations </a:t>
            </a:r>
            <a:r>
              <a:rPr lang="en-IN" dirty="0"/>
              <a:t>in Text </a:t>
            </a:r>
            <a:r>
              <a:rPr lang="en-IN" dirty="0" smtClean="0"/>
              <a:t>Documents</a:t>
            </a:r>
            <a:endParaRPr lang="en-IN" dirty="0"/>
          </a:p>
        </p:txBody>
      </p:sp>
      <p:sp>
        <p:nvSpPr>
          <p:cNvPr id="3" name="Content Placeholder 2"/>
          <p:cNvSpPr>
            <a:spLocks noGrp="1"/>
          </p:cNvSpPr>
          <p:nvPr>
            <p:ph idx="1"/>
          </p:nvPr>
        </p:nvSpPr>
        <p:spPr/>
        <p:txBody>
          <a:bodyPr>
            <a:normAutofit/>
          </a:bodyPr>
          <a:lstStyle/>
          <a:p>
            <a:pPr marL="0" indent="0">
              <a:buNone/>
            </a:pPr>
            <a:r>
              <a:rPr lang="en-US" dirty="0"/>
              <a:t>You can insert a calculation directly into a text document or into a text table</a:t>
            </a:r>
            <a:r>
              <a:rPr lang="en-US" dirty="0" smtClean="0"/>
              <a:t>. Like </a:t>
            </a:r>
            <a:r>
              <a:rPr lang="en-US" dirty="0"/>
              <a:t>spreadsheet, each table cell is identified by a letter (for the column) and a number (for the row). For example, cell </a:t>
            </a:r>
            <a:r>
              <a:rPr lang="en-US" dirty="0" smtClean="0"/>
              <a:t>A3 </a:t>
            </a:r>
            <a:r>
              <a:rPr lang="en-US" dirty="0"/>
              <a:t>is the cell in the </a:t>
            </a:r>
            <a:r>
              <a:rPr lang="en-US" dirty="0" smtClean="0"/>
              <a:t>first </a:t>
            </a:r>
            <a:r>
              <a:rPr lang="en-US" dirty="0"/>
              <a:t>column from the left and </a:t>
            </a:r>
            <a:r>
              <a:rPr lang="en-US" dirty="0" smtClean="0"/>
              <a:t>third </a:t>
            </a:r>
            <a:r>
              <a:rPr lang="en-US" dirty="0"/>
              <a:t>row from the top.</a:t>
            </a:r>
            <a:endParaRPr lang="en-US" dirty="0" smtClean="0"/>
          </a:p>
          <a:p>
            <a:pPr algn="just"/>
            <a:r>
              <a:rPr lang="en-US" dirty="0"/>
              <a:t>Click in the document where you want to insert the calculation, and then press F2. If you are in a table cell, type an equals sign =.</a:t>
            </a:r>
          </a:p>
          <a:p>
            <a:pPr algn="just"/>
            <a:r>
              <a:rPr lang="en-US" dirty="0"/>
              <a:t>Type the </a:t>
            </a:r>
            <a:r>
              <a:rPr lang="en-US" dirty="0" smtClean="0"/>
              <a:t>expression you want to be calculated, </a:t>
            </a:r>
            <a:r>
              <a:rPr lang="en-US" dirty="0"/>
              <a:t>for example</a:t>
            </a:r>
            <a:r>
              <a:rPr lang="en-US" dirty="0" smtClean="0"/>
              <a:t>, </a:t>
            </a:r>
            <a:r>
              <a:rPr lang="en-US" dirty="0" smtClean="0">
                <a:solidFill>
                  <a:schemeClr val="accent1">
                    <a:lumMod val="75000"/>
                  </a:schemeClr>
                </a:solidFill>
              </a:rPr>
              <a:t>=140/15</a:t>
            </a:r>
            <a:r>
              <a:rPr lang="en-US" dirty="0" smtClean="0"/>
              <a:t>, and then press enter.</a:t>
            </a:r>
          </a:p>
          <a:p>
            <a:pPr algn="just"/>
            <a:r>
              <a:rPr lang="en-US" dirty="0"/>
              <a:t>You can also click the </a:t>
            </a:r>
            <a:r>
              <a:rPr lang="en-US" b="1" dirty="0"/>
              <a:t>Formula</a:t>
            </a:r>
            <a:r>
              <a:rPr lang="en-US" dirty="0"/>
              <a:t> icon on the </a:t>
            </a:r>
            <a:r>
              <a:rPr lang="en-US" b="1" dirty="0"/>
              <a:t>Formula Bar</a:t>
            </a:r>
            <a:r>
              <a:rPr lang="en-US" dirty="0"/>
              <a:t>, and then choose a function for your formula</a:t>
            </a:r>
            <a:r>
              <a:rPr lang="en-US" dirty="0" smtClean="0"/>
              <a:t>.</a:t>
            </a:r>
          </a:p>
          <a:p>
            <a:pPr algn="just"/>
            <a:r>
              <a:rPr lang="en-US" dirty="0" smtClean="0"/>
              <a:t>To refer </a:t>
            </a:r>
            <a:r>
              <a:rPr lang="en-US" dirty="0"/>
              <a:t>cells in a Writer text table, enclose the cell address or the cell range in angle brackets. For example, to reference cell A1 from another cell, enter =&lt;A1&gt; into the cell.</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32</a:t>
            </a:fld>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3135" y="5012967"/>
            <a:ext cx="38957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54948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Calculating Cell Totals in </a:t>
            </a:r>
            <a:r>
              <a:rPr lang="en-IN" dirty="0" smtClean="0"/>
              <a:t>Tables</a:t>
            </a:r>
            <a:endParaRPr lang="en-IN" dirty="0"/>
          </a:p>
        </p:txBody>
      </p:sp>
      <p:sp>
        <p:nvSpPr>
          <p:cNvPr id="3" name="Content Placeholder 2"/>
          <p:cNvSpPr>
            <a:spLocks noGrp="1"/>
          </p:cNvSpPr>
          <p:nvPr>
            <p:ph idx="1"/>
          </p:nvPr>
        </p:nvSpPr>
        <p:spPr/>
        <p:txBody>
          <a:bodyPr>
            <a:normAutofit/>
          </a:bodyPr>
          <a:lstStyle/>
          <a:p>
            <a:pPr algn="just"/>
            <a:r>
              <a:rPr lang="en-US" dirty="0" smtClean="0"/>
              <a:t>Go to</a:t>
            </a:r>
            <a:r>
              <a:rPr lang="en-US" dirty="0"/>
              <a:t> </a:t>
            </a:r>
            <a:r>
              <a:rPr lang="en-US" b="1" dirty="0"/>
              <a:t>Insert </a:t>
            </a:r>
            <a:r>
              <a:rPr lang="en-US" b="1" dirty="0" smtClean="0"/>
              <a:t>menu -&gt; </a:t>
            </a:r>
            <a:r>
              <a:rPr lang="en-US" b="1" dirty="0"/>
              <a:t>Table</a:t>
            </a:r>
            <a:r>
              <a:rPr lang="en-US" dirty="0"/>
              <a:t>, and insert a </a:t>
            </a:r>
            <a:r>
              <a:rPr lang="en-US" dirty="0" smtClean="0"/>
              <a:t>table.</a:t>
            </a:r>
            <a:endParaRPr lang="en-US" dirty="0"/>
          </a:p>
          <a:p>
            <a:pPr algn="just"/>
            <a:r>
              <a:rPr lang="en-US" dirty="0"/>
              <a:t>Type </a:t>
            </a:r>
            <a:r>
              <a:rPr lang="en-US" dirty="0" smtClean="0"/>
              <a:t>a </a:t>
            </a:r>
            <a:r>
              <a:rPr lang="en-US" dirty="0"/>
              <a:t>number in each cell of the column, but leave the last cell in the column empty.</a:t>
            </a:r>
          </a:p>
          <a:p>
            <a:pPr algn="just"/>
            <a:r>
              <a:rPr lang="en-US" dirty="0"/>
              <a:t>Place the cursor in the last cell of the column, and then click the </a:t>
            </a:r>
            <a:r>
              <a:rPr lang="en-US" b="1" dirty="0"/>
              <a:t>Sum</a:t>
            </a:r>
            <a:r>
              <a:rPr lang="en-US" dirty="0"/>
              <a:t> icon on the </a:t>
            </a:r>
            <a:r>
              <a:rPr lang="en-US" b="1" dirty="0"/>
              <a:t>Table Bar</a:t>
            </a:r>
            <a:r>
              <a:rPr lang="en-US" dirty="0"/>
              <a:t>.</a:t>
            </a:r>
            <a:br>
              <a:rPr lang="en-US" dirty="0"/>
            </a:br>
            <a:r>
              <a:rPr lang="en-US" dirty="0"/>
              <a:t>The </a:t>
            </a:r>
            <a:r>
              <a:rPr lang="en-US" b="1" dirty="0"/>
              <a:t>Formula Bar</a:t>
            </a:r>
            <a:r>
              <a:rPr lang="en-US" dirty="0"/>
              <a:t> appears with the entry "=sum".</a:t>
            </a:r>
          </a:p>
          <a:p>
            <a:pPr algn="just"/>
            <a:r>
              <a:rPr lang="en-US" dirty="0"/>
              <a:t>Click in the first cell of the series you want to sum up, drag to the final cell, and then release.</a:t>
            </a:r>
            <a:br>
              <a:rPr lang="en-US" dirty="0"/>
            </a:br>
            <a:r>
              <a:rPr lang="en-US" dirty="0" err="1"/>
              <a:t>LibreOffice</a:t>
            </a:r>
            <a:r>
              <a:rPr lang="en-US" dirty="0"/>
              <a:t> inserts a formula for calculating the sum of the values in the current column.</a:t>
            </a:r>
          </a:p>
          <a:p>
            <a:pPr algn="just"/>
            <a:r>
              <a:rPr lang="en-US" dirty="0"/>
              <a:t>Press Enter, or click </a:t>
            </a:r>
            <a:r>
              <a:rPr lang="en-US" b="1" dirty="0"/>
              <a:t>Apply</a:t>
            </a:r>
            <a:r>
              <a:rPr lang="en-US" dirty="0"/>
              <a:t> in the Formula bar.</a:t>
            </a:r>
            <a:br>
              <a:rPr lang="en-US" dirty="0"/>
            </a:br>
            <a:r>
              <a:rPr lang="en-US" dirty="0"/>
              <a:t>The sum of the values in the current column is entered in the cell.</a:t>
            </a:r>
          </a:p>
          <a:p>
            <a:pPr algn="just"/>
            <a:r>
              <a:rPr lang="en-US" dirty="0"/>
              <a:t>If you enter a different number anywhere in the column, the sum is updated as soon as you click in the last column cell.</a:t>
            </a:r>
          </a:p>
          <a:p>
            <a:pPr algn="just"/>
            <a:r>
              <a:rPr lang="en-US" dirty="0"/>
              <a:t>Similarly, you can also quickly calculate the sum of a row of numbers.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33</a:t>
            </a:fld>
            <a:endParaRPr lang="en-US" dirty="0"/>
          </a:p>
        </p:txBody>
      </p:sp>
    </p:spTree>
    <p:extLst>
      <p:ext uri="{BB962C8B-B14F-4D97-AF65-F5344CB8AC3E}">
        <p14:creationId xmlns:p14="http://schemas.microsoft.com/office/powerpoint/2010/main" val="1621931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8157"/>
            <a:ext cx="10515600" cy="780011"/>
          </a:xfrm>
        </p:spPr>
        <p:txBody>
          <a:bodyPr>
            <a:normAutofit/>
          </a:bodyPr>
          <a:lstStyle/>
          <a:p>
            <a:r>
              <a:rPr lang="en-IN" dirty="0"/>
              <a:t>Calculating Complex Formulas in Text </a:t>
            </a:r>
            <a:r>
              <a:rPr lang="en-IN" dirty="0" smtClean="0"/>
              <a:t>Documents</a:t>
            </a:r>
            <a:endParaRPr lang="en-IN" dirty="0"/>
          </a:p>
        </p:txBody>
      </p:sp>
      <p:sp>
        <p:nvSpPr>
          <p:cNvPr id="3" name="Content Placeholder 2"/>
          <p:cNvSpPr>
            <a:spLocks noGrp="1"/>
          </p:cNvSpPr>
          <p:nvPr>
            <p:ph idx="1"/>
          </p:nvPr>
        </p:nvSpPr>
        <p:spPr>
          <a:xfrm>
            <a:off x="711200" y="1248168"/>
            <a:ext cx="10515600" cy="4809636"/>
          </a:xfrm>
        </p:spPr>
        <p:txBody>
          <a:bodyPr>
            <a:normAutofit/>
          </a:bodyPr>
          <a:lstStyle/>
          <a:p>
            <a:pPr marL="0" indent="0">
              <a:buNone/>
            </a:pPr>
            <a:r>
              <a:rPr lang="en-US" dirty="0"/>
              <a:t>You can use predefined functions in a formula, and then insert the result of the calculation into a text document.</a:t>
            </a:r>
          </a:p>
          <a:p>
            <a:pPr marL="0" indent="0">
              <a:buNone/>
            </a:pPr>
            <a:r>
              <a:rPr lang="en-US" dirty="0"/>
              <a:t>For example, to calculate the mean value of three numbers, do the following:</a:t>
            </a:r>
          </a:p>
          <a:p>
            <a:pPr algn="just"/>
            <a:r>
              <a:rPr lang="en-US" dirty="0"/>
              <a:t>Click in the document where you want to insert the formula, and then press F2.</a:t>
            </a:r>
          </a:p>
          <a:p>
            <a:pPr algn="just"/>
            <a:r>
              <a:rPr lang="en-US" dirty="0"/>
              <a:t>Click the </a:t>
            </a:r>
            <a:r>
              <a:rPr lang="en-US" b="1" dirty="0"/>
              <a:t>Formula</a:t>
            </a:r>
            <a:r>
              <a:rPr lang="en-US" dirty="0"/>
              <a:t> icon, and choose "Mean" from the Statistical Functions list.</a:t>
            </a:r>
          </a:p>
          <a:p>
            <a:pPr algn="just"/>
            <a:r>
              <a:rPr lang="en-US" dirty="0"/>
              <a:t>Type the three numbers, separated by vertical slashes (|).</a:t>
            </a:r>
          </a:p>
          <a:p>
            <a:pPr algn="just"/>
            <a:r>
              <a:rPr lang="en-US" dirty="0"/>
              <a:t>Press </a:t>
            </a:r>
            <a:r>
              <a:rPr lang="en-US" b="1" dirty="0"/>
              <a:t>Enter</a:t>
            </a:r>
            <a:r>
              <a:rPr lang="en-US" dirty="0"/>
              <a:t>. The result is inserted as a field into the document.</a:t>
            </a:r>
          </a:p>
          <a:p>
            <a:pPr algn="just"/>
            <a:r>
              <a:rPr lang="en-US" dirty="0"/>
              <a:t>To edit the formula, double-click the field in the document.</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34</a:t>
            </a:fld>
            <a:endParaRPr lang="en-US" dirty="0"/>
          </a:p>
        </p:txBody>
      </p:sp>
    </p:spTree>
    <p:extLst>
      <p:ext uri="{BB962C8B-B14F-4D97-AF65-F5344CB8AC3E}">
        <p14:creationId xmlns:p14="http://schemas.microsoft.com/office/powerpoint/2010/main" val="42208762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Calculations inside </a:t>
            </a:r>
            <a:r>
              <a:rPr lang="en-US" dirty="0" smtClean="0"/>
              <a:t>Writer tables</a:t>
            </a:r>
            <a:endParaRPr lang="en-IN" dirty="0"/>
          </a:p>
        </p:txBody>
      </p:sp>
      <p:sp>
        <p:nvSpPr>
          <p:cNvPr id="3" name="Content Placeholder 2"/>
          <p:cNvSpPr>
            <a:spLocks noGrp="1"/>
          </p:cNvSpPr>
          <p:nvPr>
            <p:ph idx="1"/>
          </p:nvPr>
        </p:nvSpPr>
        <p:spPr/>
        <p:txBody>
          <a:bodyPr/>
          <a:lstStyle/>
          <a:p>
            <a:pPr algn="just"/>
            <a:r>
              <a:rPr lang="en-US" dirty="0" smtClean="0"/>
              <a:t>There </a:t>
            </a:r>
            <a:r>
              <a:rPr lang="en-US" dirty="0"/>
              <a:t>are only </a:t>
            </a:r>
            <a:r>
              <a:rPr lang="en-US" dirty="0" smtClean="0"/>
              <a:t>few </a:t>
            </a:r>
            <a:r>
              <a:rPr lang="en-US" dirty="0"/>
              <a:t>functions for use inside Writer tables, </a:t>
            </a:r>
            <a:r>
              <a:rPr lang="en-US" dirty="0" smtClean="0"/>
              <a:t>but </a:t>
            </a:r>
            <a:r>
              <a:rPr lang="en-US" i="1" dirty="0" err="1" smtClean="0">
                <a:solidFill>
                  <a:schemeClr val="accent1">
                    <a:lumMod val="75000"/>
                  </a:schemeClr>
                </a:solidFill>
              </a:rPr>
              <a:t>LibreOffice</a:t>
            </a:r>
            <a:r>
              <a:rPr lang="en-US" i="1" dirty="0" smtClean="0">
                <a:solidFill>
                  <a:schemeClr val="accent1">
                    <a:lumMod val="75000"/>
                  </a:schemeClr>
                </a:solidFill>
              </a:rPr>
              <a:t> </a:t>
            </a:r>
            <a:r>
              <a:rPr lang="en-US" i="1" dirty="0" err="1">
                <a:solidFill>
                  <a:schemeClr val="accent1">
                    <a:lumMod val="75000"/>
                  </a:schemeClr>
                </a:solidFill>
              </a:rPr>
              <a:t>Calc</a:t>
            </a:r>
            <a:r>
              <a:rPr lang="en-US" dirty="0"/>
              <a:t> has over 400 functions.</a:t>
            </a:r>
          </a:p>
          <a:p>
            <a:pPr algn="just"/>
            <a:r>
              <a:rPr lang="en-US" dirty="0"/>
              <a:t>To start use functions inside Writer tables you should left click into cell and then press key F2 or "=" on keyboard, or use "Formula" icon on Table toolbar. It shows a Formula bar like in the Calc</a:t>
            </a:r>
            <a:r>
              <a:rPr lang="en-US" dirty="0" smtClean="0"/>
              <a:t>.</a:t>
            </a:r>
          </a:p>
          <a:p>
            <a:pPr algn="just"/>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35</a:t>
            </a:fld>
            <a:endParaRPr lang="en-US" dirty="0"/>
          </a:p>
        </p:txBody>
      </p:sp>
      <p:pic>
        <p:nvPicPr>
          <p:cNvPr id="5" name="Picture 2" descr="https://1.bp.blogspot.com/-BXwvRoOfiWw/Xcr2iDK1loI/AAAAAAAABJ0/bX4mVPUlGg4AJNx_Z8r05aRfyq3qbhNxQCNcBGAsYHQ/s640/general%2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170" y="2545261"/>
            <a:ext cx="3390967" cy="358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976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Calculations </a:t>
            </a:r>
            <a:r>
              <a:rPr lang="en-US" dirty="0" smtClean="0"/>
              <a:t>inside </a:t>
            </a:r>
            <a:r>
              <a:rPr lang="en-US" dirty="0"/>
              <a:t>Writer tables</a:t>
            </a:r>
            <a:endParaRPr lang="en-IN" dirty="0"/>
          </a:p>
        </p:txBody>
      </p:sp>
      <p:sp>
        <p:nvSpPr>
          <p:cNvPr id="3" name="Content Placeholder 2"/>
          <p:cNvSpPr>
            <a:spLocks noGrp="1"/>
          </p:cNvSpPr>
          <p:nvPr>
            <p:ph idx="1"/>
          </p:nvPr>
        </p:nvSpPr>
        <p:spPr>
          <a:xfrm>
            <a:off x="285709" y="1214423"/>
            <a:ext cx="11715833" cy="5447634"/>
          </a:xfrm>
        </p:spPr>
        <p:txBody>
          <a:bodyPr>
            <a:normAutofit fontScale="92500" lnSpcReduction="10000"/>
          </a:bodyPr>
          <a:lstStyle/>
          <a:p>
            <a:pPr marL="0" indent="0">
              <a:buNone/>
            </a:pPr>
            <a:r>
              <a:rPr lang="en-US" dirty="0" smtClean="0"/>
              <a:t>The formula bar contains:</a:t>
            </a:r>
          </a:p>
          <a:p>
            <a:r>
              <a:rPr lang="en-US" dirty="0" smtClean="0"/>
              <a:t> </a:t>
            </a:r>
            <a:r>
              <a:rPr lang="en-US" dirty="0"/>
              <a:t>Cell address </a:t>
            </a:r>
            <a:r>
              <a:rPr lang="en-US" dirty="0" smtClean="0"/>
              <a:t>field</a:t>
            </a:r>
          </a:p>
          <a:p>
            <a:r>
              <a:rPr lang="en-US" dirty="0" smtClean="0"/>
              <a:t> </a:t>
            </a:r>
            <a:r>
              <a:rPr lang="en-US" dirty="0"/>
              <a:t>Functions drop-down </a:t>
            </a:r>
            <a:r>
              <a:rPr lang="en-US" dirty="0" smtClean="0"/>
              <a:t>list</a:t>
            </a:r>
          </a:p>
          <a:p>
            <a:r>
              <a:rPr lang="en-US" dirty="0" smtClean="0"/>
              <a:t> </a:t>
            </a:r>
            <a:r>
              <a:rPr lang="en-US" dirty="0"/>
              <a:t>Cancel </a:t>
            </a:r>
            <a:r>
              <a:rPr lang="en-US" dirty="0" smtClean="0"/>
              <a:t>button</a:t>
            </a:r>
          </a:p>
          <a:p>
            <a:r>
              <a:rPr lang="en-US" dirty="0" smtClean="0"/>
              <a:t> </a:t>
            </a:r>
            <a:r>
              <a:rPr lang="en-US" dirty="0"/>
              <a:t>Apply </a:t>
            </a:r>
            <a:r>
              <a:rPr lang="en-US" dirty="0" smtClean="0"/>
              <a:t>button</a:t>
            </a:r>
          </a:p>
          <a:p>
            <a:r>
              <a:rPr lang="en-US" dirty="0" smtClean="0"/>
              <a:t> </a:t>
            </a:r>
            <a:r>
              <a:rPr lang="en-US" dirty="0"/>
              <a:t>Formula </a:t>
            </a:r>
            <a:r>
              <a:rPr lang="en-US" dirty="0" smtClean="0"/>
              <a:t>field</a:t>
            </a:r>
          </a:p>
          <a:p>
            <a:endParaRPr lang="en-US" dirty="0"/>
          </a:p>
          <a:p>
            <a:pPr marL="0" indent="0" algn="just">
              <a:buNone/>
            </a:pPr>
            <a:r>
              <a:rPr lang="en-US" dirty="0"/>
              <a:t>Note, links to cells in Writer tables look as </a:t>
            </a:r>
            <a:r>
              <a:rPr lang="en-US" b="1" dirty="0"/>
              <a:t>&lt;A1&gt;</a:t>
            </a:r>
            <a:r>
              <a:rPr lang="en-US" dirty="0"/>
              <a:t> or </a:t>
            </a:r>
            <a:r>
              <a:rPr lang="en-US" b="1" dirty="0"/>
              <a:t>&lt;B3&gt;</a:t>
            </a:r>
            <a:r>
              <a:rPr lang="en-US" dirty="0"/>
              <a:t>. Cell ranges look as </a:t>
            </a:r>
            <a:r>
              <a:rPr lang="en-US" b="1" dirty="0"/>
              <a:t>&lt;A1:A10&gt;</a:t>
            </a:r>
            <a:r>
              <a:rPr lang="en-US" dirty="0"/>
              <a:t> or </a:t>
            </a:r>
            <a:r>
              <a:rPr lang="en-US" b="1" dirty="0"/>
              <a:t>&lt;A1:D12&gt;</a:t>
            </a:r>
            <a:r>
              <a:rPr lang="en-US" dirty="0"/>
              <a:t>.</a:t>
            </a:r>
          </a:p>
          <a:p>
            <a:pPr algn="just"/>
            <a:r>
              <a:rPr lang="en-US" dirty="0"/>
              <a:t>After the Formula bar appeared you can select functions from drop-down list or can write a formula manually inside the Formula field after equal sign at once.</a:t>
            </a:r>
          </a:p>
          <a:p>
            <a:pPr algn="just"/>
            <a:r>
              <a:rPr lang="en-US" dirty="0"/>
              <a:t>You can make calculates not only inside one Writer table. You can use values from many tables inside one Writer document. Use link to cell with table name like </a:t>
            </a:r>
            <a:r>
              <a:rPr lang="en-US" b="1" dirty="0"/>
              <a:t>&lt;Table2.A1</a:t>
            </a:r>
            <a:r>
              <a:rPr lang="en-US" b="1" dirty="0" smtClean="0"/>
              <a:t>&gt;</a:t>
            </a:r>
            <a:r>
              <a:rPr lang="en-US" dirty="0" smtClean="0"/>
              <a:t>.</a:t>
            </a:r>
          </a:p>
          <a:p>
            <a:pPr marL="0" indent="0">
              <a:buNone/>
            </a:pPr>
            <a:r>
              <a:rPr lang="en-IN" sz="2000" i="1" dirty="0"/>
              <a:t>Note:</a:t>
            </a:r>
          </a:p>
          <a:p>
            <a:pPr algn="just"/>
            <a:r>
              <a:rPr lang="en-US" sz="2000" dirty="0"/>
              <a:t>If you made in your formula a link to cell from another table and then changed that table's name, then you'll see an error in the cell like "** Expression is faulty **"! </a:t>
            </a:r>
            <a:endParaRPr lang="en-IN" sz="2000" i="1" dirty="0"/>
          </a:p>
          <a:p>
            <a:pPr algn="just"/>
            <a:endParaRPr lang="en-IN"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36</a:t>
            </a:fld>
            <a:endParaRPr lang="en-US" dirty="0"/>
          </a:p>
        </p:txBody>
      </p:sp>
    </p:spTree>
    <p:extLst>
      <p:ext uri="{BB962C8B-B14F-4D97-AF65-F5344CB8AC3E}">
        <p14:creationId xmlns:p14="http://schemas.microsoft.com/office/powerpoint/2010/main" val="16433279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algn="just"/>
            <a:r>
              <a:rPr lang="en-US" dirty="0" smtClean="0"/>
              <a:t>Tables </a:t>
            </a:r>
            <a:r>
              <a:rPr lang="en-US" dirty="0"/>
              <a:t>are a useful way to organize and present large amounts of information, for example:</a:t>
            </a:r>
          </a:p>
          <a:p>
            <a:pPr lvl="1" algn="just"/>
            <a:r>
              <a:rPr lang="en-US" dirty="0"/>
              <a:t>Technical, financial, or statistical reports.</a:t>
            </a:r>
          </a:p>
          <a:p>
            <a:pPr lvl="1" algn="just"/>
            <a:r>
              <a:rPr lang="en-US" dirty="0"/>
              <a:t>Product catalogs showing prices and characteristics.</a:t>
            </a:r>
          </a:p>
          <a:p>
            <a:pPr lvl="1" algn="just"/>
            <a:r>
              <a:rPr lang="en-US" dirty="0"/>
              <a:t>Lists of names with address and other information.</a:t>
            </a:r>
          </a:p>
          <a:p>
            <a:pPr lvl="1" algn="just"/>
            <a:r>
              <a:rPr lang="en-US" dirty="0"/>
              <a:t>Tables can also be used to create more complex layouts in a page and position and align text and graphics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a:t>
            </a:fld>
            <a:endParaRPr lang="en-US" dirty="0"/>
          </a:p>
        </p:txBody>
      </p:sp>
    </p:spTree>
    <p:extLst>
      <p:ext uri="{BB962C8B-B14F-4D97-AF65-F5344CB8AC3E}">
        <p14:creationId xmlns:p14="http://schemas.microsoft.com/office/powerpoint/2010/main" val="3684817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 table?</a:t>
            </a:r>
            <a:endParaRPr lang="en-IN" dirty="0"/>
          </a:p>
        </p:txBody>
      </p:sp>
      <p:sp>
        <p:nvSpPr>
          <p:cNvPr id="3" name="Content Placeholder 2"/>
          <p:cNvSpPr>
            <a:spLocks noGrp="1"/>
          </p:cNvSpPr>
          <p:nvPr>
            <p:ph idx="1"/>
          </p:nvPr>
        </p:nvSpPr>
        <p:spPr/>
        <p:txBody>
          <a:bodyPr/>
          <a:lstStyle/>
          <a:p>
            <a:pPr algn="just"/>
            <a:r>
              <a:rPr lang="en-US" dirty="0"/>
              <a:t>A table consists of </a:t>
            </a:r>
            <a:r>
              <a:rPr lang="en-US" b="1" dirty="0"/>
              <a:t>rows</a:t>
            </a:r>
            <a:r>
              <a:rPr lang="en-US" dirty="0"/>
              <a:t> and </a:t>
            </a:r>
            <a:r>
              <a:rPr lang="en-US" b="1" dirty="0"/>
              <a:t>columns</a:t>
            </a:r>
            <a:r>
              <a:rPr lang="en-US" dirty="0"/>
              <a:t>. Usually the first row contains a header with the names of the columns. Each row or column contains </a:t>
            </a:r>
            <a:r>
              <a:rPr lang="en-US" b="1" dirty="0"/>
              <a:t>cells</a:t>
            </a:r>
            <a:r>
              <a:rPr lang="en-US" dirty="0"/>
              <a:t> where we insert the table data (text or graphics).</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19332516"/>
              </p:ext>
            </p:extLst>
          </p:nvPr>
        </p:nvGraphicFramePr>
        <p:xfrm>
          <a:off x="1916090" y="2509830"/>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r>
                        <a:rPr lang="en-US" dirty="0" err="1" smtClean="0"/>
                        <a:t>SNo</a:t>
                      </a:r>
                      <a:r>
                        <a:rPr lang="en-US" dirty="0" smtClean="0"/>
                        <a:t>.</a:t>
                      </a:r>
                      <a:endParaRPr lang="en-US" dirty="0"/>
                    </a:p>
                  </a:txBody>
                  <a:tcPr/>
                </a:tc>
                <a:tc>
                  <a:txBody>
                    <a:bodyPr/>
                    <a:lstStyle/>
                    <a:p>
                      <a:r>
                        <a:rPr lang="en-US" dirty="0" smtClean="0"/>
                        <a:t>First</a:t>
                      </a:r>
                      <a:r>
                        <a:rPr lang="en-US" baseline="0" dirty="0" smtClean="0"/>
                        <a:t> Name</a:t>
                      </a:r>
                      <a:endParaRPr lang="en-US" dirty="0"/>
                    </a:p>
                  </a:txBody>
                  <a:tcPr/>
                </a:tc>
                <a:tc>
                  <a:txBody>
                    <a:bodyPr/>
                    <a:lstStyle/>
                    <a:p>
                      <a:r>
                        <a:rPr lang="en-US" dirty="0" smtClean="0"/>
                        <a:t>Last Name</a:t>
                      </a:r>
                      <a:endParaRPr lang="en-US" dirty="0"/>
                    </a:p>
                  </a:txBody>
                  <a:tcPr/>
                </a:tc>
                <a:tc>
                  <a:txBody>
                    <a:bodyPr/>
                    <a:lstStyle/>
                    <a:p>
                      <a:r>
                        <a:rPr lang="en-US" dirty="0" smtClean="0"/>
                        <a:t>City</a:t>
                      </a:r>
                      <a:endParaRPr lang="en-US" dirty="0"/>
                    </a:p>
                  </a:txBody>
                  <a:tcPr/>
                </a:tc>
                <a:tc>
                  <a:txBody>
                    <a:bodyPr/>
                    <a:lstStyle/>
                    <a:p>
                      <a:r>
                        <a:rPr lang="en-US" dirty="0" smtClean="0"/>
                        <a:t>Contact</a:t>
                      </a:r>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Arun</a:t>
                      </a:r>
                      <a:endParaRPr lang="en-US" dirty="0"/>
                    </a:p>
                  </a:txBody>
                  <a:tcPr/>
                </a:tc>
                <a:tc>
                  <a:txBody>
                    <a:bodyPr/>
                    <a:lstStyle/>
                    <a:p>
                      <a:r>
                        <a:rPr lang="en-US" dirty="0" smtClean="0"/>
                        <a:t>Verma</a:t>
                      </a:r>
                      <a:endParaRPr lang="en-US" dirty="0"/>
                    </a:p>
                  </a:txBody>
                  <a:tcPr/>
                </a:tc>
                <a:tc>
                  <a:txBody>
                    <a:bodyPr/>
                    <a:lstStyle/>
                    <a:p>
                      <a:r>
                        <a:rPr lang="en-US" dirty="0" smtClean="0"/>
                        <a:t>Delhi</a:t>
                      </a:r>
                      <a:endParaRPr lang="en-US" dirty="0"/>
                    </a:p>
                  </a:txBody>
                  <a:tcPr/>
                </a:tc>
                <a:tc>
                  <a:txBody>
                    <a:bodyPr/>
                    <a:lstStyle/>
                    <a:p>
                      <a:r>
                        <a:rPr lang="en-US" dirty="0" smtClean="0"/>
                        <a:t>425690</a:t>
                      </a:r>
                      <a:endParaRPr lang="en-US" dirty="0"/>
                    </a:p>
                  </a:txBody>
                  <a:tcPr/>
                </a:tc>
                <a:extLst>
                  <a:ext uri="{0D108BD9-81ED-4DB2-BD59-A6C34878D82A}">
                    <a16:rowId xmlns:a16="http://schemas.microsoft.com/office/drawing/2014/main" val="10001"/>
                  </a:ext>
                </a:extLst>
              </a:tr>
              <a:tr h="370840">
                <a:tc>
                  <a:txBody>
                    <a:bodyPr/>
                    <a:lstStyle/>
                    <a:p>
                      <a:r>
                        <a:rPr lang="en-US" dirty="0" smtClean="0"/>
                        <a:t>2</a:t>
                      </a:r>
                      <a:endParaRPr lang="en-US" dirty="0"/>
                    </a:p>
                  </a:txBody>
                  <a:tcPr/>
                </a:tc>
                <a:tc>
                  <a:txBody>
                    <a:bodyPr/>
                    <a:lstStyle/>
                    <a:p>
                      <a:r>
                        <a:rPr lang="en-US" dirty="0" smtClean="0"/>
                        <a:t>Ajay</a:t>
                      </a:r>
                      <a:endParaRPr lang="en-US" dirty="0"/>
                    </a:p>
                  </a:txBody>
                  <a:tcPr/>
                </a:tc>
                <a:tc>
                  <a:txBody>
                    <a:bodyPr/>
                    <a:lstStyle/>
                    <a:p>
                      <a:r>
                        <a:rPr lang="en-US" dirty="0" smtClean="0"/>
                        <a:t>Kumar</a:t>
                      </a:r>
                      <a:endParaRPr lang="en-US" dirty="0"/>
                    </a:p>
                  </a:txBody>
                  <a:tcPr/>
                </a:tc>
                <a:tc>
                  <a:txBody>
                    <a:bodyPr/>
                    <a:lstStyle/>
                    <a:p>
                      <a:r>
                        <a:rPr lang="en-US" dirty="0" smtClean="0"/>
                        <a:t>Mumbai</a:t>
                      </a:r>
                      <a:endParaRPr lang="en-US" dirty="0"/>
                    </a:p>
                  </a:txBody>
                  <a:tcPr/>
                </a:tc>
                <a:tc>
                  <a:txBody>
                    <a:bodyPr/>
                    <a:lstStyle/>
                    <a:p>
                      <a:r>
                        <a:rPr lang="en-US" dirty="0" smtClean="0"/>
                        <a:t>428696</a:t>
                      </a:r>
                      <a:endParaRPr lang="en-US" dirty="0"/>
                    </a:p>
                  </a:txBody>
                  <a:tcPr/>
                </a:tc>
                <a:extLst>
                  <a:ext uri="{0D108BD9-81ED-4DB2-BD59-A6C34878D82A}">
                    <a16:rowId xmlns:a16="http://schemas.microsoft.com/office/drawing/2014/main" val="10002"/>
                  </a:ext>
                </a:extLst>
              </a:tr>
              <a:tr h="370840">
                <a:tc>
                  <a:txBody>
                    <a:bodyPr/>
                    <a:lstStyle/>
                    <a:p>
                      <a:r>
                        <a:rPr lang="en-US" dirty="0" smtClean="0"/>
                        <a:t>3</a:t>
                      </a:r>
                      <a:endParaRPr lang="en-US" dirty="0"/>
                    </a:p>
                  </a:txBody>
                  <a:tcPr/>
                </a:tc>
                <a:tc>
                  <a:txBody>
                    <a:bodyPr/>
                    <a:lstStyle/>
                    <a:p>
                      <a:r>
                        <a:rPr lang="en-US" dirty="0" smtClean="0"/>
                        <a:t>Misha</a:t>
                      </a:r>
                      <a:endParaRPr lang="en-US" dirty="0"/>
                    </a:p>
                  </a:txBody>
                  <a:tcPr/>
                </a:tc>
                <a:tc>
                  <a:txBody>
                    <a:bodyPr/>
                    <a:lstStyle/>
                    <a:p>
                      <a:r>
                        <a:rPr lang="en-US" dirty="0" smtClean="0"/>
                        <a:t>Bhatia</a:t>
                      </a:r>
                      <a:endParaRPr lang="en-US" dirty="0"/>
                    </a:p>
                  </a:txBody>
                  <a:tcPr/>
                </a:tc>
                <a:tc>
                  <a:txBody>
                    <a:bodyPr/>
                    <a:lstStyle/>
                    <a:p>
                      <a:r>
                        <a:rPr lang="en-US" dirty="0" err="1" smtClean="0"/>
                        <a:t>Lucknow</a:t>
                      </a:r>
                      <a:endParaRPr lang="en-US" dirty="0"/>
                    </a:p>
                  </a:txBody>
                  <a:tcPr/>
                </a:tc>
                <a:tc>
                  <a:txBody>
                    <a:bodyPr/>
                    <a:lstStyle/>
                    <a:p>
                      <a:r>
                        <a:rPr lang="en-US" dirty="0" smtClean="0"/>
                        <a:t>472366</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04792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table?</a:t>
            </a:r>
          </a:p>
        </p:txBody>
      </p:sp>
      <p:sp>
        <p:nvSpPr>
          <p:cNvPr id="3" name="Content Placeholder 2"/>
          <p:cNvSpPr>
            <a:spLocks noGrp="1"/>
          </p:cNvSpPr>
          <p:nvPr>
            <p:ph idx="1"/>
          </p:nvPr>
        </p:nvSpPr>
        <p:spPr/>
        <p:txBody>
          <a:bodyPr/>
          <a:lstStyle/>
          <a:p>
            <a:r>
              <a:rPr lang="en-US" dirty="0" smtClean="0"/>
              <a:t>A </a:t>
            </a:r>
            <a:r>
              <a:rPr lang="en-US" dirty="0"/>
              <a:t>row is a horizontal series of </a:t>
            </a:r>
            <a:r>
              <a:rPr lang="en-US" b="1" dirty="0"/>
              <a:t>cells</a:t>
            </a:r>
            <a:r>
              <a:rPr lang="en-US" dirty="0"/>
              <a:t>, while a column is a vertical series.</a:t>
            </a:r>
            <a:endParaRPr lang="en-IN" dirty="0"/>
          </a:p>
        </p:txBody>
      </p:sp>
      <p:pic>
        <p:nvPicPr>
          <p:cNvPr id="2050" name="Picture 2" descr="https://elearn.ellak.gr/pluginfile.php/3926/mod_page/content/14/writer-table-row-column-ce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4640" y="2812986"/>
            <a:ext cx="5079650" cy="261268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a:t>
            </a:fld>
            <a:endParaRPr lang="en-US" dirty="0"/>
          </a:p>
        </p:txBody>
      </p:sp>
    </p:spTree>
    <p:extLst>
      <p:ext uri="{BB962C8B-B14F-4D97-AF65-F5344CB8AC3E}">
        <p14:creationId xmlns:p14="http://schemas.microsoft.com/office/powerpoint/2010/main" val="750602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Inserting a new table</a:t>
            </a:r>
            <a:endParaRPr lang="en-IN" dirty="0"/>
          </a:p>
        </p:txBody>
      </p:sp>
      <p:sp>
        <p:nvSpPr>
          <p:cNvPr id="3" name="Content Placeholder 2"/>
          <p:cNvSpPr>
            <a:spLocks noGrp="1"/>
          </p:cNvSpPr>
          <p:nvPr>
            <p:ph idx="1"/>
          </p:nvPr>
        </p:nvSpPr>
        <p:spPr/>
        <p:txBody>
          <a:bodyPr/>
          <a:lstStyle/>
          <a:p>
            <a:pPr marL="0" indent="0">
              <a:buNone/>
            </a:pPr>
            <a:r>
              <a:rPr lang="en-US" b="1" dirty="0"/>
              <a:t>Quick insert</a:t>
            </a:r>
          </a:p>
          <a:p>
            <a:r>
              <a:rPr lang="en-US" dirty="0" smtClean="0"/>
              <a:t>To </a:t>
            </a:r>
            <a:r>
              <a:rPr lang="en-US" dirty="0"/>
              <a:t>quickly insert a table with the default properties, click the Insert Table icon on the Standard </a:t>
            </a:r>
            <a:r>
              <a:rPr lang="en-US" dirty="0" smtClean="0"/>
              <a:t>toolbar.</a:t>
            </a:r>
          </a:p>
          <a:p>
            <a:r>
              <a:rPr lang="en-US" dirty="0" smtClean="0"/>
              <a:t>On </a:t>
            </a:r>
            <a:r>
              <a:rPr lang="en-US" dirty="0"/>
              <a:t>the drop-down graphic, choose the size of the </a:t>
            </a:r>
            <a:r>
              <a:rPr lang="en-US" dirty="0" smtClean="0"/>
              <a:t>table.</a:t>
            </a:r>
            <a:endParaRPr lang="en-US" dirty="0"/>
          </a:p>
          <a:p>
            <a:endParaRPr lang="en-IN" dirty="0"/>
          </a:p>
        </p:txBody>
      </p:sp>
      <p:pic>
        <p:nvPicPr>
          <p:cNvPr id="3076" name="Picture 4" descr="https://elearn.ellak.gr/pluginfile.php/3926/mod_page/content/14/table-quick-inse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816" y="2582782"/>
            <a:ext cx="1787624" cy="366519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a:t>
            </a:fld>
            <a:endParaRPr lang="en-US" dirty="0"/>
          </a:p>
        </p:txBody>
      </p:sp>
    </p:spTree>
    <p:extLst>
      <p:ext uri="{BB962C8B-B14F-4D97-AF65-F5344CB8AC3E}">
        <p14:creationId xmlns:p14="http://schemas.microsoft.com/office/powerpoint/2010/main" val="2494013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Inserting a new table</a:t>
            </a:r>
          </a:p>
        </p:txBody>
      </p:sp>
      <p:sp>
        <p:nvSpPr>
          <p:cNvPr id="3" name="Content Placeholder 2"/>
          <p:cNvSpPr>
            <a:spLocks noGrp="1"/>
          </p:cNvSpPr>
          <p:nvPr>
            <p:ph idx="1"/>
          </p:nvPr>
        </p:nvSpPr>
        <p:spPr/>
        <p:txBody>
          <a:bodyPr/>
          <a:lstStyle/>
          <a:p>
            <a:pPr marL="0" indent="0">
              <a:buNone/>
            </a:pPr>
            <a:r>
              <a:rPr lang="en-US" b="1" dirty="0"/>
              <a:t>Using the Insert Table </a:t>
            </a:r>
            <a:r>
              <a:rPr lang="en-US" b="1" dirty="0" smtClean="0"/>
              <a:t>Dialog</a:t>
            </a:r>
          </a:p>
          <a:p>
            <a:pPr marL="0" indent="0">
              <a:buNone/>
            </a:pPr>
            <a:r>
              <a:rPr lang="en-US" i="1" dirty="0" smtClean="0"/>
              <a:t>To open the table dialog, use one of the following method:</a:t>
            </a:r>
            <a:endParaRPr lang="en-US" i="1" dirty="0"/>
          </a:p>
          <a:p>
            <a:r>
              <a:rPr lang="en-US" dirty="0"/>
              <a:t>Choose Table &gt; Insert Table from the Menu bar. </a:t>
            </a:r>
            <a:r>
              <a:rPr lang="en-US" dirty="0" smtClean="0"/>
              <a:t> </a:t>
            </a:r>
          </a:p>
          <a:p>
            <a:r>
              <a:rPr lang="en-US" dirty="0" smtClean="0"/>
              <a:t>Press </a:t>
            </a:r>
            <a:r>
              <a:rPr lang="en-US" dirty="0"/>
              <a:t>Ctrl+F12. </a:t>
            </a:r>
            <a:endParaRPr lang="en-US" dirty="0" smtClean="0"/>
          </a:p>
          <a:p>
            <a:r>
              <a:rPr lang="en-US" dirty="0" smtClean="0"/>
              <a:t>On </a:t>
            </a:r>
            <a:r>
              <a:rPr lang="en-US" dirty="0"/>
              <a:t>the Standard toolbar, click the Insert Table icon </a:t>
            </a:r>
            <a:endParaRPr lang="en-US" dirty="0" smtClean="0"/>
          </a:p>
          <a:p>
            <a:pPr marL="0" indent="0">
              <a:buNone/>
            </a:pPr>
            <a:r>
              <a:rPr lang="en-US" dirty="0"/>
              <a:t> </a:t>
            </a:r>
            <a:r>
              <a:rPr lang="en-US" dirty="0" smtClean="0"/>
              <a:t>     and </a:t>
            </a:r>
            <a:r>
              <a:rPr lang="en-US" dirty="0"/>
              <a:t>select More Options at the bottom of the drop-down graphic.</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a:t>
            </a:fld>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997"/>
          <a:stretch/>
        </p:blipFill>
        <p:spPr bwMode="auto">
          <a:xfrm>
            <a:off x="7753169" y="1884360"/>
            <a:ext cx="4076700" cy="455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9551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Inserting a new table</a:t>
            </a:r>
          </a:p>
        </p:txBody>
      </p:sp>
      <p:sp>
        <p:nvSpPr>
          <p:cNvPr id="3" name="Content Placeholder 2"/>
          <p:cNvSpPr>
            <a:spLocks noGrp="1"/>
          </p:cNvSpPr>
          <p:nvPr>
            <p:ph idx="1"/>
          </p:nvPr>
        </p:nvSpPr>
        <p:spPr>
          <a:xfrm>
            <a:off x="355601" y="1449554"/>
            <a:ext cx="11374846" cy="4912058"/>
          </a:xfrm>
        </p:spPr>
        <p:txBody>
          <a:bodyPr/>
          <a:lstStyle/>
          <a:p>
            <a:pPr algn="just"/>
            <a:r>
              <a:rPr lang="en-US" b="1" dirty="0"/>
              <a:t>Heading</a:t>
            </a:r>
            <a:r>
              <a:rPr lang="en-US" dirty="0"/>
              <a:t>. Select this option if the first row of the table contains the </a:t>
            </a:r>
            <a:r>
              <a:rPr lang="en-US" dirty="0" smtClean="0"/>
              <a:t>names of </a:t>
            </a:r>
            <a:r>
              <a:rPr lang="en-US" dirty="0"/>
              <a:t>the columns and not actual data. This makes the first row </a:t>
            </a:r>
            <a:r>
              <a:rPr lang="en-US" dirty="0" smtClean="0"/>
              <a:t> </a:t>
            </a:r>
            <a:r>
              <a:rPr lang="en-US" dirty="0"/>
              <a:t>as a heading</a:t>
            </a:r>
          </a:p>
          <a:p>
            <a:pPr algn="just"/>
            <a:r>
              <a:rPr lang="en-US" b="1" dirty="0"/>
              <a:t>Repeat Heading Rows on new pages</a:t>
            </a:r>
            <a:r>
              <a:rPr lang="en-US" dirty="0"/>
              <a:t>. Makes the heading row to appear in every page if the table is large enough.</a:t>
            </a:r>
          </a:p>
          <a:p>
            <a:pPr algn="just"/>
            <a:r>
              <a:rPr lang="en-US" b="1" dirty="0"/>
              <a:t>Don’t split table over pages</a:t>
            </a:r>
            <a:r>
              <a:rPr lang="en-US" dirty="0"/>
              <a:t>. Prevents the table from spanning more than one page.</a:t>
            </a:r>
          </a:p>
          <a:p>
            <a:pPr algn="just"/>
            <a:r>
              <a:rPr lang="en-US" b="1" dirty="0"/>
              <a:t>Border</a:t>
            </a:r>
            <a:r>
              <a:rPr lang="en-US" dirty="0"/>
              <a:t>. Surrounds each cell of the table with a border.</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9</a:t>
            </a:fld>
            <a:endParaRPr lang="en-US" dirty="0"/>
          </a:p>
        </p:txBody>
      </p:sp>
    </p:spTree>
    <p:extLst>
      <p:ext uri="{BB962C8B-B14F-4D97-AF65-F5344CB8AC3E}">
        <p14:creationId xmlns:p14="http://schemas.microsoft.com/office/powerpoint/2010/main" val="42275628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Installing Network using Windows NT bases Systems</Template>
  <TotalTime>1433</TotalTime>
  <Words>1672</Words>
  <Application>Microsoft Office PowerPoint</Application>
  <PresentationFormat>Widescreen</PresentationFormat>
  <Paragraphs>251</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ＭＳ Ｐゴシック</vt:lpstr>
      <vt:lpstr>Arial</vt:lpstr>
      <vt:lpstr>Calibri</vt:lpstr>
      <vt:lpstr>Monaco</vt:lpstr>
      <vt:lpstr>Times New Roman</vt:lpstr>
      <vt:lpstr>Tw Cen MT</vt:lpstr>
      <vt:lpstr>Verdana</vt:lpstr>
      <vt:lpstr>Wingdings</vt:lpstr>
      <vt:lpstr>Wingdings 2</vt:lpstr>
      <vt:lpstr>WidescreenPresentation</vt:lpstr>
      <vt:lpstr>File and Printer sharing in Windows NT Environment </vt:lpstr>
      <vt:lpstr> Tables</vt:lpstr>
      <vt:lpstr>Index</vt:lpstr>
      <vt:lpstr>Introduction</vt:lpstr>
      <vt:lpstr>What is a table?</vt:lpstr>
      <vt:lpstr>What is a table?</vt:lpstr>
      <vt:lpstr>Inserting a new table</vt:lpstr>
      <vt:lpstr>Inserting a new table</vt:lpstr>
      <vt:lpstr>Inserting a new table</vt:lpstr>
      <vt:lpstr>Create a table from formatted text</vt:lpstr>
      <vt:lpstr>Create a table from formatted text</vt:lpstr>
      <vt:lpstr>Draw a table</vt:lpstr>
      <vt:lpstr>Table Manipulation </vt:lpstr>
      <vt:lpstr>Table Layout Formatting</vt:lpstr>
      <vt:lpstr>Insert rows and columns</vt:lpstr>
      <vt:lpstr>Delete table, rows and columns</vt:lpstr>
      <vt:lpstr>Selections inside a table</vt:lpstr>
      <vt:lpstr>Merge and Split</vt:lpstr>
      <vt:lpstr>Splitting and merging cells</vt:lpstr>
      <vt:lpstr>Splitting and merging cells</vt:lpstr>
      <vt:lpstr>Resizing tables</vt:lpstr>
      <vt:lpstr>Resizing Tables</vt:lpstr>
      <vt:lpstr>Table alignment</vt:lpstr>
      <vt:lpstr>Alignment of Text in Cell</vt:lpstr>
      <vt:lpstr>Borders and Shading</vt:lpstr>
      <vt:lpstr>Borders and Shading</vt:lpstr>
      <vt:lpstr>Borders and Shading</vt:lpstr>
      <vt:lpstr>Number Format</vt:lpstr>
      <vt:lpstr>Protect Cells</vt:lpstr>
      <vt:lpstr>Sorting</vt:lpstr>
      <vt:lpstr>Sorting</vt:lpstr>
      <vt:lpstr>Calculations in Text Documents</vt:lpstr>
      <vt:lpstr>Calculating Cell Totals in Tables</vt:lpstr>
      <vt:lpstr>Calculating Complex Formulas in Text Documents</vt:lpstr>
      <vt:lpstr>Calculations inside Writer tables</vt:lpstr>
      <vt:lpstr>Calculations inside Writer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and Printer sharing in Windows NT Environment</dc:title>
  <dc:creator>Siddhant Tripathi</dc:creator>
  <cp:lastModifiedBy>suman</cp:lastModifiedBy>
  <cp:revision>269</cp:revision>
  <dcterms:created xsi:type="dcterms:W3CDTF">2020-05-02T05:50:57Z</dcterms:created>
  <dcterms:modified xsi:type="dcterms:W3CDTF">2021-11-23T06:28:11Z</dcterms:modified>
</cp:coreProperties>
</file>