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9" r:id="rId4"/>
    <p:sldId id="263" r:id="rId5"/>
    <p:sldId id="260" r:id="rId6"/>
    <p:sldId id="261" r:id="rId7"/>
    <p:sldId id="264" r:id="rId8"/>
    <p:sldId id="268" r:id="rId9"/>
    <p:sldId id="262" r:id="rId10"/>
    <p:sldId id="266" r:id="rId11"/>
    <p:sldId id="269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CE9BC-6086-498C-9882-E98C8A5475BC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A80FB-2A4B-4ED7-973F-07403FE21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85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EEEE-108C-47C8-AF28-7C19C609539F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42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EEEE-108C-47C8-AF28-7C19C609539F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38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EEEE-108C-47C8-AF28-7C19C609539F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37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EEEE-108C-47C8-AF28-7C19C609539F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7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EEEE-108C-47C8-AF28-7C19C609539F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12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EEEE-108C-47C8-AF28-7C19C609539F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001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EEEE-108C-47C8-AF28-7C19C609539F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91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EEEE-108C-47C8-AF28-7C19C609539F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8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EEEE-108C-47C8-AF28-7C19C609539F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86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EEEE-108C-47C8-AF28-7C19C609539F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06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EEEE-108C-47C8-AF28-7C19C609539F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9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AEEEE-108C-47C8-AF28-7C19C609539F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7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O-Level</a:t>
            </a:r>
            <a:br>
              <a:rPr lang="en-IN" dirty="0" smtClean="0"/>
            </a:br>
            <a:r>
              <a:rPr lang="en-IN" dirty="0" smtClean="0"/>
              <a:t>UNIT-7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E-Mail, Social Networking and e-Governance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21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Business-to-Consumer(B2C)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website following the B2C business model sells its products directly to a customer.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customer can view the products shown on the </a:t>
            </a:r>
            <a:r>
              <a:rPr lang="en-US" dirty="0" smtClean="0"/>
              <a:t>website, choose </a:t>
            </a:r>
            <a:r>
              <a:rPr lang="en-US" dirty="0"/>
              <a:t>a product and order the same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website will then send a notification to the business organization via email and the organization will dispatch the product/goods to the customer.</a:t>
            </a:r>
            <a:endParaRPr lang="en-US" dirty="0" smtClean="0"/>
          </a:p>
          <a:p>
            <a:r>
              <a:rPr lang="en-US" dirty="0" smtClean="0"/>
              <a:t>In B2C model companies </a:t>
            </a:r>
            <a:r>
              <a:rPr lang="en-US" dirty="0"/>
              <a:t>market physical goods </a:t>
            </a:r>
            <a:r>
              <a:rPr lang="en-US" dirty="0" smtClean="0"/>
              <a:t>to consumers </a:t>
            </a:r>
            <a:r>
              <a:rPr lang="en-US" dirty="0"/>
              <a:t>online in a more personalized dynamic environment. </a:t>
            </a:r>
            <a:endParaRPr lang="en-US" dirty="0" smtClean="0"/>
          </a:p>
          <a:p>
            <a:r>
              <a:rPr lang="en-US" dirty="0"/>
              <a:t>This includes the delivery of digital goods, software, electronic media </a:t>
            </a:r>
            <a:r>
              <a:rPr lang="en-US" dirty="0" smtClean="0"/>
              <a:t>and</a:t>
            </a:r>
            <a:r>
              <a:rPr lang="en-US" dirty="0"/>
              <a:t> </a:t>
            </a:r>
            <a:r>
              <a:rPr lang="en-US" dirty="0" smtClean="0"/>
              <a:t>information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2184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B2C Model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16832"/>
            <a:ext cx="6264696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5530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Consumer-to-Consumer(C2C)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website following the C2C business model helps consumers to sell their assets like residential property, cars, motorcycles, etc., or rent a room by publishing their information on the website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Website may or may not charge the consumer for its services</a:t>
            </a:r>
            <a:r>
              <a:rPr lang="en-US" dirty="0" smtClean="0"/>
              <a:t>.</a:t>
            </a:r>
          </a:p>
          <a:p>
            <a:r>
              <a:rPr lang="en-US" dirty="0"/>
              <a:t>The consumer may opt to buy the product of the first customer by viewing the post/advertisement on the website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seller </a:t>
            </a:r>
            <a:r>
              <a:rPr lang="en-US" dirty="0" smtClean="0"/>
              <a:t>sell his service/goods </a:t>
            </a:r>
            <a:r>
              <a:rPr lang="en-US" dirty="0"/>
              <a:t>by providing its information on the net. </a:t>
            </a:r>
            <a:endParaRPr lang="en-US" dirty="0" smtClean="0"/>
          </a:p>
          <a:p>
            <a:r>
              <a:rPr lang="en-US" dirty="0" smtClean="0"/>
              <a:t>The information is evaluated </a:t>
            </a:r>
            <a:r>
              <a:rPr lang="en-US" dirty="0"/>
              <a:t>by a buyer to carry out a transaction.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4621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6"/>
            <a:ext cx="6624736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9388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Consumer-to-Business(C2B)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 this model, a consumer approaches a website showing multiple business organizations for a particular service.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consumer places an estimate of amount he/she wants to spend for a particular service. </a:t>
            </a:r>
            <a:endParaRPr lang="en-US" dirty="0" smtClean="0"/>
          </a:p>
          <a:p>
            <a:r>
              <a:rPr lang="en-US" dirty="0"/>
              <a:t>A business organization who fulfills the consumer's requirement within the specified budget, approaches the customer and provides its services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</a:t>
            </a:r>
            <a:r>
              <a:rPr lang="en-US" dirty="0"/>
              <a:t>example, the comparison of interest rates of personal loan/car loan provided by various banks via websites.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3474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C2B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7128792" cy="453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99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Business-to-Government(B2G)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B2G model is a variant of B2B model. </a:t>
            </a: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ebsites </a:t>
            </a:r>
            <a:r>
              <a:rPr lang="en-US" dirty="0"/>
              <a:t>are used by governments to trade and exchange information with various business organizations. </a:t>
            </a:r>
            <a:endParaRPr lang="en-US" dirty="0" smtClean="0"/>
          </a:p>
          <a:p>
            <a:r>
              <a:rPr lang="en-US" dirty="0" smtClean="0"/>
              <a:t>Such </a:t>
            </a:r>
            <a:r>
              <a:rPr lang="en-US" dirty="0"/>
              <a:t>websites are accredited by the government and provide a medium to businesses to submit application forms to the government.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4181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B2G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648072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02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Government-to-Business(G2B)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Governments use B2G model websites to approach business organizations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Such </a:t>
            </a:r>
            <a:r>
              <a:rPr lang="en-US" dirty="0"/>
              <a:t>websites support auctions, tenders, and application </a:t>
            </a:r>
            <a:r>
              <a:rPr lang="en-US" dirty="0" smtClean="0"/>
              <a:t>submission </a:t>
            </a:r>
            <a:r>
              <a:rPr lang="en-US" dirty="0"/>
              <a:t>functionalities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8188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G2B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48880"/>
            <a:ext cx="6048672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03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E-Commerce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E-Commerce or Electronics Commerce is a methodology of modern business, which addresses the need of business organizations, vendors and customers to reduce cost and improve the quality of goods and services while increasing the speed of </a:t>
            </a:r>
            <a:r>
              <a:rPr lang="en-US" dirty="0" smtClean="0"/>
              <a:t>delivery.</a:t>
            </a:r>
          </a:p>
          <a:p>
            <a:r>
              <a:rPr lang="en-US" dirty="0" smtClean="0"/>
              <a:t>Ecommerce </a:t>
            </a:r>
            <a:r>
              <a:rPr lang="en-US" dirty="0"/>
              <a:t>refers to the paperless exchange of business information using the following ways −</a:t>
            </a:r>
          </a:p>
          <a:p>
            <a:pPr lvl="1"/>
            <a:r>
              <a:rPr lang="en-US" dirty="0"/>
              <a:t>Electronic Data Exchange (EDI)</a:t>
            </a:r>
          </a:p>
          <a:p>
            <a:pPr lvl="1"/>
            <a:r>
              <a:rPr lang="en-US" dirty="0"/>
              <a:t>Electronic Mail (e-mail)</a:t>
            </a:r>
          </a:p>
          <a:p>
            <a:pPr lvl="1"/>
            <a:r>
              <a:rPr lang="en-US" dirty="0"/>
              <a:t>Electronic Bulletin Boards</a:t>
            </a:r>
          </a:p>
          <a:p>
            <a:pPr lvl="1"/>
            <a:r>
              <a:rPr lang="en-US" dirty="0"/>
              <a:t>Electronic Fund Transfer (EFT)</a:t>
            </a:r>
          </a:p>
          <a:p>
            <a:pPr lvl="1"/>
            <a:r>
              <a:rPr lang="en-US" dirty="0"/>
              <a:t>Other Network-based technologies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710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Government-to-Citizen(G2C)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Governments use G2C model websites to approach citizen in general. </a:t>
            </a:r>
            <a:endParaRPr lang="en-US" dirty="0" smtClean="0"/>
          </a:p>
          <a:p>
            <a:r>
              <a:rPr lang="en-US" dirty="0" smtClean="0"/>
              <a:t>Such </a:t>
            </a:r>
            <a:r>
              <a:rPr lang="en-US" dirty="0"/>
              <a:t>websites support auctions of vehicles, machinery, or any other material. </a:t>
            </a:r>
            <a:endParaRPr lang="en-US" dirty="0" smtClean="0"/>
          </a:p>
          <a:p>
            <a:r>
              <a:rPr lang="en-US" dirty="0" smtClean="0"/>
              <a:t>These type of websites also </a:t>
            </a:r>
            <a:r>
              <a:rPr lang="en-US" dirty="0"/>
              <a:t>provides services like registration for birth, marriage or death certificates.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main objective of G2C websites is to reduce the average time for fulfilling citizen’s requests for various government services.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0836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G2C</a:t>
            </a: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348880"/>
            <a:ext cx="5760640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9722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E-Commerce Payment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E-commerce sites use electronic </a:t>
            </a:r>
            <a:r>
              <a:rPr lang="en-US" dirty="0" smtClean="0"/>
              <a:t>payment system</a:t>
            </a:r>
          </a:p>
          <a:p>
            <a:r>
              <a:rPr lang="en-US" dirty="0" smtClean="0"/>
              <a:t>E-payment </a:t>
            </a:r>
            <a:r>
              <a:rPr lang="en-US" dirty="0"/>
              <a:t>refers to paperless monetary transactions. </a:t>
            </a:r>
            <a:endParaRPr lang="en-US" dirty="0" smtClean="0"/>
          </a:p>
          <a:p>
            <a:r>
              <a:rPr lang="en-US" dirty="0" smtClean="0"/>
              <a:t>E-payment </a:t>
            </a:r>
            <a:r>
              <a:rPr lang="en-US" dirty="0"/>
              <a:t>has revolutionized the business processing by reducing the paperwork, transaction costs, and labor </a:t>
            </a:r>
            <a:r>
              <a:rPr lang="en-US" dirty="0" smtClean="0"/>
              <a:t>cost</a:t>
            </a:r>
          </a:p>
          <a:p>
            <a:r>
              <a:rPr lang="en-US" dirty="0" smtClean="0"/>
              <a:t>It is user </a:t>
            </a:r>
            <a:r>
              <a:rPr lang="en-US" dirty="0"/>
              <a:t>friendly and less time-consuming than manual </a:t>
            </a:r>
            <a:r>
              <a:rPr lang="en-US" dirty="0" smtClean="0"/>
              <a:t>processing of payments</a:t>
            </a:r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helps business organization to expand its market reach/expansion.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8972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of E-Commerce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E-commerce advantages can be classified into three categories:</a:t>
            </a:r>
          </a:p>
          <a:p>
            <a:r>
              <a:rPr lang="en-IN" dirty="0" smtClean="0"/>
              <a:t>Advantages to Organizations</a:t>
            </a:r>
          </a:p>
          <a:p>
            <a:r>
              <a:rPr lang="en-IN" dirty="0" smtClean="0"/>
              <a:t>Advantages to Consumers</a:t>
            </a:r>
          </a:p>
          <a:p>
            <a:r>
              <a:rPr lang="en-IN" dirty="0" smtClean="0"/>
              <a:t>Advantages to Society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9814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to Organisations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Organizations can expand </a:t>
            </a:r>
            <a:r>
              <a:rPr lang="en-US" dirty="0"/>
              <a:t>their market to national and international markets with minimum capital investment. An organization can easily locate more customers, best suppliers, and suitable business partners across the globe.</a:t>
            </a:r>
          </a:p>
          <a:p>
            <a:r>
              <a:rPr lang="en-US" dirty="0" smtClean="0"/>
              <a:t>Reduces paper work Helps </a:t>
            </a:r>
            <a:r>
              <a:rPr lang="en-US" dirty="0"/>
              <a:t>organizations </a:t>
            </a:r>
            <a:r>
              <a:rPr lang="en-US" dirty="0" smtClean="0"/>
              <a:t>by creating a  process to  </a:t>
            </a:r>
            <a:r>
              <a:rPr lang="en-US" dirty="0"/>
              <a:t>distribute, retrieve and manage </a:t>
            </a:r>
            <a:r>
              <a:rPr lang="en-US" dirty="0" smtClean="0"/>
              <a:t>by </a:t>
            </a:r>
            <a:r>
              <a:rPr lang="en-US" dirty="0"/>
              <a:t>digitizing the information.</a:t>
            </a:r>
          </a:p>
          <a:p>
            <a:r>
              <a:rPr lang="en-US" dirty="0"/>
              <a:t>I</a:t>
            </a:r>
            <a:r>
              <a:rPr lang="en-US" dirty="0" smtClean="0"/>
              <a:t>mproves </a:t>
            </a:r>
            <a:r>
              <a:rPr lang="en-US" dirty="0"/>
              <a:t>the brand image of the company.</a:t>
            </a:r>
          </a:p>
          <a:p>
            <a:r>
              <a:rPr lang="en-US" dirty="0"/>
              <a:t>H</a:t>
            </a:r>
            <a:r>
              <a:rPr lang="en-US" dirty="0" smtClean="0"/>
              <a:t>elps </a:t>
            </a:r>
            <a:r>
              <a:rPr lang="en-US" dirty="0"/>
              <a:t>organization to provide better customer services.</a:t>
            </a:r>
          </a:p>
          <a:p>
            <a:r>
              <a:rPr lang="en-US" dirty="0"/>
              <a:t>H</a:t>
            </a:r>
            <a:r>
              <a:rPr lang="en-US" dirty="0" smtClean="0"/>
              <a:t>elps </a:t>
            </a:r>
            <a:r>
              <a:rPr lang="en-US" dirty="0"/>
              <a:t>to simplify the business processes and makes them faster and efficient.</a:t>
            </a:r>
          </a:p>
          <a:p>
            <a:r>
              <a:rPr lang="en-US" dirty="0"/>
              <a:t>I</a:t>
            </a:r>
            <a:r>
              <a:rPr lang="en-US" dirty="0" smtClean="0"/>
              <a:t>ncreases </a:t>
            </a:r>
            <a:r>
              <a:rPr lang="en-US" dirty="0"/>
              <a:t>the productivity of organizations. It supports "pull" type supply management. In "pull" type supply management, a business process starts when a request comes from a customer and it uses just-in-time manufacturing way.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967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to Customers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It provides 24x7 support. Customers can enquire about a product or service and place orders anytime, anywhere from any location.</a:t>
            </a:r>
          </a:p>
          <a:p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users with more options </a:t>
            </a:r>
            <a:r>
              <a:rPr lang="en-US" dirty="0" smtClean="0"/>
              <a:t>to compare and select the cheaper and better options and  also quicker </a:t>
            </a:r>
            <a:r>
              <a:rPr lang="en-US" dirty="0"/>
              <a:t>delivery of products.</a:t>
            </a:r>
          </a:p>
          <a:p>
            <a:r>
              <a:rPr lang="en-US" dirty="0" smtClean="0"/>
              <a:t>A </a:t>
            </a:r>
            <a:r>
              <a:rPr lang="en-US" dirty="0"/>
              <a:t>customer can put review comments about a product and can see what others are buying, or see the review comments of other customers before making a final purchase.</a:t>
            </a:r>
          </a:p>
          <a:p>
            <a:r>
              <a:rPr lang="en-US" dirty="0"/>
              <a:t>E-commerce provides options of virtual auctions.</a:t>
            </a:r>
          </a:p>
          <a:p>
            <a:r>
              <a:rPr lang="en-US" dirty="0"/>
              <a:t>It provides readily available information. A customer can see the relevant detailed information within seconds, rather than waiting for days or weeks.</a:t>
            </a:r>
          </a:p>
          <a:p>
            <a:r>
              <a:rPr lang="en-US" dirty="0"/>
              <a:t>I</a:t>
            </a:r>
            <a:r>
              <a:rPr lang="en-US" dirty="0" smtClean="0"/>
              <a:t>ncreases </a:t>
            </a:r>
            <a:r>
              <a:rPr lang="en-US" dirty="0"/>
              <a:t>the competition among organizations and as a result, organizations provides substantial discounts to customers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62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To Society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Customers need not travel to shop a product, thus less traffic on road and low air pollution.</a:t>
            </a:r>
          </a:p>
          <a:p>
            <a:r>
              <a:rPr lang="en-US" dirty="0"/>
              <a:t>E-commerce helps in reducing the cost of products, so less affluent people can also afford the products.</a:t>
            </a:r>
          </a:p>
          <a:p>
            <a:r>
              <a:rPr lang="en-US" dirty="0"/>
              <a:t>E-commerce has enabled rural areas to access services and products, which are otherwise not available to them.</a:t>
            </a:r>
          </a:p>
          <a:p>
            <a:r>
              <a:rPr lang="en-US" dirty="0"/>
              <a:t>E-commerce helps the government to deliver public services such as healthcare, education, social services at a reduced cost and in an improved manner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41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disadvantages can also be divided into two categories:</a:t>
            </a:r>
          </a:p>
          <a:p>
            <a:r>
              <a:rPr lang="en-IN" dirty="0" smtClean="0"/>
              <a:t>Technical Disadvantages</a:t>
            </a:r>
          </a:p>
          <a:p>
            <a:r>
              <a:rPr lang="en-IN" dirty="0" smtClean="0"/>
              <a:t>Non-technical disadvantages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74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Technical 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</a:t>
            </a:r>
            <a:r>
              <a:rPr lang="en-US" dirty="0" smtClean="0"/>
              <a:t>ack </a:t>
            </a:r>
            <a:r>
              <a:rPr lang="en-US" dirty="0"/>
              <a:t>of system security, reliability or standards owing to poor implementation of e-commerce.</a:t>
            </a:r>
          </a:p>
          <a:p>
            <a:r>
              <a:rPr lang="en-US" dirty="0"/>
              <a:t>The software development industry is still evolving and keeps changing rapidly.</a:t>
            </a:r>
          </a:p>
          <a:p>
            <a:r>
              <a:rPr lang="en-US" dirty="0"/>
              <a:t>In many countries, network bandwidth might cause an issue.</a:t>
            </a:r>
          </a:p>
          <a:p>
            <a:r>
              <a:rPr lang="en-US" dirty="0"/>
              <a:t>Special types of web servers or other software might be required by the vendor, setting the e-commerce environment apart from network servers.</a:t>
            </a:r>
          </a:p>
          <a:p>
            <a:r>
              <a:rPr lang="en-US" dirty="0"/>
              <a:t>Sometimes, it becomes difficult to integrate an e-commerce software or website with existing applications or databases.</a:t>
            </a:r>
          </a:p>
          <a:p>
            <a:r>
              <a:rPr lang="en-US" dirty="0"/>
              <a:t>There could be software/hardware compatibility issues, as some e-commerce software may be incompatible with some operating system or any other component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692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Non-Technical 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Initial </a:t>
            </a:r>
            <a:r>
              <a:rPr lang="en-US" b="1" dirty="0" smtClean="0"/>
              <a:t>cost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cost of creating/building an e-commerce application in-house may be very high. </a:t>
            </a:r>
            <a:endParaRPr lang="en-US" dirty="0" smtClean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could be delays in launching an e-Commerce application due to mistakes, and lack of experience.</a:t>
            </a:r>
          </a:p>
          <a:p>
            <a:r>
              <a:rPr lang="en-US" b="1" dirty="0"/>
              <a:t>User </a:t>
            </a:r>
            <a:r>
              <a:rPr lang="en-US" b="1" dirty="0" smtClean="0"/>
              <a:t>resistance</a:t>
            </a:r>
            <a:endParaRPr lang="en-US" dirty="0"/>
          </a:p>
          <a:p>
            <a:pPr lvl="1"/>
            <a:r>
              <a:rPr lang="en-US" dirty="0" smtClean="0"/>
              <a:t>Users </a:t>
            </a:r>
            <a:r>
              <a:rPr lang="en-US" dirty="0"/>
              <a:t>may not trust the site being an unknown faceless seller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Such </a:t>
            </a:r>
            <a:r>
              <a:rPr lang="en-US" dirty="0"/>
              <a:t>mistrust makes it difficult to convince traditional users to switch from physical stores to online/virtual stores.</a:t>
            </a:r>
          </a:p>
          <a:p>
            <a:r>
              <a:rPr lang="en-US" b="1" dirty="0"/>
              <a:t>Security/ </a:t>
            </a:r>
            <a:r>
              <a:rPr lang="en-US" b="1" dirty="0" smtClean="0"/>
              <a:t>Privacy</a:t>
            </a:r>
            <a:endParaRPr lang="en-US" dirty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difficult to ensure the security or privacy on online transactions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97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6840760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659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touch or feel of products during online shopping is a drawback.</a:t>
            </a:r>
          </a:p>
          <a:p>
            <a:r>
              <a:rPr lang="en-US" dirty="0"/>
              <a:t>E-commerce applications are still evolving and changing rapidly.</a:t>
            </a:r>
          </a:p>
          <a:p>
            <a:r>
              <a:rPr lang="en-US" dirty="0"/>
              <a:t>Internet access is still not cheaper and is inconvenient to use for many potential customers, for example, those living in remote villages.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0708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Modes of E-Payment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modes of electronic </a:t>
            </a:r>
            <a:r>
              <a:rPr lang="en-US" dirty="0" smtClean="0"/>
              <a:t>payments are:</a:t>
            </a:r>
          </a:p>
          <a:p>
            <a:pPr lvl="1"/>
            <a:r>
              <a:rPr lang="en-US" dirty="0"/>
              <a:t>Credit Card</a:t>
            </a:r>
          </a:p>
          <a:p>
            <a:pPr lvl="1"/>
            <a:r>
              <a:rPr lang="en-US" dirty="0"/>
              <a:t>Debit Card</a:t>
            </a:r>
          </a:p>
          <a:p>
            <a:pPr lvl="1"/>
            <a:r>
              <a:rPr lang="en-US" dirty="0"/>
              <a:t>Smart Card</a:t>
            </a:r>
          </a:p>
          <a:p>
            <a:pPr lvl="1"/>
            <a:r>
              <a:rPr lang="en-US" dirty="0"/>
              <a:t>E-Money</a:t>
            </a:r>
          </a:p>
          <a:p>
            <a:pPr lvl="1"/>
            <a:r>
              <a:rPr lang="en-US" dirty="0"/>
              <a:t>Electronic Fund Transfer (EFT)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469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E-Commerce is a set of integrated software components that provides a solution for a business to sell goods and services through an electronic </a:t>
            </a:r>
            <a:r>
              <a:rPr lang="en-IN" dirty="0" err="1" smtClean="0"/>
              <a:t>catalog</a:t>
            </a:r>
            <a:r>
              <a:rPr lang="en-IN" dirty="0" smtClean="0"/>
              <a:t> on the internet</a:t>
            </a:r>
          </a:p>
          <a:p>
            <a:r>
              <a:rPr lang="en-IN" dirty="0" smtClean="0"/>
              <a:t>It is ideal for </a:t>
            </a:r>
            <a:r>
              <a:rPr lang="en-IN" dirty="0"/>
              <a:t>b</a:t>
            </a:r>
            <a:r>
              <a:rPr lang="en-IN" dirty="0" smtClean="0"/>
              <a:t>oth business to business and business to consumer applications</a:t>
            </a:r>
          </a:p>
          <a:p>
            <a:r>
              <a:rPr lang="en-IN" dirty="0" smtClean="0"/>
              <a:t>It integrates easily with a company’s existing business systems</a:t>
            </a:r>
          </a:p>
          <a:p>
            <a:r>
              <a:rPr lang="en-IN" dirty="0" smtClean="0"/>
              <a:t>It extends beyond buying and selling to streamlining the business operations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232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E-Commerce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Cashless Payment</a:t>
            </a:r>
            <a:endParaRPr lang="en-US" dirty="0"/>
          </a:p>
          <a:p>
            <a:pPr lvl="1"/>
            <a:r>
              <a:rPr lang="en-US" dirty="0" smtClean="0"/>
              <a:t>E-Commerce </a:t>
            </a:r>
            <a:r>
              <a:rPr lang="en-US" dirty="0"/>
              <a:t>enables the use of credit cards, debit cards, smart cards, electronic fund transfer via bank's website, and other modes of electronics payment.</a:t>
            </a:r>
          </a:p>
          <a:p>
            <a:r>
              <a:rPr lang="en-US" b="1" dirty="0"/>
              <a:t>24x7 Service </a:t>
            </a:r>
            <a:r>
              <a:rPr lang="en-US" b="1" dirty="0" smtClean="0"/>
              <a:t>availability</a:t>
            </a:r>
            <a:endParaRPr lang="en-US" dirty="0"/>
          </a:p>
          <a:p>
            <a:pPr lvl="1"/>
            <a:r>
              <a:rPr lang="en-US" dirty="0" smtClean="0"/>
              <a:t>E-commerce </a:t>
            </a:r>
            <a:r>
              <a:rPr lang="en-US" dirty="0"/>
              <a:t>automates the business of enterprises and the way they provide services to their customers.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available anytime, anywhere.</a:t>
            </a:r>
          </a:p>
          <a:p>
            <a:r>
              <a:rPr lang="en-US" b="1" dirty="0"/>
              <a:t>Advertising / </a:t>
            </a:r>
            <a:r>
              <a:rPr lang="en-US" b="1" dirty="0" smtClean="0"/>
              <a:t>Marketing</a:t>
            </a:r>
            <a:endParaRPr lang="en-US" dirty="0"/>
          </a:p>
          <a:p>
            <a:pPr lvl="1"/>
            <a:r>
              <a:rPr lang="en-US" dirty="0" smtClean="0"/>
              <a:t>E-commerce </a:t>
            </a:r>
            <a:r>
              <a:rPr lang="en-US" dirty="0"/>
              <a:t>increases the reach of advertising of products and services of </a:t>
            </a:r>
            <a:r>
              <a:rPr lang="en-US" dirty="0" smtClean="0"/>
              <a:t>businesses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helps in better marketing management of products/services</a:t>
            </a:r>
            <a:r>
              <a:rPr lang="en-US" dirty="0" smtClean="0"/>
              <a:t>.</a:t>
            </a:r>
          </a:p>
          <a:p>
            <a:r>
              <a:rPr lang="en-US" b="1" dirty="0"/>
              <a:t>Improved Sales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Using e-commerce, orders for the products can be generated anytime, anywhere without any human intervention</a:t>
            </a:r>
          </a:p>
          <a:p>
            <a:pPr lvl="1"/>
            <a:r>
              <a:rPr lang="en-US" dirty="0"/>
              <a:t>It has increased the sale of products for a business </a:t>
            </a:r>
            <a:r>
              <a:rPr lang="en-US" dirty="0" smtClean="0"/>
              <a:t>enterprise</a:t>
            </a:r>
          </a:p>
        </p:txBody>
      </p:sp>
    </p:spTree>
    <p:extLst>
      <p:ext uri="{BB962C8B-B14F-4D97-AF65-F5344CB8AC3E}">
        <p14:creationId xmlns:p14="http://schemas.microsoft.com/office/powerpoint/2010/main" val="13626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Support</a:t>
            </a:r>
            <a:endParaRPr lang="en-US" dirty="0" smtClean="0"/>
          </a:p>
          <a:p>
            <a:pPr lvl="1"/>
            <a:r>
              <a:rPr lang="en-US" dirty="0" smtClean="0"/>
              <a:t>E-commerce provides various ways to provide </a:t>
            </a:r>
            <a:r>
              <a:rPr lang="en-US" dirty="0"/>
              <a:t>pre-sales and post-sales assistance to provide better services to customers.</a:t>
            </a:r>
          </a:p>
          <a:p>
            <a:r>
              <a:rPr lang="en-US" b="1" dirty="0"/>
              <a:t>Inventory </a:t>
            </a:r>
            <a:r>
              <a:rPr lang="en-US" b="1" dirty="0" smtClean="0"/>
              <a:t>Management</a:t>
            </a:r>
            <a:endParaRPr lang="en-US" dirty="0" smtClean="0"/>
          </a:p>
          <a:p>
            <a:pPr lvl="1"/>
            <a:r>
              <a:rPr lang="en-US" dirty="0" smtClean="0"/>
              <a:t>E-commerce </a:t>
            </a:r>
            <a:r>
              <a:rPr lang="en-US" dirty="0"/>
              <a:t>automates inventory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Reports </a:t>
            </a:r>
            <a:r>
              <a:rPr lang="en-US" dirty="0"/>
              <a:t>get generated instantly when </a:t>
            </a:r>
            <a:r>
              <a:rPr lang="en-US" dirty="0" smtClean="0"/>
              <a:t>required</a:t>
            </a:r>
          </a:p>
          <a:p>
            <a:pPr lvl="1"/>
            <a:r>
              <a:rPr lang="en-US" dirty="0" smtClean="0"/>
              <a:t>Product </a:t>
            </a:r>
            <a:r>
              <a:rPr lang="en-US" dirty="0"/>
              <a:t>inventory management becomes very efficient and easy to maintain.</a:t>
            </a:r>
          </a:p>
          <a:p>
            <a:r>
              <a:rPr lang="en-US" b="1" dirty="0"/>
              <a:t>Communication improvement</a:t>
            </a:r>
            <a:r>
              <a:rPr lang="en-US" dirty="0"/>
              <a:t> </a:t>
            </a:r>
          </a:p>
          <a:p>
            <a:pPr lvl="1"/>
            <a:r>
              <a:rPr lang="en-US" dirty="0" smtClean="0"/>
              <a:t>E-commerce </a:t>
            </a:r>
            <a:r>
              <a:rPr lang="en-US" dirty="0"/>
              <a:t>provides ways for faster, efficient, reliable communication with customers and partners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Strengthens relations by  marketing, sales, customer support staff and better communication with the suppliers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586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E-Commerce Business 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E-Commerce business applications or business models can be classified into the following categories:</a:t>
            </a:r>
          </a:p>
          <a:p>
            <a:pPr lvl="1"/>
            <a:r>
              <a:rPr lang="en-US" dirty="0"/>
              <a:t>Business - to - Business (B2B)</a:t>
            </a:r>
          </a:p>
          <a:p>
            <a:pPr lvl="1"/>
            <a:r>
              <a:rPr lang="en-US" dirty="0"/>
              <a:t>Business - to - Consumer (B2C)</a:t>
            </a:r>
          </a:p>
          <a:p>
            <a:pPr lvl="1"/>
            <a:r>
              <a:rPr lang="en-US" dirty="0"/>
              <a:t>Consumer - to - Consumer (C2C)</a:t>
            </a:r>
          </a:p>
          <a:p>
            <a:pPr lvl="1"/>
            <a:r>
              <a:rPr lang="en-US" dirty="0"/>
              <a:t>Consumer - to - Business (C2B)</a:t>
            </a:r>
          </a:p>
          <a:p>
            <a:pPr lvl="1"/>
            <a:r>
              <a:rPr lang="en-US" dirty="0"/>
              <a:t>Business - to - Government (B2G)</a:t>
            </a:r>
          </a:p>
          <a:p>
            <a:pPr lvl="1"/>
            <a:r>
              <a:rPr lang="en-US" dirty="0"/>
              <a:t>Government - to - Business (G2B)</a:t>
            </a:r>
          </a:p>
          <a:p>
            <a:pPr lvl="1"/>
            <a:r>
              <a:rPr lang="en-US" dirty="0"/>
              <a:t>Government - to - Citizen (</a:t>
            </a:r>
            <a:r>
              <a:rPr lang="en-US" dirty="0" smtClean="0"/>
              <a:t>G2C)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0965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Business-to-Business(B2B)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This includes wholesaling, where businesses sell goods and services </a:t>
            </a:r>
            <a:r>
              <a:rPr lang="en-US" dirty="0" smtClean="0"/>
              <a:t>to other </a:t>
            </a:r>
            <a:r>
              <a:rPr lang="en-US" dirty="0"/>
              <a:t>businesses on the </a:t>
            </a:r>
            <a:r>
              <a:rPr lang="en-US" dirty="0" smtClean="0"/>
              <a:t>web.</a:t>
            </a:r>
          </a:p>
          <a:p>
            <a:r>
              <a:rPr lang="en-US" dirty="0"/>
              <a:t>A website following the B2B business model sells its products to an intermediate buyer who then sells the product to the final customer</a:t>
            </a:r>
          </a:p>
          <a:p>
            <a:r>
              <a:rPr lang="en-US" dirty="0" smtClean="0"/>
              <a:t>With </a:t>
            </a:r>
            <a:r>
              <a:rPr lang="en-US" dirty="0"/>
              <a:t>Internet based supply chain trading, businesses work closely </a:t>
            </a:r>
            <a:r>
              <a:rPr lang="en-US" dirty="0" smtClean="0"/>
              <a:t>to streamline </a:t>
            </a:r>
            <a:r>
              <a:rPr lang="en-US" dirty="0"/>
              <a:t>the supply of goods for production </a:t>
            </a:r>
            <a:r>
              <a:rPr lang="en-US" dirty="0" smtClean="0"/>
              <a:t>and distribution </a:t>
            </a:r>
            <a:r>
              <a:rPr lang="en-US" dirty="0"/>
              <a:t>and </a:t>
            </a:r>
            <a:r>
              <a:rPr lang="en-US" dirty="0" smtClean="0"/>
              <a:t>improve productivity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example:</a:t>
            </a:r>
            <a:r>
              <a:rPr lang="en-US" dirty="0" err="1"/>
              <a:t>a</a:t>
            </a:r>
            <a:r>
              <a:rPr lang="en-US" dirty="0"/>
              <a:t> wholesaler places an order from a company's website and after receiving the consignment, sells the </a:t>
            </a:r>
            <a:r>
              <a:rPr lang="en-US" dirty="0" smtClean="0"/>
              <a:t>end product </a:t>
            </a:r>
            <a:r>
              <a:rPr lang="en-US" dirty="0"/>
              <a:t>to the final customer who comes to buy the product at one of its retail outlets.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572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6624736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7762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1546</Words>
  <Application>Microsoft Office PowerPoint</Application>
  <PresentationFormat>On-screen Show (4:3)</PresentationFormat>
  <Paragraphs>143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O-Level UNIT-7</vt:lpstr>
      <vt:lpstr>E-Commerce</vt:lpstr>
      <vt:lpstr>PowerPoint Presentation</vt:lpstr>
      <vt:lpstr>PowerPoint Presentation</vt:lpstr>
      <vt:lpstr>Features Of E-Commerce</vt:lpstr>
      <vt:lpstr>PowerPoint Presentation</vt:lpstr>
      <vt:lpstr>E-Commerce Business Applications</vt:lpstr>
      <vt:lpstr>Business-to-Business(B2B)</vt:lpstr>
      <vt:lpstr>PowerPoint Presentation</vt:lpstr>
      <vt:lpstr>Business-to-Consumer(B2C)</vt:lpstr>
      <vt:lpstr>B2C Model</vt:lpstr>
      <vt:lpstr>Consumer-to-Consumer(C2C)</vt:lpstr>
      <vt:lpstr>PowerPoint Presentation</vt:lpstr>
      <vt:lpstr>Consumer-to-Business(C2B)</vt:lpstr>
      <vt:lpstr>C2B</vt:lpstr>
      <vt:lpstr>Business-to-Government(B2G)</vt:lpstr>
      <vt:lpstr>B2G</vt:lpstr>
      <vt:lpstr>Government-to-Business(G2B)</vt:lpstr>
      <vt:lpstr>G2B</vt:lpstr>
      <vt:lpstr>Government-to-Citizen(G2C)</vt:lpstr>
      <vt:lpstr>G2C</vt:lpstr>
      <vt:lpstr>E-Commerce Payment System</vt:lpstr>
      <vt:lpstr>Advantages of E-Commerce</vt:lpstr>
      <vt:lpstr>Advantages to Organisations</vt:lpstr>
      <vt:lpstr>Advantages to Customers</vt:lpstr>
      <vt:lpstr>Advantages To Society</vt:lpstr>
      <vt:lpstr>Disadvantages</vt:lpstr>
      <vt:lpstr>Technical Disadvantages</vt:lpstr>
      <vt:lpstr>Non-Technical Disadvantages</vt:lpstr>
      <vt:lpstr>PowerPoint Presentation</vt:lpstr>
      <vt:lpstr>Modes of E-Payment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O-Level UNIT-7</dc:title>
  <dc:creator>National Institute Of Elec.</dc:creator>
  <cp:lastModifiedBy>National Institute Of Elec.</cp:lastModifiedBy>
  <cp:revision>100</cp:revision>
  <dcterms:created xsi:type="dcterms:W3CDTF">2020-03-22T13:46:47Z</dcterms:created>
  <dcterms:modified xsi:type="dcterms:W3CDTF">2020-03-25T04:52:29Z</dcterms:modified>
</cp:coreProperties>
</file>