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sldIdLst>
    <p:sldId id="256" r:id="rId2"/>
    <p:sldId id="258" r:id="rId3"/>
    <p:sldId id="257" r:id="rId4"/>
    <p:sldId id="259" r:id="rId5"/>
    <p:sldId id="267" r:id="rId6"/>
    <p:sldId id="260" r:id="rId7"/>
    <p:sldId id="261" r:id="rId8"/>
    <p:sldId id="262" r:id="rId9"/>
    <p:sldId id="263" r:id="rId10"/>
    <p:sldId id="264" r:id="rId11"/>
    <p:sldId id="265" r:id="rId12"/>
    <p:sldId id="266"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ACE9BC-6086-498C-9882-E98C8A5475BC}" type="datetimeFigureOut">
              <a:rPr lang="en-IN" smtClean="0"/>
              <a:t>13-04-2020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DA80FB-2A4B-4ED7-973F-07403FE21995}" type="slidenum">
              <a:rPr lang="en-IN" smtClean="0"/>
              <a:t>‹#›</a:t>
            </a:fld>
            <a:endParaRPr lang="en-IN"/>
          </a:p>
        </p:txBody>
      </p:sp>
    </p:spTree>
    <p:extLst>
      <p:ext uri="{BB962C8B-B14F-4D97-AF65-F5344CB8AC3E}">
        <p14:creationId xmlns:p14="http://schemas.microsoft.com/office/powerpoint/2010/main" val="171585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18AEEEE-108C-47C8-AF28-7C19C609539F}" type="datetimeFigureOut">
              <a:rPr lang="en-IN" smtClean="0"/>
              <a:t>13-04-2020</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C763016-C029-4400-A9EE-9488703EA9E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18AEEEE-108C-47C8-AF28-7C19C609539F}" type="datetimeFigureOut">
              <a:rPr lang="en-IN" smtClean="0"/>
              <a:t>13-04-2020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C763016-C029-4400-A9EE-9488703EA9E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18AEEEE-108C-47C8-AF28-7C19C609539F}" type="datetimeFigureOut">
              <a:rPr lang="en-IN" smtClean="0"/>
              <a:t>13-04-2020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C763016-C029-4400-A9EE-9488703EA9E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18AEEEE-108C-47C8-AF28-7C19C609539F}" type="datetimeFigureOut">
              <a:rPr lang="en-IN" smtClean="0"/>
              <a:t>13-04-2020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C763016-C029-4400-A9EE-9488703EA9EE}"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18AEEEE-108C-47C8-AF28-7C19C609539F}" type="datetimeFigureOut">
              <a:rPr lang="en-IN" smtClean="0"/>
              <a:t>13-04-2020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DC763016-C029-4400-A9EE-9488703EA9EE}"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18AEEEE-108C-47C8-AF28-7C19C609539F}" type="datetimeFigureOut">
              <a:rPr lang="en-IN" smtClean="0"/>
              <a:t>13-04-2020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C763016-C029-4400-A9EE-9488703EA9EE}"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18AEEEE-108C-47C8-AF28-7C19C609539F}" type="datetimeFigureOut">
              <a:rPr lang="en-IN" smtClean="0"/>
              <a:t>13-04-2020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DC763016-C029-4400-A9EE-9488703EA9E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18AEEEE-108C-47C8-AF28-7C19C609539F}" type="datetimeFigureOut">
              <a:rPr lang="en-IN" smtClean="0"/>
              <a:t>13-04-2020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DC763016-C029-4400-A9EE-9488703EA9EE}"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18AEEEE-108C-47C8-AF28-7C19C609539F}" type="datetimeFigureOut">
              <a:rPr lang="en-IN" smtClean="0"/>
              <a:t>13-04-2020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DC763016-C029-4400-A9EE-9488703EA9E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18AEEEE-108C-47C8-AF28-7C19C609539F}" type="datetimeFigureOut">
              <a:rPr lang="en-IN" smtClean="0"/>
              <a:t>13-04-2020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DC763016-C029-4400-A9EE-9488703EA9E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18AEEEE-108C-47C8-AF28-7C19C609539F}" type="datetimeFigureOut">
              <a:rPr lang="en-IN" smtClean="0"/>
              <a:t>13-04-2020</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C763016-C029-4400-A9EE-9488703EA9EE}"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18AEEEE-108C-47C8-AF28-7C19C609539F}" type="datetimeFigureOut">
              <a:rPr lang="en-IN" smtClean="0"/>
              <a:t>13-04-2020</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C763016-C029-4400-A9EE-9488703EA9E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nceg.gov.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O-Level</a:t>
            </a:r>
            <a:br>
              <a:rPr lang="en-IN" dirty="0" smtClean="0"/>
            </a:br>
            <a:r>
              <a:rPr lang="en-IN" dirty="0" smtClean="0"/>
              <a:t>UNIT-7</a:t>
            </a:r>
            <a:endParaRPr lang="en-IN" dirty="0"/>
          </a:p>
        </p:txBody>
      </p:sp>
      <p:sp>
        <p:nvSpPr>
          <p:cNvPr id="3" name="Subtitle 2"/>
          <p:cNvSpPr>
            <a:spLocks noGrp="1"/>
          </p:cNvSpPr>
          <p:nvPr>
            <p:ph type="subTitle" idx="1"/>
          </p:nvPr>
        </p:nvSpPr>
        <p:spPr/>
        <p:txBody>
          <a:bodyPr>
            <a:normAutofit/>
          </a:bodyPr>
          <a:lstStyle/>
          <a:p>
            <a:r>
              <a:rPr lang="en-IN" dirty="0" smtClean="0"/>
              <a:t>E-Mail, Social Networking and e-Governance services</a:t>
            </a:r>
            <a:endParaRPr lang="en-IN" dirty="0"/>
          </a:p>
        </p:txBody>
      </p:sp>
    </p:spTree>
    <p:extLst>
      <p:ext uri="{BB962C8B-B14F-4D97-AF65-F5344CB8AC3E}">
        <p14:creationId xmlns:p14="http://schemas.microsoft.com/office/powerpoint/2010/main" val="99212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The Government-to-Employee is the internal part of G2G section. </a:t>
            </a:r>
            <a:endParaRPr lang="en-US" dirty="0" smtClean="0"/>
          </a:p>
          <a:p>
            <a:r>
              <a:rPr lang="en-US" dirty="0" smtClean="0"/>
              <a:t>It </a:t>
            </a:r>
            <a:r>
              <a:rPr lang="en-US" dirty="0"/>
              <a:t>aims to bring employees together and improvise knowledge sharing. </a:t>
            </a:r>
            <a:endParaRPr lang="en-US" dirty="0" smtClean="0"/>
          </a:p>
          <a:p>
            <a:r>
              <a:rPr lang="en-US" dirty="0" smtClean="0"/>
              <a:t>It </a:t>
            </a:r>
            <a:r>
              <a:rPr lang="en-US" dirty="0"/>
              <a:t>provides online facilities to the </a:t>
            </a:r>
            <a:r>
              <a:rPr lang="en-US" dirty="0" smtClean="0"/>
              <a:t>employees like applying </a:t>
            </a:r>
            <a:r>
              <a:rPr lang="en-US" dirty="0"/>
              <a:t>for leave, reviewing salary payment record and checking the balance of holiday. </a:t>
            </a:r>
            <a:endParaRPr lang="en-US" dirty="0" smtClean="0"/>
          </a:p>
          <a:p>
            <a:r>
              <a:rPr lang="en-US" dirty="0" smtClean="0"/>
              <a:t>The </a:t>
            </a:r>
            <a:r>
              <a:rPr lang="en-US" dirty="0"/>
              <a:t>G2E sector yields human resource training and development. </a:t>
            </a:r>
          </a:p>
          <a:p>
            <a:r>
              <a:rPr lang="en-US" dirty="0" smtClean="0"/>
              <a:t>G2E </a:t>
            </a:r>
            <a:r>
              <a:rPr lang="en-US" dirty="0"/>
              <a:t>is also the correlation between employees and government institutions.</a:t>
            </a:r>
            <a:endParaRPr lang="en-IN" dirty="0"/>
          </a:p>
        </p:txBody>
      </p:sp>
      <p:sp>
        <p:nvSpPr>
          <p:cNvPr id="2" name="Title 1"/>
          <p:cNvSpPr>
            <a:spLocks noGrp="1"/>
          </p:cNvSpPr>
          <p:nvPr>
            <p:ph type="title"/>
          </p:nvPr>
        </p:nvSpPr>
        <p:spPr/>
        <p:txBody>
          <a:bodyPr/>
          <a:lstStyle/>
          <a:p>
            <a:r>
              <a:rPr lang="en-IN" dirty="0" smtClean="0"/>
              <a:t>Government To Employee(G2E)</a:t>
            </a:r>
            <a:endParaRPr lang="en-IN" dirty="0"/>
          </a:p>
        </p:txBody>
      </p:sp>
    </p:spTree>
    <p:extLst>
      <p:ext uri="{BB962C8B-B14F-4D97-AF65-F5344CB8AC3E}">
        <p14:creationId xmlns:p14="http://schemas.microsoft.com/office/powerpoint/2010/main" val="3580287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fontAlgn="base"/>
            <a:r>
              <a:rPr lang="en-US" b="1" dirty="0" smtClean="0"/>
              <a:t>Providing information speedily to all citizens</a:t>
            </a:r>
          </a:p>
          <a:p>
            <a:pPr lvl="1" fontAlgn="base"/>
            <a:r>
              <a:rPr lang="en-US" dirty="0" smtClean="0"/>
              <a:t>The public </a:t>
            </a:r>
            <a:r>
              <a:rPr lang="en-US" dirty="0"/>
              <a:t>services </a:t>
            </a:r>
            <a:r>
              <a:rPr lang="en-US" dirty="0" smtClean="0"/>
              <a:t> are easily and quickly available to </a:t>
            </a:r>
            <a:r>
              <a:rPr lang="en-US" dirty="0"/>
              <a:t>citizens in a systematic and cost effective way. </a:t>
            </a:r>
            <a:endParaRPr lang="en-US" dirty="0" smtClean="0"/>
          </a:p>
          <a:p>
            <a:pPr fontAlgn="base"/>
            <a:r>
              <a:rPr lang="en-US" b="1" dirty="0" smtClean="0"/>
              <a:t>Improving transparency</a:t>
            </a:r>
          </a:p>
          <a:p>
            <a:pPr lvl="1" fontAlgn="base"/>
            <a:r>
              <a:rPr lang="en-US" dirty="0" smtClean="0"/>
              <a:t>It </a:t>
            </a:r>
            <a:r>
              <a:rPr lang="en-US" dirty="0"/>
              <a:t>allows for </a:t>
            </a:r>
            <a:r>
              <a:rPr lang="en-US" dirty="0" smtClean="0"/>
              <a:t>transparency in government procedures </a:t>
            </a:r>
            <a:r>
              <a:rPr lang="en-US" dirty="0"/>
              <a:t>because it allows the public to be informed about what the government is working on as well as the policies they are trying to implement</a:t>
            </a:r>
            <a:r>
              <a:rPr lang="en-US" dirty="0" smtClean="0"/>
              <a:t>.</a:t>
            </a:r>
          </a:p>
          <a:p>
            <a:pPr fontAlgn="base"/>
            <a:r>
              <a:rPr lang="en-US" b="1" dirty="0" smtClean="0"/>
              <a:t>Improving administrative efficiency</a:t>
            </a:r>
            <a:endParaRPr lang="en-US" b="1" dirty="0"/>
          </a:p>
          <a:p>
            <a:pPr lvl="1" fontAlgn="base"/>
            <a:r>
              <a:rPr lang="en-US" dirty="0" smtClean="0"/>
              <a:t>It enhances </a:t>
            </a:r>
            <a:r>
              <a:rPr lang="en-US" dirty="0"/>
              <a:t>the efficiency of the current system</a:t>
            </a:r>
            <a:r>
              <a:rPr lang="en-US" dirty="0" smtClean="0"/>
              <a:t>.</a:t>
            </a:r>
          </a:p>
          <a:p>
            <a:pPr fontAlgn="base"/>
            <a:r>
              <a:rPr lang="en-US" b="1" dirty="0"/>
              <a:t>Improving public services </a:t>
            </a:r>
            <a:endParaRPr lang="en-US" b="1" dirty="0" smtClean="0"/>
          </a:p>
          <a:p>
            <a:pPr lvl="1" fontAlgn="base"/>
            <a:r>
              <a:rPr lang="en-US" dirty="0" smtClean="0"/>
              <a:t>The information availability of services regarding transportation</a:t>
            </a:r>
            <a:r>
              <a:rPr lang="en-US" dirty="0"/>
              <a:t>, power, health, water, security and municipal </a:t>
            </a:r>
            <a:r>
              <a:rPr lang="en-US" dirty="0" smtClean="0"/>
              <a:t>services </a:t>
            </a:r>
            <a:endParaRPr lang="en-US" dirty="0"/>
          </a:p>
          <a:p>
            <a:endParaRPr lang="en-IN" dirty="0"/>
          </a:p>
        </p:txBody>
      </p:sp>
      <p:sp>
        <p:nvSpPr>
          <p:cNvPr id="2" name="Title 1"/>
          <p:cNvSpPr>
            <a:spLocks noGrp="1"/>
          </p:cNvSpPr>
          <p:nvPr>
            <p:ph type="title"/>
          </p:nvPr>
        </p:nvSpPr>
        <p:spPr/>
        <p:txBody>
          <a:bodyPr/>
          <a:lstStyle/>
          <a:p>
            <a:r>
              <a:rPr lang="en-IN" dirty="0" smtClean="0"/>
              <a:t>Advantages of E-Governance</a:t>
            </a:r>
            <a:endParaRPr lang="en-IN" dirty="0"/>
          </a:p>
        </p:txBody>
      </p:sp>
    </p:spTree>
    <p:extLst>
      <p:ext uri="{BB962C8B-B14F-4D97-AF65-F5344CB8AC3E}">
        <p14:creationId xmlns:p14="http://schemas.microsoft.com/office/powerpoint/2010/main" val="1456351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main disadvantage regarding e-governance is the absence of fairness in public access to the </a:t>
            </a:r>
            <a:r>
              <a:rPr lang="en-US" dirty="0" smtClean="0"/>
              <a:t>internet</a:t>
            </a:r>
          </a:p>
          <a:p>
            <a:r>
              <a:rPr lang="en-US" dirty="0" smtClean="0"/>
              <a:t>Availability of trustworthy </a:t>
            </a:r>
            <a:r>
              <a:rPr lang="en-US" dirty="0"/>
              <a:t>information on the web and disguised agendas of government groups that could have impact and could bias public opinions.</a:t>
            </a:r>
            <a:endParaRPr lang="en-IN" dirty="0"/>
          </a:p>
        </p:txBody>
      </p:sp>
      <p:sp>
        <p:nvSpPr>
          <p:cNvPr id="2" name="Title 1"/>
          <p:cNvSpPr>
            <a:spLocks noGrp="1"/>
          </p:cNvSpPr>
          <p:nvPr>
            <p:ph type="title"/>
          </p:nvPr>
        </p:nvSpPr>
        <p:spPr/>
        <p:txBody>
          <a:bodyPr>
            <a:normAutofit fontScale="90000"/>
          </a:bodyPr>
          <a:lstStyle/>
          <a:p>
            <a:r>
              <a:rPr lang="en-IN" dirty="0" smtClean="0"/>
              <a:t>Disadvantages of E-Governance</a:t>
            </a:r>
            <a:endParaRPr lang="en-IN" dirty="0"/>
          </a:p>
        </p:txBody>
      </p:sp>
    </p:spTree>
    <p:extLst>
      <p:ext uri="{BB962C8B-B14F-4D97-AF65-F5344CB8AC3E}">
        <p14:creationId xmlns:p14="http://schemas.microsoft.com/office/powerpoint/2010/main" val="316738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IN" sz="4800" dirty="0">
              <a:solidFill>
                <a:srgbClr val="FF0000"/>
              </a:solidFill>
            </a:endParaRPr>
          </a:p>
          <a:p>
            <a:pPr marL="0" indent="0" algn="ctr">
              <a:buNone/>
            </a:pPr>
            <a:r>
              <a:rPr lang="en-IN" sz="6000" dirty="0" smtClean="0">
                <a:solidFill>
                  <a:srgbClr val="FF0000"/>
                </a:solidFill>
              </a:rPr>
              <a:t>E-GOVERNANCE SERVICES</a:t>
            </a:r>
            <a:endParaRPr lang="en-IN" sz="6000" dirty="0">
              <a:solidFill>
                <a:srgbClr val="FF0000"/>
              </a:solidFill>
            </a:endParaRPr>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2404778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b="1" dirty="0" smtClean="0"/>
              <a:t>E-governance </a:t>
            </a:r>
            <a:r>
              <a:rPr lang="en-US" b="1" dirty="0"/>
              <a:t>delivers SMART government</a:t>
            </a:r>
            <a:r>
              <a:rPr lang="en-US" dirty="0"/>
              <a:t>.</a:t>
            </a:r>
          </a:p>
          <a:p>
            <a:pPr lvl="1"/>
            <a:r>
              <a:rPr lang="en-US" dirty="0"/>
              <a:t>S- Simple</a:t>
            </a:r>
          </a:p>
          <a:p>
            <a:pPr lvl="1"/>
            <a:r>
              <a:rPr lang="en-US" dirty="0"/>
              <a:t>M-Moral</a:t>
            </a:r>
          </a:p>
          <a:p>
            <a:pPr lvl="1"/>
            <a:r>
              <a:rPr lang="en-US" dirty="0"/>
              <a:t>A-Accessible</a:t>
            </a:r>
          </a:p>
          <a:p>
            <a:pPr lvl="1"/>
            <a:r>
              <a:rPr lang="en-US" dirty="0"/>
              <a:t>RT-Responsive </a:t>
            </a:r>
            <a:r>
              <a:rPr lang="en-US" dirty="0" smtClean="0"/>
              <a:t>Government</a:t>
            </a:r>
          </a:p>
          <a:p>
            <a:r>
              <a:rPr lang="en-US" dirty="0"/>
              <a:t>The E-Governance is not only a website on the internet. </a:t>
            </a:r>
            <a:endParaRPr lang="en-US" dirty="0" smtClean="0"/>
          </a:p>
          <a:p>
            <a:r>
              <a:rPr lang="en-US" dirty="0" smtClean="0"/>
              <a:t>E-governance </a:t>
            </a:r>
            <a:r>
              <a:rPr lang="en-US" dirty="0"/>
              <a:t>is providing governmental services that are accessible through the internet</a:t>
            </a:r>
            <a:r>
              <a:rPr lang="en-US" dirty="0" smtClean="0"/>
              <a:t>.</a:t>
            </a:r>
          </a:p>
          <a:p>
            <a:r>
              <a:rPr lang="en-US" dirty="0" smtClean="0"/>
              <a:t>It </a:t>
            </a:r>
            <a:r>
              <a:rPr lang="en-US" dirty="0"/>
              <a:t>refers to any government process or function that is out online in digital form.</a:t>
            </a:r>
          </a:p>
          <a:p>
            <a:endParaRPr lang="en-IN" dirty="0"/>
          </a:p>
        </p:txBody>
      </p:sp>
      <p:sp>
        <p:nvSpPr>
          <p:cNvPr id="2" name="Title 1"/>
          <p:cNvSpPr>
            <a:spLocks noGrp="1"/>
          </p:cNvSpPr>
          <p:nvPr>
            <p:ph type="title"/>
          </p:nvPr>
        </p:nvSpPr>
        <p:spPr/>
        <p:txBody>
          <a:bodyPr>
            <a:normAutofit fontScale="90000"/>
          </a:bodyPr>
          <a:lstStyle/>
          <a:p>
            <a:r>
              <a:rPr lang="en-IN" dirty="0" smtClean="0"/>
              <a:t>E-governance Smart government</a:t>
            </a:r>
            <a:endParaRPr lang="en-IN" dirty="0"/>
          </a:p>
        </p:txBody>
      </p:sp>
    </p:spTree>
    <p:extLst>
      <p:ext uri="{BB962C8B-B14F-4D97-AF65-F5344CB8AC3E}">
        <p14:creationId xmlns:p14="http://schemas.microsoft.com/office/powerpoint/2010/main" val="3970751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Hundreds </a:t>
            </a:r>
            <a:r>
              <a:rPr lang="en-US" dirty="0"/>
              <a:t>of government services </a:t>
            </a:r>
            <a:r>
              <a:rPr lang="en-US" dirty="0" smtClean="0"/>
              <a:t>are delivered right </a:t>
            </a:r>
            <a:r>
              <a:rPr lang="en-US" dirty="0"/>
              <a:t>at the doorstops of millions of citizens in India every day. </a:t>
            </a:r>
            <a:endParaRPr lang="en-US" dirty="0" smtClean="0"/>
          </a:p>
          <a:p>
            <a:r>
              <a:rPr lang="en-US" dirty="0"/>
              <a:t>Government services including utility bills, certificates, landholding records, taxation and education, reach out to more than 4 million rural citizens and 3 million urban citizens every </a:t>
            </a:r>
            <a:r>
              <a:rPr lang="en-US" dirty="0" smtClean="0"/>
              <a:t>month</a:t>
            </a:r>
          </a:p>
          <a:p>
            <a:r>
              <a:rPr lang="en-US" dirty="0" smtClean="0"/>
              <a:t>Other key </a:t>
            </a:r>
            <a:r>
              <a:rPr lang="en-US" dirty="0"/>
              <a:t>services such as transportation, telecommunications and health to small cities and remotest regions of the country.   </a:t>
            </a:r>
            <a:endParaRPr lang="en-IN" dirty="0"/>
          </a:p>
        </p:txBody>
      </p:sp>
      <p:sp>
        <p:nvSpPr>
          <p:cNvPr id="2" name="Title 1"/>
          <p:cNvSpPr>
            <a:spLocks noGrp="1"/>
          </p:cNvSpPr>
          <p:nvPr>
            <p:ph type="title"/>
          </p:nvPr>
        </p:nvSpPr>
        <p:spPr/>
        <p:txBody>
          <a:bodyPr/>
          <a:lstStyle/>
          <a:p>
            <a:r>
              <a:rPr lang="en-IN" dirty="0" smtClean="0"/>
              <a:t>Services Of E-Governance</a:t>
            </a:r>
            <a:endParaRPr lang="en-IN" dirty="0"/>
          </a:p>
        </p:txBody>
      </p:sp>
    </p:spTree>
    <p:extLst>
      <p:ext uri="{BB962C8B-B14F-4D97-AF65-F5344CB8AC3E}">
        <p14:creationId xmlns:p14="http://schemas.microsoft.com/office/powerpoint/2010/main" val="345288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In 2006, the </a:t>
            </a:r>
            <a:r>
              <a:rPr lang="en-US" b="1" dirty="0"/>
              <a:t>National e-Governance Plan</a:t>
            </a:r>
            <a:r>
              <a:rPr lang="en-US" dirty="0"/>
              <a:t> (</a:t>
            </a:r>
            <a:r>
              <a:rPr lang="en-US" dirty="0" err="1"/>
              <a:t>NeGP</a:t>
            </a:r>
            <a:r>
              <a:rPr lang="en-US" dirty="0"/>
              <a:t>) was formulated by the Department of Electronics and Information Technology and Department of Administrative Reforms and Public Grievances </a:t>
            </a:r>
            <a:endParaRPr lang="en-US" dirty="0" smtClean="0"/>
          </a:p>
          <a:p>
            <a:r>
              <a:rPr lang="en-US" dirty="0" smtClean="0"/>
              <a:t>This plan aims </a:t>
            </a:r>
            <a:r>
              <a:rPr lang="en-US" dirty="0"/>
              <a:t>at making all government services accessible to the common </a:t>
            </a:r>
            <a:r>
              <a:rPr lang="en-US" dirty="0" smtClean="0"/>
              <a:t>man</a:t>
            </a:r>
          </a:p>
          <a:p>
            <a:r>
              <a:rPr lang="en-US" dirty="0" smtClean="0"/>
              <a:t>It plans to ensure </a:t>
            </a:r>
            <a:r>
              <a:rPr lang="en-US" dirty="0"/>
              <a:t>efficiency, transparency and reliability of such services at affordable costs to </a:t>
            </a:r>
            <a:r>
              <a:rPr lang="en-US" dirty="0" smtClean="0"/>
              <a:t>realize </a:t>
            </a:r>
            <a:r>
              <a:rPr lang="en-US" dirty="0"/>
              <a:t>the basic needs of the common man. </a:t>
            </a:r>
            <a:endParaRPr lang="en-IN" dirty="0"/>
          </a:p>
        </p:txBody>
      </p:sp>
      <p:sp>
        <p:nvSpPr>
          <p:cNvPr id="2" name="Title 1"/>
          <p:cNvSpPr>
            <a:spLocks noGrp="1"/>
          </p:cNvSpPr>
          <p:nvPr>
            <p:ph type="title"/>
          </p:nvPr>
        </p:nvSpPr>
        <p:spPr/>
        <p:txBody>
          <a:bodyPr>
            <a:normAutofit fontScale="90000"/>
          </a:bodyPr>
          <a:lstStyle/>
          <a:p>
            <a:r>
              <a:rPr lang="en-IN" dirty="0" smtClean="0"/>
              <a:t>National E-Governance Plan(</a:t>
            </a:r>
            <a:r>
              <a:rPr lang="en-IN" dirty="0" err="1" smtClean="0"/>
              <a:t>NeGP</a:t>
            </a:r>
            <a:r>
              <a:rPr lang="en-IN" dirty="0" smtClean="0"/>
              <a:t>)</a:t>
            </a:r>
            <a:endParaRPr lang="en-IN" dirty="0"/>
          </a:p>
        </p:txBody>
      </p:sp>
    </p:spTree>
    <p:extLst>
      <p:ext uri="{BB962C8B-B14F-4D97-AF65-F5344CB8AC3E}">
        <p14:creationId xmlns:p14="http://schemas.microsoft.com/office/powerpoint/2010/main" val="2316769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a:t>Digital India </a:t>
            </a:r>
            <a:r>
              <a:rPr lang="en-US" dirty="0"/>
              <a:t>was launched in 2015 to empower the country digitally.  Its main components are:</a:t>
            </a:r>
          </a:p>
          <a:p>
            <a:pPr lvl="1"/>
            <a:r>
              <a:rPr lang="en-US" dirty="0"/>
              <a:t>Developing a secure and stable digital infrastructure</a:t>
            </a:r>
          </a:p>
          <a:p>
            <a:pPr lvl="1"/>
            <a:r>
              <a:rPr lang="en-US" dirty="0"/>
              <a:t>Delivering government services digitally</a:t>
            </a:r>
          </a:p>
          <a:p>
            <a:pPr lvl="1"/>
            <a:r>
              <a:rPr lang="en-US" dirty="0"/>
              <a:t>Achieving universal digital literacy</a:t>
            </a:r>
          </a:p>
          <a:p>
            <a:r>
              <a:rPr lang="en-US" b="1" dirty="0" err="1"/>
              <a:t>Aadhar</a:t>
            </a:r>
            <a:r>
              <a:rPr lang="en-US" b="1" dirty="0"/>
              <a:t> </a:t>
            </a:r>
            <a:r>
              <a:rPr lang="en-US" dirty="0"/>
              <a:t>is a unique identification number issued by UIDAI that serves as proof of identity and address on the basis of biometric data. It is being used to provide many benefits to the members of the society. One can </a:t>
            </a:r>
            <a:r>
              <a:rPr lang="en-US" b="1" dirty="0"/>
              <a:t>e-sign</a:t>
            </a:r>
            <a:r>
              <a:rPr lang="en-US" dirty="0"/>
              <a:t> documents using </a:t>
            </a:r>
            <a:r>
              <a:rPr lang="en-US" dirty="0" err="1"/>
              <a:t>Aadhar</a:t>
            </a:r>
            <a:r>
              <a:rPr lang="en-US" dirty="0"/>
              <a:t>. </a:t>
            </a:r>
          </a:p>
          <a:p>
            <a:r>
              <a:rPr lang="en-US" b="1" dirty="0"/>
              <a:t>myGov.in</a:t>
            </a:r>
            <a:r>
              <a:rPr lang="en-US" dirty="0"/>
              <a:t> is a national citizen engagement platform where people can share ideas on and be involved with matters of policy and governance. </a:t>
            </a:r>
          </a:p>
        </p:txBody>
      </p:sp>
      <p:sp>
        <p:nvSpPr>
          <p:cNvPr id="2" name="Title 1"/>
          <p:cNvSpPr>
            <a:spLocks noGrp="1"/>
          </p:cNvSpPr>
          <p:nvPr>
            <p:ph type="title"/>
          </p:nvPr>
        </p:nvSpPr>
        <p:spPr/>
        <p:txBody>
          <a:bodyPr>
            <a:normAutofit fontScale="90000"/>
          </a:bodyPr>
          <a:lstStyle/>
          <a:p>
            <a:r>
              <a:rPr lang="en-IN" dirty="0" err="1" smtClean="0"/>
              <a:t>NeGp</a:t>
            </a:r>
            <a:r>
              <a:rPr lang="en-IN" dirty="0" smtClean="0"/>
              <a:t> enabled E-Governance Initiatives</a:t>
            </a:r>
            <a:endParaRPr lang="en-IN" dirty="0"/>
          </a:p>
        </p:txBody>
      </p:sp>
    </p:spTree>
    <p:extLst>
      <p:ext uri="{BB962C8B-B14F-4D97-AF65-F5344CB8AC3E}">
        <p14:creationId xmlns:p14="http://schemas.microsoft.com/office/powerpoint/2010/main" val="1899197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b="1" dirty="0"/>
              <a:t>UMANG</a:t>
            </a:r>
            <a:r>
              <a:rPr lang="en-US" dirty="0"/>
              <a:t> is a Unified Mobile Application which provides access to central and state government services including </a:t>
            </a:r>
            <a:r>
              <a:rPr lang="en-US" dirty="0" err="1"/>
              <a:t>Aadhar</a:t>
            </a:r>
            <a:r>
              <a:rPr lang="en-US" dirty="0"/>
              <a:t>, Digital Locker, PAN, Employee Provident Fund services etc. </a:t>
            </a:r>
          </a:p>
          <a:p>
            <a:r>
              <a:rPr lang="en-US" b="1" dirty="0"/>
              <a:t>Digital Locker</a:t>
            </a:r>
            <a:r>
              <a:rPr lang="en-US" dirty="0"/>
              <a:t> helps citizens digitally store important documents like mark sheets, PAN, </a:t>
            </a:r>
            <a:r>
              <a:rPr lang="en-US" dirty="0" err="1"/>
              <a:t>Aadhar</a:t>
            </a:r>
            <a:r>
              <a:rPr lang="en-US" dirty="0"/>
              <a:t>, and degree certificates. This reduces the need for physical documents and facilitates easy sharing of documents.  </a:t>
            </a:r>
          </a:p>
          <a:p>
            <a:r>
              <a:rPr lang="en-US" b="1" dirty="0" err="1"/>
              <a:t>PayGov</a:t>
            </a:r>
            <a:r>
              <a:rPr lang="en-US" dirty="0"/>
              <a:t> facilitates online payments to all public and private banks. </a:t>
            </a:r>
          </a:p>
          <a:p>
            <a:r>
              <a:rPr lang="en-US" b="1" dirty="0"/>
              <a:t>Mobile </a:t>
            </a:r>
            <a:r>
              <a:rPr lang="en-US" b="1" dirty="0" err="1"/>
              <a:t>Seva</a:t>
            </a:r>
            <a:r>
              <a:rPr lang="en-US" b="1" dirty="0"/>
              <a:t> </a:t>
            </a:r>
            <a:r>
              <a:rPr lang="en-US" dirty="0"/>
              <a:t>aims at providing government services through mobile phones and tablets. The m-App store has over 200 live applications which can be used to access various government services. </a:t>
            </a:r>
          </a:p>
          <a:p>
            <a:r>
              <a:rPr lang="en-US" b="1" dirty="0"/>
              <a:t>Computerization of Land </a:t>
            </a:r>
            <a:r>
              <a:rPr lang="en-US" b="1" dirty="0" smtClean="0"/>
              <a:t>Records(Department of Land Resources, Govt. of India)</a:t>
            </a:r>
            <a:r>
              <a:rPr lang="en-US" b="1" dirty="0"/>
              <a:t> </a:t>
            </a:r>
            <a:r>
              <a:rPr lang="en-US" dirty="0"/>
              <a:t>ensures that landowner gets digital and updated copies of documents relating to their property.  </a:t>
            </a:r>
          </a:p>
          <a:p>
            <a:endParaRPr lang="en-IN" dirty="0"/>
          </a:p>
          <a:p>
            <a:endParaRPr lang="en-IN" dirty="0"/>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3785363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Passport e-</a:t>
            </a:r>
            <a:r>
              <a:rPr lang="en-IN" dirty="0" err="1" smtClean="0"/>
              <a:t>Sewa</a:t>
            </a:r>
            <a:r>
              <a:rPr lang="en-IN" dirty="0" smtClean="0"/>
              <a:t> </a:t>
            </a:r>
            <a:r>
              <a:rPr lang="en-IN" dirty="0" err="1" smtClean="0"/>
              <a:t>kendras</a:t>
            </a:r>
            <a:endParaRPr lang="en-IN" dirty="0" smtClean="0"/>
          </a:p>
          <a:p>
            <a:r>
              <a:rPr lang="en-IN" dirty="0" smtClean="0"/>
              <a:t>IRCTC Online booking- Gives complete information to the trains, their schedules, fare and even the current running status</a:t>
            </a:r>
          </a:p>
          <a:p>
            <a:r>
              <a:rPr lang="en-IN" dirty="0" smtClean="0"/>
              <a:t>Online filing of taxes and return</a:t>
            </a:r>
          </a:p>
          <a:p>
            <a:r>
              <a:rPr lang="en-IN" dirty="0" smtClean="0"/>
              <a:t>E-Hospital</a:t>
            </a:r>
          </a:p>
          <a:p>
            <a:endParaRPr lang="en-IN" dirty="0"/>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2021396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The term “Internet governance” embrace the key objectives of the 2005 </a:t>
            </a:r>
            <a:r>
              <a:rPr lang="en-US" dirty="0" smtClean="0"/>
              <a:t>World Summit </a:t>
            </a:r>
            <a:r>
              <a:rPr lang="en-US" dirty="0"/>
              <a:t>on the Information Society (WSIS</a:t>
            </a:r>
            <a:r>
              <a:rPr lang="en-US" dirty="0" smtClean="0"/>
              <a:t>).</a:t>
            </a:r>
            <a:endParaRPr lang="en-US" dirty="0"/>
          </a:p>
          <a:p>
            <a:r>
              <a:rPr lang="en-US" dirty="0" smtClean="0"/>
              <a:t>Internet </a:t>
            </a:r>
            <a:r>
              <a:rPr lang="en-US" dirty="0"/>
              <a:t>governance is the development and function by Governments, </a:t>
            </a:r>
            <a:r>
              <a:rPr lang="en-US" dirty="0" smtClean="0"/>
              <a:t>the private </a:t>
            </a:r>
            <a:r>
              <a:rPr lang="en-US" dirty="0"/>
              <a:t>sector and civil society in their respective roles of shared </a:t>
            </a:r>
            <a:r>
              <a:rPr lang="en-US" dirty="0" err="1" smtClean="0"/>
              <a:t>principles,norms</a:t>
            </a:r>
            <a:r>
              <a:rPr lang="en-US" dirty="0"/>
              <a:t>, rules, decision-making procedures and </a:t>
            </a:r>
            <a:r>
              <a:rPr lang="en-US" dirty="0" err="1"/>
              <a:t>programmes</a:t>
            </a:r>
            <a:r>
              <a:rPr lang="en-US" dirty="0"/>
              <a:t> that shape the</a:t>
            </a:r>
            <a:br>
              <a:rPr lang="en-US" dirty="0"/>
            </a:br>
            <a:r>
              <a:rPr lang="en-US" dirty="0"/>
              <a:t>evolution and use of the </a:t>
            </a:r>
            <a:r>
              <a:rPr lang="en-US" dirty="0" smtClean="0"/>
              <a:t>Internet.</a:t>
            </a:r>
            <a:r>
              <a:rPr lang="en-US" dirty="0"/>
              <a:t> </a:t>
            </a:r>
            <a:endParaRPr lang="en-US" dirty="0" smtClean="0"/>
          </a:p>
          <a:p>
            <a:r>
              <a:rPr lang="en-US" dirty="0" smtClean="0"/>
              <a:t>Internet </a:t>
            </a:r>
            <a:r>
              <a:rPr lang="en-US" dirty="0"/>
              <a:t>governance covers a wide range of issues, from day-to-day </a:t>
            </a:r>
            <a:r>
              <a:rPr lang="en-US" dirty="0" smtClean="0"/>
              <a:t>technical and </a:t>
            </a:r>
            <a:r>
              <a:rPr lang="en-US" dirty="0"/>
              <a:t>operational workings of the Internet to public policy issues such </a:t>
            </a:r>
            <a:r>
              <a:rPr lang="en-US" dirty="0" smtClean="0"/>
              <a:t>as combating </a:t>
            </a:r>
            <a:r>
              <a:rPr lang="en-US" dirty="0"/>
              <a:t>crime on the Internet. </a:t>
            </a:r>
            <a:br>
              <a:rPr lang="en-US" dirty="0"/>
            </a:br>
            <a:endParaRPr lang="en-IN" dirty="0"/>
          </a:p>
        </p:txBody>
      </p:sp>
      <p:sp>
        <p:nvSpPr>
          <p:cNvPr id="2" name="Title 1"/>
          <p:cNvSpPr>
            <a:spLocks noGrp="1"/>
          </p:cNvSpPr>
          <p:nvPr>
            <p:ph type="title"/>
          </p:nvPr>
        </p:nvSpPr>
        <p:spPr/>
        <p:txBody>
          <a:bodyPr/>
          <a:lstStyle/>
          <a:p>
            <a:r>
              <a:rPr lang="en-IN" dirty="0" smtClean="0"/>
              <a:t>Governance on The Internet</a:t>
            </a:r>
            <a:endParaRPr lang="en-IN" dirty="0"/>
          </a:p>
        </p:txBody>
      </p:sp>
    </p:spTree>
    <p:extLst>
      <p:ext uri="{BB962C8B-B14F-4D97-AF65-F5344CB8AC3E}">
        <p14:creationId xmlns:p14="http://schemas.microsoft.com/office/powerpoint/2010/main" val="2373885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err="1"/>
              <a:t>Bhoomi</a:t>
            </a:r>
            <a:r>
              <a:rPr lang="en-US" dirty="0"/>
              <a:t> Project in Karnataka (Online Delivery of Land Records) </a:t>
            </a:r>
            <a:endParaRPr lang="en-US" dirty="0" smtClean="0"/>
          </a:p>
          <a:p>
            <a:r>
              <a:rPr lang="en-US" dirty="0" err="1" smtClean="0"/>
              <a:t>Gyandoot</a:t>
            </a:r>
            <a:r>
              <a:rPr lang="en-US" dirty="0" smtClean="0"/>
              <a:t> </a:t>
            </a:r>
            <a:r>
              <a:rPr lang="en-US" dirty="0"/>
              <a:t>initiative of Madhya Pradesh (Intranet-based Government to Citizen (G2C) </a:t>
            </a:r>
            <a:r>
              <a:rPr lang="en-US" dirty="0" smtClean="0"/>
              <a:t>service</a:t>
            </a:r>
          </a:p>
          <a:p>
            <a:r>
              <a:rPr lang="en-US" dirty="0" err="1"/>
              <a:t>Lokvani</a:t>
            </a:r>
            <a:r>
              <a:rPr lang="en-US" dirty="0"/>
              <a:t> Project in Uttar Pradesh (public-private partnership project at </a:t>
            </a:r>
            <a:r>
              <a:rPr lang="en-US" dirty="0" err="1"/>
              <a:t>Sitapur</a:t>
            </a:r>
            <a:r>
              <a:rPr lang="en-US" dirty="0"/>
              <a:t> District in Uttar Pradesh to provide a single window, self </a:t>
            </a:r>
            <a:r>
              <a:rPr lang="en-US" dirty="0" smtClean="0"/>
              <a:t>sustainable </a:t>
            </a:r>
            <a:r>
              <a:rPr lang="en-US" dirty="0"/>
              <a:t>e-Governance solution for handling grievances, land record maintenance etc.)</a:t>
            </a:r>
            <a:endParaRPr lang="en-IN" dirty="0"/>
          </a:p>
        </p:txBody>
      </p:sp>
      <p:sp>
        <p:nvSpPr>
          <p:cNvPr id="2" name="Title 1"/>
          <p:cNvSpPr>
            <a:spLocks noGrp="1"/>
          </p:cNvSpPr>
          <p:nvPr>
            <p:ph type="title"/>
          </p:nvPr>
        </p:nvSpPr>
        <p:spPr/>
        <p:txBody>
          <a:bodyPr/>
          <a:lstStyle/>
          <a:p>
            <a:r>
              <a:rPr lang="en-IN" dirty="0" smtClean="0"/>
              <a:t>State Level e-</a:t>
            </a:r>
            <a:r>
              <a:rPr lang="en-IN" dirty="0" err="1" smtClean="0"/>
              <a:t>gov</a:t>
            </a:r>
            <a:r>
              <a:rPr lang="en-IN" dirty="0" smtClean="0"/>
              <a:t> applications</a:t>
            </a:r>
            <a:endParaRPr lang="en-IN" dirty="0"/>
          </a:p>
        </p:txBody>
      </p:sp>
    </p:spTree>
    <p:extLst>
      <p:ext uri="{BB962C8B-B14F-4D97-AF65-F5344CB8AC3E}">
        <p14:creationId xmlns:p14="http://schemas.microsoft.com/office/powerpoint/2010/main" val="774905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Project FRIENDS in Kerala (Fast, Reliable, Instant, Efficient Network for the Disbursement of Services is a Single Window Facility to pay taxes and </a:t>
            </a:r>
            <a:r>
              <a:rPr lang="en-US" dirty="0" smtClean="0"/>
              <a:t>other </a:t>
            </a:r>
            <a:r>
              <a:rPr lang="en-US" dirty="0"/>
              <a:t>financial dues to the State Government</a:t>
            </a:r>
            <a:r>
              <a:rPr lang="en-US" dirty="0" smtClean="0"/>
              <a:t>)</a:t>
            </a:r>
          </a:p>
          <a:p>
            <a:r>
              <a:rPr lang="en-US" dirty="0"/>
              <a:t>e-</a:t>
            </a:r>
            <a:r>
              <a:rPr lang="en-US" dirty="0" err="1"/>
              <a:t>Mitra</a:t>
            </a:r>
            <a:r>
              <a:rPr lang="en-US" dirty="0"/>
              <a:t> Project in Rajasthan (The two major components of this </a:t>
            </a:r>
            <a:r>
              <a:rPr lang="en-US" dirty="0" err="1"/>
              <a:t>programme</a:t>
            </a:r>
            <a:r>
              <a:rPr lang="en-US" dirty="0"/>
              <a:t> are ‘back office processing’ and ‘service counters</a:t>
            </a:r>
            <a:r>
              <a:rPr lang="en-US" dirty="0" smtClean="0"/>
              <a:t>’)</a:t>
            </a:r>
          </a:p>
          <a:p>
            <a:r>
              <a:rPr lang="en-US" dirty="0" err="1" smtClean="0"/>
              <a:t>eSeva</a:t>
            </a:r>
            <a:r>
              <a:rPr lang="en-US" dirty="0" smtClean="0"/>
              <a:t> </a:t>
            </a:r>
            <a:r>
              <a:rPr lang="en-US" dirty="0"/>
              <a:t>project of </a:t>
            </a:r>
            <a:r>
              <a:rPr lang="en-US" dirty="0" smtClean="0"/>
              <a:t>Andhra</a:t>
            </a:r>
            <a:r>
              <a:rPr lang="en-US" dirty="0"/>
              <a:t>(provides ‘Government to Citizen’ and ‘e-Business to Citizen’ services</a:t>
            </a:r>
            <a:r>
              <a:rPr lang="en-US" dirty="0" smtClean="0"/>
              <a:t>)</a:t>
            </a:r>
          </a:p>
          <a:p>
            <a:r>
              <a:rPr lang="en-US" dirty="0" smtClean="0"/>
              <a:t>Revenue </a:t>
            </a:r>
            <a:r>
              <a:rPr lang="en-US" dirty="0"/>
              <a:t>Administration through Computerized Energy (RACE) Billing Project, </a:t>
            </a:r>
            <a:r>
              <a:rPr lang="en-US" dirty="0" smtClean="0"/>
              <a:t>Bihar</a:t>
            </a:r>
          </a:p>
          <a:p>
            <a:r>
              <a:rPr lang="en-US" dirty="0"/>
              <a:t>Common Entrance Test (CET) for admission to professional colleges</a:t>
            </a:r>
            <a:endParaRPr lang="en-US" dirty="0" smtClean="0"/>
          </a:p>
          <a:p>
            <a:endParaRPr lang="en-IN" dirty="0"/>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3627852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Hence there are number of websites and apps delivering e-governance services</a:t>
            </a:r>
            <a:endParaRPr lang="en-IN" dirty="0"/>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105844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err="1"/>
              <a:t>DigiLocker</a:t>
            </a:r>
            <a:r>
              <a:rPr lang="en-US" dirty="0"/>
              <a:t> is a flagship initiative of Ministry of Electronics &amp; IT (</a:t>
            </a:r>
            <a:r>
              <a:rPr lang="en-US" dirty="0" err="1"/>
              <a:t>MeitY</a:t>
            </a:r>
            <a:r>
              <a:rPr lang="en-US" dirty="0"/>
              <a:t>) under Digital India </a:t>
            </a:r>
            <a:r>
              <a:rPr lang="en-US" dirty="0" err="1"/>
              <a:t>programme</a:t>
            </a:r>
            <a:r>
              <a:rPr lang="en-US" dirty="0"/>
              <a:t>. </a:t>
            </a:r>
            <a:endParaRPr lang="en-US" dirty="0" smtClean="0"/>
          </a:p>
          <a:p>
            <a:r>
              <a:rPr lang="en-US" dirty="0" err="1" smtClean="0"/>
              <a:t>DigiLocker</a:t>
            </a:r>
            <a:r>
              <a:rPr lang="en-US" dirty="0" smtClean="0"/>
              <a:t> </a:t>
            </a:r>
            <a:r>
              <a:rPr lang="en-US" dirty="0"/>
              <a:t>aims at ‘Digital Empowerment’ of citizen by providing access to authentic digital documents to citizen’s </a:t>
            </a:r>
            <a:r>
              <a:rPr lang="en-US" b="1" dirty="0"/>
              <a:t>digital document wallet.</a:t>
            </a:r>
            <a:r>
              <a:rPr lang="en-US" dirty="0"/>
              <a:t> </a:t>
            </a:r>
            <a:endParaRPr lang="en-US" dirty="0" smtClean="0"/>
          </a:p>
          <a:p>
            <a:r>
              <a:rPr lang="en-US" dirty="0" smtClean="0"/>
              <a:t>The </a:t>
            </a:r>
            <a:r>
              <a:rPr lang="en-US" dirty="0"/>
              <a:t>issued documents in </a:t>
            </a:r>
            <a:r>
              <a:rPr lang="en-US" dirty="0" err="1"/>
              <a:t>DigiLocker</a:t>
            </a:r>
            <a:r>
              <a:rPr lang="en-US" dirty="0"/>
              <a:t> system are deemed to be at par with original physical documents as per Rule 9A of the Information Technology (Preservation and Retention of Information by Intermediaries providing Digital Locker facilities) Rules, 2016 notified on February 8, 2017 vide G.S.R. 711(E).</a:t>
            </a:r>
            <a:endParaRPr lang="en-IN" dirty="0"/>
          </a:p>
        </p:txBody>
      </p:sp>
      <p:sp>
        <p:nvSpPr>
          <p:cNvPr id="2" name="Title 1"/>
          <p:cNvSpPr>
            <a:spLocks noGrp="1"/>
          </p:cNvSpPr>
          <p:nvPr>
            <p:ph type="title"/>
          </p:nvPr>
        </p:nvSpPr>
        <p:spPr/>
        <p:txBody>
          <a:bodyPr>
            <a:normAutofit fontScale="90000"/>
          </a:bodyPr>
          <a:lstStyle/>
          <a:p>
            <a:r>
              <a:rPr lang="en-IN" dirty="0" smtClean="0"/>
              <a:t>Digital Locker(digilocker.gov.in)</a:t>
            </a:r>
            <a:endParaRPr lang="en-IN" dirty="0"/>
          </a:p>
        </p:txBody>
      </p:sp>
    </p:spTree>
    <p:extLst>
      <p:ext uri="{BB962C8B-B14F-4D97-AF65-F5344CB8AC3E}">
        <p14:creationId xmlns:p14="http://schemas.microsoft.com/office/powerpoint/2010/main" val="3188519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1.1 </a:t>
            </a:r>
            <a:r>
              <a:rPr lang="en-US" dirty="0"/>
              <a:t>USER ID CREATION.</a:t>
            </a:r>
          </a:p>
          <a:p>
            <a:r>
              <a:rPr lang="en-US" dirty="0"/>
              <a:t>Step 1: Access </a:t>
            </a:r>
            <a:r>
              <a:rPr lang="en-US" b="1" dirty="0"/>
              <a:t>digital locker</a:t>
            </a:r>
            <a:r>
              <a:rPr lang="en-US" dirty="0"/>
              <a:t> at https://</a:t>
            </a:r>
            <a:r>
              <a:rPr lang="en-US" b="1" dirty="0"/>
              <a:t>digitallocker</a:t>
            </a:r>
            <a:r>
              <a:rPr lang="en-US" dirty="0"/>
              <a:t>.gov.in/ ...</a:t>
            </a:r>
          </a:p>
          <a:p>
            <a:r>
              <a:rPr lang="en-US" dirty="0"/>
              <a:t>Step 2: Click on 'Sign Up'</a:t>
            </a:r>
          </a:p>
          <a:p>
            <a:r>
              <a:rPr lang="en-US" dirty="0"/>
              <a:t>Step 3: Enter your </a:t>
            </a:r>
            <a:r>
              <a:rPr lang="en-US" dirty="0" err="1"/>
              <a:t>Aadhaar</a:t>
            </a:r>
            <a:r>
              <a:rPr lang="en-US" dirty="0"/>
              <a:t> Number. ...</a:t>
            </a:r>
          </a:p>
          <a:p>
            <a:r>
              <a:rPr lang="en-US" dirty="0"/>
              <a:t>Step 5: User ID Creation. ...</a:t>
            </a:r>
          </a:p>
          <a:p>
            <a:r>
              <a:rPr lang="en-US" dirty="0"/>
              <a:t>1.2 Sign In into </a:t>
            </a:r>
            <a:r>
              <a:rPr lang="en-US" b="1" dirty="0"/>
              <a:t>Digital Locker</a:t>
            </a:r>
            <a:r>
              <a:rPr lang="en-US" dirty="0"/>
              <a:t> Account.</a:t>
            </a:r>
          </a:p>
          <a:p>
            <a:r>
              <a:rPr lang="en-US" dirty="0"/>
              <a:t>Step 1: Click on 'Sign In'</a:t>
            </a:r>
          </a:p>
          <a:p>
            <a:endParaRPr lang="en-IN" dirty="0"/>
          </a:p>
        </p:txBody>
      </p:sp>
      <p:sp>
        <p:nvSpPr>
          <p:cNvPr id="2" name="Title 1"/>
          <p:cNvSpPr>
            <a:spLocks noGrp="1"/>
          </p:cNvSpPr>
          <p:nvPr>
            <p:ph type="title"/>
          </p:nvPr>
        </p:nvSpPr>
        <p:spPr/>
        <p:txBody>
          <a:bodyPr/>
          <a:lstStyle/>
          <a:p>
            <a:r>
              <a:rPr lang="en-IN" dirty="0" smtClean="0"/>
              <a:t>How to use </a:t>
            </a:r>
            <a:r>
              <a:rPr lang="en-IN" dirty="0" err="1" smtClean="0"/>
              <a:t>digilocker</a:t>
            </a:r>
            <a:endParaRPr lang="en-IN" dirty="0"/>
          </a:p>
        </p:txBody>
      </p:sp>
    </p:spTree>
    <p:extLst>
      <p:ext uri="{BB962C8B-B14F-4D97-AF65-F5344CB8AC3E}">
        <p14:creationId xmlns:p14="http://schemas.microsoft.com/office/powerpoint/2010/main" val="1890231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b="1" dirty="0" smtClean="0"/>
              <a:t>Benefits to Citizens</a:t>
            </a:r>
          </a:p>
          <a:p>
            <a:pPr lvl="1"/>
            <a:r>
              <a:rPr lang="en-US" dirty="0"/>
              <a:t>Important Documents Anytime, Anywhere!</a:t>
            </a:r>
          </a:p>
          <a:p>
            <a:pPr lvl="1"/>
            <a:r>
              <a:rPr lang="en-US" dirty="0"/>
              <a:t>Authentic Documents, Legally at Par with Originals.</a:t>
            </a:r>
          </a:p>
          <a:p>
            <a:pPr lvl="1"/>
            <a:r>
              <a:rPr lang="en-US" dirty="0"/>
              <a:t>Digital Document Exchange with the consent of the citizen.</a:t>
            </a:r>
          </a:p>
          <a:p>
            <a:pPr lvl="1"/>
            <a:r>
              <a:rPr lang="en-US" dirty="0"/>
              <a:t>Faster service Delivery- Government Benefits, Employment, Financial Inclusion, Education, Health</a:t>
            </a:r>
            <a:r>
              <a:rPr lang="en-US" dirty="0" smtClean="0"/>
              <a:t>.</a:t>
            </a:r>
          </a:p>
          <a:p>
            <a:endParaRPr lang="en-US" dirty="0"/>
          </a:p>
          <a:p>
            <a:endParaRPr lang="en-IN" dirty="0"/>
          </a:p>
        </p:txBody>
      </p:sp>
      <p:sp>
        <p:nvSpPr>
          <p:cNvPr id="2" name="Title 1"/>
          <p:cNvSpPr>
            <a:spLocks noGrp="1"/>
          </p:cNvSpPr>
          <p:nvPr>
            <p:ph type="title"/>
          </p:nvPr>
        </p:nvSpPr>
        <p:spPr/>
        <p:txBody>
          <a:bodyPr/>
          <a:lstStyle/>
          <a:p>
            <a:r>
              <a:rPr lang="en-IN" dirty="0" smtClean="0"/>
              <a:t>Benefits of </a:t>
            </a:r>
            <a:r>
              <a:rPr lang="en-IN" dirty="0" err="1" smtClean="0"/>
              <a:t>Digilocker</a:t>
            </a:r>
            <a:endParaRPr lang="en-IN" dirty="0"/>
          </a:p>
        </p:txBody>
      </p:sp>
    </p:spTree>
    <p:extLst>
      <p:ext uri="{BB962C8B-B14F-4D97-AF65-F5344CB8AC3E}">
        <p14:creationId xmlns:p14="http://schemas.microsoft.com/office/powerpoint/2010/main" val="345333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b="1" dirty="0"/>
              <a:t>Benefits to </a:t>
            </a:r>
            <a:r>
              <a:rPr lang="en-US" b="1" dirty="0" smtClean="0"/>
              <a:t>Agencies</a:t>
            </a:r>
          </a:p>
          <a:p>
            <a:r>
              <a:rPr lang="en-US" b="1" dirty="0" smtClean="0"/>
              <a:t>Reduced </a:t>
            </a:r>
            <a:r>
              <a:rPr lang="en-US" b="1" dirty="0"/>
              <a:t>Administrative Overhead:</a:t>
            </a:r>
            <a:r>
              <a:rPr lang="en-US" dirty="0"/>
              <a:t> </a:t>
            </a:r>
            <a:endParaRPr lang="en-US" dirty="0" smtClean="0"/>
          </a:p>
          <a:p>
            <a:pPr lvl="1"/>
            <a:r>
              <a:rPr lang="en-US" dirty="0" smtClean="0"/>
              <a:t>Aimed </a:t>
            </a:r>
            <a:r>
              <a:rPr lang="en-US" dirty="0"/>
              <a:t>at </a:t>
            </a:r>
            <a:r>
              <a:rPr lang="en-US" dirty="0" smtClean="0"/>
              <a:t>paperless </a:t>
            </a:r>
            <a:r>
              <a:rPr lang="en-US" dirty="0"/>
              <a:t>governance. R</a:t>
            </a:r>
            <a:r>
              <a:rPr lang="en-US" dirty="0" smtClean="0"/>
              <a:t>educes </a:t>
            </a:r>
            <a:r>
              <a:rPr lang="en-US" dirty="0"/>
              <a:t>the administrative overhead by minimizing the use of paper and curtailing the verification process.</a:t>
            </a:r>
          </a:p>
          <a:p>
            <a:r>
              <a:rPr lang="en-US" b="1" dirty="0"/>
              <a:t>Digital Transformation:</a:t>
            </a:r>
            <a:r>
              <a:rPr lang="en-US" dirty="0"/>
              <a:t> </a:t>
            </a:r>
            <a:endParaRPr lang="en-US" dirty="0" smtClean="0"/>
          </a:p>
          <a:p>
            <a:pPr lvl="1"/>
            <a:r>
              <a:rPr lang="en-US" dirty="0" smtClean="0"/>
              <a:t>Provides </a:t>
            </a:r>
            <a:r>
              <a:rPr lang="en-US" dirty="0"/>
              <a:t>trusted issued documents. Issued Documents available via </a:t>
            </a:r>
            <a:r>
              <a:rPr lang="en-US" dirty="0" err="1"/>
              <a:t>DigiLocker</a:t>
            </a:r>
            <a:r>
              <a:rPr lang="en-US" dirty="0"/>
              <a:t> are fetched in real-time directly from the issuing agency.</a:t>
            </a:r>
          </a:p>
          <a:p>
            <a:r>
              <a:rPr lang="en-US" b="1" dirty="0"/>
              <a:t>Secure Document Gateway</a:t>
            </a:r>
            <a:r>
              <a:rPr lang="en-US" b="1" dirty="0" smtClean="0"/>
              <a:t>:</a:t>
            </a:r>
          </a:p>
          <a:p>
            <a:pPr lvl="1"/>
            <a:r>
              <a:rPr lang="en-US" dirty="0" smtClean="0"/>
              <a:t>Acts </a:t>
            </a:r>
            <a:r>
              <a:rPr lang="en-US" dirty="0"/>
              <a:t>as a secure document exchange platform like payment gateway between trusted issuer and trusted Requester/Verifier with the consent of the citizen.</a:t>
            </a:r>
          </a:p>
          <a:p>
            <a:r>
              <a:rPr lang="en-US" b="1" dirty="0"/>
              <a:t>Real Time Verification:</a:t>
            </a:r>
            <a:r>
              <a:rPr lang="en-US" dirty="0"/>
              <a:t> </a:t>
            </a:r>
            <a:endParaRPr lang="en-US" dirty="0" smtClean="0"/>
          </a:p>
          <a:p>
            <a:pPr lvl="1"/>
            <a:r>
              <a:rPr lang="en-US" dirty="0" smtClean="0"/>
              <a:t>Provides </a:t>
            </a:r>
            <a:r>
              <a:rPr lang="en-US" dirty="0"/>
              <a:t>a verification module enabling government agencies to verify data directly from issuers after obtaining user consent.</a:t>
            </a:r>
          </a:p>
          <a:p>
            <a:endParaRPr lang="en-IN" dirty="0"/>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612117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The </a:t>
            </a:r>
            <a:r>
              <a:rPr lang="en-US" b="1" dirty="0" err="1"/>
              <a:t>Umang</a:t>
            </a:r>
            <a:r>
              <a:rPr lang="en-US" b="1" dirty="0"/>
              <a:t> app</a:t>
            </a:r>
            <a:r>
              <a:rPr lang="en-US" dirty="0"/>
              <a:t> is a unified </a:t>
            </a:r>
            <a:r>
              <a:rPr lang="en-US" b="1" dirty="0"/>
              <a:t>application</a:t>
            </a:r>
            <a:r>
              <a:rPr lang="en-US" dirty="0"/>
              <a:t> </a:t>
            </a:r>
            <a:r>
              <a:rPr lang="en-US" dirty="0" smtClean="0"/>
              <a:t>on mobiles that </a:t>
            </a:r>
            <a:r>
              <a:rPr lang="en-US" dirty="0"/>
              <a:t>can be used to avail a number of pan India e-government services such as </a:t>
            </a:r>
            <a:endParaRPr lang="en-US" dirty="0" smtClean="0"/>
          </a:p>
          <a:p>
            <a:pPr lvl="1"/>
            <a:r>
              <a:rPr lang="en-US" dirty="0" smtClean="0"/>
              <a:t>filing </a:t>
            </a:r>
            <a:r>
              <a:rPr lang="en-US" dirty="0"/>
              <a:t>income </a:t>
            </a:r>
            <a:r>
              <a:rPr lang="en-US" dirty="0" smtClean="0"/>
              <a:t>tax</a:t>
            </a:r>
          </a:p>
          <a:p>
            <a:pPr lvl="1"/>
            <a:r>
              <a:rPr lang="en-US" dirty="0" smtClean="0"/>
              <a:t>making </a:t>
            </a:r>
            <a:r>
              <a:rPr lang="en-US" dirty="0" err="1"/>
              <a:t>Aadhar</a:t>
            </a:r>
            <a:r>
              <a:rPr lang="en-US" dirty="0"/>
              <a:t> and provident fund </a:t>
            </a:r>
            <a:r>
              <a:rPr lang="en-US" dirty="0" smtClean="0"/>
              <a:t>queries,</a:t>
            </a:r>
          </a:p>
          <a:p>
            <a:pPr lvl="1"/>
            <a:r>
              <a:rPr lang="en-US" dirty="0" smtClean="0"/>
              <a:t>booking </a:t>
            </a:r>
            <a:r>
              <a:rPr lang="en-US" dirty="0"/>
              <a:t>a gas </a:t>
            </a:r>
            <a:r>
              <a:rPr lang="en-US" dirty="0" smtClean="0"/>
              <a:t>cylinder</a:t>
            </a:r>
          </a:p>
          <a:p>
            <a:pPr lvl="1"/>
            <a:r>
              <a:rPr lang="en-US" dirty="0" smtClean="0"/>
              <a:t>Passport </a:t>
            </a:r>
            <a:r>
              <a:rPr lang="en-US" dirty="0" err="1" smtClean="0"/>
              <a:t>Seva</a:t>
            </a:r>
            <a:r>
              <a:rPr lang="en-US" dirty="0" smtClean="0"/>
              <a:t> etc.</a:t>
            </a:r>
          </a:p>
          <a:p>
            <a:pPr lvl="1"/>
            <a:r>
              <a:rPr lang="en-US" dirty="0" smtClean="0"/>
              <a:t>The</a:t>
            </a:r>
            <a:r>
              <a:rPr lang="en-US" dirty="0"/>
              <a:t> </a:t>
            </a:r>
            <a:r>
              <a:rPr lang="en-US" b="1" dirty="0"/>
              <a:t>app</a:t>
            </a:r>
            <a:r>
              <a:rPr lang="en-US" dirty="0"/>
              <a:t> can be downloaded on Android, iOS and Windows phones for free</a:t>
            </a:r>
            <a:r>
              <a:rPr lang="en-US" dirty="0" smtClean="0"/>
              <a:t>.</a:t>
            </a:r>
          </a:p>
          <a:p>
            <a:r>
              <a:rPr lang="en-US" dirty="0" smtClean="0"/>
              <a:t>It provides more than 100 government services from both state and central government</a:t>
            </a:r>
            <a:endParaRPr lang="en-IN" dirty="0"/>
          </a:p>
        </p:txBody>
      </p:sp>
      <p:sp>
        <p:nvSpPr>
          <p:cNvPr id="2" name="Title 1"/>
          <p:cNvSpPr>
            <a:spLocks noGrp="1"/>
          </p:cNvSpPr>
          <p:nvPr>
            <p:ph type="title"/>
          </p:nvPr>
        </p:nvSpPr>
        <p:spPr/>
        <p:txBody>
          <a:bodyPr/>
          <a:lstStyle/>
          <a:p>
            <a:r>
              <a:rPr lang="en-IN" dirty="0" smtClean="0"/>
              <a:t>UMANG App</a:t>
            </a:r>
            <a:endParaRPr lang="en-IN" dirty="0"/>
          </a:p>
        </p:txBody>
      </p:sp>
    </p:spTree>
    <p:extLst>
      <p:ext uri="{BB962C8B-B14F-4D97-AF65-F5344CB8AC3E}">
        <p14:creationId xmlns:p14="http://schemas.microsoft.com/office/powerpoint/2010/main" val="3391890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90750" y="1529556"/>
            <a:ext cx="4762500" cy="442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3968390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smtClean="0"/>
              <a:t>Step </a:t>
            </a:r>
            <a:r>
              <a:rPr lang="en-US" b="1" dirty="0"/>
              <a:t>1:</a:t>
            </a:r>
            <a:r>
              <a:rPr lang="en-US" dirty="0"/>
              <a:t> Download the </a:t>
            </a:r>
            <a:r>
              <a:rPr lang="en-US" dirty="0" err="1"/>
              <a:t>Umang</a:t>
            </a:r>
            <a:r>
              <a:rPr lang="en-US" dirty="0"/>
              <a:t> app from Google Play Store or Apple App Store</a:t>
            </a:r>
          </a:p>
          <a:p>
            <a:r>
              <a:rPr lang="en-US" b="1" dirty="0"/>
              <a:t>Step 2: </a:t>
            </a:r>
            <a:r>
              <a:rPr lang="en-US" dirty="0"/>
              <a:t>Create your ‘Profile’ by providing personal details such as name, mobile number, age. There is also an option to upload a profile photo</a:t>
            </a:r>
          </a:p>
          <a:p>
            <a:r>
              <a:rPr lang="en-US" b="1" dirty="0"/>
              <a:t>Step 3:</a:t>
            </a:r>
            <a:r>
              <a:rPr lang="en-US" dirty="0"/>
              <a:t> You can also link your </a:t>
            </a:r>
            <a:r>
              <a:rPr lang="en-US" dirty="0" err="1"/>
              <a:t>Aadhaar</a:t>
            </a:r>
            <a:r>
              <a:rPr lang="en-US" dirty="0"/>
              <a:t> number to the app and other social media accounts</a:t>
            </a:r>
          </a:p>
          <a:p>
            <a:r>
              <a:rPr lang="en-US" b="1" dirty="0"/>
              <a:t>Step 4:</a:t>
            </a:r>
            <a:r>
              <a:rPr lang="en-US" dirty="0"/>
              <a:t> After profile creation, you can log in and go to the ‘Sort &amp; Filter’ section to browse through the services and categories</a:t>
            </a:r>
          </a:p>
          <a:p>
            <a:r>
              <a:rPr lang="en-US" b="1" dirty="0"/>
              <a:t>Step 5:</a:t>
            </a:r>
            <a:r>
              <a:rPr lang="en-US" dirty="0"/>
              <a:t> Go to the search option to look for particular </a:t>
            </a:r>
            <a:r>
              <a:rPr lang="en-US" dirty="0" smtClean="0"/>
              <a:t>services</a:t>
            </a:r>
            <a:endParaRPr lang="en-US" dirty="0"/>
          </a:p>
        </p:txBody>
      </p:sp>
      <p:sp>
        <p:nvSpPr>
          <p:cNvPr id="2" name="Title 1"/>
          <p:cNvSpPr>
            <a:spLocks noGrp="1"/>
          </p:cNvSpPr>
          <p:nvPr>
            <p:ph type="title"/>
          </p:nvPr>
        </p:nvSpPr>
        <p:spPr/>
        <p:txBody>
          <a:bodyPr/>
          <a:lstStyle/>
          <a:p>
            <a:r>
              <a:rPr lang="en-IN" dirty="0" smtClean="0"/>
              <a:t>How To Use UMANG app</a:t>
            </a:r>
            <a:endParaRPr lang="en-IN" dirty="0"/>
          </a:p>
        </p:txBody>
      </p:sp>
    </p:spTree>
    <p:extLst>
      <p:ext uri="{BB962C8B-B14F-4D97-AF65-F5344CB8AC3E}">
        <p14:creationId xmlns:p14="http://schemas.microsoft.com/office/powerpoint/2010/main" val="32568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smtClean="0"/>
              <a:t>E-Governance means electronic governance. The word “electronic” implies technology driven governance</a:t>
            </a:r>
          </a:p>
          <a:p>
            <a:r>
              <a:rPr lang="en-US" b="1" dirty="0" smtClean="0"/>
              <a:t>E </a:t>
            </a:r>
            <a:r>
              <a:rPr lang="en-US" b="1" dirty="0"/>
              <a:t>governance</a:t>
            </a:r>
            <a:r>
              <a:rPr lang="en-US" dirty="0"/>
              <a:t> </a:t>
            </a:r>
            <a:r>
              <a:rPr lang="en-US" dirty="0" smtClean="0"/>
              <a:t>is the application of Information and </a:t>
            </a:r>
            <a:r>
              <a:rPr lang="en-US" dirty="0" err="1" smtClean="0"/>
              <a:t>CommunicationTechnology</a:t>
            </a:r>
            <a:r>
              <a:rPr lang="en-US" dirty="0" smtClean="0"/>
              <a:t>(ICT)by</a:t>
            </a:r>
            <a:r>
              <a:rPr lang="en-US" dirty="0"/>
              <a:t> </a:t>
            </a:r>
            <a:r>
              <a:rPr lang="en-US" b="1" dirty="0"/>
              <a:t>government</a:t>
            </a:r>
            <a:r>
              <a:rPr lang="en-US" dirty="0"/>
              <a:t> </a:t>
            </a:r>
            <a:r>
              <a:rPr lang="en-US" dirty="0" err="1"/>
              <a:t>organisations</a:t>
            </a:r>
            <a:r>
              <a:rPr lang="en-US" dirty="0"/>
              <a:t> for Exchange of information with citizens, businesses </a:t>
            </a:r>
            <a:r>
              <a:rPr lang="en-US" dirty="0" smtClean="0"/>
              <a:t>or other</a:t>
            </a:r>
            <a:r>
              <a:rPr lang="en-US" dirty="0"/>
              <a:t> </a:t>
            </a:r>
            <a:r>
              <a:rPr lang="en-US" b="1" dirty="0"/>
              <a:t>government</a:t>
            </a:r>
            <a:r>
              <a:rPr lang="en-US" dirty="0"/>
              <a:t> </a:t>
            </a:r>
            <a:r>
              <a:rPr lang="en-US" dirty="0" smtClean="0"/>
              <a:t>departments</a:t>
            </a:r>
          </a:p>
          <a:p>
            <a:r>
              <a:rPr lang="en-US" dirty="0" smtClean="0"/>
              <a:t>ICT means providing information through the use of Internet, Local Area Network, mobiles etc. </a:t>
            </a:r>
          </a:p>
          <a:p>
            <a:r>
              <a:rPr lang="en-US" dirty="0" smtClean="0"/>
              <a:t>Faster </a:t>
            </a:r>
            <a:r>
              <a:rPr lang="en-US" dirty="0"/>
              <a:t>and more efficient delivery of public services, Improving internal </a:t>
            </a:r>
            <a:r>
              <a:rPr lang="en-US" dirty="0" smtClean="0"/>
              <a:t>efficiency</a:t>
            </a:r>
          </a:p>
          <a:p>
            <a:r>
              <a:rPr lang="en-US" dirty="0" smtClean="0"/>
              <a:t>Reducing </a:t>
            </a:r>
            <a:r>
              <a:rPr lang="en-US" dirty="0"/>
              <a:t>costs / increasing revenue, Re-structuring of administrative </a:t>
            </a:r>
            <a:r>
              <a:rPr lang="en-US" dirty="0" smtClean="0"/>
              <a:t>processes</a:t>
            </a:r>
            <a:endParaRPr lang="en-IN" dirty="0"/>
          </a:p>
        </p:txBody>
      </p:sp>
      <p:sp>
        <p:nvSpPr>
          <p:cNvPr id="2" name="Title 1"/>
          <p:cNvSpPr>
            <a:spLocks noGrp="1"/>
          </p:cNvSpPr>
          <p:nvPr>
            <p:ph type="title"/>
          </p:nvPr>
        </p:nvSpPr>
        <p:spPr/>
        <p:txBody>
          <a:bodyPr/>
          <a:lstStyle/>
          <a:p>
            <a:r>
              <a:rPr lang="en-IN" dirty="0" smtClean="0"/>
              <a:t>E-Governance</a:t>
            </a:r>
            <a:endParaRPr lang="en-IN" dirty="0"/>
          </a:p>
        </p:txBody>
      </p:sp>
    </p:spTree>
    <p:extLst>
      <p:ext uri="{BB962C8B-B14F-4D97-AF65-F5344CB8AC3E}">
        <p14:creationId xmlns:p14="http://schemas.microsoft.com/office/powerpoint/2010/main" val="13757109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b="1" dirty="0"/>
              <a:t>Step 1:</a:t>
            </a:r>
            <a:r>
              <a:rPr lang="en-US" dirty="0"/>
              <a:t> Download the </a:t>
            </a:r>
            <a:r>
              <a:rPr lang="en-US" dirty="0" err="1"/>
              <a:t>Umang</a:t>
            </a:r>
            <a:r>
              <a:rPr lang="en-US" dirty="0"/>
              <a:t> app from Google Play Store or Apple App Store</a:t>
            </a:r>
          </a:p>
          <a:p>
            <a:r>
              <a:rPr lang="en-US" b="1" dirty="0"/>
              <a:t>Step 2:</a:t>
            </a:r>
            <a:r>
              <a:rPr lang="en-US" dirty="0"/>
              <a:t> Launch the app and click on ‘New User’.</a:t>
            </a:r>
          </a:p>
          <a:p>
            <a:r>
              <a:rPr lang="en-US" b="1" dirty="0"/>
              <a:t>Step 3:</a:t>
            </a:r>
            <a:r>
              <a:rPr lang="en-US" dirty="0"/>
              <a:t> On the ‘Registration’ screen, key in the mobile number and click ‘Proceed’. You will see the mobile number verification screen</a:t>
            </a:r>
          </a:p>
          <a:p>
            <a:r>
              <a:rPr lang="en-US" b="1" dirty="0"/>
              <a:t>Step 4:</a:t>
            </a:r>
            <a:r>
              <a:rPr lang="en-US" dirty="0"/>
              <a:t> Now, key in the OTP and proceed to set MPIN. Type MPIN and click ‘Confirm MPIN’</a:t>
            </a:r>
          </a:p>
          <a:p>
            <a:r>
              <a:rPr lang="en-US" b="1" dirty="0"/>
              <a:t>Step 5:</a:t>
            </a:r>
            <a:r>
              <a:rPr lang="en-US" dirty="0"/>
              <a:t> Choose ‘Proceed’ and answer the security question and continue</a:t>
            </a:r>
          </a:p>
          <a:p>
            <a:r>
              <a:rPr lang="en-US" b="1" dirty="0"/>
              <a:t>Step 6:</a:t>
            </a:r>
            <a:r>
              <a:rPr lang="en-US" dirty="0"/>
              <a:t> Now, enter </a:t>
            </a:r>
            <a:r>
              <a:rPr lang="en-US" dirty="0" err="1"/>
              <a:t>Aadhar</a:t>
            </a:r>
            <a:r>
              <a:rPr lang="en-US" dirty="0"/>
              <a:t> number if you want to link it or click ‘Skip’ to move on to the ‘Profile Information Screen’, where you will have to enter profile details and click ‘Save &amp; Proceed’</a:t>
            </a:r>
          </a:p>
          <a:p>
            <a:r>
              <a:rPr lang="en-US" b="1" dirty="0"/>
              <a:t>Step 7:</a:t>
            </a:r>
            <a:r>
              <a:rPr lang="en-US" dirty="0"/>
              <a:t> This completes the registration process and you will be redirected to the home screen</a:t>
            </a:r>
          </a:p>
          <a:p>
            <a:endParaRPr lang="en-IN" dirty="0"/>
          </a:p>
        </p:txBody>
      </p:sp>
      <p:sp>
        <p:nvSpPr>
          <p:cNvPr id="2" name="Title 1"/>
          <p:cNvSpPr>
            <a:spLocks noGrp="1"/>
          </p:cNvSpPr>
          <p:nvPr>
            <p:ph type="title"/>
          </p:nvPr>
        </p:nvSpPr>
        <p:spPr/>
        <p:txBody>
          <a:bodyPr>
            <a:normAutofit fontScale="90000"/>
          </a:bodyPr>
          <a:lstStyle/>
          <a:p>
            <a:r>
              <a:rPr lang="en-IN" dirty="0" smtClean="0"/>
              <a:t>How to Register/Set up Using Mobile number</a:t>
            </a:r>
            <a:endParaRPr lang="en-IN" dirty="0"/>
          </a:p>
        </p:txBody>
      </p:sp>
    </p:spTree>
    <p:extLst>
      <p:ext uri="{BB962C8B-B14F-4D97-AF65-F5344CB8AC3E}">
        <p14:creationId xmlns:p14="http://schemas.microsoft.com/office/powerpoint/2010/main" val="2097830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a:t>If a user chooses to go ahead with </a:t>
            </a:r>
            <a:r>
              <a:rPr lang="en-US" b="1" dirty="0" err="1"/>
              <a:t>Aadhar</a:t>
            </a:r>
            <a:r>
              <a:rPr lang="en-US" b="1" dirty="0"/>
              <a:t> verification on </a:t>
            </a:r>
            <a:r>
              <a:rPr lang="en-US" b="1" dirty="0" err="1"/>
              <a:t>Umang</a:t>
            </a:r>
            <a:r>
              <a:rPr lang="en-US" b="1" dirty="0"/>
              <a:t>:</a:t>
            </a:r>
            <a:endParaRPr lang="en-US" dirty="0"/>
          </a:p>
          <a:p>
            <a:pPr lvl="1"/>
            <a:r>
              <a:rPr lang="en-US" dirty="0"/>
              <a:t>It will allow users to log in to the app using </a:t>
            </a:r>
            <a:r>
              <a:rPr lang="en-US" dirty="0" err="1"/>
              <a:t>Aadhar</a:t>
            </a:r>
            <a:r>
              <a:rPr lang="en-US" dirty="0"/>
              <a:t> number</a:t>
            </a:r>
          </a:p>
          <a:p>
            <a:pPr lvl="1"/>
            <a:r>
              <a:rPr lang="en-US" dirty="0"/>
              <a:t>The information will be used for E-KYC purposes</a:t>
            </a:r>
          </a:p>
          <a:p>
            <a:pPr lvl="1"/>
            <a:r>
              <a:rPr lang="en-US" dirty="0"/>
              <a:t>During profile creation, </a:t>
            </a:r>
            <a:r>
              <a:rPr lang="en-US" dirty="0" err="1"/>
              <a:t>Aadhaar</a:t>
            </a:r>
            <a:r>
              <a:rPr lang="en-US" dirty="0"/>
              <a:t> information is copied automatically to the </a:t>
            </a:r>
            <a:r>
              <a:rPr lang="en-US" dirty="0" err="1"/>
              <a:t>Umang</a:t>
            </a:r>
            <a:r>
              <a:rPr lang="en-US" dirty="0"/>
              <a:t> profile</a:t>
            </a:r>
          </a:p>
          <a:p>
            <a:r>
              <a:rPr lang="en-US" i="1" dirty="0"/>
              <a:t>Note that if you key in your email address during profile creation, an email will be sent for verification to the given email address. The email id will be displayed only if the user verifies the same.</a:t>
            </a:r>
            <a:endParaRPr lang="en-US" dirty="0"/>
          </a:p>
          <a:p>
            <a:endParaRPr lang="en-IN" dirty="0"/>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2737167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The Indian e-governance portal is </a:t>
            </a:r>
            <a:r>
              <a:rPr lang="en-US" dirty="0">
                <a:hlinkClick r:id="rId2"/>
              </a:rPr>
              <a:t>https://nceg.gov.in</a:t>
            </a:r>
            <a:r>
              <a:rPr lang="en-US" dirty="0"/>
              <a:t>. </a:t>
            </a:r>
            <a:endParaRPr lang="en-US" dirty="0" smtClean="0"/>
          </a:p>
          <a:p>
            <a:r>
              <a:rPr lang="en-US" dirty="0" smtClean="0"/>
              <a:t>On </a:t>
            </a:r>
            <a:r>
              <a:rPr lang="en-US" dirty="0"/>
              <a:t>this portal, one can get comprehensive information regarding National Conference on E-governance and reports on earlier conferences. </a:t>
            </a:r>
          </a:p>
          <a:p>
            <a:r>
              <a:rPr lang="en-US" dirty="0"/>
              <a:t>Additionally, the portal provides links to the following important pages:</a:t>
            </a:r>
          </a:p>
          <a:p>
            <a:pPr lvl="1"/>
            <a:r>
              <a:rPr lang="en-US" dirty="0"/>
              <a:t>Digital India</a:t>
            </a:r>
          </a:p>
          <a:p>
            <a:pPr lvl="1"/>
            <a:r>
              <a:rPr lang="en-US" dirty="0"/>
              <a:t>National Portal of India: It is developed to provide access to information and services being provided by the government</a:t>
            </a:r>
          </a:p>
          <a:p>
            <a:pPr lvl="1"/>
            <a:r>
              <a:rPr lang="en-US" dirty="0"/>
              <a:t>PM India Website: provides information relating to the Prime Minister’s Office. </a:t>
            </a:r>
          </a:p>
          <a:p>
            <a:pPr lvl="1"/>
            <a:r>
              <a:rPr lang="en-US" dirty="0"/>
              <a:t>United Nations e-governance website</a:t>
            </a:r>
          </a:p>
          <a:p>
            <a:endParaRPr lang="en-IN" dirty="0"/>
          </a:p>
        </p:txBody>
      </p:sp>
      <p:sp>
        <p:nvSpPr>
          <p:cNvPr id="2" name="Title 1"/>
          <p:cNvSpPr>
            <a:spLocks noGrp="1"/>
          </p:cNvSpPr>
          <p:nvPr>
            <p:ph type="title"/>
          </p:nvPr>
        </p:nvSpPr>
        <p:spPr/>
        <p:txBody>
          <a:bodyPr/>
          <a:lstStyle/>
          <a:p>
            <a:r>
              <a:rPr lang="en-IN" dirty="0" smtClean="0"/>
              <a:t>E-Governance Portal</a:t>
            </a:r>
            <a:endParaRPr lang="en-IN" dirty="0"/>
          </a:p>
        </p:txBody>
      </p:sp>
    </p:spTree>
    <p:extLst>
      <p:ext uri="{BB962C8B-B14F-4D97-AF65-F5344CB8AC3E}">
        <p14:creationId xmlns:p14="http://schemas.microsoft.com/office/powerpoint/2010/main" val="501530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 </a:t>
            </a:r>
            <a:r>
              <a:rPr lang="en-US" dirty="0" smtClean="0"/>
              <a:t>It is </a:t>
            </a:r>
            <a:r>
              <a:rPr lang="en-US" dirty="0"/>
              <a:t>the best utilization of information and communication technologies </a:t>
            </a:r>
            <a:r>
              <a:rPr lang="en-US" dirty="0" smtClean="0"/>
              <a:t>to increase productivity</a:t>
            </a:r>
            <a:r>
              <a:rPr lang="en-US" dirty="0"/>
              <a:t>, efficacy, transparency and liability of informational </a:t>
            </a:r>
            <a:r>
              <a:rPr lang="en-US" dirty="0" smtClean="0"/>
              <a:t>interchanges </a:t>
            </a:r>
            <a:r>
              <a:rPr lang="en-US" dirty="0"/>
              <a:t>within government, between government agencies at different levels, citizen &amp; businesses</a:t>
            </a:r>
            <a:r>
              <a:rPr lang="en-US" dirty="0" smtClean="0"/>
              <a:t>.</a:t>
            </a:r>
          </a:p>
          <a:p>
            <a:r>
              <a:rPr lang="en-US" dirty="0" smtClean="0"/>
              <a:t> </a:t>
            </a:r>
            <a:r>
              <a:rPr lang="en-US" dirty="0"/>
              <a:t>It also gives authorization to citizens through access and use of </a:t>
            </a:r>
            <a:r>
              <a:rPr lang="en-US" dirty="0" smtClean="0"/>
              <a:t>information</a:t>
            </a:r>
          </a:p>
          <a:p>
            <a:r>
              <a:rPr lang="en-US" dirty="0" smtClean="0"/>
              <a:t>E-governance </a:t>
            </a:r>
            <a:r>
              <a:rPr lang="en-US" dirty="0"/>
              <a:t>uses information and communication technologies at various levels of the government and the public sector to enhance governance</a:t>
            </a:r>
            <a:r>
              <a:rPr lang="en-US" dirty="0" smtClean="0"/>
              <a:t>.</a:t>
            </a:r>
            <a:endParaRPr lang="en-IN" dirty="0"/>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3251907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E-governance can transform </a:t>
            </a:r>
          </a:p>
          <a:p>
            <a:pPr lvl="1"/>
            <a:r>
              <a:rPr lang="en-IN" dirty="0" smtClean="0"/>
              <a:t>citizen service</a:t>
            </a:r>
          </a:p>
          <a:p>
            <a:pPr lvl="1"/>
            <a:r>
              <a:rPr lang="en-IN" dirty="0" smtClean="0"/>
              <a:t>provide access to information regarding government services, their rules and policies etc.</a:t>
            </a:r>
          </a:p>
          <a:p>
            <a:pPr lvl="1"/>
            <a:r>
              <a:rPr lang="en-IN" dirty="0" smtClean="0"/>
              <a:t>Enables citizen participation in government</a:t>
            </a:r>
          </a:p>
          <a:p>
            <a:pPr lvl="1"/>
            <a:r>
              <a:rPr lang="en-IN" dirty="0" smtClean="0"/>
              <a:t>Enhances citizens economic and social opportunities so that they make better lives for themselves and generations to come</a:t>
            </a:r>
          </a:p>
          <a:p>
            <a:endParaRPr lang="en-IN" dirty="0"/>
          </a:p>
        </p:txBody>
      </p:sp>
      <p:sp>
        <p:nvSpPr>
          <p:cNvPr id="2" name="Title 1"/>
          <p:cNvSpPr>
            <a:spLocks noGrp="1"/>
          </p:cNvSpPr>
          <p:nvPr>
            <p:ph type="title"/>
          </p:nvPr>
        </p:nvSpPr>
        <p:spPr/>
        <p:txBody>
          <a:bodyPr/>
          <a:lstStyle/>
          <a:p>
            <a:r>
              <a:rPr lang="en-IN" dirty="0" smtClean="0"/>
              <a:t>Need for E-governance</a:t>
            </a:r>
            <a:endParaRPr lang="en-IN" dirty="0"/>
          </a:p>
        </p:txBody>
      </p:sp>
    </p:spTree>
    <p:extLst>
      <p:ext uri="{BB962C8B-B14F-4D97-AF65-F5344CB8AC3E}">
        <p14:creationId xmlns:p14="http://schemas.microsoft.com/office/powerpoint/2010/main" val="193302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IN" dirty="0" smtClean="0"/>
              <a:t>The basic elements of e-governance are</a:t>
            </a:r>
          </a:p>
          <a:p>
            <a:pPr lvl="1"/>
            <a:r>
              <a:rPr lang="en-IN" dirty="0" smtClean="0"/>
              <a:t>Government</a:t>
            </a:r>
          </a:p>
          <a:p>
            <a:pPr lvl="1"/>
            <a:r>
              <a:rPr lang="en-IN" dirty="0" smtClean="0"/>
              <a:t>Citizens</a:t>
            </a:r>
          </a:p>
          <a:p>
            <a:pPr lvl="1"/>
            <a:r>
              <a:rPr lang="en-IN" dirty="0" smtClean="0"/>
              <a:t>Investors/Businesses</a:t>
            </a:r>
          </a:p>
          <a:p>
            <a:r>
              <a:rPr lang="en-IN" dirty="0" smtClean="0"/>
              <a:t>E-governance means exchange of information between these three components. The interaction between the components is  of the following types:</a:t>
            </a:r>
          </a:p>
          <a:p>
            <a:pPr lvl="1"/>
            <a:r>
              <a:rPr lang="en-IN" dirty="0" smtClean="0"/>
              <a:t>Government to Citizen(G2C)</a:t>
            </a:r>
          </a:p>
          <a:p>
            <a:pPr lvl="1"/>
            <a:r>
              <a:rPr lang="en-IN" dirty="0" smtClean="0"/>
              <a:t>Government to Businesses(G2B)</a:t>
            </a:r>
          </a:p>
          <a:p>
            <a:pPr lvl="1"/>
            <a:r>
              <a:rPr lang="en-IN" dirty="0" smtClean="0"/>
              <a:t>Government to Government(G2G)</a:t>
            </a:r>
          </a:p>
          <a:p>
            <a:r>
              <a:rPr lang="en-IN" dirty="0" smtClean="0"/>
              <a:t>From the Third category a fourth category comes into picture and that consists of back office processes and interactions within the entire government framework. It is as follows:</a:t>
            </a:r>
          </a:p>
          <a:p>
            <a:pPr lvl="1"/>
            <a:r>
              <a:rPr lang="en-IN" dirty="0" smtClean="0"/>
              <a:t>Government to Employee(G2E)</a:t>
            </a:r>
          </a:p>
        </p:txBody>
      </p:sp>
      <p:sp>
        <p:nvSpPr>
          <p:cNvPr id="2" name="Title 1"/>
          <p:cNvSpPr>
            <a:spLocks noGrp="1"/>
          </p:cNvSpPr>
          <p:nvPr>
            <p:ph type="title"/>
          </p:nvPr>
        </p:nvSpPr>
        <p:spPr/>
        <p:txBody>
          <a:bodyPr/>
          <a:lstStyle/>
          <a:p>
            <a:r>
              <a:rPr lang="en-IN" dirty="0" smtClean="0"/>
              <a:t>Elements of E-governance</a:t>
            </a:r>
            <a:endParaRPr lang="en-IN" dirty="0"/>
          </a:p>
        </p:txBody>
      </p:sp>
    </p:spTree>
    <p:extLst>
      <p:ext uri="{BB962C8B-B14F-4D97-AF65-F5344CB8AC3E}">
        <p14:creationId xmlns:p14="http://schemas.microsoft.com/office/powerpoint/2010/main" val="1304675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The Government-to-citizen mentions the government </a:t>
            </a:r>
            <a:r>
              <a:rPr lang="en-US" dirty="0" smtClean="0"/>
              <a:t>services provided to the citizens</a:t>
            </a:r>
          </a:p>
          <a:p>
            <a:r>
              <a:rPr lang="en-US" dirty="0" smtClean="0"/>
              <a:t>Most </a:t>
            </a:r>
            <a:r>
              <a:rPr lang="en-US" dirty="0"/>
              <a:t>of the government services come under G2C. </a:t>
            </a:r>
          </a:p>
          <a:p>
            <a:r>
              <a:rPr lang="en-US" dirty="0"/>
              <a:t>T</a:t>
            </a:r>
            <a:r>
              <a:rPr lang="en-US" dirty="0" smtClean="0"/>
              <a:t>he </a:t>
            </a:r>
            <a:r>
              <a:rPr lang="en-US" dirty="0"/>
              <a:t>primary aim of Government-to-citizen is to supply facilities to the citizens. </a:t>
            </a:r>
            <a:endParaRPr lang="en-US" dirty="0" smtClean="0"/>
          </a:p>
          <a:p>
            <a:r>
              <a:rPr lang="en-US" dirty="0" smtClean="0"/>
              <a:t>It </a:t>
            </a:r>
            <a:r>
              <a:rPr lang="en-US" dirty="0"/>
              <a:t>also helps the ordinary people to minimize the time and cost to carry out a transaction. </a:t>
            </a:r>
            <a:endParaRPr lang="en-US" dirty="0" smtClean="0"/>
          </a:p>
          <a:p>
            <a:r>
              <a:rPr lang="en-US" dirty="0" smtClean="0"/>
              <a:t>A </a:t>
            </a:r>
            <a:r>
              <a:rPr lang="en-US" dirty="0"/>
              <a:t>citizen can retrieve the facilities </a:t>
            </a:r>
            <a:r>
              <a:rPr lang="en-US" dirty="0" smtClean="0"/>
              <a:t>and information  anytime </a:t>
            </a:r>
            <a:r>
              <a:rPr lang="en-US" dirty="0"/>
              <a:t>from </a:t>
            </a:r>
            <a:r>
              <a:rPr lang="en-US" dirty="0" smtClean="0"/>
              <a:t>anywhere.</a:t>
            </a:r>
          </a:p>
          <a:p>
            <a:r>
              <a:rPr lang="en-US" dirty="0"/>
              <a:t>T</a:t>
            </a:r>
            <a:r>
              <a:rPr lang="en-US" dirty="0" smtClean="0"/>
              <a:t>he </a:t>
            </a:r>
            <a:r>
              <a:rPr lang="en-US" dirty="0"/>
              <a:t>administrative fee </a:t>
            </a:r>
            <a:r>
              <a:rPr lang="en-US" dirty="0" smtClean="0"/>
              <a:t>can also be deposited online </a:t>
            </a:r>
            <a:r>
              <a:rPr lang="en-US" dirty="0"/>
              <a:t>due to G2C. </a:t>
            </a:r>
            <a:endParaRPr lang="en-US" dirty="0" smtClean="0"/>
          </a:p>
          <a:p>
            <a:r>
              <a:rPr lang="en-US" dirty="0" smtClean="0"/>
              <a:t>The </a:t>
            </a:r>
            <a:r>
              <a:rPr lang="en-US" dirty="0"/>
              <a:t>facility of Government-to-Citizen allows the ordinary citizen to outclass time limitation. </a:t>
            </a:r>
            <a:r>
              <a:rPr lang="en-US" dirty="0" smtClean="0"/>
              <a:t>I</a:t>
            </a:r>
          </a:p>
          <a:p>
            <a:r>
              <a:rPr lang="en-US" dirty="0"/>
              <a:t>I</a:t>
            </a:r>
            <a:r>
              <a:rPr lang="en-US" dirty="0" smtClean="0"/>
              <a:t>t </a:t>
            </a:r>
            <a:r>
              <a:rPr lang="en-US" dirty="0"/>
              <a:t>also </a:t>
            </a:r>
            <a:r>
              <a:rPr lang="en-US" dirty="0" smtClean="0"/>
              <a:t>removes the geographic </a:t>
            </a:r>
            <a:r>
              <a:rPr lang="en-US" dirty="0"/>
              <a:t>land barriers.</a:t>
            </a:r>
          </a:p>
          <a:p>
            <a:endParaRPr lang="en-IN" dirty="0"/>
          </a:p>
        </p:txBody>
      </p:sp>
      <p:sp>
        <p:nvSpPr>
          <p:cNvPr id="2" name="Title 1"/>
          <p:cNvSpPr>
            <a:spLocks noGrp="1"/>
          </p:cNvSpPr>
          <p:nvPr>
            <p:ph type="title"/>
          </p:nvPr>
        </p:nvSpPr>
        <p:spPr/>
        <p:txBody>
          <a:bodyPr/>
          <a:lstStyle/>
          <a:p>
            <a:r>
              <a:rPr lang="en-IN" dirty="0" smtClean="0"/>
              <a:t>Government to Citizen(G2C)</a:t>
            </a:r>
            <a:endParaRPr lang="en-IN" dirty="0"/>
          </a:p>
        </p:txBody>
      </p:sp>
    </p:spTree>
    <p:extLst>
      <p:ext uri="{BB962C8B-B14F-4D97-AF65-F5344CB8AC3E}">
        <p14:creationId xmlns:p14="http://schemas.microsoft.com/office/powerpoint/2010/main" val="2085666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fontAlgn="base"/>
            <a:r>
              <a:rPr lang="en-US" dirty="0"/>
              <a:t>The Government-to-business is the interchange of services between Government and Business firms</a:t>
            </a:r>
            <a:r>
              <a:rPr lang="en-US" dirty="0" smtClean="0"/>
              <a:t>.</a:t>
            </a:r>
          </a:p>
          <a:p>
            <a:pPr fontAlgn="base"/>
            <a:r>
              <a:rPr lang="en-US" dirty="0" smtClean="0"/>
              <a:t>It </a:t>
            </a:r>
            <a:r>
              <a:rPr lang="en-US" dirty="0"/>
              <a:t>is productive for both government and business </a:t>
            </a:r>
            <a:r>
              <a:rPr lang="en-US" dirty="0" smtClean="0"/>
              <a:t>firms.</a:t>
            </a:r>
          </a:p>
          <a:p>
            <a:pPr fontAlgn="base"/>
            <a:r>
              <a:rPr lang="en-US" dirty="0" smtClean="0"/>
              <a:t>G2B </a:t>
            </a:r>
            <a:r>
              <a:rPr lang="en-US" dirty="0"/>
              <a:t>provides access to pertinent forms needed to observe. </a:t>
            </a:r>
            <a:endParaRPr lang="en-US" dirty="0" smtClean="0"/>
          </a:p>
          <a:p>
            <a:pPr fontAlgn="base"/>
            <a:r>
              <a:rPr lang="en-US" dirty="0" smtClean="0"/>
              <a:t>It </a:t>
            </a:r>
            <a:r>
              <a:rPr lang="en-US" dirty="0"/>
              <a:t>also contains many services interchanged between business sectors and </a:t>
            </a:r>
            <a:r>
              <a:rPr lang="en-US" dirty="0" smtClean="0"/>
              <a:t>government.</a:t>
            </a:r>
          </a:p>
          <a:p>
            <a:pPr fontAlgn="base"/>
            <a:r>
              <a:rPr lang="en-US" dirty="0"/>
              <a:t>T</a:t>
            </a:r>
            <a:r>
              <a:rPr lang="en-US" dirty="0" smtClean="0"/>
              <a:t>he </a:t>
            </a:r>
            <a:r>
              <a:rPr lang="en-US" dirty="0"/>
              <a:t>Government-to-business provides timely business </a:t>
            </a:r>
            <a:r>
              <a:rPr lang="en-US" dirty="0" smtClean="0"/>
              <a:t>information.</a:t>
            </a:r>
          </a:p>
          <a:p>
            <a:pPr fontAlgn="base"/>
            <a:r>
              <a:rPr lang="en-US" dirty="0" smtClean="0"/>
              <a:t>A </a:t>
            </a:r>
            <a:r>
              <a:rPr lang="en-US" dirty="0"/>
              <a:t>business organization can have </a:t>
            </a:r>
            <a:r>
              <a:rPr lang="en-US" dirty="0" smtClean="0"/>
              <a:t>easy </a:t>
            </a:r>
            <a:r>
              <a:rPr lang="en-US" dirty="0"/>
              <a:t>online access to government agencies. </a:t>
            </a:r>
            <a:endParaRPr lang="en-US" dirty="0" smtClean="0"/>
          </a:p>
          <a:p>
            <a:pPr fontAlgn="base"/>
            <a:r>
              <a:rPr lang="en-US" dirty="0" smtClean="0"/>
              <a:t>It </a:t>
            </a:r>
            <a:r>
              <a:rPr lang="en-US" dirty="0"/>
              <a:t>upgrades the efficiency and quality of communication and transparency of government projects</a:t>
            </a:r>
            <a:r>
              <a:rPr lang="en-US" dirty="0" smtClean="0"/>
              <a:t>.</a:t>
            </a:r>
            <a:endParaRPr lang="en-US" dirty="0"/>
          </a:p>
        </p:txBody>
      </p:sp>
      <p:sp>
        <p:nvSpPr>
          <p:cNvPr id="2" name="Title 1"/>
          <p:cNvSpPr>
            <a:spLocks noGrp="1"/>
          </p:cNvSpPr>
          <p:nvPr>
            <p:ph type="title"/>
          </p:nvPr>
        </p:nvSpPr>
        <p:spPr/>
        <p:txBody>
          <a:bodyPr/>
          <a:lstStyle/>
          <a:p>
            <a:r>
              <a:rPr lang="en-IN" dirty="0" smtClean="0"/>
              <a:t>Government To Business(G2B)</a:t>
            </a:r>
            <a:endParaRPr lang="en-IN" dirty="0"/>
          </a:p>
        </p:txBody>
      </p:sp>
    </p:spTree>
    <p:extLst>
      <p:ext uri="{BB962C8B-B14F-4D97-AF65-F5344CB8AC3E}">
        <p14:creationId xmlns:p14="http://schemas.microsoft.com/office/powerpoint/2010/main" val="1066464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The Government-to-Government mentions the interaction between different government departments, firms and agencies</a:t>
            </a:r>
            <a:r>
              <a:rPr lang="en-US" dirty="0" smtClean="0"/>
              <a:t>.</a:t>
            </a:r>
          </a:p>
          <a:p>
            <a:r>
              <a:rPr lang="en-US" dirty="0" smtClean="0"/>
              <a:t>ICT is used to restructure the government processes involved in the functioning of the government entities</a:t>
            </a:r>
          </a:p>
          <a:p>
            <a:r>
              <a:rPr lang="en-US" dirty="0" smtClean="0"/>
              <a:t>Increase the flow of information within and between different entities</a:t>
            </a:r>
          </a:p>
          <a:p>
            <a:r>
              <a:rPr lang="en-US" dirty="0" smtClean="0"/>
              <a:t>This </a:t>
            </a:r>
            <a:r>
              <a:rPr lang="en-US" dirty="0"/>
              <a:t>increases the efficiency of government processes. </a:t>
            </a:r>
            <a:endParaRPr lang="en-US" dirty="0" smtClean="0"/>
          </a:p>
          <a:p>
            <a:r>
              <a:rPr lang="en-US" dirty="0" smtClean="0"/>
              <a:t>In </a:t>
            </a:r>
            <a:r>
              <a:rPr lang="en-US" dirty="0"/>
              <a:t>G2G, government agencies can share the same database using online </a:t>
            </a:r>
            <a:r>
              <a:rPr lang="en-US" dirty="0" smtClean="0"/>
              <a:t>communication</a:t>
            </a:r>
            <a:r>
              <a:rPr lang="en-US" dirty="0"/>
              <a:t> </a:t>
            </a:r>
            <a:r>
              <a:rPr lang="en-US" dirty="0" smtClean="0"/>
              <a:t>which helps them to work </a:t>
            </a:r>
            <a:r>
              <a:rPr lang="en-US" dirty="0"/>
              <a:t>together. </a:t>
            </a:r>
            <a:endParaRPr lang="en-US" dirty="0" smtClean="0"/>
          </a:p>
          <a:p>
            <a:r>
              <a:rPr lang="en-US" dirty="0" smtClean="0"/>
              <a:t>G2G </a:t>
            </a:r>
            <a:r>
              <a:rPr lang="en-US" dirty="0"/>
              <a:t>services can be </a:t>
            </a:r>
            <a:r>
              <a:rPr lang="en-US" dirty="0" smtClean="0"/>
              <a:t>between different government agencies, different functional areas within the organization, between national, provincial or local government agencies or with international government agencies</a:t>
            </a:r>
          </a:p>
          <a:p>
            <a:r>
              <a:rPr lang="en-US" dirty="0" smtClean="0"/>
              <a:t>t </a:t>
            </a:r>
            <a:r>
              <a:rPr lang="en-US" dirty="0"/>
              <a:t>also provides safe and secure inter-relationship between domestic or foreign government. </a:t>
            </a:r>
            <a:endParaRPr lang="en-US" dirty="0" smtClean="0"/>
          </a:p>
          <a:p>
            <a:r>
              <a:rPr lang="en-US" dirty="0" smtClean="0"/>
              <a:t>G2G </a:t>
            </a:r>
            <a:r>
              <a:rPr lang="en-US" dirty="0"/>
              <a:t>builds a universal database for all members to upgrade service.</a:t>
            </a:r>
          </a:p>
          <a:p>
            <a:endParaRPr lang="en-IN" dirty="0"/>
          </a:p>
        </p:txBody>
      </p:sp>
      <p:sp>
        <p:nvSpPr>
          <p:cNvPr id="2" name="Title 1"/>
          <p:cNvSpPr>
            <a:spLocks noGrp="1"/>
          </p:cNvSpPr>
          <p:nvPr>
            <p:ph type="title"/>
          </p:nvPr>
        </p:nvSpPr>
        <p:spPr/>
        <p:txBody>
          <a:bodyPr>
            <a:normAutofit fontScale="90000"/>
          </a:bodyPr>
          <a:lstStyle/>
          <a:p>
            <a:r>
              <a:rPr lang="en-IN" dirty="0" smtClean="0"/>
              <a:t>Government To Government(G2G)</a:t>
            </a:r>
            <a:endParaRPr lang="en-IN" dirty="0"/>
          </a:p>
        </p:txBody>
      </p:sp>
    </p:spTree>
    <p:extLst>
      <p:ext uri="{BB962C8B-B14F-4D97-AF65-F5344CB8AC3E}">
        <p14:creationId xmlns:p14="http://schemas.microsoft.com/office/powerpoint/2010/main" val="33266014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1898</TotalTime>
  <Words>1252</Words>
  <Application>Microsoft Office PowerPoint</Application>
  <PresentationFormat>On-screen Show (4:3)</PresentationFormat>
  <Paragraphs>183</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Concourse</vt:lpstr>
      <vt:lpstr>O-Level UNIT-7</vt:lpstr>
      <vt:lpstr>Governance on The Internet</vt:lpstr>
      <vt:lpstr>E-Governance</vt:lpstr>
      <vt:lpstr>PowerPoint Presentation</vt:lpstr>
      <vt:lpstr>Need for E-governance</vt:lpstr>
      <vt:lpstr>Elements of E-governance</vt:lpstr>
      <vt:lpstr>Government to Citizen(G2C)</vt:lpstr>
      <vt:lpstr>Government To Business(G2B)</vt:lpstr>
      <vt:lpstr>Government To Government(G2G)</vt:lpstr>
      <vt:lpstr>Government To Employee(G2E)</vt:lpstr>
      <vt:lpstr>Advantages of E-Governance</vt:lpstr>
      <vt:lpstr>Disadvantages of E-Governance</vt:lpstr>
      <vt:lpstr>PowerPoint Presentation</vt:lpstr>
      <vt:lpstr>E-governance Smart government</vt:lpstr>
      <vt:lpstr>Services Of E-Governance</vt:lpstr>
      <vt:lpstr>National E-Governance Plan(NeGP)</vt:lpstr>
      <vt:lpstr>NeGp enabled E-Governance Initiatives</vt:lpstr>
      <vt:lpstr>PowerPoint Presentation</vt:lpstr>
      <vt:lpstr>PowerPoint Presentation</vt:lpstr>
      <vt:lpstr>State Level e-gov applications</vt:lpstr>
      <vt:lpstr>PowerPoint Presentation</vt:lpstr>
      <vt:lpstr>PowerPoint Presentation</vt:lpstr>
      <vt:lpstr>Digital Locker(digilocker.gov.in)</vt:lpstr>
      <vt:lpstr>How to use digilocker</vt:lpstr>
      <vt:lpstr>Benefits of Digilocker</vt:lpstr>
      <vt:lpstr>PowerPoint Presentation</vt:lpstr>
      <vt:lpstr>UMANG App</vt:lpstr>
      <vt:lpstr>PowerPoint Presentation</vt:lpstr>
      <vt:lpstr>How To Use UMANG app</vt:lpstr>
      <vt:lpstr>How to Register/Set up Using Mobile number</vt:lpstr>
      <vt:lpstr>PowerPoint Presentation</vt:lpstr>
      <vt:lpstr>E-Governance Portal</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O-Level UNIT-7</dc:title>
  <dc:creator>National Institute Of Elec.</dc:creator>
  <cp:lastModifiedBy>National Institute Of Elec.</cp:lastModifiedBy>
  <cp:revision>126</cp:revision>
  <dcterms:created xsi:type="dcterms:W3CDTF">2020-03-22T13:46:47Z</dcterms:created>
  <dcterms:modified xsi:type="dcterms:W3CDTF">2020-04-13T10:40:31Z</dcterms:modified>
</cp:coreProperties>
</file>