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65" r:id="rId3"/>
    <p:sldId id="260" r:id="rId4"/>
    <p:sldId id="266" r:id="rId5"/>
    <p:sldId id="261" r:id="rId6"/>
    <p:sldId id="267" r:id="rId7"/>
    <p:sldId id="274" r:id="rId8"/>
    <p:sldId id="275" r:id="rId9"/>
    <p:sldId id="276" r:id="rId10"/>
    <p:sldId id="277" r:id="rId11"/>
    <p:sldId id="278" r:id="rId12"/>
    <p:sldId id="279" r:id="rId13"/>
    <p:sldId id="262" r:id="rId14"/>
    <p:sldId id="316" r:id="rId15"/>
    <p:sldId id="328" r:id="rId16"/>
    <p:sldId id="318" r:id="rId17"/>
    <p:sldId id="319" r:id="rId18"/>
    <p:sldId id="280" r:id="rId19"/>
    <p:sldId id="325" r:id="rId20"/>
    <p:sldId id="326" r:id="rId21"/>
    <p:sldId id="327" r:id="rId22"/>
    <p:sldId id="321" r:id="rId23"/>
    <p:sldId id="322" r:id="rId24"/>
    <p:sldId id="323" r:id="rId25"/>
    <p:sldId id="324" r:id="rId26"/>
    <p:sldId id="263" r:id="rId27"/>
    <p:sldId id="282" r:id="rId28"/>
    <p:sldId id="329" r:id="rId29"/>
    <p:sldId id="330" r:id="rId30"/>
    <p:sldId id="331" r:id="rId31"/>
    <p:sldId id="290" r:id="rId32"/>
    <p:sldId id="303" r:id="rId33"/>
    <p:sldId id="304" r:id="rId34"/>
    <p:sldId id="305" r:id="rId35"/>
    <p:sldId id="306" r:id="rId36"/>
    <p:sldId id="308" r:id="rId37"/>
    <p:sldId id="309" r:id="rId38"/>
    <p:sldId id="310" r:id="rId39"/>
    <p:sldId id="311" r:id="rId40"/>
    <p:sldId id="312" r:id="rId41"/>
    <p:sldId id="313" r:id="rId42"/>
    <p:sldId id="314" r:id="rId43"/>
    <p:sldId id="31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ACE9BC-6086-498C-9882-E98C8A5475BC}" type="datetimeFigureOut">
              <a:rPr lang="en-IN" smtClean="0"/>
              <a:t>13-04-2020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DA80FB-2A4B-4ED7-973F-07403FE21995}" type="slidenum">
              <a:rPr lang="en-IN" smtClean="0"/>
              <a:t>‹#›</a:t>
            </a:fld>
            <a:endParaRPr lang="en-IN"/>
          </a:p>
        </p:txBody>
      </p:sp>
    </p:spTree>
    <p:extLst>
      <p:ext uri="{BB962C8B-B14F-4D97-AF65-F5344CB8AC3E}">
        <p14:creationId xmlns:p14="http://schemas.microsoft.com/office/powerpoint/2010/main" val="17158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name to which email </a:t>
            </a:r>
            <a:endParaRPr lang="en-IN" dirty="0"/>
          </a:p>
        </p:txBody>
      </p:sp>
      <p:sp>
        <p:nvSpPr>
          <p:cNvPr id="4" name="Slide Number Placeholder 3"/>
          <p:cNvSpPr>
            <a:spLocks noGrp="1"/>
          </p:cNvSpPr>
          <p:nvPr>
            <p:ph type="sldNum" sz="quarter" idx="10"/>
          </p:nvPr>
        </p:nvSpPr>
        <p:spPr/>
        <p:txBody>
          <a:bodyPr/>
          <a:lstStyle/>
          <a:p>
            <a:fld id="{6635DC59-65CF-41AB-824B-0E55D68AC178}" type="slidenum">
              <a:rPr lang="en-IN" smtClean="0"/>
              <a:t>13</a:t>
            </a:fld>
            <a:endParaRPr lang="en-IN"/>
          </a:p>
        </p:txBody>
      </p:sp>
    </p:spTree>
    <p:extLst>
      <p:ext uri="{BB962C8B-B14F-4D97-AF65-F5344CB8AC3E}">
        <p14:creationId xmlns:p14="http://schemas.microsoft.com/office/powerpoint/2010/main" val="95655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8AEEEE-108C-47C8-AF28-7C19C609539F}"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63016-C029-4400-A9EE-9488703EA9E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8AEEEE-108C-47C8-AF28-7C19C609539F}"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63016-C029-4400-A9EE-9488703EA9E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8AEEEE-108C-47C8-AF28-7C19C609539F}"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63016-C029-4400-A9EE-9488703EA9E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8AEEEE-108C-47C8-AF28-7C19C609539F}"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63016-C029-4400-A9EE-9488703EA9E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8AEEEE-108C-47C8-AF28-7C19C609539F}"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763016-C029-4400-A9EE-9488703EA9E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18AEEEE-108C-47C8-AF28-7C19C609539F}" type="datetimeFigureOut">
              <a:rPr lang="en-IN" smtClean="0"/>
              <a:t>13-04-2020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763016-C029-4400-A9EE-9488703EA9E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8AEEEE-108C-47C8-AF28-7C19C609539F}" type="datetimeFigureOut">
              <a:rPr lang="en-IN" smtClean="0"/>
              <a:t>13-04-2020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763016-C029-4400-A9EE-9488703EA9E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8AEEEE-108C-47C8-AF28-7C19C609539F}" type="datetimeFigureOut">
              <a:rPr lang="en-IN" smtClean="0"/>
              <a:t>13-04-2020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763016-C029-4400-A9EE-9488703EA9E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8AEEEE-108C-47C8-AF28-7C19C609539F}" type="datetimeFigureOut">
              <a:rPr lang="en-IN" smtClean="0"/>
              <a:t>13-04-2020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763016-C029-4400-A9EE-9488703EA9E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8AEEEE-108C-47C8-AF28-7C19C609539F}" type="datetimeFigureOut">
              <a:rPr lang="en-IN" smtClean="0"/>
              <a:t>13-04-2020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763016-C029-4400-A9EE-9488703EA9EE}"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18AEEEE-108C-47C8-AF28-7C19C609539F}" type="datetimeFigureOut">
              <a:rPr lang="en-IN" smtClean="0"/>
              <a:t>13-04-2020</a:t>
            </a:fld>
            <a:endParaRPr lang="en-IN"/>
          </a:p>
        </p:txBody>
      </p:sp>
      <p:sp>
        <p:nvSpPr>
          <p:cNvPr id="9" name="Slide Number Placeholder 8"/>
          <p:cNvSpPr>
            <a:spLocks noGrp="1"/>
          </p:cNvSpPr>
          <p:nvPr>
            <p:ph type="sldNum" sz="quarter" idx="11"/>
          </p:nvPr>
        </p:nvSpPr>
        <p:spPr/>
        <p:txBody>
          <a:bodyPr/>
          <a:lstStyle/>
          <a:p>
            <a:fld id="{DC763016-C029-4400-A9EE-9488703EA9EE}"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C763016-C029-4400-A9EE-9488703EA9EE}"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18AEEEE-108C-47C8-AF28-7C19C609539F}" type="datetimeFigureOut">
              <a:rPr lang="en-IN" smtClean="0"/>
              <a:t>13-04-2020</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shyam123@gmail.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O-Level</a:t>
            </a:r>
            <a:br>
              <a:rPr lang="en-IN" dirty="0" smtClean="0"/>
            </a:br>
            <a:r>
              <a:rPr lang="en-IN" dirty="0" smtClean="0"/>
              <a:t>UNIT-7</a:t>
            </a:r>
            <a:endParaRPr lang="en-IN" dirty="0"/>
          </a:p>
        </p:txBody>
      </p:sp>
      <p:sp>
        <p:nvSpPr>
          <p:cNvPr id="3" name="Subtitle 2"/>
          <p:cNvSpPr>
            <a:spLocks noGrp="1"/>
          </p:cNvSpPr>
          <p:nvPr>
            <p:ph type="subTitle" idx="1"/>
          </p:nvPr>
        </p:nvSpPr>
        <p:spPr/>
        <p:txBody>
          <a:bodyPr>
            <a:normAutofit/>
          </a:bodyPr>
          <a:lstStyle/>
          <a:p>
            <a:r>
              <a:rPr lang="en-IN" dirty="0" smtClean="0"/>
              <a:t>E-Mail, Social Networking and e-Governance services</a:t>
            </a:r>
            <a:endParaRPr lang="en-IN" dirty="0"/>
          </a:p>
        </p:txBody>
      </p:sp>
    </p:spTree>
    <p:extLst>
      <p:ext uri="{BB962C8B-B14F-4D97-AF65-F5344CB8AC3E}">
        <p14:creationId xmlns:p14="http://schemas.microsoft.com/office/powerpoint/2010/main" val="99212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Networks And Servers</a:t>
            </a:r>
            <a:endParaRPr lang="en-IN" dirty="0"/>
          </a:p>
        </p:txBody>
      </p:sp>
      <p:sp>
        <p:nvSpPr>
          <p:cNvPr id="3" name="Content Placeholder 2"/>
          <p:cNvSpPr>
            <a:spLocks noGrp="1"/>
          </p:cNvSpPr>
          <p:nvPr>
            <p:ph idx="1"/>
          </p:nvPr>
        </p:nvSpPr>
        <p:spPr/>
        <p:txBody>
          <a:bodyPr>
            <a:normAutofit/>
          </a:bodyPr>
          <a:lstStyle/>
          <a:p>
            <a:r>
              <a:rPr lang="en-IN" dirty="0" smtClean="0"/>
              <a:t>The main component of e-mail system is the ‘post office’ which is an area on the shared hard disk that is reserved for mail</a:t>
            </a:r>
          </a:p>
          <a:p>
            <a:r>
              <a:rPr lang="en-IN" dirty="0" smtClean="0"/>
              <a:t>The post office serves as the central message holder and has both “in” and “out” basket for each user.</a:t>
            </a:r>
          </a:p>
          <a:p>
            <a:r>
              <a:rPr lang="en-IN" dirty="0" smtClean="0"/>
              <a:t>To send a message a link is established between the sender’s “out” basket and receiver’s “in” basket</a:t>
            </a:r>
            <a:endParaRPr lang="en-IN" dirty="0"/>
          </a:p>
        </p:txBody>
      </p:sp>
    </p:spTree>
    <p:extLst>
      <p:ext uri="{BB962C8B-B14F-4D97-AF65-F5344CB8AC3E}">
        <p14:creationId xmlns:p14="http://schemas.microsoft.com/office/powerpoint/2010/main" val="1798876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E-mail works on the Internet</a:t>
            </a:r>
            <a:endParaRPr lang="en-IN" dirty="0"/>
          </a:p>
        </p:txBody>
      </p:sp>
      <p:sp>
        <p:nvSpPr>
          <p:cNvPr id="3" name="Content Placeholder 2"/>
          <p:cNvSpPr>
            <a:spLocks noGrp="1"/>
          </p:cNvSpPr>
          <p:nvPr>
            <p:ph idx="1"/>
          </p:nvPr>
        </p:nvSpPr>
        <p:spPr/>
        <p:txBody>
          <a:bodyPr>
            <a:normAutofit/>
          </a:bodyPr>
          <a:lstStyle/>
          <a:p>
            <a:r>
              <a:rPr lang="en-IN" dirty="0" smtClean="0"/>
              <a:t>A message can be send or received by anyone who is connected to the Internet or any computer network that has a connection to the internet</a:t>
            </a:r>
          </a:p>
          <a:p>
            <a:r>
              <a:rPr lang="en-IN" dirty="0" smtClean="0"/>
              <a:t>E-mail messages are send in the same way as internet data</a:t>
            </a:r>
          </a:p>
          <a:p>
            <a:r>
              <a:rPr lang="en-IN" dirty="0" smtClean="0"/>
              <a:t>The “</a:t>
            </a:r>
            <a:r>
              <a:rPr lang="en-IN" b="1" dirty="0" smtClean="0"/>
              <a:t>TCP(Transmission Control Protocol)”</a:t>
            </a:r>
            <a:r>
              <a:rPr lang="en-IN" dirty="0" smtClean="0"/>
              <a:t> breaks the message into packets and the </a:t>
            </a:r>
            <a:r>
              <a:rPr lang="en-IN" b="1" dirty="0" smtClean="0"/>
              <a:t>“IP(Internet Protocol)” </a:t>
            </a:r>
            <a:r>
              <a:rPr lang="en-IN" dirty="0" smtClean="0"/>
              <a:t>delivers the packet to the proper location. The TCP then reassembles the message on the receiving end so that it can be read</a:t>
            </a:r>
          </a:p>
          <a:p>
            <a:endParaRPr lang="en-IN" dirty="0"/>
          </a:p>
        </p:txBody>
      </p:sp>
    </p:spTree>
    <p:extLst>
      <p:ext uri="{BB962C8B-B14F-4D97-AF65-F5344CB8AC3E}">
        <p14:creationId xmlns:p14="http://schemas.microsoft.com/office/powerpoint/2010/main" val="3492622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Of E-mail</a:t>
            </a:r>
            <a:endParaRPr lang="en-IN" dirty="0"/>
          </a:p>
        </p:txBody>
      </p:sp>
      <p:sp>
        <p:nvSpPr>
          <p:cNvPr id="3" name="Content Placeholder 2"/>
          <p:cNvSpPr>
            <a:spLocks noGrp="1"/>
          </p:cNvSpPr>
          <p:nvPr>
            <p:ph idx="1"/>
          </p:nvPr>
        </p:nvSpPr>
        <p:spPr/>
        <p:txBody>
          <a:bodyPr>
            <a:normAutofit/>
          </a:bodyPr>
          <a:lstStyle/>
          <a:p>
            <a:r>
              <a:rPr lang="en-IN" dirty="0" smtClean="0"/>
              <a:t>An e-mail message is made up of binary data which is usually in ASCII format</a:t>
            </a:r>
          </a:p>
          <a:p>
            <a:r>
              <a:rPr lang="en-IN" dirty="0" smtClean="0"/>
              <a:t>ASCII standard enables any computer, regardless of its system or hardware, to read text</a:t>
            </a:r>
          </a:p>
          <a:p>
            <a:r>
              <a:rPr lang="en-IN" dirty="0" smtClean="0"/>
              <a:t>ASCII code are the characters we see on the screen</a:t>
            </a:r>
          </a:p>
          <a:p>
            <a:r>
              <a:rPr lang="en-IN" dirty="0" smtClean="0"/>
              <a:t>The e-mail structure is similar to the postal mail message </a:t>
            </a:r>
          </a:p>
          <a:p>
            <a:r>
              <a:rPr lang="en-IN" dirty="0" smtClean="0"/>
              <a:t>Like the postal message e-mail message must also have the receiver and the sender’s address along with the message</a:t>
            </a:r>
          </a:p>
          <a:p>
            <a:r>
              <a:rPr lang="en-IN" dirty="0" smtClean="0"/>
              <a:t>In e-mail message we can attach pictures, executable programs, sound, video and other binary files</a:t>
            </a:r>
            <a:endParaRPr lang="en-IN" dirty="0"/>
          </a:p>
        </p:txBody>
      </p:sp>
    </p:spTree>
    <p:extLst>
      <p:ext uri="{BB962C8B-B14F-4D97-AF65-F5344CB8AC3E}">
        <p14:creationId xmlns:p14="http://schemas.microsoft.com/office/powerpoint/2010/main" val="1355409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Procedures For e-mail</a:t>
            </a:r>
            <a:endParaRPr lang="en-IN" dirty="0"/>
          </a:p>
        </p:txBody>
      </p:sp>
      <p:sp>
        <p:nvSpPr>
          <p:cNvPr id="3" name="Content Placeholder 2"/>
          <p:cNvSpPr>
            <a:spLocks noGrp="1"/>
          </p:cNvSpPr>
          <p:nvPr>
            <p:ph idx="1"/>
          </p:nvPr>
        </p:nvSpPr>
        <p:spPr/>
        <p:txBody>
          <a:bodyPr>
            <a:normAutofit/>
          </a:bodyPr>
          <a:lstStyle/>
          <a:p>
            <a:r>
              <a:rPr lang="en-IN" dirty="0" smtClean="0"/>
              <a:t>Subscribe to e-mail service such as Hotmail, </a:t>
            </a:r>
            <a:r>
              <a:rPr lang="en-IN" dirty="0" err="1" smtClean="0"/>
              <a:t>gmail</a:t>
            </a:r>
            <a:r>
              <a:rPr lang="en-IN" dirty="0" smtClean="0"/>
              <a:t>, </a:t>
            </a:r>
            <a:r>
              <a:rPr lang="en-IN" dirty="0" err="1" smtClean="0"/>
              <a:t>rediffmail</a:t>
            </a:r>
            <a:r>
              <a:rPr lang="en-IN" dirty="0" smtClean="0"/>
              <a:t> , yahoo mail etc.</a:t>
            </a:r>
          </a:p>
          <a:p>
            <a:r>
              <a:rPr lang="en-IN" dirty="0" smtClean="0"/>
              <a:t>Install your own e-mail server on the internet</a:t>
            </a:r>
          </a:p>
        </p:txBody>
      </p:sp>
    </p:spTree>
    <p:extLst>
      <p:ext uri="{BB962C8B-B14F-4D97-AF65-F5344CB8AC3E}">
        <p14:creationId xmlns:p14="http://schemas.microsoft.com/office/powerpoint/2010/main" val="1886836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Main Components of E-mail Message</a:t>
            </a:r>
            <a:endParaRPr lang="en-IN" dirty="0"/>
          </a:p>
        </p:txBody>
      </p:sp>
      <p:sp>
        <p:nvSpPr>
          <p:cNvPr id="3" name="Content Placeholder 2"/>
          <p:cNvSpPr>
            <a:spLocks noGrp="1"/>
          </p:cNvSpPr>
          <p:nvPr>
            <p:ph idx="1"/>
          </p:nvPr>
        </p:nvSpPr>
        <p:spPr/>
        <p:txBody>
          <a:bodyPr>
            <a:normAutofit/>
          </a:bodyPr>
          <a:lstStyle/>
          <a:p>
            <a:r>
              <a:rPr lang="en-IN" dirty="0" smtClean="0"/>
              <a:t>Till now what you have studied about e-mail, we can gather that an internet e-mail message consists of three main components</a:t>
            </a:r>
          </a:p>
          <a:p>
            <a:r>
              <a:rPr lang="en-IN" b="1" dirty="0" smtClean="0"/>
              <a:t>Message Envelope</a:t>
            </a:r>
          </a:p>
          <a:p>
            <a:pPr lvl="1"/>
            <a:r>
              <a:rPr lang="en-IN" dirty="0" smtClean="0"/>
              <a:t>It privately encloses the contents of the e-mail</a:t>
            </a:r>
          </a:p>
          <a:p>
            <a:r>
              <a:rPr lang="en-IN" b="1" dirty="0" smtClean="0"/>
              <a:t>Message Header</a:t>
            </a:r>
          </a:p>
          <a:p>
            <a:pPr lvl="1"/>
            <a:r>
              <a:rPr lang="en-US" dirty="0" smtClean="0"/>
              <a:t>It determines where </a:t>
            </a:r>
            <a:r>
              <a:rPr lang="en-US" dirty="0"/>
              <a:t>a message is </a:t>
            </a:r>
            <a:r>
              <a:rPr lang="en-US" dirty="0" smtClean="0"/>
              <a:t>sent and records </a:t>
            </a:r>
            <a:r>
              <a:rPr lang="en-US" dirty="0"/>
              <a:t>the specific</a:t>
            </a:r>
            <a:br>
              <a:rPr lang="en-US" dirty="0"/>
            </a:br>
            <a:r>
              <a:rPr lang="en-US" dirty="0"/>
              <a:t>path the message follows as it passes through each mail </a:t>
            </a:r>
            <a:r>
              <a:rPr lang="en-US" dirty="0" smtClean="0"/>
              <a:t>server</a:t>
            </a:r>
            <a:endParaRPr lang="en-US" dirty="0"/>
          </a:p>
          <a:p>
            <a:pPr lvl="1"/>
            <a:r>
              <a:rPr lang="en-US" dirty="0" smtClean="0"/>
              <a:t>Consists </a:t>
            </a:r>
            <a:r>
              <a:rPr lang="en-US" dirty="0"/>
              <a:t>of fields such as From, To, CC, Subject, Date and other</a:t>
            </a:r>
            <a:br>
              <a:rPr lang="en-US" dirty="0"/>
            </a:br>
            <a:r>
              <a:rPr lang="en-US" dirty="0"/>
              <a:t>information about the E-mail </a:t>
            </a:r>
            <a:endParaRPr lang="en-US" dirty="0" smtClean="0"/>
          </a:p>
          <a:p>
            <a:r>
              <a:rPr lang="en-US" b="1" dirty="0" smtClean="0"/>
              <a:t>Message Body</a:t>
            </a:r>
          </a:p>
          <a:p>
            <a:pPr lvl="1"/>
            <a:r>
              <a:rPr lang="en-US" dirty="0" smtClean="0"/>
              <a:t>To enter text, images, attachments to be send to the recipient</a:t>
            </a:r>
            <a:endParaRPr lang="en-IN" dirty="0" smtClean="0"/>
          </a:p>
        </p:txBody>
      </p:sp>
    </p:spTree>
    <p:extLst>
      <p:ext uri="{BB962C8B-B14F-4D97-AF65-F5344CB8AC3E}">
        <p14:creationId xmlns:p14="http://schemas.microsoft.com/office/powerpoint/2010/main" val="3518220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412776"/>
            <a:ext cx="6624736" cy="4464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6681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Envelope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160076"/>
            <a:ext cx="7620000" cy="3680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848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information contained in the envelope is used by the sender and the receiver’s machine</a:t>
            </a:r>
          </a:p>
          <a:p>
            <a:r>
              <a:rPr lang="en-IN" dirty="0" smtClean="0"/>
              <a:t>This communication is to be done according to the SMTP i.e. Simple Mail </a:t>
            </a:r>
            <a:r>
              <a:rPr lang="en-IN" smtClean="0"/>
              <a:t>Transfer Protocol</a:t>
            </a:r>
            <a:endParaRPr lang="en-IN" dirty="0"/>
          </a:p>
        </p:txBody>
      </p:sp>
    </p:spTree>
    <p:extLst>
      <p:ext uri="{BB962C8B-B14F-4D97-AF65-F5344CB8AC3E}">
        <p14:creationId xmlns:p14="http://schemas.microsoft.com/office/powerpoint/2010/main" val="1682633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Sections of E-mail message</a:t>
            </a:r>
            <a:endParaRPr lang="en-IN" dirty="0"/>
          </a:p>
        </p:txBody>
      </p:sp>
      <p:sp>
        <p:nvSpPr>
          <p:cNvPr id="3" name="Content Placeholder 2"/>
          <p:cNvSpPr>
            <a:spLocks noGrp="1"/>
          </p:cNvSpPr>
          <p:nvPr>
            <p:ph idx="1"/>
          </p:nvPr>
        </p:nvSpPr>
        <p:spPr/>
        <p:txBody>
          <a:bodyPr/>
          <a:lstStyle/>
          <a:p>
            <a:r>
              <a:rPr lang="en-IN" dirty="0" smtClean="0"/>
              <a:t>There are 5 main sections of an e-mail message</a:t>
            </a:r>
          </a:p>
          <a:p>
            <a:r>
              <a:rPr lang="en-IN" dirty="0" smtClean="0"/>
              <a:t>E-mail Address</a:t>
            </a:r>
          </a:p>
          <a:p>
            <a:r>
              <a:rPr lang="en-IN" dirty="0" smtClean="0"/>
              <a:t>Header</a:t>
            </a:r>
          </a:p>
          <a:p>
            <a:r>
              <a:rPr lang="en-IN" dirty="0" smtClean="0"/>
              <a:t>Body</a:t>
            </a:r>
          </a:p>
          <a:p>
            <a:r>
              <a:rPr lang="en-IN" dirty="0" smtClean="0"/>
              <a:t>Signature(optional)</a:t>
            </a:r>
          </a:p>
          <a:p>
            <a:r>
              <a:rPr lang="en-IN" dirty="0" smtClean="0"/>
              <a:t>Attachments(optional)</a:t>
            </a:r>
            <a:endParaRPr lang="en-IN" dirty="0"/>
          </a:p>
        </p:txBody>
      </p:sp>
    </p:spTree>
    <p:extLst>
      <p:ext uri="{BB962C8B-B14F-4D97-AF65-F5344CB8AC3E}">
        <p14:creationId xmlns:p14="http://schemas.microsoft.com/office/powerpoint/2010/main" val="3494829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Header And Body</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2326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Unit-7</a:t>
            </a:r>
            <a:endParaRPr lang="en-IN" dirty="0"/>
          </a:p>
        </p:txBody>
      </p:sp>
      <p:sp>
        <p:nvSpPr>
          <p:cNvPr id="3" name="Content Placeholder 2"/>
          <p:cNvSpPr>
            <a:spLocks noGrp="1"/>
          </p:cNvSpPr>
          <p:nvPr>
            <p:ph idx="1"/>
          </p:nvPr>
        </p:nvSpPr>
        <p:spPr/>
        <p:txBody>
          <a:bodyPr/>
          <a:lstStyle/>
          <a:p>
            <a:r>
              <a:rPr lang="en-IN" dirty="0" smtClean="0"/>
              <a:t>This unit involves understanding various aspects of Communication over the Internet.</a:t>
            </a:r>
          </a:p>
          <a:p>
            <a:r>
              <a:rPr lang="en-IN" dirty="0" smtClean="0"/>
              <a:t>The term communication means exchange of information through different mediums</a:t>
            </a:r>
          </a:p>
          <a:p>
            <a:r>
              <a:rPr lang="en-US" dirty="0" smtClean="0"/>
              <a:t>With the advancement of technology different modes of communications has developed including telecommunication and wireless communication.</a:t>
            </a:r>
          </a:p>
          <a:p>
            <a:endParaRPr lang="en-IN" dirty="0" smtClean="0"/>
          </a:p>
          <a:p>
            <a:endParaRPr lang="en-IN" dirty="0"/>
          </a:p>
        </p:txBody>
      </p:sp>
    </p:spTree>
    <p:extLst>
      <p:ext uri="{BB962C8B-B14F-4D97-AF65-F5344CB8AC3E}">
        <p14:creationId xmlns:p14="http://schemas.microsoft.com/office/powerpoint/2010/main" val="51378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Address</a:t>
            </a:r>
            <a:endParaRPr lang="en-IN" dirty="0"/>
          </a:p>
        </p:txBody>
      </p:sp>
      <p:sp>
        <p:nvSpPr>
          <p:cNvPr id="3" name="Content Placeholder 2"/>
          <p:cNvSpPr>
            <a:spLocks noGrp="1"/>
          </p:cNvSpPr>
          <p:nvPr>
            <p:ph idx="1"/>
          </p:nvPr>
        </p:nvSpPr>
        <p:spPr/>
        <p:txBody>
          <a:bodyPr>
            <a:normAutofit/>
          </a:bodyPr>
          <a:lstStyle/>
          <a:p>
            <a:r>
              <a:rPr lang="en-IN" dirty="0" smtClean="0"/>
              <a:t>An </a:t>
            </a:r>
            <a:r>
              <a:rPr lang="en-IN" dirty="0"/>
              <a:t>e-mail address identifies an e-mail box to which the email messages are received</a:t>
            </a:r>
          </a:p>
          <a:p>
            <a:r>
              <a:rPr lang="en-IN" dirty="0" smtClean="0"/>
              <a:t>It consists of two parts divided by @ symbol</a:t>
            </a:r>
          </a:p>
          <a:p>
            <a:pPr lvl="1"/>
            <a:r>
              <a:rPr lang="en-IN" b="1" dirty="0" smtClean="0"/>
              <a:t>First Part after @ symbol</a:t>
            </a:r>
          </a:p>
          <a:p>
            <a:pPr lvl="2"/>
            <a:r>
              <a:rPr lang="en-IN" dirty="0" smtClean="0"/>
              <a:t>It is the domain name of the mail server computer on which the e-mail account is created and the messages will be send like gmail.com, yahoo.com etc.</a:t>
            </a:r>
          </a:p>
          <a:p>
            <a:pPr lvl="1"/>
            <a:r>
              <a:rPr lang="en-IN" b="1" dirty="0" smtClean="0"/>
              <a:t>Second Part before @ symbol</a:t>
            </a:r>
            <a:endParaRPr lang="en-IN" b="1" dirty="0"/>
          </a:p>
          <a:p>
            <a:pPr lvl="2"/>
            <a:r>
              <a:rPr lang="en-IN" dirty="0" smtClean="0"/>
              <a:t>It is </a:t>
            </a:r>
            <a:r>
              <a:rPr lang="en-IN" dirty="0"/>
              <a:t>local-part of the address </a:t>
            </a:r>
            <a:r>
              <a:rPr lang="en-IN" dirty="0" smtClean="0"/>
              <a:t>which is often </a:t>
            </a:r>
            <a:r>
              <a:rPr lang="en-IN" dirty="0"/>
              <a:t>the username of the </a:t>
            </a:r>
            <a:r>
              <a:rPr lang="en-IN" dirty="0" smtClean="0"/>
              <a:t>recipient.</a:t>
            </a:r>
          </a:p>
          <a:p>
            <a:pPr lvl="2"/>
            <a:r>
              <a:rPr lang="en-IN" dirty="0" smtClean="0"/>
              <a:t>It is the personal identity or account name on that mail server</a:t>
            </a:r>
            <a:endParaRPr lang="en-IN" dirty="0"/>
          </a:p>
          <a:p>
            <a:endParaRPr lang="en-IN" dirty="0"/>
          </a:p>
        </p:txBody>
      </p:sp>
    </p:spTree>
    <p:extLst>
      <p:ext uri="{BB962C8B-B14F-4D97-AF65-F5344CB8AC3E}">
        <p14:creationId xmlns:p14="http://schemas.microsoft.com/office/powerpoint/2010/main" val="159577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smtClean="0"/>
              <a:t>Example of e-mail address</a:t>
            </a:r>
          </a:p>
          <a:p>
            <a:r>
              <a:rPr lang="en-IN" dirty="0" smtClean="0"/>
              <a:t>For example 1000 people have an e-mail account with the same ISP or organisation(mail server)</a:t>
            </a:r>
          </a:p>
          <a:p>
            <a:r>
              <a:rPr lang="en-IN" dirty="0" smtClean="0"/>
              <a:t>All 1000 users will have the same domain name(like gmail.com)</a:t>
            </a:r>
          </a:p>
          <a:p>
            <a:r>
              <a:rPr lang="en-IN" dirty="0" smtClean="0"/>
              <a:t>But each person will have a unique user name such as “ram”, “shyam123” etc.</a:t>
            </a:r>
          </a:p>
          <a:p>
            <a:r>
              <a:rPr lang="en-IN" dirty="0" smtClean="0"/>
              <a:t>The user name and the domain name together will form a unique e-mail address . For </a:t>
            </a:r>
            <a:r>
              <a:rPr lang="en-IN" dirty="0" err="1" smtClean="0"/>
              <a:t>eg</a:t>
            </a:r>
            <a:r>
              <a:rPr lang="en-IN" dirty="0" smtClean="0"/>
              <a:t>: </a:t>
            </a:r>
            <a:r>
              <a:rPr lang="en-IN" dirty="0" smtClean="0">
                <a:hlinkClick r:id="rId2"/>
              </a:rPr>
              <a:t>shyam123@gmail.com</a:t>
            </a:r>
            <a:endParaRPr lang="en-IN" dirty="0" smtClean="0"/>
          </a:p>
          <a:p>
            <a:pPr marL="0" indent="0">
              <a:buNone/>
            </a:pPr>
            <a:r>
              <a:rPr lang="en-IN" dirty="0"/>
              <a:t> </a:t>
            </a:r>
            <a:r>
              <a:rPr lang="en-IN" dirty="0" smtClean="0"/>
              <a:t>     shyam123        username</a:t>
            </a:r>
          </a:p>
          <a:p>
            <a:pPr marL="0" indent="0">
              <a:buNone/>
            </a:pPr>
            <a:r>
              <a:rPr lang="en-IN" dirty="0"/>
              <a:t> </a:t>
            </a:r>
            <a:r>
              <a:rPr lang="en-IN" dirty="0" smtClean="0"/>
              <a:t>     </a:t>
            </a:r>
            <a:r>
              <a:rPr lang="en-IN" dirty="0" err="1" smtClean="0"/>
              <a:t>gmail</a:t>
            </a:r>
            <a:r>
              <a:rPr lang="en-IN" dirty="0" smtClean="0"/>
              <a:t>                 domain name</a:t>
            </a:r>
          </a:p>
          <a:p>
            <a:pPr marL="0" indent="0">
              <a:buNone/>
            </a:pPr>
            <a:r>
              <a:rPr lang="en-IN" dirty="0"/>
              <a:t> </a:t>
            </a:r>
            <a:r>
              <a:rPr lang="en-IN" dirty="0" smtClean="0"/>
              <a:t>     com                    domain extension which identifies the type of           </a:t>
            </a:r>
          </a:p>
          <a:p>
            <a:pPr marL="0" indent="0">
              <a:buNone/>
            </a:pPr>
            <a:r>
              <a:rPr lang="en-IN" dirty="0"/>
              <a:t> </a:t>
            </a:r>
            <a:r>
              <a:rPr lang="en-IN" dirty="0" smtClean="0"/>
              <a:t>                                 organisation</a:t>
            </a:r>
          </a:p>
          <a:p>
            <a:r>
              <a:rPr lang="en-IN" dirty="0" smtClean="0"/>
              <a:t>There should not be any space in the e-mail address.</a:t>
            </a:r>
          </a:p>
        </p:txBody>
      </p:sp>
    </p:spTree>
    <p:extLst>
      <p:ext uri="{BB962C8B-B14F-4D97-AF65-F5344CB8AC3E}">
        <p14:creationId xmlns:p14="http://schemas.microsoft.com/office/powerpoint/2010/main" val="3368390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E-mail message</a:t>
            </a:r>
            <a:endParaRPr lang="en-IN" dirty="0"/>
          </a:p>
        </p:txBody>
      </p:sp>
      <p:sp>
        <p:nvSpPr>
          <p:cNvPr id="3" name="Content Placeholder 2"/>
          <p:cNvSpPr>
            <a:spLocks noGrp="1"/>
          </p:cNvSpPr>
          <p:nvPr>
            <p:ph idx="1"/>
          </p:nvPr>
        </p:nvSpPr>
        <p:spPr/>
        <p:txBody>
          <a:bodyPr/>
          <a:lstStyle/>
          <a:p>
            <a:r>
              <a:rPr lang="en-IN" b="1" dirty="0" smtClean="0"/>
              <a:t>Header</a:t>
            </a:r>
          </a:p>
          <a:p>
            <a:pPr lvl="1"/>
            <a:r>
              <a:rPr lang="en-IN" dirty="0" smtClean="0"/>
              <a:t>It is the uppermost section which displays the information regarding the status of the message</a:t>
            </a:r>
          </a:p>
          <a:p>
            <a:pPr lvl="1"/>
            <a:r>
              <a:rPr lang="en-IN" dirty="0" smtClean="0"/>
              <a:t>A header records message information and provides to the recipient of the message</a:t>
            </a:r>
          </a:p>
          <a:p>
            <a:pPr lvl="1"/>
            <a:r>
              <a:rPr lang="en-IN" dirty="0" smtClean="0"/>
              <a:t>Headers are present in both outgoing and incoming message</a:t>
            </a:r>
          </a:p>
          <a:p>
            <a:endParaRPr lang="en-IN" dirty="0"/>
          </a:p>
        </p:txBody>
      </p:sp>
    </p:spTree>
    <p:extLst>
      <p:ext uri="{BB962C8B-B14F-4D97-AF65-F5344CB8AC3E}">
        <p14:creationId xmlns:p14="http://schemas.microsoft.com/office/powerpoint/2010/main" val="11222679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Header Fields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16279705"/>
              </p:ext>
            </p:extLst>
          </p:nvPr>
        </p:nvGraphicFramePr>
        <p:xfrm>
          <a:off x="457200" y="1600200"/>
          <a:ext cx="7620000" cy="4968240"/>
        </p:xfrm>
        <a:graphic>
          <a:graphicData uri="http://schemas.openxmlformats.org/drawingml/2006/table">
            <a:tbl>
              <a:tblPr firstRow="1" bandRow="1">
                <a:tableStyleId>{5C22544A-7EE6-4342-B048-85BDC9FD1C3A}</a:tableStyleId>
              </a:tblPr>
              <a:tblGrid>
                <a:gridCol w="1676430"/>
                <a:gridCol w="5943570"/>
              </a:tblGrid>
              <a:tr h="370840">
                <a:tc>
                  <a:txBody>
                    <a:bodyPr/>
                    <a:lstStyle/>
                    <a:p>
                      <a:r>
                        <a:rPr lang="en-IN" dirty="0" smtClean="0"/>
                        <a:t>Name</a:t>
                      </a:r>
                      <a:endParaRPr lang="en-IN" dirty="0"/>
                    </a:p>
                  </a:txBody>
                  <a:tcPr marL="84667" marR="84667"/>
                </a:tc>
                <a:tc>
                  <a:txBody>
                    <a:bodyPr/>
                    <a:lstStyle/>
                    <a:p>
                      <a:r>
                        <a:rPr lang="en-IN" dirty="0" smtClean="0"/>
                        <a:t>Function</a:t>
                      </a:r>
                      <a:endParaRPr lang="en-IN" dirty="0"/>
                    </a:p>
                  </a:txBody>
                  <a:tcPr marL="84667" marR="84667"/>
                </a:tc>
              </a:tr>
              <a:tr h="370840">
                <a:tc>
                  <a:txBody>
                    <a:bodyPr/>
                    <a:lstStyle/>
                    <a:p>
                      <a:r>
                        <a:rPr lang="en-IN" dirty="0" smtClean="0"/>
                        <a:t>To:</a:t>
                      </a:r>
                      <a:endParaRPr lang="en-IN" dirty="0"/>
                    </a:p>
                  </a:txBody>
                  <a:tcPr marL="84667" marR="84667"/>
                </a:tc>
                <a:tc>
                  <a:txBody>
                    <a:bodyPr/>
                    <a:lstStyle/>
                    <a:p>
                      <a:r>
                        <a:rPr lang="en-IN" dirty="0" smtClean="0"/>
                        <a:t>E-mail address/addresses of primary </a:t>
                      </a:r>
                      <a:r>
                        <a:rPr lang="en-IN" dirty="0" err="1" smtClean="0"/>
                        <a:t>receipient</a:t>
                      </a:r>
                      <a:r>
                        <a:rPr lang="en-IN" dirty="0" smtClean="0"/>
                        <a:t>(s)</a:t>
                      </a:r>
                      <a:endParaRPr lang="en-IN" dirty="0"/>
                    </a:p>
                  </a:txBody>
                  <a:tcPr marL="84667" marR="84667"/>
                </a:tc>
              </a:tr>
              <a:tr h="370840">
                <a:tc>
                  <a:txBody>
                    <a:bodyPr/>
                    <a:lstStyle/>
                    <a:p>
                      <a:r>
                        <a:rPr lang="en-IN" dirty="0" smtClean="0"/>
                        <a:t>Cc:</a:t>
                      </a:r>
                      <a:endParaRPr lang="en-IN" dirty="0"/>
                    </a:p>
                  </a:txBody>
                  <a:tcPr marL="84667" marR="84667"/>
                </a:tc>
                <a:tc>
                  <a:txBody>
                    <a:bodyPr/>
                    <a:lstStyle/>
                    <a:p>
                      <a:r>
                        <a:rPr lang="en-IN" dirty="0" smtClean="0"/>
                        <a:t>E-mail address/addresses of secondary recipient(s) to whom copy needs to be send and the primary addresses should know that the mail has been send to these addresses</a:t>
                      </a:r>
                      <a:endParaRPr lang="en-IN" dirty="0"/>
                    </a:p>
                  </a:txBody>
                  <a:tcPr marL="84667" marR="84667"/>
                </a:tc>
              </a:tr>
              <a:tr h="370840">
                <a:tc>
                  <a:txBody>
                    <a:bodyPr/>
                    <a:lstStyle/>
                    <a:p>
                      <a:r>
                        <a:rPr lang="en-IN" dirty="0" smtClean="0"/>
                        <a:t>Bcc:</a:t>
                      </a:r>
                      <a:endParaRPr lang="en-IN" dirty="0"/>
                    </a:p>
                  </a:txBody>
                  <a:tcPr marL="84667" marR="8466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E-mail address/addresses of secondary recipient(s) to whom copy needs to be send and the primary addresses should not know that the mail has been send to these addresses</a:t>
                      </a:r>
                    </a:p>
                  </a:txBody>
                  <a:tcPr marL="84667" marR="84667"/>
                </a:tc>
              </a:tr>
              <a:tr h="370840">
                <a:tc>
                  <a:txBody>
                    <a:bodyPr/>
                    <a:lstStyle/>
                    <a:p>
                      <a:r>
                        <a:rPr lang="en-IN" dirty="0" smtClean="0"/>
                        <a:t>From:</a:t>
                      </a:r>
                      <a:endParaRPr lang="en-IN" dirty="0"/>
                    </a:p>
                  </a:txBody>
                  <a:tcPr marL="84667" marR="84667"/>
                </a:tc>
                <a:tc>
                  <a:txBody>
                    <a:bodyPr/>
                    <a:lstStyle/>
                    <a:p>
                      <a:r>
                        <a:rPr lang="en-IN" dirty="0" smtClean="0"/>
                        <a:t>The address of the originator/creator of the e-mail</a:t>
                      </a:r>
                      <a:endParaRPr lang="en-IN" dirty="0"/>
                    </a:p>
                  </a:txBody>
                  <a:tcPr marL="84667" marR="84667"/>
                </a:tc>
              </a:tr>
              <a:tr h="370840">
                <a:tc>
                  <a:txBody>
                    <a:bodyPr/>
                    <a:lstStyle/>
                    <a:p>
                      <a:r>
                        <a:rPr lang="en-IN" dirty="0" smtClean="0"/>
                        <a:t>Sender:</a:t>
                      </a:r>
                      <a:endParaRPr lang="en-IN" dirty="0"/>
                    </a:p>
                  </a:txBody>
                  <a:tcPr marL="84667" marR="84667"/>
                </a:tc>
                <a:tc>
                  <a:txBody>
                    <a:bodyPr/>
                    <a:lstStyle/>
                    <a:p>
                      <a:r>
                        <a:rPr lang="en-IN" dirty="0" smtClean="0"/>
                        <a:t>E-mail address of the actual</a:t>
                      </a:r>
                      <a:r>
                        <a:rPr lang="en-IN" baseline="0" dirty="0" smtClean="0"/>
                        <a:t> sender</a:t>
                      </a:r>
                      <a:endParaRPr lang="en-IN" dirty="0"/>
                    </a:p>
                  </a:txBody>
                  <a:tcPr marL="84667" marR="84667"/>
                </a:tc>
              </a:tr>
              <a:tr h="370840">
                <a:tc>
                  <a:txBody>
                    <a:bodyPr/>
                    <a:lstStyle/>
                    <a:p>
                      <a:r>
                        <a:rPr lang="en-IN" dirty="0" smtClean="0"/>
                        <a:t>Received:</a:t>
                      </a:r>
                      <a:endParaRPr lang="en-IN" dirty="0"/>
                    </a:p>
                  </a:txBody>
                  <a:tcPr marL="84667" marR="84667"/>
                </a:tc>
                <a:tc>
                  <a:txBody>
                    <a:bodyPr/>
                    <a:lstStyle/>
                    <a:p>
                      <a:r>
                        <a:rPr lang="en-IN" dirty="0" smtClean="0"/>
                        <a:t>Line added by each transfer agent along the route containing the agent’s identity,</a:t>
                      </a:r>
                      <a:r>
                        <a:rPr lang="en-IN" baseline="0" dirty="0" smtClean="0"/>
                        <a:t> the date and time the message was received</a:t>
                      </a:r>
                      <a:endParaRPr lang="en-IN" dirty="0"/>
                    </a:p>
                  </a:txBody>
                  <a:tcPr marL="84667" marR="84667"/>
                </a:tc>
              </a:tr>
              <a:tr h="370840">
                <a:tc>
                  <a:txBody>
                    <a:bodyPr/>
                    <a:lstStyle/>
                    <a:p>
                      <a:r>
                        <a:rPr lang="en-IN" dirty="0" smtClean="0"/>
                        <a:t>Return Path:</a:t>
                      </a:r>
                      <a:endParaRPr lang="en-IN" dirty="0"/>
                    </a:p>
                  </a:txBody>
                  <a:tcPr marL="84667" marR="84667"/>
                </a:tc>
                <a:tc>
                  <a:txBody>
                    <a:bodyPr/>
                    <a:lstStyle/>
                    <a:p>
                      <a:r>
                        <a:rPr lang="en-IN" dirty="0" smtClean="0"/>
                        <a:t>May be used to identify the path back of the sender</a:t>
                      </a:r>
                      <a:endParaRPr lang="en-IN" dirty="0"/>
                    </a:p>
                  </a:txBody>
                  <a:tcPr marL="84667" marR="84667"/>
                </a:tc>
              </a:tr>
              <a:tr h="370840">
                <a:tc>
                  <a:txBody>
                    <a:bodyPr/>
                    <a:lstStyle/>
                    <a:p>
                      <a:r>
                        <a:rPr lang="en-IN" dirty="0" smtClean="0"/>
                        <a:t>Subject:</a:t>
                      </a:r>
                      <a:endParaRPr lang="en-IN" dirty="0"/>
                    </a:p>
                  </a:txBody>
                  <a:tcPr marL="84667" marR="84667"/>
                </a:tc>
                <a:tc>
                  <a:txBody>
                    <a:bodyPr/>
                    <a:lstStyle/>
                    <a:p>
                      <a:r>
                        <a:rPr lang="en-IN" dirty="0" smtClean="0"/>
                        <a:t>Subject of the message as typed by the sender</a:t>
                      </a:r>
                      <a:endParaRPr lang="en-IN" dirty="0"/>
                    </a:p>
                  </a:txBody>
                  <a:tcPr marL="84667" marR="84667"/>
                </a:tc>
              </a:tr>
            </a:tbl>
          </a:graphicData>
        </a:graphic>
      </p:graphicFrame>
    </p:spTree>
    <p:extLst>
      <p:ext uri="{BB962C8B-B14F-4D97-AF65-F5344CB8AC3E}">
        <p14:creationId xmlns:p14="http://schemas.microsoft.com/office/powerpoint/2010/main" val="23034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Body</a:t>
            </a:r>
          </a:p>
          <a:p>
            <a:pPr lvl="1"/>
            <a:r>
              <a:rPr lang="en-IN" dirty="0" smtClean="0"/>
              <a:t>The body of the message is the part that contains the actual message. </a:t>
            </a:r>
            <a:endParaRPr lang="en-IN" dirty="0"/>
          </a:p>
          <a:p>
            <a:pPr lvl="1"/>
            <a:r>
              <a:rPr lang="en-IN" dirty="0" smtClean="0"/>
              <a:t>Some ISP’s limits the size of an e-mail message</a:t>
            </a:r>
          </a:p>
          <a:p>
            <a:r>
              <a:rPr lang="en-IN" b="1" dirty="0" smtClean="0"/>
              <a:t>Attachments</a:t>
            </a:r>
          </a:p>
          <a:p>
            <a:pPr lvl="1"/>
            <a:r>
              <a:rPr lang="en-IN" dirty="0" smtClean="0"/>
              <a:t>Any file can be attached externally with the message</a:t>
            </a:r>
          </a:p>
          <a:p>
            <a:pPr lvl="1"/>
            <a:r>
              <a:rPr lang="en-IN" dirty="0" smtClean="0"/>
              <a:t>It can be a word processing document, excel sheet, power point presentation, images, audio/video files etc.</a:t>
            </a:r>
          </a:p>
          <a:p>
            <a:pPr lvl="1"/>
            <a:r>
              <a:rPr lang="en-IN" dirty="0" smtClean="0"/>
              <a:t>The e-mail message shows an icon within the message that represents an attached file</a:t>
            </a:r>
          </a:p>
          <a:p>
            <a:pPr lvl="1"/>
            <a:r>
              <a:rPr lang="en-IN" dirty="0" smtClean="0"/>
              <a:t>The attachment can be directly opened or can be downloaded and saved on the computer</a:t>
            </a:r>
            <a:endParaRPr lang="en-IN" dirty="0"/>
          </a:p>
        </p:txBody>
      </p:sp>
    </p:spTree>
    <p:extLst>
      <p:ext uri="{BB962C8B-B14F-4D97-AF65-F5344CB8AC3E}">
        <p14:creationId xmlns:p14="http://schemas.microsoft.com/office/powerpoint/2010/main" val="2504785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Signature</a:t>
            </a:r>
          </a:p>
          <a:p>
            <a:pPr lvl="1"/>
            <a:r>
              <a:rPr lang="en-IN" dirty="0" smtClean="0"/>
              <a:t>The signature for an e-mail message is personal information which automatically appears at the bottom of the outgoing message</a:t>
            </a:r>
          </a:p>
          <a:p>
            <a:pPr lvl="1"/>
            <a:r>
              <a:rPr lang="en-IN" dirty="0" smtClean="0"/>
              <a:t>Use of signature is optional</a:t>
            </a:r>
          </a:p>
          <a:p>
            <a:pPr lvl="1"/>
            <a:r>
              <a:rPr lang="en-IN" dirty="0" smtClean="0"/>
              <a:t>The contents of the signature can be set from the settings option appearing in the right hand side at the top</a:t>
            </a:r>
          </a:p>
          <a:p>
            <a:r>
              <a:rPr lang="en-IN" b="1" dirty="0" smtClean="0"/>
              <a:t>Drafts</a:t>
            </a:r>
          </a:p>
          <a:p>
            <a:pPr lvl="1"/>
            <a:r>
              <a:rPr lang="en-IN" dirty="0" smtClean="0"/>
              <a:t>The message can be saved into drafts if it is to be send at some later stage</a:t>
            </a:r>
            <a:endParaRPr lang="en-IN" dirty="0"/>
          </a:p>
        </p:txBody>
      </p:sp>
    </p:spTree>
    <p:extLst>
      <p:ext uri="{BB962C8B-B14F-4D97-AF65-F5344CB8AC3E}">
        <p14:creationId xmlns:p14="http://schemas.microsoft.com/office/powerpoint/2010/main" val="3526288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e-mail</a:t>
            </a:r>
            <a:endParaRPr lang="en-IN" dirty="0"/>
          </a:p>
        </p:txBody>
      </p:sp>
      <p:sp>
        <p:nvSpPr>
          <p:cNvPr id="3" name="Content Placeholder 2"/>
          <p:cNvSpPr>
            <a:spLocks noGrp="1"/>
          </p:cNvSpPr>
          <p:nvPr>
            <p:ph idx="1"/>
          </p:nvPr>
        </p:nvSpPr>
        <p:spPr/>
        <p:txBody>
          <a:bodyPr>
            <a:normAutofit/>
          </a:bodyPr>
          <a:lstStyle/>
          <a:p>
            <a:r>
              <a:rPr lang="en-IN" dirty="0" smtClean="0"/>
              <a:t>First of all an e-mail account is to be opened on the webmail provider of your choice like </a:t>
            </a:r>
            <a:r>
              <a:rPr lang="en-IN" dirty="0" err="1" smtClean="0"/>
              <a:t>gmail</a:t>
            </a:r>
            <a:r>
              <a:rPr lang="en-IN" dirty="0" smtClean="0"/>
              <a:t>, </a:t>
            </a:r>
            <a:r>
              <a:rPr lang="en-IN" dirty="0" err="1" smtClean="0"/>
              <a:t>hotmail</a:t>
            </a:r>
            <a:r>
              <a:rPr lang="en-IN" dirty="0" smtClean="0"/>
              <a:t> etc.</a:t>
            </a:r>
          </a:p>
          <a:p>
            <a:r>
              <a:rPr lang="en-IN" dirty="0" smtClean="0"/>
              <a:t>Connect to the internet</a:t>
            </a:r>
          </a:p>
          <a:p>
            <a:r>
              <a:rPr lang="en-IN" dirty="0" smtClean="0"/>
              <a:t>Open the browser loaded on your computer like Internet Explorer, Google Chrome etc.</a:t>
            </a:r>
          </a:p>
          <a:p>
            <a:r>
              <a:rPr lang="en-IN" dirty="0" smtClean="0"/>
              <a:t>Open the choice of mail provider in the browser</a:t>
            </a:r>
          </a:p>
          <a:p>
            <a:r>
              <a:rPr lang="en-IN" dirty="0" smtClean="0"/>
              <a:t>The option of creating a new e-mail account appears. Click the option</a:t>
            </a:r>
          </a:p>
          <a:p>
            <a:r>
              <a:rPr lang="en-IN" dirty="0" smtClean="0"/>
              <a:t>A form is displayed in which the personal details as well as e-mail address(of your choice) is to be filled</a:t>
            </a:r>
          </a:p>
        </p:txBody>
      </p:sp>
    </p:spTree>
    <p:extLst>
      <p:ext uri="{BB962C8B-B14F-4D97-AF65-F5344CB8AC3E}">
        <p14:creationId xmlns:p14="http://schemas.microsoft.com/office/powerpoint/2010/main" val="2797104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An option to create a password is also there. The password enables you to connect to that account. This is confidential so that no other person can have access to your account</a:t>
            </a:r>
          </a:p>
          <a:p>
            <a:r>
              <a:rPr lang="en-IN" dirty="0"/>
              <a:t>A user can connect to the e-mail account anytime by opening the mail service provider in the browser and then with the username and </a:t>
            </a:r>
            <a:r>
              <a:rPr lang="en-IN" dirty="0" smtClean="0"/>
              <a:t>password</a:t>
            </a:r>
            <a:endParaRPr lang="en-IN" dirty="0"/>
          </a:p>
        </p:txBody>
      </p:sp>
    </p:spTree>
    <p:extLst>
      <p:ext uri="{BB962C8B-B14F-4D97-AF65-F5344CB8AC3E}">
        <p14:creationId xmlns:p14="http://schemas.microsoft.com/office/powerpoint/2010/main" val="3701384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Mailbox</a:t>
            </a:r>
            <a:endParaRPr lang="en-IN" dirty="0"/>
          </a:p>
        </p:txBody>
      </p:sp>
      <p:sp>
        <p:nvSpPr>
          <p:cNvPr id="3" name="Content Placeholder 2"/>
          <p:cNvSpPr>
            <a:spLocks noGrp="1"/>
          </p:cNvSpPr>
          <p:nvPr>
            <p:ph idx="1"/>
          </p:nvPr>
        </p:nvSpPr>
        <p:spPr/>
        <p:txBody>
          <a:bodyPr/>
          <a:lstStyle/>
          <a:p>
            <a:r>
              <a:rPr lang="en-US" dirty="0"/>
              <a:t>The Mailbox is an area in memory or on a storage device where e-mail is </a:t>
            </a:r>
            <a:r>
              <a:rPr lang="en-US" dirty="0" smtClean="0"/>
              <a:t>placed.</a:t>
            </a:r>
            <a:endParaRPr lang="en-US" dirty="0"/>
          </a:p>
          <a:p>
            <a:r>
              <a:rPr lang="en-US" dirty="0" smtClean="0"/>
              <a:t>In </a:t>
            </a:r>
            <a:r>
              <a:rPr lang="en-US" dirty="0"/>
              <a:t>e-mail systems, each user has a private mailbox. When the user receives email, the mail system automatically puts it in the mailbox.</a:t>
            </a:r>
            <a:r>
              <a:rPr lang="en-US" dirty="0"/>
              <a:t> </a:t>
            </a:r>
            <a:endParaRPr lang="en-US" dirty="0" smtClean="0"/>
          </a:p>
          <a:p>
            <a:r>
              <a:rPr lang="en-US" dirty="0" smtClean="0"/>
              <a:t>The mailbox consists of</a:t>
            </a:r>
          </a:p>
          <a:p>
            <a:pPr lvl="1"/>
            <a:r>
              <a:rPr lang="en-US" dirty="0" smtClean="0"/>
              <a:t>Inbox</a:t>
            </a:r>
          </a:p>
          <a:p>
            <a:pPr lvl="1"/>
            <a:r>
              <a:rPr lang="en-US" dirty="0" smtClean="0"/>
              <a:t>Outbox</a:t>
            </a:r>
            <a:r>
              <a:rPr lang="en-US" dirty="0"/>
              <a:t/>
            </a:r>
            <a:br>
              <a:rPr lang="en-US" dirty="0"/>
            </a:br>
            <a:endParaRPr lang="en-IN" dirty="0"/>
          </a:p>
        </p:txBody>
      </p:sp>
    </p:spTree>
    <p:extLst>
      <p:ext uri="{BB962C8B-B14F-4D97-AF65-F5344CB8AC3E}">
        <p14:creationId xmlns:p14="http://schemas.microsoft.com/office/powerpoint/2010/main" val="3810496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Inbox:</a:t>
            </a:r>
          </a:p>
          <a:p>
            <a:pPr lvl="1"/>
            <a:r>
              <a:rPr lang="en-US" dirty="0"/>
              <a:t>The Inbox is a collection of recent mails by user which is available to </a:t>
            </a:r>
            <a:r>
              <a:rPr lang="en-US" dirty="0" smtClean="0"/>
              <a:t>read, answer</a:t>
            </a:r>
            <a:r>
              <a:rPr lang="en-US" dirty="0"/>
              <a:t>, store or </a:t>
            </a:r>
            <a:r>
              <a:rPr lang="en-US" dirty="0" smtClean="0"/>
              <a:t>delete.</a:t>
            </a:r>
            <a:endParaRPr lang="en-US" dirty="0"/>
          </a:p>
          <a:p>
            <a:pPr lvl="1"/>
            <a:r>
              <a:rPr lang="en-US" dirty="0" smtClean="0"/>
              <a:t>Mails </a:t>
            </a:r>
            <a:r>
              <a:rPr lang="en-US" dirty="0"/>
              <a:t>can be checked through a webmail interface or by a program like </a:t>
            </a:r>
            <a:r>
              <a:rPr lang="en-US" dirty="0" smtClean="0"/>
              <a:t>Outlook or </a:t>
            </a:r>
            <a:r>
              <a:rPr lang="en-US" dirty="0"/>
              <a:t>Mac OS X </a:t>
            </a:r>
            <a:r>
              <a:rPr lang="en-US" dirty="0" smtClean="0"/>
              <a:t>Mail</a:t>
            </a:r>
          </a:p>
          <a:p>
            <a:pPr lvl="1"/>
            <a:r>
              <a:rPr lang="en-US" dirty="0" smtClean="0"/>
              <a:t>each </a:t>
            </a:r>
            <a:r>
              <a:rPr lang="en-US" dirty="0"/>
              <a:t>downloaded message gets stored in respective user's</a:t>
            </a:r>
            <a:br>
              <a:rPr lang="en-US" dirty="0"/>
            </a:br>
            <a:r>
              <a:rPr lang="en-US" dirty="0" smtClean="0"/>
              <a:t>inbox.</a:t>
            </a:r>
            <a:endParaRPr lang="en-US" dirty="0"/>
          </a:p>
          <a:p>
            <a:pPr lvl="1"/>
            <a:r>
              <a:rPr lang="en-US" dirty="0" smtClean="0"/>
              <a:t>Most </a:t>
            </a:r>
            <a:r>
              <a:rPr lang="en-US" dirty="0"/>
              <a:t>people receive more mail which can be managed in one </a:t>
            </a:r>
            <a:r>
              <a:rPr lang="en-US" dirty="0" smtClean="0"/>
              <a:t>folder.</a:t>
            </a:r>
            <a:endParaRPr lang="en-US" dirty="0"/>
          </a:p>
          <a:p>
            <a:pPr lvl="1"/>
            <a:r>
              <a:rPr lang="en-US" dirty="0" smtClean="0"/>
              <a:t>After </a:t>
            </a:r>
            <a:r>
              <a:rPr lang="en-US" dirty="0"/>
              <a:t>reading the messages, the user has an option to move them to other </a:t>
            </a:r>
            <a:r>
              <a:rPr lang="en-US" dirty="0" smtClean="0"/>
              <a:t>folders or delete them</a:t>
            </a:r>
            <a:endParaRPr lang="en-IN" dirty="0"/>
          </a:p>
        </p:txBody>
      </p:sp>
    </p:spTree>
    <p:extLst>
      <p:ext uri="{BB962C8B-B14F-4D97-AF65-F5344CB8AC3E}">
        <p14:creationId xmlns:p14="http://schemas.microsoft.com/office/powerpoint/2010/main" val="411559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 Over Internet</a:t>
            </a:r>
            <a:endParaRPr lang="en-IN" dirty="0"/>
          </a:p>
        </p:txBody>
      </p:sp>
      <p:sp>
        <p:nvSpPr>
          <p:cNvPr id="3" name="Content Placeholder 2"/>
          <p:cNvSpPr>
            <a:spLocks noGrp="1"/>
          </p:cNvSpPr>
          <p:nvPr>
            <p:ph idx="1"/>
          </p:nvPr>
        </p:nvSpPr>
        <p:spPr/>
        <p:txBody>
          <a:bodyPr>
            <a:normAutofit/>
          </a:bodyPr>
          <a:lstStyle/>
          <a:p>
            <a:r>
              <a:rPr lang="en-IN" dirty="0" smtClean="0"/>
              <a:t>Communication is an activity of conveying information</a:t>
            </a:r>
          </a:p>
          <a:p>
            <a:r>
              <a:rPr lang="en-IN" dirty="0" smtClean="0"/>
              <a:t>It needs a sense, a message and a recipient</a:t>
            </a:r>
          </a:p>
          <a:p>
            <a:r>
              <a:rPr lang="en-IN" dirty="0" smtClean="0"/>
              <a:t>Communication can occur across vast distances in time and space</a:t>
            </a:r>
          </a:p>
          <a:p>
            <a:r>
              <a:rPr lang="en-IN" dirty="0" smtClean="0"/>
              <a:t>Social scientists Claude Shannon and Warren Weaver structured their communication model based on</a:t>
            </a:r>
          </a:p>
          <a:p>
            <a:pPr lvl="1">
              <a:buFont typeface="Wingdings" panose="05000000000000000000" pitchFamily="2" charset="2"/>
              <a:buChar char="Ø"/>
            </a:pPr>
            <a:r>
              <a:rPr lang="en-IN" dirty="0" smtClean="0"/>
              <a:t>An information source, which produces messages</a:t>
            </a:r>
          </a:p>
          <a:p>
            <a:pPr lvl="1">
              <a:buFont typeface="Wingdings" panose="05000000000000000000" pitchFamily="2" charset="2"/>
              <a:buChar char="Ø"/>
            </a:pPr>
            <a:r>
              <a:rPr lang="en-IN" dirty="0" smtClean="0"/>
              <a:t>A transmitter which encodes the message into signals</a:t>
            </a:r>
          </a:p>
          <a:p>
            <a:pPr lvl="1">
              <a:buFont typeface="Wingdings" panose="05000000000000000000" pitchFamily="2" charset="2"/>
              <a:buChar char="Ø"/>
            </a:pPr>
            <a:r>
              <a:rPr lang="en-IN" dirty="0" smtClean="0"/>
              <a:t>A channel to which signals are adapted for transmission</a:t>
            </a:r>
          </a:p>
          <a:p>
            <a:pPr lvl="1">
              <a:buFont typeface="Wingdings" panose="05000000000000000000" pitchFamily="2" charset="2"/>
              <a:buChar char="Ø"/>
            </a:pPr>
            <a:r>
              <a:rPr lang="en-IN" dirty="0" smtClean="0"/>
              <a:t>A receiver which decodes (reconstructs) the message from signals</a:t>
            </a:r>
          </a:p>
          <a:p>
            <a:pPr lvl="1">
              <a:buFont typeface="Wingdings" panose="05000000000000000000" pitchFamily="2" charset="2"/>
              <a:buChar char="Ø"/>
            </a:pPr>
            <a:r>
              <a:rPr lang="en-IN" dirty="0" smtClean="0"/>
              <a:t>A destination where the message arrives</a:t>
            </a:r>
            <a:endParaRPr lang="en-IN" dirty="0"/>
          </a:p>
        </p:txBody>
      </p:sp>
    </p:spTree>
    <p:extLst>
      <p:ext uri="{BB962C8B-B14F-4D97-AF65-F5344CB8AC3E}">
        <p14:creationId xmlns:p14="http://schemas.microsoft.com/office/powerpoint/2010/main" val="3099462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Outbox:</a:t>
            </a:r>
          </a:p>
          <a:p>
            <a:pPr lvl="1"/>
            <a:r>
              <a:rPr lang="en-US" dirty="0"/>
              <a:t>The outbox is where outgoing e-mail messages are temporarily </a:t>
            </a:r>
            <a:r>
              <a:rPr lang="en-US" dirty="0" smtClean="0"/>
              <a:t>stored.</a:t>
            </a:r>
            <a:endParaRPr lang="en-US" dirty="0"/>
          </a:p>
          <a:p>
            <a:pPr lvl="1"/>
            <a:r>
              <a:rPr lang="en-US" dirty="0" smtClean="0"/>
              <a:t>When a message is composed most </a:t>
            </a:r>
            <a:r>
              <a:rPr lang="en-US" dirty="0"/>
              <a:t>mail programs automatically save a </a:t>
            </a:r>
            <a:r>
              <a:rPr lang="en-US" dirty="0" smtClean="0"/>
              <a:t>draft message </a:t>
            </a:r>
            <a:r>
              <a:rPr lang="en-US" dirty="0"/>
              <a:t>in the </a:t>
            </a:r>
            <a:r>
              <a:rPr lang="en-US" dirty="0" smtClean="0"/>
              <a:t>outbox.</a:t>
            </a:r>
            <a:endParaRPr lang="en-US" dirty="0"/>
          </a:p>
          <a:p>
            <a:pPr lvl="1"/>
            <a:r>
              <a:rPr lang="en-US" dirty="0" smtClean="0"/>
              <a:t>The </a:t>
            </a:r>
            <a:r>
              <a:rPr lang="en-US" dirty="0"/>
              <a:t>message is then stored in the outbox until it is successfully sent to </a:t>
            </a:r>
            <a:r>
              <a:rPr lang="en-US" dirty="0" smtClean="0"/>
              <a:t>the recipient.</a:t>
            </a:r>
            <a:endParaRPr lang="en-US" dirty="0"/>
          </a:p>
          <a:p>
            <a:pPr lvl="1"/>
            <a:r>
              <a:rPr lang="en-US" dirty="0" smtClean="0"/>
              <a:t>Once </a:t>
            </a:r>
            <a:r>
              <a:rPr lang="en-US" dirty="0"/>
              <a:t>the message has been sent, most e-mail programs move the message </a:t>
            </a:r>
            <a:r>
              <a:rPr lang="en-US" dirty="0" smtClean="0"/>
              <a:t>to the </a:t>
            </a:r>
            <a:r>
              <a:rPr lang="en-US" dirty="0"/>
              <a:t>"Sent" or "Sent Messages" </a:t>
            </a:r>
            <a:r>
              <a:rPr lang="en-US" dirty="0" smtClean="0"/>
              <a:t>folder.</a:t>
            </a:r>
            <a:endParaRPr lang="en-US" dirty="0"/>
          </a:p>
          <a:p>
            <a:pPr lvl="1"/>
            <a:r>
              <a:rPr lang="en-US" dirty="0" smtClean="0"/>
              <a:t>The inbox is </a:t>
            </a:r>
            <a:r>
              <a:rPr lang="en-US" dirty="0"/>
              <a:t>often overflowing with </a:t>
            </a:r>
            <a:r>
              <a:rPr lang="en-US" dirty="0" smtClean="0"/>
              <a:t>e-mail but the </a:t>
            </a:r>
            <a:r>
              <a:rPr lang="en-US" dirty="0"/>
              <a:t>outbox often does </a:t>
            </a:r>
            <a:r>
              <a:rPr lang="en-US" dirty="0" smtClean="0"/>
              <a:t>not contain </a:t>
            </a:r>
            <a:r>
              <a:rPr lang="en-US" dirty="0"/>
              <a:t>any </a:t>
            </a:r>
            <a:r>
              <a:rPr lang="en-US" dirty="0" smtClean="0"/>
              <a:t>messages as all </a:t>
            </a:r>
            <a:r>
              <a:rPr lang="en-US" dirty="0"/>
              <a:t>the messages that have been sent have already </a:t>
            </a:r>
            <a:r>
              <a:rPr lang="en-US" dirty="0" smtClean="0"/>
              <a:t>been transferred </a:t>
            </a:r>
            <a:r>
              <a:rPr lang="en-US" dirty="0"/>
              <a:t>to the Sent Messages folder.</a:t>
            </a:r>
            <a:r>
              <a:rPr lang="en-US" dirty="0"/>
              <a:t> </a:t>
            </a:r>
            <a:endParaRPr lang="en-IN" dirty="0"/>
          </a:p>
        </p:txBody>
      </p:sp>
    </p:spTree>
    <p:extLst>
      <p:ext uri="{BB962C8B-B14F-4D97-AF65-F5344CB8AC3E}">
        <p14:creationId xmlns:p14="http://schemas.microsoft.com/office/powerpoint/2010/main" val="3807957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Mail Message</a:t>
            </a:r>
            <a:endParaRPr lang="en-IN" dirty="0"/>
          </a:p>
        </p:txBody>
      </p:sp>
      <p:sp>
        <p:nvSpPr>
          <p:cNvPr id="3" name="Content Placeholder 2"/>
          <p:cNvSpPr>
            <a:spLocks noGrp="1"/>
          </p:cNvSpPr>
          <p:nvPr>
            <p:ph idx="1"/>
          </p:nvPr>
        </p:nvSpPr>
        <p:spPr/>
        <p:txBody>
          <a:bodyPr/>
          <a:lstStyle/>
          <a:p>
            <a:r>
              <a:rPr lang="en-IN" dirty="0" smtClean="0"/>
              <a:t>Login into your mail account</a:t>
            </a:r>
          </a:p>
          <a:p>
            <a:r>
              <a:rPr lang="en-IN" dirty="0" smtClean="0"/>
              <a:t>All the messages received will be shown </a:t>
            </a:r>
          </a:p>
          <a:p>
            <a:r>
              <a:rPr lang="en-IN" dirty="0" smtClean="0"/>
              <a:t>The messages are received in the “Inbox”</a:t>
            </a:r>
          </a:p>
          <a:p>
            <a:r>
              <a:rPr lang="en-IN" dirty="0" smtClean="0"/>
              <a:t>To send message click on “Compose” if the mail server used is “gmail.com”</a:t>
            </a:r>
            <a:endParaRPr lang="en-IN" dirty="0"/>
          </a:p>
        </p:txBody>
      </p:sp>
    </p:spTree>
    <p:extLst>
      <p:ext uri="{BB962C8B-B14F-4D97-AF65-F5344CB8AC3E}">
        <p14:creationId xmlns:p14="http://schemas.microsoft.com/office/powerpoint/2010/main" val="16414659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Create a New </a:t>
            </a:r>
            <a:r>
              <a:rPr lang="en-IN" dirty="0" smtClean="0"/>
              <a:t>E-mail</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To create new mail use </a:t>
            </a:r>
            <a:r>
              <a:rPr lang="en-IN" b="1" dirty="0" smtClean="0"/>
              <a:t>Compose</a:t>
            </a:r>
            <a:r>
              <a:rPr lang="en-IN" dirty="0" smtClean="0"/>
              <a:t> Option. Click on it and then type</a:t>
            </a:r>
          </a:p>
          <a:p>
            <a:r>
              <a:rPr lang="en-IN" b="1" dirty="0" smtClean="0"/>
              <a:t>To </a:t>
            </a:r>
            <a:r>
              <a:rPr lang="en-IN" b="1" dirty="0" smtClean="0"/>
              <a:t>Address/Addresses- </a:t>
            </a:r>
          </a:p>
          <a:p>
            <a:pPr lvl="1"/>
            <a:r>
              <a:rPr lang="en-IN" dirty="0" smtClean="0"/>
              <a:t>It is </a:t>
            </a:r>
            <a:r>
              <a:rPr lang="en-IN" dirty="0" smtClean="0"/>
              <a:t>Recipient’s e-mail address</a:t>
            </a:r>
          </a:p>
          <a:p>
            <a:pPr lvl="1"/>
            <a:r>
              <a:rPr lang="en-US" dirty="0"/>
              <a:t>While typing a recipient's address, Gmail will suggest addresses from </a:t>
            </a:r>
            <a:r>
              <a:rPr lang="en-US" dirty="0" smtClean="0"/>
              <a:t>existing</a:t>
            </a:r>
            <a:r>
              <a:rPr lang="en-US" dirty="0"/>
              <a:t> </a:t>
            </a:r>
            <a:r>
              <a:rPr lang="en-US" dirty="0" smtClean="0"/>
              <a:t>Contacts </a:t>
            </a:r>
            <a:r>
              <a:rPr lang="en-US" dirty="0"/>
              <a:t>list using auto </a:t>
            </a:r>
            <a:r>
              <a:rPr lang="en-US" dirty="0" smtClean="0"/>
              <a:t>complete.</a:t>
            </a:r>
            <a:endParaRPr lang="en-US" dirty="0"/>
          </a:p>
          <a:p>
            <a:pPr lvl="1"/>
            <a:r>
              <a:rPr lang="en-US" dirty="0" smtClean="0"/>
              <a:t>To </a:t>
            </a:r>
            <a:r>
              <a:rPr lang="en-US" dirty="0"/>
              <a:t>edit the E-mail address or name, double-click a contact name</a:t>
            </a:r>
            <a:r>
              <a:rPr lang="en-US" dirty="0"/>
              <a:t> </a:t>
            </a:r>
            <a:endParaRPr lang="en-IN" dirty="0" smtClean="0"/>
          </a:p>
          <a:p>
            <a:r>
              <a:rPr lang="en-IN" b="1" dirty="0" smtClean="0"/>
              <a:t>CC </a:t>
            </a:r>
            <a:r>
              <a:rPr lang="en-IN" b="1" dirty="0" smtClean="0"/>
              <a:t>Address/Addresses- Carbon Copy</a:t>
            </a:r>
          </a:p>
          <a:p>
            <a:pPr lvl="1"/>
            <a:r>
              <a:rPr lang="en-IN" dirty="0" smtClean="0"/>
              <a:t>The address of the recipient’s to whom the copy of same mail is to send</a:t>
            </a:r>
            <a:endParaRPr lang="en-IN" dirty="0" smtClean="0"/>
          </a:p>
          <a:p>
            <a:r>
              <a:rPr lang="en-IN" b="1" dirty="0" smtClean="0"/>
              <a:t>BCC </a:t>
            </a:r>
            <a:r>
              <a:rPr lang="en-IN" b="1" dirty="0" smtClean="0"/>
              <a:t>Address/Addresses- Blind Carbon Copy</a:t>
            </a:r>
          </a:p>
          <a:p>
            <a:pPr lvl="1"/>
            <a:r>
              <a:rPr lang="en-IN" dirty="0" smtClean="0"/>
              <a:t>The address of the recipient’s to whom the same mail is to be send but don not want the recipient mentioned in the “To” should know about these addresses to whom the mail is also send</a:t>
            </a:r>
            <a:endParaRPr lang="en-IN" dirty="0" smtClean="0"/>
          </a:p>
          <a:p>
            <a:r>
              <a:rPr lang="en-IN" b="1" dirty="0" smtClean="0"/>
              <a:t>Subject of the </a:t>
            </a:r>
            <a:r>
              <a:rPr lang="en-IN" b="1" dirty="0" smtClean="0"/>
              <a:t>mail</a:t>
            </a:r>
          </a:p>
          <a:p>
            <a:pPr lvl="1"/>
            <a:r>
              <a:rPr lang="en-US" dirty="0"/>
              <a:t>Enter a subject message in the “Subject” field for identification.</a:t>
            </a:r>
            <a:r>
              <a:rPr lang="en-US" dirty="0"/>
              <a:t> </a:t>
            </a:r>
            <a:endParaRPr lang="en-IN" dirty="0" smtClean="0"/>
          </a:p>
        </p:txBody>
      </p:sp>
    </p:spTree>
    <p:extLst>
      <p:ext uri="{BB962C8B-B14F-4D97-AF65-F5344CB8AC3E}">
        <p14:creationId xmlns:p14="http://schemas.microsoft.com/office/powerpoint/2010/main" val="38646994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a:t>Body:</a:t>
            </a:r>
          </a:p>
          <a:p>
            <a:pPr lvl="1"/>
            <a:r>
              <a:rPr lang="en-IN" dirty="0"/>
              <a:t>Type detail text in the body</a:t>
            </a:r>
          </a:p>
          <a:p>
            <a:r>
              <a:rPr lang="en-IN" b="1" dirty="0"/>
              <a:t>Attachments: </a:t>
            </a:r>
          </a:p>
          <a:p>
            <a:pPr lvl="1"/>
            <a:r>
              <a:rPr lang="en-IN" dirty="0"/>
              <a:t>Select from your computer/mobile device the file, image or any video file to be send by clicking on Attach </a:t>
            </a:r>
            <a:r>
              <a:rPr lang="en-IN" dirty="0" smtClean="0"/>
              <a:t>Button</a:t>
            </a:r>
            <a:endParaRPr lang="en-IN" dirty="0" smtClean="0"/>
          </a:p>
          <a:p>
            <a:r>
              <a:rPr lang="en-IN" dirty="0" smtClean="0"/>
              <a:t>When </a:t>
            </a:r>
            <a:r>
              <a:rPr lang="en-IN" dirty="0" smtClean="0"/>
              <a:t>the message is complete you can beautify it using the formatting features of Bold, Italic, Underline, Bullets etc. given at the bottom line.</a:t>
            </a:r>
          </a:p>
          <a:p>
            <a:r>
              <a:rPr lang="en-IN" dirty="0" smtClean="0"/>
              <a:t>Emoticons can also be </a:t>
            </a:r>
            <a:r>
              <a:rPr lang="en-IN" dirty="0" smtClean="0"/>
              <a:t>added</a:t>
            </a:r>
          </a:p>
          <a:p>
            <a:r>
              <a:rPr lang="en-IN" b="1" dirty="0" smtClean="0"/>
              <a:t>Send:</a:t>
            </a:r>
            <a:endParaRPr lang="en-IN" b="1" dirty="0" smtClean="0"/>
          </a:p>
          <a:p>
            <a:pPr lvl="1"/>
            <a:r>
              <a:rPr lang="en-IN" dirty="0" smtClean="0"/>
              <a:t>When the message is complete it can be send to the recipients using the </a:t>
            </a:r>
            <a:r>
              <a:rPr lang="en-IN" b="1" dirty="0" smtClean="0"/>
              <a:t>Send button.</a:t>
            </a:r>
            <a:endParaRPr lang="en-IN" b="1" dirty="0"/>
          </a:p>
        </p:txBody>
      </p:sp>
    </p:spTree>
    <p:extLst>
      <p:ext uri="{BB962C8B-B14F-4D97-AF65-F5344CB8AC3E}">
        <p14:creationId xmlns:p14="http://schemas.microsoft.com/office/powerpoint/2010/main" val="763279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Reply to the Message</a:t>
            </a:r>
            <a:endParaRPr lang="en-IN" dirty="0"/>
          </a:p>
        </p:txBody>
      </p:sp>
      <p:sp>
        <p:nvSpPr>
          <p:cNvPr id="3" name="Content Placeholder 2"/>
          <p:cNvSpPr>
            <a:spLocks noGrp="1"/>
          </p:cNvSpPr>
          <p:nvPr>
            <p:ph idx="1"/>
          </p:nvPr>
        </p:nvSpPr>
        <p:spPr/>
        <p:txBody>
          <a:bodyPr/>
          <a:lstStyle/>
          <a:p>
            <a:r>
              <a:rPr lang="en-IN" dirty="0" smtClean="0"/>
              <a:t>One can send reply to the mail received by clicking on the </a:t>
            </a:r>
            <a:r>
              <a:rPr lang="en-IN" b="1" dirty="0" smtClean="0"/>
              <a:t>Reply</a:t>
            </a:r>
            <a:r>
              <a:rPr lang="en-IN" dirty="0" smtClean="0"/>
              <a:t> button after reading the mail received</a:t>
            </a:r>
          </a:p>
          <a:p>
            <a:r>
              <a:rPr lang="en-IN" dirty="0" smtClean="0"/>
              <a:t>The option of Reply and Reply All is there</a:t>
            </a:r>
            <a:r>
              <a:rPr lang="en-IN" dirty="0" smtClean="0"/>
              <a:t>.</a:t>
            </a:r>
          </a:p>
          <a:p>
            <a:r>
              <a:rPr lang="en-IN" dirty="0" smtClean="0"/>
              <a:t>Forward</a:t>
            </a:r>
            <a:endParaRPr lang="en-IN" dirty="0" smtClean="0"/>
          </a:p>
          <a:p>
            <a:pPr lvl="1"/>
            <a:r>
              <a:rPr lang="en-IN" dirty="0" smtClean="0"/>
              <a:t>The mail Received can be forwarded to other e-mail account by clicking on the </a:t>
            </a:r>
            <a:r>
              <a:rPr lang="en-IN" b="1" dirty="0" smtClean="0"/>
              <a:t>Forward Option</a:t>
            </a:r>
            <a:endParaRPr lang="en-IN" b="1" dirty="0"/>
          </a:p>
        </p:txBody>
      </p:sp>
    </p:spTree>
    <p:extLst>
      <p:ext uri="{BB962C8B-B14F-4D97-AF65-F5344CB8AC3E}">
        <p14:creationId xmlns:p14="http://schemas.microsoft.com/office/powerpoint/2010/main" val="8167328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The selective mails can be deleted by selecting it by clicking on the small box in the left hand side and then click on the </a:t>
            </a:r>
            <a:r>
              <a:rPr lang="en-IN" b="1" dirty="0" smtClean="0"/>
              <a:t>Delete Option.</a:t>
            </a:r>
          </a:p>
          <a:p>
            <a:r>
              <a:rPr lang="en-IN" dirty="0" smtClean="0"/>
              <a:t>The order of the mails can also be changed by choosing the various options </a:t>
            </a:r>
          </a:p>
          <a:p>
            <a:pPr lvl="1"/>
            <a:r>
              <a:rPr lang="en-IN" dirty="0" smtClean="0"/>
              <a:t>Like recent first(ON date)</a:t>
            </a:r>
          </a:p>
          <a:p>
            <a:pPr lvl="1"/>
            <a:r>
              <a:rPr lang="en-IN" dirty="0" smtClean="0"/>
              <a:t>Older first (On Date)</a:t>
            </a:r>
          </a:p>
          <a:p>
            <a:r>
              <a:rPr lang="en-IN" dirty="0" smtClean="0"/>
              <a:t>Using the </a:t>
            </a:r>
            <a:r>
              <a:rPr lang="en-IN" b="1" dirty="0" smtClean="0"/>
              <a:t>Search option </a:t>
            </a:r>
            <a:r>
              <a:rPr lang="en-IN" dirty="0" smtClean="0"/>
              <a:t>you can search the mail Inbox for the mail you want to look into</a:t>
            </a:r>
          </a:p>
          <a:p>
            <a:r>
              <a:rPr lang="en-IN" dirty="0" smtClean="0"/>
              <a:t>The mail sent can be seen by clicking on the </a:t>
            </a:r>
            <a:r>
              <a:rPr lang="en-IN" b="1" dirty="0" smtClean="0"/>
              <a:t>Sent button</a:t>
            </a:r>
          </a:p>
          <a:p>
            <a:r>
              <a:rPr lang="en-IN" b="1" dirty="0" smtClean="0"/>
              <a:t>You can create a folder </a:t>
            </a:r>
            <a:r>
              <a:rPr lang="en-IN" dirty="0" smtClean="0"/>
              <a:t>according the users from which you receive mail and move the mails to the specific contact person folder</a:t>
            </a:r>
          </a:p>
          <a:p>
            <a:endParaRPr lang="en-IN" b="1" dirty="0" smtClean="0"/>
          </a:p>
        </p:txBody>
      </p:sp>
    </p:spTree>
    <p:extLst>
      <p:ext uri="{BB962C8B-B14F-4D97-AF65-F5344CB8AC3E}">
        <p14:creationId xmlns:p14="http://schemas.microsoft.com/office/powerpoint/2010/main" val="3616909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E-mail</a:t>
            </a:r>
            <a:endParaRPr lang="en-IN" dirty="0"/>
          </a:p>
        </p:txBody>
      </p:sp>
      <p:sp>
        <p:nvSpPr>
          <p:cNvPr id="3" name="Content Placeholder 2"/>
          <p:cNvSpPr>
            <a:spLocks noGrp="1"/>
          </p:cNvSpPr>
          <p:nvPr>
            <p:ph idx="1"/>
          </p:nvPr>
        </p:nvSpPr>
        <p:spPr/>
        <p:txBody>
          <a:bodyPr>
            <a:normAutofit/>
          </a:bodyPr>
          <a:lstStyle/>
          <a:p>
            <a:r>
              <a:rPr lang="en-IN" dirty="0" smtClean="0"/>
              <a:t>It has number of advantages over other forms of communication</a:t>
            </a:r>
          </a:p>
          <a:p>
            <a:r>
              <a:rPr lang="en-IN" b="1" dirty="0" smtClean="0"/>
              <a:t>Speed:</a:t>
            </a:r>
          </a:p>
          <a:p>
            <a:pPr lvl="1"/>
            <a:r>
              <a:rPr lang="en-IN" dirty="0" smtClean="0"/>
              <a:t>It is a quicker means of correspondence than ordinary postal system</a:t>
            </a:r>
          </a:p>
          <a:p>
            <a:pPr lvl="1"/>
            <a:r>
              <a:rPr lang="en-IN" dirty="0" smtClean="0"/>
              <a:t>A message can reach any part of the world in few seconds</a:t>
            </a:r>
          </a:p>
          <a:p>
            <a:r>
              <a:rPr lang="en-IN" b="1" dirty="0" smtClean="0"/>
              <a:t>Content</a:t>
            </a:r>
          </a:p>
          <a:p>
            <a:pPr lvl="1"/>
            <a:r>
              <a:rPr lang="en-IN" dirty="0" smtClean="0"/>
              <a:t>A message can contain few lines or a large amount of text including attachments of various type of files.</a:t>
            </a:r>
          </a:p>
          <a:p>
            <a:pPr lvl="1"/>
            <a:r>
              <a:rPr lang="en-IN" dirty="0" smtClean="0"/>
              <a:t>Unlike the postal service, the message is not charged by weight</a:t>
            </a:r>
          </a:p>
          <a:p>
            <a:pPr marL="0" indent="0">
              <a:buNone/>
            </a:pPr>
            <a:endParaRPr lang="en-IN" dirty="0"/>
          </a:p>
        </p:txBody>
      </p:sp>
    </p:spTree>
    <p:extLst>
      <p:ext uri="{BB962C8B-B14F-4D97-AF65-F5344CB8AC3E}">
        <p14:creationId xmlns:p14="http://schemas.microsoft.com/office/powerpoint/2010/main" val="10431266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Ease of Use</a:t>
            </a:r>
          </a:p>
          <a:p>
            <a:pPr lvl="1"/>
            <a:r>
              <a:rPr lang="en-IN" dirty="0" smtClean="0"/>
              <a:t>It is easy to send an e-mail than a letter through normal postal system</a:t>
            </a:r>
          </a:p>
          <a:p>
            <a:pPr lvl="1"/>
            <a:r>
              <a:rPr lang="en-IN" dirty="0" smtClean="0"/>
              <a:t>In postal system we have to buy an envelope, a stamp and then find a letter box to drop the letter</a:t>
            </a:r>
          </a:p>
          <a:p>
            <a:r>
              <a:rPr lang="en-IN" b="1" dirty="0" smtClean="0"/>
              <a:t>Receiving A Message</a:t>
            </a:r>
          </a:p>
          <a:p>
            <a:pPr lvl="1"/>
            <a:r>
              <a:rPr lang="en-IN" dirty="0" smtClean="0"/>
              <a:t>We need not be connected to internet all the time to receive a message</a:t>
            </a:r>
          </a:p>
          <a:p>
            <a:pPr lvl="1"/>
            <a:r>
              <a:rPr lang="en-IN" dirty="0" smtClean="0"/>
              <a:t>We can read it any time at our convenience and can retain the message till we want. It will be stored in our inbox</a:t>
            </a:r>
            <a:endParaRPr lang="en-IN" dirty="0"/>
          </a:p>
        </p:txBody>
      </p:sp>
    </p:spTree>
    <p:extLst>
      <p:ext uri="{BB962C8B-B14F-4D97-AF65-F5344CB8AC3E}">
        <p14:creationId xmlns:p14="http://schemas.microsoft.com/office/powerpoint/2010/main" val="31309257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Multiple Copies</a:t>
            </a:r>
          </a:p>
          <a:p>
            <a:pPr lvl="1"/>
            <a:r>
              <a:rPr lang="en-IN" dirty="0" smtClean="0"/>
              <a:t>We can send the same message to multiple users without retyping the message again and again</a:t>
            </a:r>
          </a:p>
          <a:p>
            <a:r>
              <a:rPr lang="en-IN" b="1" dirty="0" smtClean="0"/>
              <a:t>Always Available Information</a:t>
            </a:r>
          </a:p>
          <a:p>
            <a:pPr lvl="1"/>
            <a:r>
              <a:rPr lang="en-IN" dirty="0" smtClean="0"/>
              <a:t>Storing data online means less space occupied which would otherwise take files, folders, cabinets</a:t>
            </a:r>
          </a:p>
          <a:p>
            <a:pPr lvl="1"/>
            <a:r>
              <a:rPr lang="en-IN" dirty="0" smtClean="0"/>
              <a:t>Access of information is quicker</a:t>
            </a:r>
            <a:endParaRPr lang="en-IN" dirty="0"/>
          </a:p>
        </p:txBody>
      </p:sp>
    </p:spTree>
    <p:extLst>
      <p:ext uri="{BB962C8B-B14F-4D97-AF65-F5344CB8AC3E}">
        <p14:creationId xmlns:p14="http://schemas.microsoft.com/office/powerpoint/2010/main" val="97984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Easy To Prioritize</a:t>
            </a:r>
          </a:p>
          <a:p>
            <a:pPr lvl="1"/>
            <a:r>
              <a:rPr lang="en-IN" dirty="0" smtClean="0"/>
              <a:t>Incoming messages have subject lines that enables to delete unwanted messages without opening</a:t>
            </a:r>
            <a:endParaRPr lang="en-IN" dirty="0"/>
          </a:p>
        </p:txBody>
      </p:sp>
    </p:spTree>
    <p:extLst>
      <p:ext uri="{BB962C8B-B14F-4D97-AF65-F5344CB8AC3E}">
        <p14:creationId xmlns:p14="http://schemas.microsoft.com/office/powerpoint/2010/main" val="331266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a:t>
            </a:r>
            <a:endParaRPr lang="en-IN" dirty="0"/>
          </a:p>
        </p:txBody>
      </p:sp>
      <p:sp>
        <p:nvSpPr>
          <p:cNvPr id="3" name="Content Placeholder 2"/>
          <p:cNvSpPr>
            <a:spLocks noGrp="1"/>
          </p:cNvSpPr>
          <p:nvPr>
            <p:ph idx="1"/>
          </p:nvPr>
        </p:nvSpPr>
        <p:spPr/>
        <p:txBody>
          <a:bodyPr/>
          <a:lstStyle/>
          <a:p>
            <a:r>
              <a:rPr lang="en-IN" dirty="0" smtClean="0"/>
              <a:t>The first mode of Communication to study is E-mail (Electronic Mail)</a:t>
            </a:r>
            <a:endParaRPr lang="en-IN" dirty="0"/>
          </a:p>
        </p:txBody>
      </p:sp>
    </p:spTree>
    <p:extLst>
      <p:ext uri="{BB962C8B-B14F-4D97-AF65-F5344CB8AC3E}">
        <p14:creationId xmlns:p14="http://schemas.microsoft.com/office/powerpoint/2010/main" val="38560126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E-mail</a:t>
            </a:r>
            <a:endParaRPr lang="en-IN" dirty="0"/>
          </a:p>
        </p:txBody>
      </p:sp>
      <p:sp>
        <p:nvSpPr>
          <p:cNvPr id="3" name="Content Placeholder 2"/>
          <p:cNvSpPr>
            <a:spLocks noGrp="1"/>
          </p:cNvSpPr>
          <p:nvPr>
            <p:ph idx="1"/>
          </p:nvPr>
        </p:nvSpPr>
        <p:spPr/>
        <p:txBody>
          <a:bodyPr>
            <a:normAutofit/>
          </a:bodyPr>
          <a:lstStyle/>
          <a:p>
            <a:r>
              <a:rPr lang="en-IN" b="1" dirty="0" smtClean="0"/>
              <a:t>Emotional Responses</a:t>
            </a:r>
          </a:p>
          <a:p>
            <a:pPr lvl="1"/>
            <a:r>
              <a:rPr lang="en-IN" dirty="0" smtClean="0"/>
              <a:t>Some e-mail causes anger or upset a person</a:t>
            </a:r>
          </a:p>
          <a:p>
            <a:pPr lvl="1"/>
            <a:r>
              <a:rPr lang="en-IN" dirty="0" smtClean="0"/>
              <a:t>A reply in the heat of the moment can’t be retracted</a:t>
            </a:r>
          </a:p>
          <a:p>
            <a:r>
              <a:rPr lang="en-IN" b="1" dirty="0" smtClean="0"/>
              <a:t>Information Overloaded</a:t>
            </a:r>
          </a:p>
          <a:p>
            <a:pPr lvl="1"/>
            <a:r>
              <a:rPr lang="en-IN" dirty="0" smtClean="0"/>
              <a:t>Too many people send too much information due to ease of sending</a:t>
            </a:r>
          </a:p>
          <a:p>
            <a:r>
              <a:rPr lang="en-IN" b="1" dirty="0" smtClean="0"/>
              <a:t>Lacks the personal touch</a:t>
            </a:r>
          </a:p>
          <a:p>
            <a:pPr lvl="1"/>
            <a:r>
              <a:rPr lang="en-IN" dirty="0" smtClean="0"/>
              <a:t>Some things are best left </a:t>
            </a:r>
            <a:r>
              <a:rPr lang="en-IN" dirty="0" err="1" smtClean="0"/>
              <a:t>untyped</a:t>
            </a:r>
            <a:r>
              <a:rPr lang="en-IN" dirty="0" smtClean="0"/>
              <a:t>.</a:t>
            </a:r>
          </a:p>
          <a:p>
            <a:pPr lvl="1"/>
            <a:r>
              <a:rPr lang="en-IN" dirty="0" smtClean="0"/>
              <a:t>A handwritten card or letter builds relationships</a:t>
            </a:r>
            <a:endParaRPr lang="en-IN" dirty="0"/>
          </a:p>
        </p:txBody>
      </p:sp>
    </p:spTree>
    <p:extLst>
      <p:ext uri="{BB962C8B-B14F-4D97-AF65-F5344CB8AC3E}">
        <p14:creationId xmlns:p14="http://schemas.microsoft.com/office/powerpoint/2010/main" val="24433443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b="1" dirty="0" smtClean="0"/>
              <a:t>Misunderstandings</a:t>
            </a:r>
          </a:p>
          <a:p>
            <a:pPr lvl="1"/>
            <a:r>
              <a:rPr lang="en-IN" dirty="0" smtClean="0"/>
              <a:t>E-mail from people who does not take time to read what they write before clicking send can create misunderstandings</a:t>
            </a:r>
          </a:p>
          <a:p>
            <a:pPr lvl="1"/>
            <a:r>
              <a:rPr lang="en-IN" dirty="0" smtClean="0"/>
              <a:t>Time is wasted to clarify the misinterpretation of the message</a:t>
            </a:r>
          </a:p>
          <a:p>
            <a:r>
              <a:rPr lang="en-IN" b="1" dirty="0" smtClean="0"/>
              <a:t>Pressure To Reply</a:t>
            </a:r>
          </a:p>
          <a:p>
            <a:pPr lvl="1"/>
            <a:r>
              <a:rPr lang="en-IN" dirty="0" smtClean="0"/>
              <a:t>Once the mail is received in the Inbox the pressure to act on it is increased</a:t>
            </a:r>
          </a:p>
          <a:p>
            <a:r>
              <a:rPr lang="en-IN" b="1" dirty="0" smtClean="0"/>
              <a:t>Spam</a:t>
            </a:r>
          </a:p>
          <a:p>
            <a:pPr lvl="1"/>
            <a:r>
              <a:rPr lang="en-IN" dirty="0" smtClean="0"/>
              <a:t>To deal with spam mail messages wastes lots of time and is a passive activity</a:t>
            </a:r>
            <a:endParaRPr lang="en-IN" dirty="0"/>
          </a:p>
        </p:txBody>
      </p:sp>
    </p:spTree>
    <p:extLst>
      <p:ext uri="{BB962C8B-B14F-4D97-AF65-F5344CB8AC3E}">
        <p14:creationId xmlns:p14="http://schemas.microsoft.com/office/powerpoint/2010/main" val="10672560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Time Consumer</a:t>
            </a:r>
          </a:p>
          <a:p>
            <a:pPr lvl="1"/>
            <a:r>
              <a:rPr lang="en-IN" dirty="0" smtClean="0"/>
              <a:t>Over checking messages is also one of the activity which wastes lots of time</a:t>
            </a:r>
          </a:p>
          <a:p>
            <a:r>
              <a:rPr lang="en-IN" b="1" dirty="0" smtClean="0"/>
              <a:t>Viruses</a:t>
            </a:r>
          </a:p>
          <a:p>
            <a:pPr lvl="1"/>
            <a:r>
              <a:rPr lang="en-IN" dirty="0" smtClean="0"/>
              <a:t>If e-mails are not handled properly it can seriously effect the computer with unwanted virus attacks </a:t>
            </a:r>
          </a:p>
          <a:p>
            <a:pPr lvl="1"/>
            <a:r>
              <a:rPr lang="en-IN" dirty="0" smtClean="0"/>
              <a:t>If one does not know how to avoid reading </a:t>
            </a:r>
            <a:r>
              <a:rPr lang="en-IN" smtClean="0"/>
              <a:t>such infected e-mails</a:t>
            </a:r>
            <a:endParaRPr lang="en-IN" dirty="0"/>
          </a:p>
        </p:txBody>
      </p:sp>
    </p:spTree>
    <p:extLst>
      <p:ext uri="{BB962C8B-B14F-4D97-AF65-F5344CB8AC3E}">
        <p14:creationId xmlns:p14="http://schemas.microsoft.com/office/powerpoint/2010/main" val="42075263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Forgery</a:t>
            </a:r>
          </a:p>
          <a:p>
            <a:pPr lvl="1"/>
            <a:r>
              <a:rPr lang="en-US" dirty="0"/>
              <a:t>E-mail doesn’t prevent from forgery, that is, someone impersonating the sender, since sender is usually not authenticated in any way</a:t>
            </a:r>
            <a:r>
              <a:rPr lang="en-US" dirty="0" smtClean="0"/>
              <a:t>.</a:t>
            </a:r>
          </a:p>
          <a:p>
            <a:r>
              <a:rPr lang="en-US" b="1" dirty="0" smtClean="0"/>
              <a:t>No Response</a:t>
            </a:r>
          </a:p>
          <a:p>
            <a:pPr lvl="1"/>
            <a:r>
              <a:rPr lang="en-US" dirty="0" smtClean="0"/>
              <a:t>It may be frustrating when the recipient does not read the e-mail and respond on a regular basis.</a:t>
            </a:r>
            <a:endParaRPr lang="en-IN" b="1" dirty="0"/>
          </a:p>
        </p:txBody>
      </p:sp>
    </p:spTree>
    <p:extLst>
      <p:ext uri="{BB962C8B-B14F-4D97-AF65-F5344CB8AC3E}">
        <p14:creationId xmlns:p14="http://schemas.microsoft.com/office/powerpoint/2010/main" val="2529457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Basics of E-mail</a:t>
            </a:r>
            <a:endParaRPr lang="en-IN" dirty="0"/>
          </a:p>
        </p:txBody>
      </p:sp>
      <p:sp>
        <p:nvSpPr>
          <p:cNvPr id="3" name="Content Placeholder 2"/>
          <p:cNvSpPr>
            <a:spLocks noGrp="1"/>
          </p:cNvSpPr>
          <p:nvPr>
            <p:ph idx="1"/>
          </p:nvPr>
        </p:nvSpPr>
        <p:spPr/>
        <p:txBody>
          <a:bodyPr>
            <a:normAutofit/>
          </a:bodyPr>
          <a:lstStyle/>
          <a:p>
            <a:r>
              <a:rPr lang="en-IN" dirty="0" smtClean="0"/>
              <a:t>Define E-mail</a:t>
            </a:r>
          </a:p>
          <a:p>
            <a:pPr lvl="1"/>
            <a:r>
              <a:rPr lang="en-IN" dirty="0"/>
              <a:t>E-mail is the </a:t>
            </a:r>
            <a:r>
              <a:rPr lang="en-IN" dirty="0" smtClean="0"/>
              <a:t>method of exchange </a:t>
            </a:r>
            <a:r>
              <a:rPr lang="en-IN" dirty="0"/>
              <a:t>of computer-stored messages by </a:t>
            </a:r>
            <a:r>
              <a:rPr lang="en-IN" dirty="0" smtClean="0"/>
              <a:t>telecommunication. The messages can be </a:t>
            </a:r>
            <a:r>
              <a:rPr lang="en-IN" dirty="0"/>
              <a:t>text messages as well as graphic images , sound files as </a:t>
            </a:r>
            <a:r>
              <a:rPr lang="en-IN" dirty="0" smtClean="0"/>
              <a:t>attachments</a:t>
            </a:r>
            <a:endParaRPr lang="en-IN" dirty="0"/>
          </a:p>
          <a:p>
            <a:pPr lvl="1"/>
            <a:r>
              <a:rPr lang="en-IN" dirty="0" smtClean="0"/>
              <a:t>Electronic mail or e-mail is one of the most popularly used mode of communication over the internet</a:t>
            </a:r>
          </a:p>
          <a:p>
            <a:pPr lvl="1"/>
            <a:r>
              <a:rPr lang="en-IN" dirty="0" smtClean="0"/>
              <a:t>For this one has to have an e-mail account through which electronic messages could be send to other person’s e-mail account if you have the e-mail </a:t>
            </a:r>
            <a:r>
              <a:rPr lang="en-IN" dirty="0" smtClean="0"/>
              <a:t>address</a:t>
            </a:r>
          </a:p>
          <a:p>
            <a:pPr lvl="1"/>
            <a:r>
              <a:rPr lang="en-IN" dirty="0" smtClean="0"/>
              <a:t>The first e-mail was send by Ray Tomlinson in the Year 1971</a:t>
            </a:r>
            <a:endParaRPr lang="en-IN" dirty="0" smtClean="0"/>
          </a:p>
          <a:p>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02799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Process</a:t>
            </a:r>
            <a:endParaRPr lang="en-IN" dirty="0"/>
          </a:p>
        </p:txBody>
      </p:sp>
      <p:sp>
        <p:nvSpPr>
          <p:cNvPr id="3" name="Content Placeholder 2"/>
          <p:cNvSpPr>
            <a:spLocks noGrp="1"/>
          </p:cNvSpPr>
          <p:nvPr>
            <p:ph idx="1"/>
          </p:nvPr>
        </p:nvSpPr>
        <p:spPr/>
        <p:txBody>
          <a:bodyPr>
            <a:normAutofit/>
          </a:bodyPr>
          <a:lstStyle/>
          <a:p>
            <a:r>
              <a:rPr lang="en-IN" dirty="0" smtClean="0"/>
              <a:t>It is a method of exchanging digital messages from a sender to one or more recipient (receiver of the message)</a:t>
            </a:r>
          </a:p>
          <a:p>
            <a:r>
              <a:rPr lang="en-IN" dirty="0" smtClean="0"/>
              <a:t>E-mail works across the internet or other computer networks</a:t>
            </a:r>
          </a:p>
          <a:p>
            <a:r>
              <a:rPr lang="en-IN" dirty="0" smtClean="0"/>
              <a:t>Early mail systems required that both the sender and the receiver should be online at the same time then only messages could be communicated</a:t>
            </a:r>
          </a:p>
          <a:p>
            <a:r>
              <a:rPr lang="en-IN" dirty="0" smtClean="0"/>
              <a:t>Today’s e-mail systems  are based on store and forward method</a:t>
            </a:r>
          </a:p>
          <a:p>
            <a:r>
              <a:rPr lang="en-IN" dirty="0" smtClean="0"/>
              <a:t>E-mail servers accept, forward, deliver and store messages</a:t>
            </a:r>
          </a:p>
          <a:p>
            <a:r>
              <a:rPr lang="en-IN" dirty="0" smtClean="0"/>
              <a:t>The users are not required to be online simultaneously</a:t>
            </a:r>
          </a:p>
          <a:p>
            <a:r>
              <a:rPr lang="en-IN" dirty="0" smtClean="0"/>
              <a:t>They need to connect to the e-mail server as long as they require to send and read messages</a:t>
            </a:r>
            <a:endParaRPr lang="en-IN" dirty="0"/>
          </a:p>
        </p:txBody>
      </p:sp>
    </p:spTree>
    <p:extLst>
      <p:ext uri="{BB962C8B-B14F-4D97-AF65-F5344CB8AC3E}">
        <p14:creationId xmlns:p14="http://schemas.microsoft.com/office/powerpoint/2010/main" val="2037518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E-mail</a:t>
            </a:r>
            <a:endParaRPr lang="en-IN" dirty="0"/>
          </a:p>
        </p:txBody>
      </p:sp>
      <p:sp>
        <p:nvSpPr>
          <p:cNvPr id="3" name="Content Placeholder 2"/>
          <p:cNvSpPr>
            <a:spLocks noGrp="1"/>
          </p:cNvSpPr>
          <p:nvPr>
            <p:ph idx="1"/>
          </p:nvPr>
        </p:nvSpPr>
        <p:spPr/>
        <p:txBody>
          <a:bodyPr>
            <a:normAutofit/>
          </a:bodyPr>
          <a:lstStyle/>
          <a:p>
            <a:r>
              <a:rPr lang="en-IN" b="1" dirty="0" smtClean="0"/>
              <a:t>Send A Message</a:t>
            </a:r>
          </a:p>
          <a:p>
            <a:pPr lvl="1"/>
            <a:r>
              <a:rPr lang="en-IN" dirty="0" smtClean="0"/>
              <a:t>We can send a message to one/many persons at the same time</a:t>
            </a:r>
          </a:p>
          <a:p>
            <a:pPr lvl="1"/>
            <a:r>
              <a:rPr lang="en-IN" dirty="0" smtClean="0"/>
              <a:t>The message can be text message, an attached file/audio/video</a:t>
            </a:r>
          </a:p>
          <a:p>
            <a:r>
              <a:rPr lang="en-IN" b="1" dirty="0" smtClean="0"/>
              <a:t>Reply To a Message</a:t>
            </a:r>
          </a:p>
          <a:p>
            <a:pPr lvl="1"/>
            <a:r>
              <a:rPr lang="en-IN" dirty="0" smtClean="0"/>
              <a:t>We can reply to a message send by others</a:t>
            </a:r>
          </a:p>
          <a:p>
            <a:pPr lvl="1"/>
            <a:r>
              <a:rPr lang="en-IN" dirty="0" smtClean="0"/>
              <a:t>The reply includes the original message also known as ‘quoting’</a:t>
            </a:r>
          </a:p>
          <a:p>
            <a:pPr lvl="1"/>
            <a:r>
              <a:rPr lang="en-IN" dirty="0" smtClean="0"/>
              <a:t>Quoting helps the reader to know of the message being replied to </a:t>
            </a:r>
            <a:endParaRPr lang="en-IN" dirty="0"/>
          </a:p>
        </p:txBody>
      </p:sp>
    </p:spTree>
    <p:extLst>
      <p:ext uri="{BB962C8B-B14F-4D97-AF65-F5344CB8AC3E}">
        <p14:creationId xmlns:p14="http://schemas.microsoft.com/office/powerpoint/2010/main" val="1067471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Forward A Message</a:t>
            </a:r>
          </a:p>
          <a:p>
            <a:pPr lvl="1"/>
            <a:r>
              <a:rPr lang="en-IN" dirty="0" smtClean="0"/>
              <a:t>A message received can be forwarded to someone else without retyping</a:t>
            </a:r>
          </a:p>
          <a:p>
            <a:r>
              <a:rPr lang="en-IN" b="1" dirty="0" smtClean="0"/>
              <a:t>Store A message</a:t>
            </a:r>
          </a:p>
          <a:p>
            <a:pPr lvl="1"/>
            <a:r>
              <a:rPr lang="en-IN" dirty="0" smtClean="0"/>
              <a:t>Important messages can be stored</a:t>
            </a:r>
          </a:p>
          <a:p>
            <a:pPr lvl="1"/>
            <a:r>
              <a:rPr lang="en-IN" dirty="0" smtClean="0"/>
              <a:t>This option enables to go through the message again later on</a:t>
            </a:r>
            <a:endParaRPr lang="en-IN" dirty="0"/>
          </a:p>
        </p:txBody>
      </p:sp>
    </p:spTree>
    <p:extLst>
      <p:ext uri="{BB962C8B-B14F-4D97-AF65-F5344CB8AC3E}">
        <p14:creationId xmlns:p14="http://schemas.microsoft.com/office/powerpoint/2010/main" val="1642539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Delete A Message</a:t>
            </a:r>
          </a:p>
          <a:p>
            <a:pPr lvl="1"/>
            <a:r>
              <a:rPr lang="en-IN" dirty="0" smtClean="0"/>
              <a:t>Unwanted messages can be deleted</a:t>
            </a:r>
          </a:p>
          <a:p>
            <a:pPr lvl="1"/>
            <a:r>
              <a:rPr lang="en-IN" dirty="0" smtClean="0"/>
              <a:t>If this is not available then the mail messages will pile up in the inbox.</a:t>
            </a:r>
          </a:p>
          <a:p>
            <a:r>
              <a:rPr lang="en-IN" b="1" dirty="0" smtClean="0"/>
              <a:t>Print A Message</a:t>
            </a:r>
          </a:p>
          <a:p>
            <a:pPr lvl="1"/>
            <a:r>
              <a:rPr lang="en-IN" dirty="0" smtClean="0"/>
              <a:t>A message can be printed to be made available as hardcopy</a:t>
            </a:r>
            <a:endParaRPr lang="en-IN" dirty="0"/>
          </a:p>
        </p:txBody>
      </p:sp>
    </p:spTree>
    <p:extLst>
      <p:ext uri="{BB962C8B-B14F-4D97-AF65-F5344CB8AC3E}">
        <p14:creationId xmlns:p14="http://schemas.microsoft.com/office/powerpoint/2010/main" val="23952020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527</TotalTime>
  <Words>2579</Words>
  <Application>Microsoft Office PowerPoint</Application>
  <PresentationFormat>On-screen Show (4:3)</PresentationFormat>
  <Paragraphs>257</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Adjacency</vt:lpstr>
      <vt:lpstr>O-Level UNIT-7</vt:lpstr>
      <vt:lpstr>About Unit-7</vt:lpstr>
      <vt:lpstr>Communication Over Internet</vt:lpstr>
      <vt:lpstr>E-Mail</vt:lpstr>
      <vt:lpstr>Basics of E-mail</vt:lpstr>
      <vt:lpstr>E-mail Process</vt:lpstr>
      <vt:lpstr>Features of E-mail</vt:lpstr>
      <vt:lpstr>PowerPoint Presentation</vt:lpstr>
      <vt:lpstr>PowerPoint Presentation</vt:lpstr>
      <vt:lpstr>E-Mail Networks And Servers</vt:lpstr>
      <vt:lpstr>How E-mail works on the Internet</vt:lpstr>
      <vt:lpstr>Structure Of E-mail</vt:lpstr>
      <vt:lpstr>Procedures For e-mail</vt:lpstr>
      <vt:lpstr>Main Components of E-mail Message</vt:lpstr>
      <vt:lpstr>PowerPoint Presentation</vt:lpstr>
      <vt:lpstr>E-mail Envelope</vt:lpstr>
      <vt:lpstr>PowerPoint Presentation</vt:lpstr>
      <vt:lpstr>Sections of E-mail message</vt:lpstr>
      <vt:lpstr>E-mail Header And Body</vt:lpstr>
      <vt:lpstr>E-mail Address</vt:lpstr>
      <vt:lpstr>PowerPoint Presentation</vt:lpstr>
      <vt:lpstr>Components of E-mail message</vt:lpstr>
      <vt:lpstr>Header Fields</vt:lpstr>
      <vt:lpstr>PowerPoint Presentation</vt:lpstr>
      <vt:lpstr>PowerPoint Presentation</vt:lpstr>
      <vt:lpstr>Using e-mail</vt:lpstr>
      <vt:lpstr>PowerPoint Presentation</vt:lpstr>
      <vt:lpstr>Mailbox</vt:lpstr>
      <vt:lpstr>PowerPoint Presentation</vt:lpstr>
      <vt:lpstr>PowerPoint Presentation</vt:lpstr>
      <vt:lpstr>Create a Mail Message</vt:lpstr>
      <vt:lpstr>To Create a New E-mail</vt:lpstr>
      <vt:lpstr>PowerPoint Presentation</vt:lpstr>
      <vt:lpstr>Reply to the Message</vt:lpstr>
      <vt:lpstr>PowerPoint Presentation</vt:lpstr>
      <vt:lpstr>Advantages of E-mail</vt:lpstr>
      <vt:lpstr>PowerPoint Presentation</vt:lpstr>
      <vt:lpstr>PowerPoint Presentation</vt:lpstr>
      <vt:lpstr>PowerPoint Presentation</vt:lpstr>
      <vt:lpstr>Disadvantages of E-mail</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O-Level UNIT-7</dc:title>
  <dc:creator>National Institute Of Elec.</dc:creator>
  <cp:lastModifiedBy>National Institute Of Elec.</cp:lastModifiedBy>
  <cp:revision>57</cp:revision>
  <dcterms:created xsi:type="dcterms:W3CDTF">2020-03-22T13:46:47Z</dcterms:created>
  <dcterms:modified xsi:type="dcterms:W3CDTF">2020-04-13T10:32:22Z</dcterms:modified>
</cp:coreProperties>
</file>