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E9BC-6086-498C-9882-E98C8A5475BC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80FB-2A4B-4ED7-973F-07403FE21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8AEEEE-108C-47C8-AF28-7C19C609539F}" type="datetimeFigureOut">
              <a:rPr lang="en-IN" smtClean="0"/>
              <a:t>13-04-2020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security.techtarget.com/definition/two-factor-authentic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security.techtarget.com/definition/time-based-one-time-password-TOT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O-Level</a:t>
            </a:r>
            <a:br>
              <a:rPr lang="en-IN" sz="36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UNIT-8 Digital Financial Tools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OTP and QR Code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en-US" sz="3600" dirty="0"/>
              <a:t>"QR" stands for "Quick Response", which refers to the instant access to the information hidden in the </a:t>
            </a:r>
            <a:r>
              <a:rPr lang="en-US" sz="3600" dirty="0" smtClean="0"/>
              <a:t>Code.</a:t>
            </a:r>
          </a:p>
          <a:p>
            <a:pPr fontAlgn="t"/>
            <a:r>
              <a:rPr lang="en-US" sz="3600" dirty="0" smtClean="0"/>
              <a:t>QR </a:t>
            </a:r>
            <a:r>
              <a:rPr lang="en-US" sz="3600" dirty="0"/>
              <a:t>Codes are gaining popularity because the technology is "open source", i.e. available for everyone. </a:t>
            </a:r>
            <a:endParaRPr lang="en-US" sz="3600" dirty="0" smtClean="0"/>
          </a:p>
          <a:p>
            <a:pPr fontAlgn="t"/>
            <a:r>
              <a:rPr lang="en-US" sz="3600" dirty="0"/>
              <a:t>a </a:t>
            </a:r>
            <a:r>
              <a:rPr lang="en-US" sz="3600" b="1" dirty="0"/>
              <a:t>QR code works</a:t>
            </a:r>
            <a:r>
              <a:rPr lang="en-US" sz="3600" dirty="0"/>
              <a:t> in the same way as a barcode at the supermarket</a:t>
            </a:r>
            <a:r>
              <a:rPr lang="en-US" sz="3600" dirty="0" smtClean="0"/>
              <a:t>.</a:t>
            </a:r>
          </a:p>
          <a:p>
            <a:pPr fontAlgn="t"/>
            <a:r>
              <a:rPr lang="en-US" sz="3600" dirty="0" smtClean="0"/>
              <a:t>It </a:t>
            </a:r>
            <a:r>
              <a:rPr lang="en-US" sz="3600" dirty="0"/>
              <a:t>is a machine-</a:t>
            </a:r>
            <a:r>
              <a:rPr lang="en-US" sz="3600" dirty="0" err="1"/>
              <a:t>scannable</a:t>
            </a:r>
            <a:r>
              <a:rPr lang="en-US" sz="3600" dirty="0"/>
              <a:t> image that can instantly be read using a Smartphone </a:t>
            </a:r>
            <a:r>
              <a:rPr lang="en-US" sz="3600" dirty="0" smtClean="0"/>
              <a:t>camera.</a:t>
            </a:r>
          </a:p>
          <a:p>
            <a:pPr fontAlgn="t"/>
            <a:r>
              <a:rPr lang="en-US" sz="3600" dirty="0" smtClean="0"/>
              <a:t>Every</a:t>
            </a:r>
            <a:r>
              <a:rPr lang="en-US" sz="3600" dirty="0"/>
              <a:t> </a:t>
            </a:r>
            <a:r>
              <a:rPr lang="en-US" sz="3600" b="1" dirty="0"/>
              <a:t>QR code</a:t>
            </a:r>
            <a:r>
              <a:rPr lang="en-US" sz="3600" dirty="0"/>
              <a:t> consists of a number of black squares and dots which represent certain pieces of information.</a:t>
            </a:r>
            <a:endParaRPr lang="en-IN" sz="3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Quick Response Code(QR Code)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8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two-dimensional barcode that is readable by smartphones.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allows to encode over 4000 characters in a two dimensional barcode. </a:t>
            </a:r>
            <a:endParaRPr lang="en-US" dirty="0" smtClean="0"/>
          </a:p>
          <a:p>
            <a:r>
              <a:rPr lang="en-US" dirty="0" smtClean="0"/>
              <a:t>QR </a:t>
            </a:r>
            <a:r>
              <a:rPr lang="en-US" dirty="0"/>
              <a:t>Codes may be used to display text to the user, to open a URL, save a contact to the address book or to compose text messages.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QR Code" is a registered trademark of DENSO WAVE INCORPORATED.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72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black and white checkered pixel patterns appear at first glance to be a small crossword puzzle and seem to be composed at </a:t>
            </a:r>
            <a:r>
              <a:rPr lang="en-US" dirty="0" smtClean="0"/>
              <a:t>random.</a:t>
            </a:r>
          </a:p>
          <a:p>
            <a:r>
              <a:rPr lang="en-US" dirty="0" smtClean="0"/>
              <a:t>A QR code looked closely shows certain </a:t>
            </a:r>
            <a:r>
              <a:rPr lang="en-US" dirty="0"/>
              <a:t>structures </a:t>
            </a:r>
            <a:r>
              <a:rPr lang="en-US" dirty="0" smtClean="0"/>
              <a:t>that can </a:t>
            </a:r>
            <a:r>
              <a:rPr lang="en-US" dirty="0"/>
              <a:t>be identified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the scanner to recognize a QR </a:t>
            </a:r>
            <a:r>
              <a:rPr lang="en-US" dirty="0" smtClean="0"/>
              <a:t>Code, </a:t>
            </a:r>
            <a:r>
              <a:rPr lang="en-US" dirty="0"/>
              <a:t>as </a:t>
            </a:r>
            <a:r>
              <a:rPr lang="en-US" dirty="0" smtClean="0"/>
              <a:t>such, the </a:t>
            </a:r>
            <a:r>
              <a:rPr lang="en-US" dirty="0"/>
              <a:t>Code must always be square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number of additional elements ensure that the information is read correctly.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QR Code is 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3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Positioning Markings</a:t>
            </a:r>
            <a:r>
              <a:rPr lang="en-IN" dirty="0" smtClean="0"/>
              <a:t>:</a:t>
            </a:r>
          </a:p>
          <a:p>
            <a:r>
              <a:rPr lang="en-IN" dirty="0" smtClean="0"/>
              <a:t>They indicate the direction in which the code is printed</a:t>
            </a:r>
          </a:p>
          <a:p>
            <a:endParaRPr lang="en-IN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40968"/>
            <a:ext cx="3096344" cy="229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13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Alignment markings</a:t>
            </a:r>
          </a:p>
          <a:p>
            <a:r>
              <a:rPr lang="en-US" dirty="0" smtClean="0"/>
              <a:t>If </a:t>
            </a:r>
            <a:r>
              <a:rPr lang="en-US" dirty="0"/>
              <a:t>the QR Code is large, this additional element helps with </a:t>
            </a:r>
            <a:r>
              <a:rPr lang="en-US" dirty="0" smtClean="0"/>
              <a:t>orientation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68960"/>
            <a:ext cx="237055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71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Timing Pattern</a:t>
            </a:r>
          </a:p>
          <a:p>
            <a:r>
              <a:rPr lang="en-US" dirty="0"/>
              <a:t>Using these lines, the scanner determines how large the data matrix is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010519" cy="178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13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Version Information</a:t>
            </a:r>
          </a:p>
          <a:p>
            <a:r>
              <a:rPr lang="en-US" dirty="0"/>
              <a:t>These specify the QR Code version that is being used.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currently 40 different QR Code versions.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marketing purposes, versions 1-7 are normally used.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4" y="4365104"/>
            <a:ext cx="2658591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4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Format Information</a:t>
            </a:r>
          </a:p>
          <a:p>
            <a:r>
              <a:rPr lang="en-US" dirty="0"/>
              <a:t>The format patterns contain information about the error tolerance and the data mask pattern and make it easier to scan the Code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645024"/>
            <a:ext cx="2592288" cy="229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7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Data and Error Correction Keys</a:t>
            </a:r>
          </a:p>
          <a:p>
            <a:r>
              <a:rPr lang="en-US" dirty="0"/>
              <a:t>These patterns hold the actual data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14624"/>
            <a:ext cx="2880320" cy="20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58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Quiet Zone</a:t>
            </a:r>
          </a:p>
          <a:p>
            <a:r>
              <a:rPr lang="en-US" dirty="0"/>
              <a:t>This spacing is important for the scanning program in order to distinguish the QR Code from its surroundings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29000"/>
            <a:ext cx="2592288" cy="20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99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IN" sz="3600" dirty="0" smtClean="0"/>
          </a:p>
          <a:p>
            <a:pPr marL="109728" indent="0" algn="ctr">
              <a:buNone/>
            </a:pPr>
            <a:r>
              <a:rPr lang="en-IN" sz="3600" dirty="0" smtClean="0"/>
              <a:t>One time password Or OTP is used to validate the user in digital transactions to avoid fraud </a:t>
            </a:r>
            <a:endParaRPr lang="en-IN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Time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908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7089 digits or 4296 characters, including punctuation marks and special characters, can be entered in one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 to numbers and characters, words and phrases (e.g. Internet addresses) can be encoded as well.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more data is added to the QR Code, the Code size increases and the Code structure becomes more complex.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can be stored In a QR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64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scan a QR Code, </a:t>
            </a:r>
            <a:r>
              <a:rPr lang="en-US" dirty="0" smtClean="0"/>
              <a:t>a </a:t>
            </a:r>
            <a:r>
              <a:rPr lang="en-US" dirty="0"/>
              <a:t>scanner app on </a:t>
            </a:r>
            <a:r>
              <a:rPr lang="en-US" dirty="0" smtClean="0"/>
              <a:t>the smartphone is required.</a:t>
            </a:r>
          </a:p>
          <a:p>
            <a:r>
              <a:rPr lang="en-US" dirty="0" smtClean="0"/>
              <a:t> </a:t>
            </a:r>
            <a:r>
              <a:rPr lang="en-US" dirty="0"/>
              <a:t>A large selection of these can be downloaded for free in the various app stores. </a:t>
            </a:r>
            <a:endParaRPr lang="en-US" dirty="0" smtClean="0"/>
          </a:p>
          <a:p>
            <a:r>
              <a:rPr lang="en-US" dirty="0" smtClean="0"/>
              <a:t>When it is installed </a:t>
            </a:r>
            <a:r>
              <a:rPr lang="en-US" dirty="0"/>
              <a:t>start the application and keep the camera of </a:t>
            </a:r>
            <a:r>
              <a:rPr lang="en-US" dirty="0" smtClean="0"/>
              <a:t>the smartphone </a:t>
            </a:r>
            <a:r>
              <a:rPr lang="en-US" dirty="0"/>
              <a:t>over the QR Code to scan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If the Code is readable, the encoded address or action will be accessed automatically.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Scan A QR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15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QR Code takes only a few </a:t>
            </a:r>
            <a:r>
              <a:rPr lang="en-US" dirty="0" smtClean="0"/>
              <a:t>seconds.</a:t>
            </a:r>
          </a:p>
          <a:p>
            <a:r>
              <a:rPr lang="en-US" dirty="0" smtClean="0"/>
              <a:t>The </a:t>
            </a:r>
            <a:r>
              <a:rPr lang="en-US" dirty="0"/>
              <a:t>first step is to go to a website which generates QR Codes, e.g. www.qr-code-generator.com.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you can choose the type of the Code you want to create and then enter the appropriate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Simply </a:t>
            </a:r>
            <a:r>
              <a:rPr lang="en-US" dirty="0"/>
              <a:t>click on "Create QR Code", and your personal QR Code is ready. 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you just decide, in which image format you want to use the Code and download the file easily.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QR Code Generator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12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information contained in the QR Code can be read even if it is damaged, the data keys include duplications (redundancies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Due to this </a:t>
            </a:r>
            <a:r>
              <a:rPr lang="en-US" dirty="0"/>
              <a:t>up to 30% of the Code structure can be destroyed without affecting the readability of the Code.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</a:t>
            </a:r>
            <a:r>
              <a:rPr lang="en-IN" dirty="0" smtClean="0"/>
              <a:t>hat Happens if QR Code is damaged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6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</a:t>
            </a:r>
            <a:r>
              <a:rPr lang="en-US" dirty="0"/>
              <a:t> </a:t>
            </a:r>
            <a:r>
              <a:rPr lang="en-US" b="1" dirty="0"/>
              <a:t>advantages</a:t>
            </a:r>
            <a:r>
              <a:rPr lang="en-US" dirty="0"/>
              <a:t> of using </a:t>
            </a:r>
            <a:r>
              <a:rPr lang="en-US" b="1" dirty="0"/>
              <a:t>QR Code</a:t>
            </a:r>
            <a:r>
              <a:rPr lang="en-US" dirty="0"/>
              <a:t> is that it can read almost anything as long as it is online, it's readable.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cell phone's camera and sensor has got more use now; instead of merely capturing moments in time, it is the link to an online world with the help of a </a:t>
            </a:r>
            <a:r>
              <a:rPr lang="en-US" b="1" dirty="0"/>
              <a:t>QR Code reader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In India</a:t>
            </a:r>
            <a:r>
              <a:rPr lang="en-US" dirty="0"/>
              <a:t> QR based payments is rapidly picking up pace, especially after </a:t>
            </a:r>
            <a:r>
              <a:rPr lang="en-US" dirty="0" err="1"/>
              <a:t>demonetisation</a:t>
            </a:r>
            <a:r>
              <a:rPr lang="en-US" dirty="0"/>
              <a:t> phase.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can simply scan a QR code to pay utility bills, fuel, grocery, food, travel and several other categories. 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successful example of QR code is the launch of Bharat QR </a:t>
            </a:r>
            <a:r>
              <a:rPr lang="en-US" dirty="0" smtClean="0"/>
              <a:t>with </a:t>
            </a:r>
            <a:r>
              <a:rPr lang="en-US" dirty="0"/>
              <a:t>a view to enable people to buy goods and services without the need to swipe plastic </a:t>
            </a:r>
            <a:r>
              <a:rPr lang="en-US" dirty="0" smtClean="0"/>
              <a:t>cards.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QR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317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Bharat </a:t>
            </a:r>
            <a:r>
              <a:rPr lang="en-US" b="1" dirty="0"/>
              <a:t>QR Code</a:t>
            </a:r>
            <a:r>
              <a:rPr lang="en-US" dirty="0"/>
              <a:t> will allow all the merchants to receive digital payments without the use of Point-of-Sale (POS) swiping machine. </a:t>
            </a:r>
          </a:p>
          <a:p>
            <a:pPr lvl="1"/>
            <a:r>
              <a:rPr lang="en-US" dirty="0"/>
              <a:t>It will allow the customers of any bank to use their smartphone app to make payment using their debit card.</a:t>
            </a:r>
          </a:p>
          <a:p>
            <a:pPr lvl="1"/>
            <a:r>
              <a:rPr lang="en-US" dirty="0"/>
              <a:t>The platform works with card schemes namely </a:t>
            </a:r>
            <a:r>
              <a:rPr lang="en-US" dirty="0" err="1"/>
              <a:t>RuPay</a:t>
            </a:r>
            <a:r>
              <a:rPr lang="en-US" dirty="0"/>
              <a:t>, MasterCard and Visa. </a:t>
            </a:r>
            <a:endParaRPr lang="en-US" dirty="0" smtClean="0"/>
          </a:p>
          <a:p>
            <a:r>
              <a:rPr lang="en-US" dirty="0" smtClean="0"/>
              <a:t>Recent </a:t>
            </a:r>
            <a:r>
              <a:rPr lang="en-US" dirty="0"/>
              <a:t>product innovations like Unified Payments Interface are equipped to facilitate QR code payments. </a:t>
            </a:r>
            <a:endParaRPr lang="en-US" dirty="0" smtClean="0"/>
          </a:p>
          <a:p>
            <a:r>
              <a:rPr lang="en-US" dirty="0" smtClean="0"/>
              <a:t>Initiatives </a:t>
            </a:r>
            <a:r>
              <a:rPr lang="en-US" dirty="0"/>
              <a:t>are also taken to make Bharat QR and UPI QR interoperable so that customer can pay as per their will, regardless of the app they are using</a:t>
            </a:r>
            <a:r>
              <a:rPr lang="en-US" dirty="0" smtClean="0"/>
              <a:t>.</a:t>
            </a:r>
          </a:p>
          <a:p>
            <a:r>
              <a:rPr lang="en-US" dirty="0"/>
              <a:t>Data loss and security breach is minimized since the user only scans the QR.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8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developments are increasing number of acceptance points to millions of new customers that can make digital payments. </a:t>
            </a:r>
          </a:p>
          <a:p>
            <a:r>
              <a:rPr lang="en-US" dirty="0"/>
              <a:t>In some cases, the payments ecosystem have leapfrogged from withdrawing cash from ATMs to using mobile based payments thereby skipping the need of deploying POS terminals.  </a:t>
            </a:r>
          </a:p>
          <a:p>
            <a:r>
              <a:rPr lang="en-US" dirty="0"/>
              <a:t>  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7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Digital </a:t>
            </a:r>
            <a:r>
              <a:rPr lang="en-US" dirty="0"/>
              <a:t>transactions are on the rise, but the pace is slow and steady. </a:t>
            </a:r>
            <a:endParaRPr lang="en-US" dirty="0" smtClean="0"/>
          </a:p>
          <a:p>
            <a:pPr fontAlgn="base"/>
            <a:r>
              <a:rPr lang="en-US" dirty="0" smtClean="0"/>
              <a:t>Financial </a:t>
            </a:r>
            <a:r>
              <a:rPr lang="en-US" dirty="0"/>
              <a:t>literacy has a long way to go and there is a need for the youth of India to take the lead in educating the population about innovations like QR code. </a:t>
            </a:r>
            <a:endParaRPr lang="en-US" dirty="0" smtClean="0"/>
          </a:p>
          <a:p>
            <a:pPr fontAlgn="base"/>
            <a:r>
              <a:rPr lang="en-US" dirty="0" smtClean="0"/>
              <a:t>India </a:t>
            </a:r>
            <a:r>
              <a:rPr lang="en-US" dirty="0"/>
              <a:t>is a young nation and we are witnessing a tipping point for technology adoption especially in the case of financial </a:t>
            </a:r>
            <a:r>
              <a:rPr lang="en-US" dirty="0" smtClean="0"/>
              <a:t>inclusion.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biggest challenge would be the awareness and how we can make it simple for mass adoption.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Challenges in Adoption of QR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6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one-time password (OTP) is </a:t>
            </a:r>
            <a:r>
              <a:rPr lang="en-US" dirty="0" smtClean="0"/>
              <a:t>an automatically </a:t>
            </a:r>
            <a:r>
              <a:rPr lang="en-US" dirty="0"/>
              <a:t>generated numeric or alphanumeric string of characters that </a:t>
            </a:r>
            <a:r>
              <a:rPr lang="en-US" dirty="0" smtClean="0"/>
              <a:t>authenticates(validates) the </a:t>
            </a:r>
            <a:r>
              <a:rPr lang="en-US" dirty="0"/>
              <a:t>user for a single transaction or login session</a:t>
            </a:r>
            <a:r>
              <a:rPr lang="en-US" dirty="0" smtClean="0"/>
              <a:t>.</a:t>
            </a:r>
          </a:p>
          <a:p>
            <a:r>
              <a:rPr lang="en-US" dirty="0"/>
              <a:t>An OTP is more secure than a static password, especially a user-created password, which can be weak and/or reused across multiple </a:t>
            </a:r>
            <a:r>
              <a:rPr lang="en-US" dirty="0" smtClean="0"/>
              <a:t>accounts.</a:t>
            </a:r>
          </a:p>
          <a:p>
            <a:r>
              <a:rPr lang="en-US" dirty="0" smtClean="0"/>
              <a:t>OTPs </a:t>
            </a:r>
            <a:r>
              <a:rPr lang="en-US" dirty="0"/>
              <a:t>may replace </a:t>
            </a:r>
            <a:r>
              <a:rPr lang="en-US" dirty="0" smtClean="0"/>
              <a:t>authentication password for login or </a:t>
            </a:r>
            <a:r>
              <a:rPr lang="en-US" dirty="0"/>
              <a:t>may be used in addition to it in order to add another layer of security.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One Time Password(OTP)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1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one-time password, also known as one-time pin or dynamic password, is a password that is valid for only one login session or transaction, on a computer system or other digital </a:t>
            </a:r>
            <a:r>
              <a:rPr lang="en-US" dirty="0" smtClean="0"/>
              <a:t>device</a:t>
            </a:r>
          </a:p>
          <a:p>
            <a:r>
              <a:rPr lang="en-US" dirty="0" smtClean="0"/>
              <a:t>This is called dynamic as it is generated as and when one tries to execute a transaction </a:t>
            </a:r>
          </a:p>
          <a:p>
            <a:r>
              <a:rPr lang="en-US" dirty="0" smtClean="0"/>
              <a:t>It is not a fixed string and changes with every transaction initiated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0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When </a:t>
            </a:r>
            <a:r>
              <a:rPr lang="en-US" dirty="0" smtClean="0"/>
              <a:t>a user </a:t>
            </a:r>
            <a:r>
              <a:rPr lang="en-US" dirty="0"/>
              <a:t>attempts to access a system or perform a transaction on a device, an authentication manager on the network server generates a number or shared secret, using one-time password 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same number and algorithm are used by the security token on the smart card or device to match and validate the one-time password and user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user will receive this code on the registered phone or email id  and the code is to be entered to validate/complete the transaction</a:t>
            </a:r>
          </a:p>
          <a:p>
            <a:r>
              <a:rPr lang="en-US" dirty="0" smtClean="0"/>
              <a:t>An unauthorized user will not be able to complete the transaction as he does not know the OTP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User Gets An OTP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74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passcode is obtained out of band through cellphone communications after the user enters his username and password on networked information systems and transaction-oriented web applications</a:t>
            </a:r>
            <a:r>
              <a:rPr lang="en-US" dirty="0" smtClean="0"/>
              <a:t>.</a:t>
            </a:r>
          </a:p>
          <a:p>
            <a:r>
              <a:rPr lang="en-US" dirty="0"/>
              <a:t>For two-factor authentication (</a:t>
            </a:r>
            <a:r>
              <a:rPr lang="en-US" u="sng" dirty="0">
                <a:hlinkClick r:id="rId2"/>
              </a:rPr>
              <a:t>2FA</a:t>
            </a:r>
            <a:r>
              <a:rPr lang="en-US" dirty="0" smtClean="0"/>
              <a:t>) is used as  </a:t>
            </a:r>
            <a:r>
              <a:rPr lang="en-US" dirty="0"/>
              <a:t>the user enters his user ID, traditional password and temporary passcode to access the account or system.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9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one-time password avoids common pitfalls that IT administrators and security managers face with password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do not have to worry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composition </a:t>
            </a:r>
            <a:r>
              <a:rPr lang="en-US" dirty="0"/>
              <a:t>rules, known-bad and weak </a:t>
            </a:r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sharing </a:t>
            </a:r>
            <a:r>
              <a:rPr lang="en-US" dirty="0"/>
              <a:t>of credentials or reuse of the same password on multiple accounts and </a:t>
            </a:r>
            <a:r>
              <a:rPr lang="en-US" dirty="0" smtClean="0"/>
              <a:t>systems.</a:t>
            </a:r>
          </a:p>
          <a:p>
            <a:r>
              <a:rPr lang="en-US" dirty="0" smtClean="0"/>
              <a:t>Another </a:t>
            </a:r>
            <a:r>
              <a:rPr lang="en-US" dirty="0"/>
              <a:t>advantage of one-time passwords is that they become invalid in minutes, which prevents attackers from obtaining the secret codes and reusing them.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Benefits of One-Time-Password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0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OTP-based authentication methods, the user's OTP app and the authentication server rely on shared secrets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Values </a:t>
            </a:r>
            <a:r>
              <a:rPr lang="en-US" dirty="0"/>
              <a:t>for one-time passwords are </a:t>
            </a:r>
            <a:r>
              <a:rPr lang="en-US" dirty="0" smtClean="0"/>
              <a:t>generated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the Hashed Message Authentication Code (HMAC)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A moving </a:t>
            </a:r>
            <a:r>
              <a:rPr lang="en-US" dirty="0"/>
              <a:t>factor, such as time-based information (</a:t>
            </a:r>
            <a:r>
              <a:rPr lang="en-US" u="sng" dirty="0">
                <a:hlinkClick r:id="rId2"/>
              </a:rPr>
              <a:t>TOTP</a:t>
            </a:r>
            <a:r>
              <a:rPr lang="en-US" dirty="0"/>
              <a:t>) or an event counter </a:t>
            </a:r>
            <a:r>
              <a:rPr lang="en-US" dirty="0" smtClean="0"/>
              <a:t>HOTP(HMAC based one time password).</a:t>
            </a:r>
          </a:p>
          <a:p>
            <a:pPr marL="393192" lvl="1" indent="0">
              <a:buNone/>
            </a:pPr>
            <a:r>
              <a:rPr lang="en-US" b="1" dirty="0" smtClean="0"/>
              <a:t>(HMAC means Hashed based Message Authentication Code) </a:t>
            </a:r>
          </a:p>
          <a:p>
            <a:r>
              <a:rPr lang="en-US" dirty="0" smtClean="0"/>
              <a:t>The </a:t>
            </a:r>
            <a:r>
              <a:rPr lang="en-US" dirty="0"/>
              <a:t>OTP values have minute or second timestamps for greater security.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one-time password can be delivered to a user through several channels, including an SMS-based text message, an email or a dedicated application on the endpoint.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One Time Password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2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QR CODE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446449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092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615</TotalTime>
  <Words>1264</Words>
  <Application>Microsoft Office PowerPoint</Application>
  <PresentationFormat>On-screen Show (4:3)</PresentationFormat>
  <Paragraphs>103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Concourse</vt:lpstr>
      <vt:lpstr>O-Level UNIT-8 Digital Financial Tools</vt:lpstr>
      <vt:lpstr>One Time Password</vt:lpstr>
      <vt:lpstr>One Time Password(OTP)</vt:lpstr>
      <vt:lpstr>PowerPoint Presentation</vt:lpstr>
      <vt:lpstr>How User Gets An OTP</vt:lpstr>
      <vt:lpstr>PowerPoint Presentation</vt:lpstr>
      <vt:lpstr>Benefits of One-Time-Password</vt:lpstr>
      <vt:lpstr>How One Time Password Works</vt:lpstr>
      <vt:lpstr>QR CODE</vt:lpstr>
      <vt:lpstr>Quick Response Code(QR Code)</vt:lpstr>
      <vt:lpstr>PowerPoint Presentation</vt:lpstr>
      <vt:lpstr>How QR Code is structured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be stored In a QR Code</vt:lpstr>
      <vt:lpstr>How To Scan A QR Code</vt:lpstr>
      <vt:lpstr>QR Code Generator</vt:lpstr>
      <vt:lpstr>What Happens if QR Code is damaged</vt:lpstr>
      <vt:lpstr>Benefits of QR Code</vt:lpstr>
      <vt:lpstr>PowerPoint Presentation</vt:lpstr>
      <vt:lpstr>PowerPoint Presentation</vt:lpstr>
      <vt:lpstr>Challenges in Adoption of QR Code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O-Level UNIT-7</dc:title>
  <dc:creator>National Institute Of Elec.</dc:creator>
  <cp:lastModifiedBy>National Institute Of Elec.</cp:lastModifiedBy>
  <cp:revision>102</cp:revision>
  <dcterms:created xsi:type="dcterms:W3CDTF">2020-03-22T13:46:47Z</dcterms:created>
  <dcterms:modified xsi:type="dcterms:W3CDTF">2020-04-13T10:45:54Z</dcterms:modified>
</cp:coreProperties>
</file>