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301" r:id="rId3"/>
    <p:sldId id="257" r:id="rId4"/>
    <p:sldId id="280" r:id="rId5"/>
    <p:sldId id="258" r:id="rId6"/>
    <p:sldId id="259" r:id="rId7"/>
    <p:sldId id="260" r:id="rId8"/>
    <p:sldId id="261" r:id="rId9"/>
    <p:sldId id="262" r:id="rId10"/>
    <p:sldId id="263" r:id="rId11"/>
    <p:sldId id="264" r:id="rId12"/>
    <p:sldId id="265" r:id="rId13"/>
    <p:sldId id="266" r:id="rId14"/>
    <p:sldId id="281" r:id="rId15"/>
    <p:sldId id="267" r:id="rId16"/>
    <p:sldId id="268" r:id="rId17"/>
    <p:sldId id="282" r:id="rId18"/>
    <p:sldId id="283" r:id="rId19"/>
    <p:sldId id="269" r:id="rId20"/>
    <p:sldId id="270" r:id="rId21"/>
    <p:sldId id="284" r:id="rId22"/>
    <p:sldId id="285" r:id="rId23"/>
    <p:sldId id="271" r:id="rId24"/>
    <p:sldId id="272" r:id="rId25"/>
    <p:sldId id="273" r:id="rId26"/>
    <p:sldId id="274" r:id="rId27"/>
    <p:sldId id="275" r:id="rId28"/>
    <p:sldId id="289" r:id="rId29"/>
    <p:sldId id="278" r:id="rId30"/>
    <p:sldId id="294" r:id="rId31"/>
    <p:sldId id="295" r:id="rId32"/>
    <p:sldId id="296" r:id="rId33"/>
    <p:sldId id="290" r:id="rId34"/>
    <p:sldId id="291" r:id="rId35"/>
    <p:sldId id="292" r:id="rId36"/>
    <p:sldId id="293" r:id="rId37"/>
    <p:sldId id="297" r:id="rId38"/>
    <p:sldId id="298" r:id="rId39"/>
    <p:sldId id="299" r:id="rId40"/>
    <p:sldId id="300" r:id="rId41"/>
    <p:sldId id="279"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B31D5634-5015-40DC-A39C-4865B88B525E}" type="datetimeFigureOut">
              <a:rPr lang="en-IN" smtClean="0"/>
              <a:pPr/>
              <a:t>26-03-2020</a:t>
            </a:fld>
            <a:endParaRPr lang="en-IN"/>
          </a:p>
        </p:txBody>
      </p:sp>
      <p:sp>
        <p:nvSpPr>
          <p:cNvPr id="17" name="Footer Placeholder 16"/>
          <p:cNvSpPr>
            <a:spLocks noGrp="1"/>
          </p:cNvSpPr>
          <p:nvPr>
            <p:ph type="ftr" sz="quarter" idx="11"/>
          </p:nvPr>
        </p:nvSpPr>
        <p:spPr>
          <a:xfrm>
            <a:off x="2898648" y="6355080"/>
            <a:ext cx="3474720" cy="365760"/>
          </a:xfrm>
        </p:spPr>
        <p:txBody>
          <a:bodyPr/>
          <a:lstStyle/>
          <a:p>
            <a:endParaRPr lang="en-IN"/>
          </a:p>
        </p:txBody>
      </p:sp>
      <p:sp>
        <p:nvSpPr>
          <p:cNvPr id="29" name="Slide Number Placeholder 28"/>
          <p:cNvSpPr>
            <a:spLocks noGrp="1"/>
          </p:cNvSpPr>
          <p:nvPr>
            <p:ph type="sldNum" sz="quarter" idx="12"/>
          </p:nvPr>
        </p:nvSpPr>
        <p:spPr>
          <a:xfrm>
            <a:off x="1216152" y="6355080"/>
            <a:ext cx="1219200" cy="365760"/>
          </a:xfrm>
        </p:spPr>
        <p:txBody>
          <a:bodyPr/>
          <a:lstStyle/>
          <a:p>
            <a:fld id="{280811AE-2812-4EE6-B0DA-5F7222AF98F9}" type="slidenum">
              <a:rPr lang="en-IN" smtClean="0"/>
              <a:pPr/>
              <a:t>‹#›</a:t>
            </a:fld>
            <a:endParaRPr lang="en-IN"/>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1D5634-5015-40DC-A39C-4865B88B525E}" type="datetimeFigureOut">
              <a:rPr lang="en-IN" smtClean="0"/>
              <a:pPr/>
              <a:t>26-03-2020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0811AE-2812-4EE6-B0DA-5F7222AF98F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1D5634-5015-40DC-A39C-4865B88B525E}" type="datetimeFigureOut">
              <a:rPr lang="en-IN" smtClean="0"/>
              <a:pPr/>
              <a:t>26-03-2020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0811AE-2812-4EE6-B0DA-5F7222AF98F9}" type="slidenum">
              <a:rPr lang="en-IN" smtClean="0"/>
              <a:pPr/>
              <a:t>‹#›</a:t>
            </a:fld>
            <a:endParaRPr lang="en-IN"/>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31D5634-5015-40DC-A39C-4865B88B525E}" type="datetimeFigureOut">
              <a:rPr lang="en-IN" smtClean="0"/>
              <a:pPr/>
              <a:t>26-03-2020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0811AE-2812-4EE6-B0DA-5F7222AF98F9}" type="slidenum">
              <a:rPr lang="en-IN" smtClean="0"/>
              <a:pPr/>
              <a:t>‹#›</a:t>
            </a:fld>
            <a:endParaRPr lang="en-IN"/>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B31D5634-5015-40DC-A39C-4865B88B525E}" type="datetimeFigureOut">
              <a:rPr lang="en-IN" smtClean="0"/>
              <a:pPr/>
              <a:t>26-03-2020</a:t>
            </a:fld>
            <a:endParaRPr lang="en-IN"/>
          </a:p>
        </p:txBody>
      </p:sp>
      <p:sp>
        <p:nvSpPr>
          <p:cNvPr id="5" name="Footer Placeholder 4"/>
          <p:cNvSpPr>
            <a:spLocks noGrp="1"/>
          </p:cNvSpPr>
          <p:nvPr>
            <p:ph type="ftr" sz="quarter" idx="11"/>
          </p:nvPr>
        </p:nvSpPr>
        <p:spPr>
          <a:xfrm>
            <a:off x="2898648" y="6355080"/>
            <a:ext cx="3474720" cy="365760"/>
          </a:xfrm>
        </p:spPr>
        <p:txBody>
          <a:bodyPr/>
          <a:lstStyle/>
          <a:p>
            <a:endParaRPr lang="en-IN"/>
          </a:p>
        </p:txBody>
      </p:sp>
      <p:sp>
        <p:nvSpPr>
          <p:cNvPr id="6" name="Slide Number Placeholder 5"/>
          <p:cNvSpPr>
            <a:spLocks noGrp="1"/>
          </p:cNvSpPr>
          <p:nvPr>
            <p:ph type="sldNum" sz="quarter" idx="12"/>
          </p:nvPr>
        </p:nvSpPr>
        <p:spPr>
          <a:xfrm>
            <a:off x="1069848" y="6355080"/>
            <a:ext cx="1520952" cy="365760"/>
          </a:xfrm>
        </p:spPr>
        <p:txBody>
          <a:bodyPr/>
          <a:lstStyle/>
          <a:p>
            <a:fld id="{280811AE-2812-4EE6-B0DA-5F7222AF98F9}" type="slidenum">
              <a:rPr lang="en-IN" smtClean="0"/>
              <a:pPr/>
              <a:t>‹#›</a:t>
            </a:fld>
            <a:endParaRPr lang="en-IN"/>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31D5634-5015-40DC-A39C-4865B88B525E}" type="datetimeFigureOut">
              <a:rPr lang="en-IN" smtClean="0"/>
              <a:pPr/>
              <a:t>26-03-2020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0811AE-2812-4EE6-B0DA-5F7222AF98F9}" type="slidenum">
              <a:rPr lang="en-IN" smtClean="0"/>
              <a:pPr/>
              <a:t>‹#›</a:t>
            </a:fld>
            <a:endParaRPr lang="en-IN"/>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31D5634-5015-40DC-A39C-4865B88B525E}" type="datetimeFigureOut">
              <a:rPr lang="en-IN" smtClean="0"/>
              <a:pPr/>
              <a:t>26-03-2020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0811AE-2812-4EE6-B0DA-5F7222AF98F9}" type="slidenum">
              <a:rPr lang="en-IN" smtClean="0"/>
              <a:pPr/>
              <a:t>‹#›</a:t>
            </a:fld>
            <a:endParaRPr lang="en-IN"/>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31D5634-5015-40DC-A39C-4865B88B525E}" type="datetimeFigureOut">
              <a:rPr lang="en-IN" smtClean="0"/>
              <a:pPr/>
              <a:t>26-03-2020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0811AE-2812-4EE6-B0DA-5F7222AF98F9}" type="slidenum">
              <a:rPr lang="en-IN" smtClean="0"/>
              <a:pPr/>
              <a:t>‹#›</a:t>
            </a:fld>
            <a:endParaRPr lang="en-IN"/>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1D5634-5015-40DC-A39C-4865B88B525E}" type="datetimeFigureOut">
              <a:rPr lang="en-IN" smtClean="0"/>
              <a:pPr/>
              <a:t>26-03-2020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80811AE-2812-4EE6-B0DA-5F7222AF98F9}" type="slidenum">
              <a:rPr lang="en-IN" smtClean="0"/>
              <a:pPr/>
              <a:t>‹#›</a:t>
            </a:fld>
            <a:endParaRPr lang="en-IN"/>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31D5634-5015-40DC-A39C-4865B88B525E}" type="datetimeFigureOut">
              <a:rPr lang="en-IN" smtClean="0"/>
              <a:pPr/>
              <a:t>26-03-2020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0811AE-2812-4EE6-B0DA-5F7222AF98F9}" type="slidenum">
              <a:rPr lang="en-IN" smtClean="0"/>
              <a:pPr/>
              <a:t>‹#›</a:t>
            </a:fld>
            <a:endParaRPr lang="en-IN"/>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31D5634-5015-40DC-A39C-4865B88B525E}" type="datetimeFigureOut">
              <a:rPr lang="en-IN" smtClean="0"/>
              <a:pPr/>
              <a:t>26-03-2020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0811AE-2812-4EE6-B0DA-5F7222AF98F9}" type="slidenum">
              <a:rPr lang="en-IN" smtClean="0"/>
              <a:pPr/>
              <a:t>‹#›</a:t>
            </a:fld>
            <a:endParaRPr lang="en-IN"/>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31D5634-5015-40DC-A39C-4865B88B525E}" type="datetimeFigureOut">
              <a:rPr lang="en-IN" smtClean="0"/>
              <a:pPr/>
              <a:t>26-03-2020</a:t>
            </a:fld>
            <a:endParaRPr lang="en-IN"/>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280811AE-2812-4EE6-B0DA-5F7222AF98F9}" type="slidenum">
              <a:rPr lang="en-IN" smtClean="0"/>
              <a:pPr/>
              <a:t>‹#›</a:t>
            </a:fld>
            <a:endParaRPr lang="en-IN"/>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Transactional_account" TargetMode="External"/><Relationship Id="rId2" Type="http://schemas.openxmlformats.org/officeDocument/2006/relationships/hyperlink" Target="https://en.wikipedia.org/wiki/Payor" TargetMode="Externa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hyperlink" Target="https://en.wikipedia.org/wiki/Payee" TargetMode="External"/><Relationship Id="rId4" Type="http://schemas.openxmlformats.org/officeDocument/2006/relationships/hyperlink" Target="https://en.wikipedia.org/wiki/Monetary"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Branch_banking" TargetMode="External"/><Relationship Id="rId2" Type="http://schemas.openxmlformats.org/officeDocument/2006/relationships/hyperlink" Target="https://en.wikipedia.org/wiki/Core_bankin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investopedia.com/terms/t/tax-planning.asp" TargetMode="External"/><Relationship Id="rId2" Type="http://schemas.openxmlformats.org/officeDocument/2006/relationships/hyperlink" Target="https://www.investopedia.com/terms/p/personalfinance.asp" TargetMode="External"/><Relationship Id="rId1" Type="http://schemas.openxmlformats.org/officeDocument/2006/relationships/slideLayout" Target="../slideLayouts/slideLayout2.xml"/><Relationship Id="rId5" Type="http://schemas.openxmlformats.org/officeDocument/2006/relationships/hyperlink" Target="https://www.investopedia.com/terms/t/timevalueofmoney.asp" TargetMode="External"/><Relationship Id="rId4" Type="http://schemas.openxmlformats.org/officeDocument/2006/relationships/hyperlink" Target="https://www.investopedia.com/terms/c/compoundinterest.asp"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Beti_Bachao,_Beti_Padhao" TargetMode="External"/><Relationship Id="rId2" Type="http://schemas.openxmlformats.org/officeDocument/2006/relationships/hyperlink" Target="https://en.wikipedia.org/wiki/Narendra_Modi" TargetMode="External"/><Relationship Id="rId1" Type="http://schemas.openxmlformats.org/officeDocument/2006/relationships/slideLayout" Target="../slideLayouts/slideLayout2.xml"/><Relationship Id="rId5" Type="http://schemas.openxmlformats.org/officeDocument/2006/relationships/hyperlink" Target="https://en.wikipedia.org/wiki/Government_of_India" TargetMode="External"/><Relationship Id="rId4" Type="http://schemas.openxmlformats.org/officeDocument/2006/relationships/hyperlink" Target="https://en.wikipedia.org/wiki/India_Post"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en.wikipedia.org/wiki/Annuity" TargetMode="External"/><Relationship Id="rId2" Type="http://schemas.openxmlformats.org/officeDocument/2006/relationships/hyperlink" Target="https://en.wikipedia.org/wiki/India" TargetMode="External"/><Relationship Id="rId1" Type="http://schemas.openxmlformats.org/officeDocument/2006/relationships/slideLayout" Target="../slideLayouts/slideLayout2.xml"/><Relationship Id="rId4" Type="http://schemas.openxmlformats.org/officeDocument/2006/relationships/hyperlink" Target="https://en.wikipedia.org/wiki/2017_Union_budget_of_India"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en.wikipedia.org/wiki/Income_tax_in_India" TargetMode="External"/><Relationship Id="rId2" Type="http://schemas.openxmlformats.org/officeDocument/2006/relationships/hyperlink" Target="https://en.wikipedia.org/wiki/Savings_bonds" TargetMode="External"/><Relationship Id="rId1" Type="http://schemas.openxmlformats.org/officeDocument/2006/relationships/slideLayout" Target="../slideLayouts/slideLayout2.xml"/><Relationship Id="rId6" Type="http://schemas.openxmlformats.org/officeDocument/2006/relationships/hyperlink" Target="https://en.wikipedia.org/wiki/Indian_Postal_Service" TargetMode="External"/><Relationship Id="rId5" Type="http://schemas.openxmlformats.org/officeDocument/2006/relationships/hyperlink" Target="https://en.wikipedia.org/wiki/Postal_savings_system" TargetMode="External"/><Relationship Id="rId4" Type="http://schemas.openxmlformats.org/officeDocument/2006/relationships/hyperlink" Target="https://en.wikipedia.org/wiki/India" TargetMode="External"/></Relationships>
</file>

<file path=ppt/slides/_rels/slide39.xml.rels><?xml version="1.0" encoding="UTF-8" standalone="yes"?>
<Relationships xmlns="http://schemas.openxmlformats.org/package/2006/relationships"><Relationship Id="rId8" Type="http://schemas.openxmlformats.org/officeDocument/2006/relationships/hyperlink" Target="https://en.wikipedia.org/wiki/Aadhaar" TargetMode="External"/><Relationship Id="rId3" Type="http://schemas.openxmlformats.org/officeDocument/2006/relationships/hyperlink" Target="https://en.wikipedia.org/wiki/Unorganised_sector" TargetMode="External"/><Relationship Id="rId7" Type="http://schemas.openxmlformats.org/officeDocument/2006/relationships/hyperlink" Target="https://en.wikipedia.org/wiki/Kolkata" TargetMode="External"/><Relationship Id="rId2" Type="http://schemas.openxmlformats.org/officeDocument/2006/relationships/hyperlink" Target="https://en.wikipedia.org/wiki/India" TargetMode="External"/><Relationship Id="rId1" Type="http://schemas.openxmlformats.org/officeDocument/2006/relationships/slideLayout" Target="../slideLayouts/slideLayout2.xml"/><Relationship Id="rId6" Type="http://schemas.openxmlformats.org/officeDocument/2006/relationships/hyperlink" Target="https://en.wikipedia.org/wiki/Narendra_Modi" TargetMode="External"/><Relationship Id="rId5" Type="http://schemas.openxmlformats.org/officeDocument/2006/relationships/hyperlink" Target="https://en.wikipedia.org/wiki/Arun_Jaitley" TargetMode="External"/><Relationship Id="rId4" Type="http://schemas.openxmlformats.org/officeDocument/2006/relationships/hyperlink" Target="https://en.wikipedia.org/wiki/2015_Union_budget_of_India" TargetMode="External"/><Relationship Id="rId9" Type="http://schemas.openxmlformats.org/officeDocument/2006/relationships/hyperlink" Target="https://en.wikipedia.org/wiki/Know_your_custom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en.wikipedia.org/wiki/Pradhan_Mantri_Jeevan_Jyoti_Bima_Yojana#cite_note-Advertise-2" TargetMode="External"/><Relationship Id="rId3" Type="http://schemas.openxmlformats.org/officeDocument/2006/relationships/hyperlink" Target="https://en.wikipedia.org/wiki/2015_Union_budget_of_India" TargetMode="External"/><Relationship Id="rId7" Type="http://schemas.openxmlformats.org/officeDocument/2006/relationships/hyperlink" Target="https://en.wikipedia.org/wiki/Kolkata" TargetMode="External"/><Relationship Id="rId2" Type="http://schemas.openxmlformats.org/officeDocument/2006/relationships/hyperlink" Target="https://en.wikipedia.org/wiki/Life_insurance" TargetMode="External"/><Relationship Id="rId1" Type="http://schemas.openxmlformats.org/officeDocument/2006/relationships/slideLayout" Target="../slideLayouts/slideLayout2.xml"/><Relationship Id="rId6" Type="http://schemas.openxmlformats.org/officeDocument/2006/relationships/hyperlink" Target="https://en.wikipedia.org/wiki/Narendra_Modi" TargetMode="External"/><Relationship Id="rId5" Type="http://schemas.openxmlformats.org/officeDocument/2006/relationships/hyperlink" Target="https://en.wikipedia.org/wiki/Pradhan_Mantri_Jeevan_Jyoti_Bima_Yojana#cite_note-Woes-1" TargetMode="External"/><Relationship Id="rId4" Type="http://schemas.openxmlformats.org/officeDocument/2006/relationships/hyperlink" Target="https://en.wikipedia.org/wiki/Arun_Jaitley" TargetMode="External"/><Relationship Id="rId9" Type="http://schemas.openxmlformats.org/officeDocument/2006/relationships/hyperlink" Target="https://en.wikipedia.org/wiki/Pradhan_Mantri_Jeevan_Jyoti_Bima_Yojana#cite_note-ZeroBalance-3"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Debit_card" TargetMode="External"/><Relationship Id="rId13" Type="http://schemas.openxmlformats.org/officeDocument/2006/relationships/hyperlink" Target="https://en.wikipedia.org/wiki/Personal_loan" TargetMode="External"/><Relationship Id="rId3" Type="http://schemas.openxmlformats.org/officeDocument/2006/relationships/hyperlink" Target="https://en.wikipedia.org/wiki/Checking_account" TargetMode="External"/><Relationship Id="rId7" Type="http://schemas.openxmlformats.org/officeDocument/2006/relationships/hyperlink" Target="https://en.wikipedia.org/wiki/Savings_account" TargetMode="External"/><Relationship Id="rId12" Type="http://schemas.openxmlformats.org/officeDocument/2006/relationships/hyperlink" Target="https://en.wikipedia.org/wiki/Home_equity_loan" TargetMode="External"/><Relationship Id="rId2" Type="http://schemas.openxmlformats.org/officeDocument/2006/relationships/hyperlink" Target="https://en.wikipedia.org/wiki/Transactional_account" TargetMode="External"/><Relationship Id="rId1" Type="http://schemas.openxmlformats.org/officeDocument/2006/relationships/slideLayout" Target="../slideLayouts/slideLayout2.xml"/><Relationship Id="rId6" Type="http://schemas.openxmlformats.org/officeDocument/2006/relationships/hyperlink" Target="https://en.wikipedia.org/wiki/British_English" TargetMode="External"/><Relationship Id="rId11" Type="http://schemas.openxmlformats.org/officeDocument/2006/relationships/hyperlink" Target="https://en.wikipedia.org/wiki/Mortgage" TargetMode="External"/><Relationship Id="rId5" Type="http://schemas.openxmlformats.org/officeDocument/2006/relationships/hyperlink" Target="https://en.wikipedia.org/wiki/Current_account_(banking)" TargetMode="External"/><Relationship Id="rId15" Type="http://schemas.openxmlformats.org/officeDocument/2006/relationships/hyperlink" Target="https://en.wikipedia.org/wiki/Term_deposit" TargetMode="External"/><Relationship Id="rId10" Type="http://schemas.openxmlformats.org/officeDocument/2006/relationships/hyperlink" Target="https://en.wikipedia.org/wiki/Credit_card" TargetMode="External"/><Relationship Id="rId4" Type="http://schemas.openxmlformats.org/officeDocument/2006/relationships/hyperlink" Target="https://en.wikipedia.org/wiki/American_English" TargetMode="External"/><Relationship Id="rId9" Type="http://schemas.openxmlformats.org/officeDocument/2006/relationships/hyperlink" Target="https://en.wikipedia.org/wiki/ATM_card" TargetMode="External"/><Relationship Id="rId14" Type="http://schemas.openxmlformats.org/officeDocument/2006/relationships/hyperlink" Target="https://en.wikipedia.org/wiki/Certificate_of_deposit"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UNIT-8 Digital Financial Tools</a:t>
            </a:r>
            <a:endParaRPr lang="en-IN" dirty="0"/>
          </a:p>
        </p:txBody>
      </p:sp>
      <p:sp>
        <p:nvSpPr>
          <p:cNvPr id="3" name="Subtitle 2"/>
          <p:cNvSpPr>
            <a:spLocks noGrp="1"/>
          </p:cNvSpPr>
          <p:nvPr>
            <p:ph type="subTitle" idx="1"/>
          </p:nvPr>
        </p:nvSpPr>
        <p:spPr/>
        <p:txBody>
          <a:bodyPr/>
          <a:lstStyle/>
          <a:p>
            <a:r>
              <a:rPr lang="en-IN" smtClean="0"/>
              <a:t>Financial Literacy</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Banking Instruments</a:t>
            </a:r>
            <a:endParaRPr lang="en-IN" dirty="0"/>
          </a:p>
        </p:txBody>
      </p:sp>
      <p:sp>
        <p:nvSpPr>
          <p:cNvPr id="3" name="Content Placeholder 2"/>
          <p:cNvSpPr>
            <a:spLocks noGrp="1"/>
          </p:cNvSpPr>
          <p:nvPr>
            <p:ph sz="quarter" idx="1"/>
          </p:nvPr>
        </p:nvSpPr>
        <p:spPr/>
        <p:txBody>
          <a:bodyPr>
            <a:normAutofit fontScale="77500" lnSpcReduction="20000"/>
          </a:bodyPr>
          <a:lstStyle/>
          <a:p>
            <a:r>
              <a:rPr lang="en-IN" dirty="0" smtClean="0"/>
              <a:t>Saving money instruments incorporate checks, drafts, bills of trade, credit notes and so on. It is a report ensuring the </a:t>
            </a:r>
            <a:r>
              <a:rPr lang="en-IN" dirty="0" err="1" smtClean="0"/>
              <a:t>installment</a:t>
            </a:r>
            <a:r>
              <a:rPr lang="en-IN" dirty="0" smtClean="0"/>
              <a:t> of a particular measure of cash, either on request or at a set time, with the player named on the archive. These are the accompanying</a:t>
            </a:r>
          </a:p>
          <a:p>
            <a:r>
              <a:rPr lang="en-IN" b="1" dirty="0" smtClean="0"/>
              <a:t>Checks or cheques</a:t>
            </a:r>
          </a:p>
          <a:p>
            <a:r>
              <a:rPr lang="en-IN" b="1" dirty="0" smtClean="0"/>
              <a:t>Demand Drafts</a:t>
            </a:r>
          </a:p>
          <a:p>
            <a:r>
              <a:rPr lang="en-IN" b="1" dirty="0" smtClean="0"/>
              <a:t>Letters of Credit</a:t>
            </a:r>
          </a:p>
          <a:p>
            <a:r>
              <a:rPr lang="en-IN" b="1" dirty="0" smtClean="0"/>
              <a:t>Voucher</a:t>
            </a:r>
          </a:p>
          <a:p>
            <a:r>
              <a:rPr lang="en-IN" b="1" dirty="0" smtClean="0"/>
              <a:t>Bills of Exchange</a:t>
            </a:r>
          </a:p>
          <a:p>
            <a:r>
              <a:rPr lang="en-IN" b="1" dirty="0" smtClean="0"/>
              <a:t>Debit Card</a:t>
            </a:r>
          </a:p>
          <a:p>
            <a:r>
              <a:rPr lang="en-IN" b="1" dirty="0" smtClean="0"/>
              <a:t>Credit Card</a:t>
            </a:r>
          </a:p>
          <a:p>
            <a:r>
              <a:rPr lang="en-IN" b="1" dirty="0" smtClean="0"/>
              <a:t>ATM</a:t>
            </a:r>
          </a:p>
          <a:p>
            <a:r>
              <a:rPr lang="en-IN" b="1" dirty="0" smtClean="0"/>
              <a:t>Internet Banking</a:t>
            </a:r>
          </a:p>
          <a:p>
            <a:r>
              <a:rPr lang="en-IN" b="1" dirty="0" smtClean="0"/>
              <a:t>Mobile Banking</a:t>
            </a:r>
          </a:p>
          <a:p>
            <a:r>
              <a:rPr lang="en-IN" b="1" dirty="0" smtClean="0"/>
              <a:t>Core Banking Solution</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Checks or cheques</a:t>
            </a:r>
            <a:br>
              <a:rPr lang="en-IN" b="1" dirty="0" smtClean="0"/>
            </a:br>
            <a:endParaRPr lang="en-IN" dirty="0"/>
          </a:p>
        </p:txBody>
      </p:sp>
      <p:sp>
        <p:nvSpPr>
          <p:cNvPr id="3" name="Content Placeholder 2"/>
          <p:cNvSpPr>
            <a:spLocks noGrp="1"/>
          </p:cNvSpPr>
          <p:nvPr>
            <p:ph sz="quarter" idx="1"/>
          </p:nvPr>
        </p:nvSpPr>
        <p:spPr>
          <a:xfrm>
            <a:off x="457200" y="1268760"/>
            <a:ext cx="8229600" cy="5400600"/>
          </a:xfrm>
        </p:spPr>
        <p:txBody>
          <a:bodyPr>
            <a:normAutofit/>
          </a:bodyPr>
          <a:lstStyle/>
          <a:p>
            <a:pPr fontAlgn="base">
              <a:buNone/>
            </a:pPr>
            <a:r>
              <a:rPr lang="en-IN" b="1" dirty="0" smtClean="0"/>
              <a:t>		</a:t>
            </a:r>
            <a:r>
              <a:rPr lang="en-IN" sz="1600" dirty="0" smtClean="0"/>
              <a:t>A </a:t>
            </a:r>
            <a:r>
              <a:rPr lang="en-IN" sz="1600" b="1" dirty="0" smtClean="0"/>
              <a:t>cheque</a:t>
            </a:r>
            <a:r>
              <a:rPr lang="en-IN" sz="1600" dirty="0" smtClean="0"/>
              <a:t>, or </a:t>
            </a:r>
            <a:r>
              <a:rPr lang="en-IN" sz="1600" b="1" dirty="0" smtClean="0"/>
              <a:t>check</a:t>
            </a:r>
            <a:r>
              <a:rPr lang="en-IN" sz="1600" dirty="0" smtClean="0"/>
              <a:t> is a document that orders a bank to pay a specific amount of money from a person's account to the person in whose name the cheque has been issued. The person writing the cheque, known as the </a:t>
            </a:r>
            <a:r>
              <a:rPr lang="en-IN" sz="1600" i="1" dirty="0" smtClean="0">
                <a:hlinkClick r:id="rId2" tooltip="Payor"/>
              </a:rPr>
              <a:t>drawer</a:t>
            </a:r>
            <a:r>
              <a:rPr lang="en-IN" sz="1600" dirty="0" smtClean="0"/>
              <a:t>, has a </a:t>
            </a:r>
            <a:r>
              <a:rPr lang="en-IN" sz="1600" dirty="0" smtClean="0">
                <a:hlinkClick r:id="rId3" tooltip="Transactional account"/>
              </a:rPr>
              <a:t>transaction banking account</a:t>
            </a:r>
            <a:r>
              <a:rPr lang="en-IN" sz="1600" dirty="0" smtClean="0"/>
              <a:t> (often called a current, cheque, </a:t>
            </a:r>
            <a:r>
              <a:rPr lang="en-IN" sz="1600" dirty="0" err="1" smtClean="0"/>
              <a:t>chequing</a:t>
            </a:r>
            <a:r>
              <a:rPr lang="en-IN" sz="1600" dirty="0" smtClean="0"/>
              <a:t> or checking account) where their money is held. The drawer writes the various details including the </a:t>
            </a:r>
            <a:r>
              <a:rPr lang="en-IN" sz="1600" dirty="0" smtClean="0">
                <a:hlinkClick r:id="rId4" tooltip="Monetary"/>
              </a:rPr>
              <a:t>monetary</a:t>
            </a:r>
            <a:r>
              <a:rPr lang="en-IN" sz="1600" dirty="0" smtClean="0"/>
              <a:t> amount, date, and a </a:t>
            </a:r>
            <a:r>
              <a:rPr lang="en-IN" sz="1600" dirty="0" smtClean="0">
                <a:hlinkClick r:id="rId5" tooltip="Payee"/>
              </a:rPr>
              <a:t>payee</a:t>
            </a:r>
            <a:r>
              <a:rPr lang="en-IN" sz="1600" dirty="0" smtClean="0"/>
              <a:t> on the cheque, and signs it, ordering their bank, known as the </a:t>
            </a:r>
            <a:r>
              <a:rPr lang="en-IN" sz="1600" i="1" dirty="0" err="1" smtClean="0"/>
              <a:t>drawee</a:t>
            </a:r>
            <a:r>
              <a:rPr lang="en-IN" sz="1600" dirty="0" smtClean="0"/>
              <a:t>, to pay that person or company the amount of money stated.</a:t>
            </a:r>
          </a:p>
          <a:p>
            <a:pPr fontAlgn="base"/>
            <a:endParaRPr lang="en-IN" sz="2000" dirty="0" smtClean="0"/>
          </a:p>
          <a:p>
            <a:pPr fontAlgn="base"/>
            <a:endParaRPr lang="en-IN" dirty="0"/>
          </a:p>
        </p:txBody>
      </p:sp>
      <p:pic>
        <p:nvPicPr>
          <p:cNvPr id="4" name="Content Placeholder 3" descr="cheque.jpg"/>
          <p:cNvPicPr>
            <a:picLocks noChangeAspect="1"/>
          </p:cNvPicPr>
          <p:nvPr/>
        </p:nvPicPr>
        <p:blipFill>
          <a:blip r:embed="rId6" cstate="print"/>
          <a:stretch>
            <a:fillRect/>
          </a:stretch>
        </p:blipFill>
        <p:spPr>
          <a:xfrm>
            <a:off x="1115616" y="3284984"/>
            <a:ext cx="7134136" cy="325792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Demand Draft</a:t>
            </a:r>
            <a:endParaRPr lang="en-IN" dirty="0"/>
          </a:p>
        </p:txBody>
      </p:sp>
      <p:sp>
        <p:nvSpPr>
          <p:cNvPr id="5" name="Content Placeholder 4"/>
          <p:cNvSpPr>
            <a:spLocks noGrp="1"/>
          </p:cNvSpPr>
          <p:nvPr>
            <p:ph sz="quarter" idx="1"/>
          </p:nvPr>
        </p:nvSpPr>
        <p:spPr/>
        <p:txBody>
          <a:bodyPr>
            <a:normAutofit/>
          </a:bodyPr>
          <a:lstStyle/>
          <a:p>
            <a:r>
              <a:rPr lang="en-IN" sz="2400" dirty="0" smtClean="0"/>
              <a:t>Demand draft is like a prepaid instrument. One can issue demand draft only when he pay value of the DD in a bank. So a person when presents DD in a bank will definitely get money. There will be no chance of bouncing here as money is already paid for that DD by issuer.</a:t>
            </a:r>
          </a:p>
          <a:p>
            <a:endParaRPr lang="en-IN" sz="2400" dirty="0" smtClean="0"/>
          </a:p>
          <a:p>
            <a:endParaRPr lang="en-IN" sz="2400" dirty="0"/>
          </a:p>
        </p:txBody>
      </p:sp>
      <p:pic>
        <p:nvPicPr>
          <p:cNvPr id="6" name="Content Placeholder 3" descr="demand-draft-example.jpg"/>
          <p:cNvPicPr>
            <a:picLocks noChangeAspect="1"/>
          </p:cNvPicPr>
          <p:nvPr/>
        </p:nvPicPr>
        <p:blipFill>
          <a:blip r:embed="rId2" cstate="print"/>
          <a:stretch>
            <a:fillRect/>
          </a:stretch>
        </p:blipFill>
        <p:spPr>
          <a:xfrm>
            <a:off x="899592" y="3645024"/>
            <a:ext cx="7488832" cy="290232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Letter of credit</a:t>
            </a:r>
            <a:endParaRPr lang="en-IN" dirty="0"/>
          </a:p>
        </p:txBody>
      </p:sp>
      <p:sp>
        <p:nvSpPr>
          <p:cNvPr id="5" name="Content Placeholder 4"/>
          <p:cNvSpPr>
            <a:spLocks noGrp="1"/>
          </p:cNvSpPr>
          <p:nvPr>
            <p:ph sz="quarter" idx="1"/>
          </p:nvPr>
        </p:nvSpPr>
        <p:spPr/>
        <p:txBody>
          <a:bodyPr>
            <a:normAutofit fontScale="85000" lnSpcReduction="20000"/>
          </a:bodyPr>
          <a:lstStyle/>
          <a:p>
            <a:r>
              <a:rPr lang="en-IN" dirty="0" smtClean="0"/>
              <a:t>A letter of credit is a letter from a bank guaranteeing that a buyer's payment to a seller will be received on time and for the correct amount.</a:t>
            </a:r>
          </a:p>
          <a:p>
            <a:r>
              <a:rPr lang="en-IN" dirty="0" smtClean="0"/>
              <a:t> Letters of credit or documentary collections, which are also commonly known as drafts, are often used to protect the interests of both buyer and seller. </a:t>
            </a:r>
          </a:p>
          <a:p>
            <a:r>
              <a:rPr lang="en-IN" dirty="0" smtClean="0"/>
              <a:t>These two methods require that payment be made on presentation of documents conveying the title and showing that specific steps have been taken.</a:t>
            </a:r>
          </a:p>
          <a:p>
            <a:r>
              <a:rPr lang="en-IN" dirty="0" smtClean="0"/>
              <a:t>Letters of credit and drafts may be paid immediately or at a later date. Drafts that are paid on presentation are called sight drafts. Drafts that are to be paid at a later date, often after the buyer has received the goods, are called time drafts or date drafts. </a:t>
            </a:r>
          </a:p>
          <a:p>
            <a:r>
              <a:rPr lang="en-IN" dirty="0" smtClean="0"/>
              <a:t>The parties rely on a transmittal letter, which contains complete and precise instructions on how the documents should be handled and how the payment is to be made</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r>
              <a:rPr lang="en-US" dirty="0"/>
              <a:t>A letter of credit is a letter from a bank guaranteeing that a buyer's payment to a seller will be received on time and for the correct amount. </a:t>
            </a:r>
            <a:endParaRPr lang="en-US" dirty="0" smtClean="0"/>
          </a:p>
          <a:p>
            <a:r>
              <a:rPr lang="en-US" dirty="0" smtClean="0"/>
              <a:t>In </a:t>
            </a:r>
            <a:r>
              <a:rPr lang="en-US" dirty="0"/>
              <a:t>the event that the buyer is unable to make payment on the purchase, the bank will be required to cover the full or remaining amount of the purchase. </a:t>
            </a:r>
            <a:endParaRPr lang="en-US" dirty="0" smtClean="0"/>
          </a:p>
          <a:p>
            <a:r>
              <a:rPr lang="en-US" dirty="0" smtClean="0"/>
              <a:t>Due </a:t>
            </a:r>
            <a:r>
              <a:rPr lang="en-US" dirty="0"/>
              <a:t>to the nature of international dealings, including factors such as distance, differing laws in each country, and difficulty in knowing each party personally, the use of letters of credit has become a very important aspect of international trade.</a:t>
            </a:r>
            <a:br>
              <a:rPr lang="en-US" dirty="0"/>
            </a:br>
            <a:r>
              <a:rPr lang="en-US" dirty="0"/>
              <a:t/>
            </a:r>
            <a:br>
              <a:rPr lang="en-US" dirty="0"/>
            </a:br>
            <a:endParaRPr lang="en-IN" dirty="0"/>
          </a:p>
        </p:txBody>
      </p:sp>
    </p:spTree>
    <p:extLst>
      <p:ext uri="{BB962C8B-B14F-4D97-AF65-F5344CB8AC3E}">
        <p14:creationId xmlns:p14="http://schemas.microsoft.com/office/powerpoint/2010/main" val="4251176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Letter of credit.png"/>
          <p:cNvPicPr>
            <a:picLocks noGrp="1" noChangeAspect="1"/>
          </p:cNvPicPr>
          <p:nvPr>
            <p:ph sz="quarter" idx="1"/>
          </p:nvPr>
        </p:nvPicPr>
        <p:blipFill>
          <a:blip r:embed="rId2" cstate="print"/>
          <a:stretch>
            <a:fillRect/>
          </a:stretch>
        </p:blipFill>
        <p:spPr>
          <a:xfrm>
            <a:off x="2051720" y="0"/>
            <a:ext cx="5208083" cy="685800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Vouchers</a:t>
            </a:r>
            <a:endParaRPr lang="en-IN" dirty="0"/>
          </a:p>
        </p:txBody>
      </p:sp>
      <p:sp>
        <p:nvSpPr>
          <p:cNvPr id="3" name="Content Placeholder 2"/>
          <p:cNvSpPr>
            <a:spLocks noGrp="1"/>
          </p:cNvSpPr>
          <p:nvPr>
            <p:ph sz="quarter" idx="1"/>
          </p:nvPr>
        </p:nvSpPr>
        <p:spPr>
          <a:xfrm>
            <a:off x="457200" y="1600200"/>
            <a:ext cx="3250704" cy="4525963"/>
          </a:xfrm>
        </p:spPr>
        <p:txBody>
          <a:bodyPr>
            <a:normAutofit fontScale="92500" lnSpcReduction="20000"/>
          </a:bodyPr>
          <a:lstStyle/>
          <a:p>
            <a:r>
              <a:rPr lang="en-IN" sz="2400" dirty="0" smtClean="0"/>
              <a:t>A document which can be used as proof that a monetary transaction has occurred between two parties. In business, a payment voucher can be used for a variety of purposes, sometimes taking the place of cash in a transaction, acting as a receipt, or indicating that an invoice has been approved for payment.</a:t>
            </a:r>
            <a:r>
              <a:rPr lang="en-IN" dirty="0" smtClean="0"/>
              <a:t/>
            </a:r>
            <a:br>
              <a:rPr lang="en-IN" dirty="0" smtClean="0"/>
            </a:br>
            <a:r>
              <a:rPr lang="en-IN" dirty="0" smtClean="0"/>
              <a:t/>
            </a:r>
            <a:br>
              <a:rPr lang="en-IN" dirty="0" smtClean="0"/>
            </a:br>
            <a:endParaRPr lang="en-IN" dirty="0"/>
          </a:p>
        </p:txBody>
      </p:sp>
      <p:sp>
        <p:nvSpPr>
          <p:cNvPr id="5" name="Content Placeholder 4"/>
          <p:cNvSpPr>
            <a:spLocks noGrp="1"/>
          </p:cNvSpPr>
          <p:nvPr>
            <p:ph sz="quarter" idx="2"/>
          </p:nvPr>
        </p:nvSpPr>
        <p:spPr>
          <a:xfrm>
            <a:off x="3779912" y="1600200"/>
            <a:ext cx="4906888" cy="4525963"/>
          </a:xfrm>
        </p:spPr>
        <p:txBody>
          <a:bodyPr>
            <a:normAutofit fontScale="92500" lnSpcReduction="20000"/>
          </a:bodyPr>
          <a:lstStyle/>
          <a:p>
            <a:endParaRPr lang="en-IN" dirty="0"/>
          </a:p>
        </p:txBody>
      </p:sp>
      <p:pic>
        <p:nvPicPr>
          <p:cNvPr id="4" name="Content Placeholder 3" descr="voucher.jpg"/>
          <p:cNvPicPr>
            <a:picLocks noChangeAspect="1"/>
          </p:cNvPicPr>
          <p:nvPr/>
        </p:nvPicPr>
        <p:blipFill>
          <a:blip r:embed="rId2" cstate="print"/>
          <a:stretch>
            <a:fillRect/>
          </a:stretch>
        </p:blipFill>
        <p:spPr>
          <a:xfrm>
            <a:off x="3851920" y="1556792"/>
            <a:ext cx="5080112" cy="432048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sp>
        <p:nvSpPr>
          <p:cNvPr id="4" name="Content Placeholder 3"/>
          <p:cNvSpPr>
            <a:spLocks noGrp="1"/>
          </p:cNvSpPr>
          <p:nvPr>
            <p:ph sz="quarter" idx="2"/>
          </p:nvPr>
        </p:nvSpPr>
        <p:spPr/>
        <p:txBody>
          <a:bodyPr/>
          <a:lstStyle/>
          <a:p>
            <a:endParaRPr lang="en-IN"/>
          </a:p>
        </p:txBody>
      </p:sp>
    </p:spTree>
    <p:extLst>
      <p:ext uri="{BB962C8B-B14F-4D97-AF65-F5344CB8AC3E}">
        <p14:creationId xmlns:p14="http://schemas.microsoft.com/office/powerpoint/2010/main" val="2478388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70000" lnSpcReduction="20000"/>
          </a:bodyPr>
          <a:lstStyle/>
          <a:p>
            <a:r>
              <a:rPr lang="en-US" dirty="0"/>
              <a:t>Voucher is a very primary accounting record which shows the authenticity of the transactions. </a:t>
            </a:r>
            <a:endParaRPr lang="en-US" dirty="0" smtClean="0"/>
          </a:p>
          <a:p>
            <a:r>
              <a:rPr lang="en-US" dirty="0" smtClean="0"/>
              <a:t>In </a:t>
            </a:r>
            <a:r>
              <a:rPr lang="en-US" dirty="0"/>
              <a:t>business so many transactions take place</a:t>
            </a:r>
            <a:r>
              <a:rPr lang="en-US" dirty="0" smtClean="0"/>
              <a:t>.</a:t>
            </a:r>
          </a:p>
          <a:p>
            <a:r>
              <a:rPr lang="en-US" dirty="0" smtClean="0"/>
              <a:t> </a:t>
            </a:r>
            <a:r>
              <a:rPr lang="en-US" dirty="0"/>
              <a:t>To record any transaction in account books, first of all a voucher is prepared by the accountant. Therefore, we call the vouchers as the base of the accounting system</a:t>
            </a:r>
            <a:r>
              <a:rPr lang="en-US" dirty="0" smtClean="0"/>
              <a:t>.</a:t>
            </a:r>
          </a:p>
          <a:p>
            <a:pPr fontAlgn="base"/>
            <a:r>
              <a:rPr lang="en-US" dirty="0" smtClean="0"/>
              <a:t>Generally a voucher shows following details:</a:t>
            </a:r>
          </a:p>
          <a:p>
            <a:pPr lvl="1" fontAlgn="base">
              <a:buFont typeface="Arial" panose="020B0604020202020204" pitchFamily="34" charset="0"/>
              <a:buChar char="•"/>
            </a:pPr>
            <a:r>
              <a:rPr lang="en-US" dirty="0" smtClean="0"/>
              <a:t>Serial </a:t>
            </a:r>
            <a:r>
              <a:rPr lang="en-US" dirty="0"/>
              <a:t>number of voucher</a:t>
            </a:r>
          </a:p>
          <a:p>
            <a:pPr lvl="1" fontAlgn="base">
              <a:buFont typeface="Arial" panose="020B0604020202020204" pitchFamily="34" charset="0"/>
              <a:buChar char="•"/>
            </a:pPr>
            <a:r>
              <a:rPr lang="en-US" dirty="0"/>
              <a:t>Type of Voucher</a:t>
            </a:r>
          </a:p>
          <a:p>
            <a:pPr lvl="1" fontAlgn="base">
              <a:buFont typeface="Arial" panose="020B0604020202020204" pitchFamily="34" charset="0"/>
              <a:buChar char="•"/>
            </a:pPr>
            <a:r>
              <a:rPr lang="en-US" dirty="0"/>
              <a:t>Date of Voucher</a:t>
            </a:r>
          </a:p>
          <a:p>
            <a:pPr lvl="1" fontAlgn="base">
              <a:buFont typeface="Arial" panose="020B0604020202020204" pitchFamily="34" charset="0"/>
              <a:buChar char="•"/>
            </a:pPr>
            <a:r>
              <a:rPr lang="en-US" dirty="0"/>
              <a:t>Debit Column</a:t>
            </a:r>
          </a:p>
          <a:p>
            <a:pPr lvl="1" fontAlgn="base">
              <a:buFont typeface="Arial" panose="020B0604020202020204" pitchFamily="34" charset="0"/>
              <a:buChar char="•"/>
            </a:pPr>
            <a:r>
              <a:rPr lang="en-US" dirty="0"/>
              <a:t>Credit Column</a:t>
            </a:r>
          </a:p>
          <a:p>
            <a:pPr lvl="1" fontAlgn="base">
              <a:buFont typeface="Arial" panose="020B0604020202020204" pitchFamily="34" charset="0"/>
              <a:buChar char="•"/>
            </a:pPr>
            <a:r>
              <a:rPr lang="en-US" dirty="0"/>
              <a:t>Amount in figures and words.</a:t>
            </a:r>
          </a:p>
          <a:p>
            <a:pPr lvl="1" fontAlgn="base">
              <a:buFont typeface="Arial" panose="020B0604020202020204" pitchFamily="34" charset="0"/>
              <a:buChar char="•"/>
            </a:pPr>
            <a:r>
              <a:rPr lang="en-US" dirty="0"/>
              <a:t>Total Column</a:t>
            </a:r>
          </a:p>
          <a:p>
            <a:pPr lvl="1" fontAlgn="base">
              <a:buFont typeface="Arial" panose="020B0604020202020204" pitchFamily="34" charset="0"/>
              <a:buChar char="•"/>
            </a:pPr>
            <a:r>
              <a:rPr lang="en-US" dirty="0"/>
              <a:t>Particulars column in which brief description of the transaction is being mentioned</a:t>
            </a:r>
          </a:p>
          <a:p>
            <a:pPr lvl="1" fontAlgn="base">
              <a:buFont typeface="Arial" panose="020B0604020202020204" pitchFamily="34" charset="0"/>
              <a:buChar char="•"/>
            </a:pPr>
            <a:r>
              <a:rPr lang="en-US" dirty="0"/>
              <a:t>Signature of accountant</a:t>
            </a:r>
          </a:p>
          <a:p>
            <a:pPr lvl="1" fontAlgn="base">
              <a:buFont typeface="Arial" panose="020B0604020202020204" pitchFamily="34" charset="0"/>
              <a:buChar char="•"/>
            </a:pPr>
            <a:r>
              <a:rPr lang="en-US" dirty="0"/>
              <a:t>Signature of Manager or other </a:t>
            </a:r>
            <a:r>
              <a:rPr lang="en-US" dirty="0" err="1"/>
              <a:t>authourised</a:t>
            </a:r>
            <a:r>
              <a:rPr lang="en-US" dirty="0"/>
              <a:t> person.</a:t>
            </a:r>
          </a:p>
          <a:p>
            <a:pPr lvl="1" fontAlgn="base">
              <a:buFont typeface="Arial" panose="020B0604020202020204" pitchFamily="34" charset="0"/>
              <a:buChar char="•"/>
            </a:pPr>
            <a:r>
              <a:rPr lang="en-US" dirty="0"/>
              <a:t> In Case of Bank </a:t>
            </a:r>
            <a:r>
              <a:rPr lang="en-US" dirty="0" smtClean="0"/>
              <a:t>Payment Voucher</a:t>
            </a:r>
            <a:r>
              <a:rPr lang="en-US" dirty="0"/>
              <a:t> or Cash Payment Voucher, signature of receivers is also </a:t>
            </a:r>
            <a:r>
              <a:rPr lang="en-US" dirty="0" smtClean="0"/>
              <a:t>shown</a:t>
            </a:r>
            <a:endParaRPr lang="en-US" dirty="0"/>
          </a:p>
          <a:p>
            <a:pPr lvl="1">
              <a:buFont typeface="Arial" panose="020B0604020202020204" pitchFamily="34" charset="0"/>
              <a:buChar char="•"/>
            </a:pPr>
            <a:endParaRPr lang="en-IN" dirty="0"/>
          </a:p>
        </p:txBody>
      </p:sp>
    </p:spTree>
    <p:extLst>
      <p:ext uri="{BB962C8B-B14F-4D97-AF65-F5344CB8AC3E}">
        <p14:creationId xmlns:p14="http://schemas.microsoft.com/office/powerpoint/2010/main" val="469830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457200" y="260648"/>
            <a:ext cx="8229600" cy="6480720"/>
          </a:xfrm>
        </p:spPr>
        <p:txBody>
          <a:bodyPr>
            <a:normAutofit fontScale="70000" lnSpcReduction="20000"/>
          </a:bodyPr>
          <a:lstStyle/>
          <a:p>
            <a:pPr fontAlgn="base"/>
            <a:r>
              <a:rPr lang="en-IN" b="1" dirty="0" smtClean="0"/>
              <a:t>Bills of Exchange:</a:t>
            </a:r>
          </a:p>
          <a:p>
            <a:pPr fontAlgn="base">
              <a:buNone/>
            </a:pPr>
            <a:r>
              <a:rPr lang="en-IN" dirty="0" smtClean="0"/>
              <a:t>		A non-enthusiasm bearing composed request utilized essentially as a part of a global exchange that ties one gathering to pay a settled total of cash to another gathering at a foreordained future date. It is a promissory note.</a:t>
            </a:r>
          </a:p>
          <a:p>
            <a:pPr fontAlgn="base">
              <a:buNone/>
            </a:pPr>
            <a:r>
              <a:rPr lang="en-US" b="1" dirty="0" smtClean="0"/>
              <a:t>    Bills </a:t>
            </a:r>
            <a:r>
              <a:rPr lang="en-US" b="1" dirty="0"/>
              <a:t>of exchange</a:t>
            </a:r>
            <a:r>
              <a:rPr lang="en-US" dirty="0"/>
              <a:t> are similar to checks and promissory notes. They can be drawn by individuals or banks and are generally transferable by endorsements</a:t>
            </a:r>
            <a:r>
              <a:rPr lang="en-US" dirty="0" smtClean="0"/>
              <a:t>.</a:t>
            </a:r>
          </a:p>
          <a:p>
            <a:pPr fontAlgn="base">
              <a:buNone/>
            </a:pPr>
            <a:r>
              <a:rPr lang="en-US" dirty="0" smtClean="0"/>
              <a:t>     a </a:t>
            </a:r>
            <a:r>
              <a:rPr lang="en-US" dirty="0"/>
              <a:t>written order to a person requiring them to make a specified payment to the signatory or to a named payee; a promissory note.</a:t>
            </a:r>
            <a:endParaRPr lang="en-IN" dirty="0" smtClean="0"/>
          </a:p>
          <a:p>
            <a:pPr fontAlgn="base"/>
            <a:r>
              <a:rPr lang="en-IN" b="1" dirty="0" smtClean="0"/>
              <a:t>Debit Card:</a:t>
            </a:r>
          </a:p>
          <a:p>
            <a:pPr fontAlgn="base">
              <a:buNone/>
            </a:pPr>
            <a:r>
              <a:rPr lang="en-IN" dirty="0" smtClean="0"/>
              <a:t>		A card used to make an electronic withdrawal from assets on stored in a financial balance or in obtaining products through EDC (Electronic Data Capture) machine.  The debit card number is as a rule of 16 digits.  There are exchange charges past 5 quantities of exchanges in a month.</a:t>
            </a:r>
          </a:p>
          <a:p>
            <a:pPr fontAlgn="base"/>
            <a:r>
              <a:rPr lang="en-IN" b="1" dirty="0" smtClean="0"/>
              <a:t>Credit Card:</a:t>
            </a:r>
          </a:p>
          <a:p>
            <a:pPr fontAlgn="base">
              <a:buNone/>
            </a:pPr>
            <a:r>
              <a:rPr lang="en-IN" dirty="0" smtClean="0"/>
              <a:t>		A card issued by a money related organization giving the holder an alternative to acquiring stores, generally at the purpose of the offer. Visas charge intrigue and are essentially utilized for transient financing. Intrigue, as a rule, starts one month after a buy is made and obtaining points of confinement are pre-set by individual’s FICO score. There are the yearly expense, benefit charges, late </a:t>
            </a:r>
            <a:r>
              <a:rPr lang="en-IN" dirty="0" err="1" smtClean="0"/>
              <a:t>installment</a:t>
            </a:r>
            <a:r>
              <a:rPr lang="en-IN" dirty="0" smtClean="0"/>
              <a:t> charges and different charges connected to a Visa.</a:t>
            </a:r>
          </a:p>
          <a:p>
            <a:pPr fontAlgn="base"/>
            <a:r>
              <a:rPr lang="en-IN" b="1" dirty="0" smtClean="0"/>
              <a:t>ATM:</a:t>
            </a:r>
          </a:p>
          <a:p>
            <a:pPr fontAlgn="base">
              <a:buNone/>
            </a:pPr>
            <a:r>
              <a:rPr lang="en-IN" i="1" dirty="0" smtClean="0"/>
              <a:t>		Mechanized Teller Machine</a:t>
            </a:r>
            <a:r>
              <a:rPr lang="en-IN" dirty="0" smtClean="0"/>
              <a:t> is a modernized machine that gives the clients of banks the office of getting to their record for apportioning money and to complete other budgetary and non-monetary exchanges without the need to really visit their bank branch</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algn="ctr">
              <a:buNone/>
            </a:pPr>
            <a:endParaRPr lang="en-IN" b="1" dirty="0" smtClean="0"/>
          </a:p>
          <a:p>
            <a:pPr marL="0" indent="0" algn="ctr">
              <a:buNone/>
            </a:pPr>
            <a:endParaRPr lang="en-IN" b="1" dirty="0"/>
          </a:p>
          <a:p>
            <a:pPr marL="0" indent="0" algn="ctr">
              <a:buNone/>
            </a:pPr>
            <a:endParaRPr lang="en-IN" b="1" dirty="0" smtClean="0"/>
          </a:p>
          <a:p>
            <a:pPr marL="0" indent="0" algn="ctr">
              <a:buNone/>
            </a:pPr>
            <a:r>
              <a:rPr lang="en-IN" sz="3600" b="1" dirty="0" smtClean="0">
                <a:solidFill>
                  <a:srgbClr val="FF0000"/>
                </a:solidFill>
              </a:rPr>
              <a:t>To Understand Digital Financial Tools You Need To Know About Basics Of Financial Literacy. We start with Financial Literacy</a:t>
            </a:r>
            <a:endParaRPr lang="en-IN" sz="3600" b="1" dirty="0">
              <a:solidFill>
                <a:srgbClr val="FF0000"/>
              </a:solidFill>
            </a:endParaRPr>
          </a:p>
        </p:txBody>
      </p:sp>
    </p:spTree>
    <p:extLst>
      <p:ext uri="{BB962C8B-B14F-4D97-AF65-F5344CB8AC3E}">
        <p14:creationId xmlns:p14="http://schemas.microsoft.com/office/powerpoint/2010/main" val="1112245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04664"/>
            <a:ext cx="8229600" cy="5721499"/>
          </a:xfrm>
        </p:spPr>
        <p:txBody>
          <a:bodyPr>
            <a:normAutofit fontScale="85000" lnSpcReduction="20000"/>
          </a:bodyPr>
          <a:lstStyle/>
          <a:p>
            <a:pPr fontAlgn="base"/>
            <a:r>
              <a:rPr lang="en-IN" b="1" dirty="0" smtClean="0"/>
              <a:t>Internet Banking:</a:t>
            </a:r>
          </a:p>
          <a:p>
            <a:pPr fontAlgn="base"/>
            <a:r>
              <a:rPr lang="en-IN" dirty="0"/>
              <a:t>Web-based keeping money or the Internet saving money is an electronic </a:t>
            </a:r>
            <a:r>
              <a:rPr lang="en-IN" dirty="0" err="1"/>
              <a:t>installment</a:t>
            </a:r>
            <a:r>
              <a:rPr lang="en-IN" dirty="0"/>
              <a:t> system that empowers clients of a monetary establishment to lead budgetary exchanges on a site worked by the bank. Web-based saving money was initially presented in the mid-1980s in New York. Four noteworthy banks—Citibank, Chase Manhattan, Chemical and Manufacturers Hanover—offered this administration</a:t>
            </a:r>
            <a:r>
              <a:rPr lang="en-IN" dirty="0" smtClean="0"/>
              <a:t>.</a:t>
            </a:r>
            <a:endParaRPr lang="en-IN" b="1" dirty="0" smtClean="0"/>
          </a:p>
          <a:p>
            <a:pPr fontAlgn="base"/>
            <a:r>
              <a:rPr lang="en-US" dirty="0"/>
              <a:t>a method of banking in which transactions are conducted electronically via the Internet</a:t>
            </a:r>
            <a:r>
              <a:rPr lang="en-US" dirty="0" smtClean="0"/>
              <a:t>.</a:t>
            </a:r>
          </a:p>
          <a:p>
            <a:pPr fontAlgn="base"/>
            <a:r>
              <a:rPr lang="en-US" b="1" dirty="0"/>
              <a:t>Online banking</a:t>
            </a:r>
            <a:r>
              <a:rPr lang="en-US" dirty="0"/>
              <a:t>, also known as </a:t>
            </a:r>
            <a:r>
              <a:rPr lang="en-US" b="1" dirty="0"/>
              <a:t>internet banking</a:t>
            </a:r>
            <a:r>
              <a:rPr lang="en-US" dirty="0"/>
              <a:t>, is an </a:t>
            </a:r>
            <a:r>
              <a:rPr lang="en-US" b="1" dirty="0"/>
              <a:t>electronic</a:t>
            </a:r>
            <a:r>
              <a:rPr lang="en-US" dirty="0"/>
              <a:t> payment system that enables customers of a </a:t>
            </a:r>
            <a:r>
              <a:rPr lang="en-US" b="1" dirty="0"/>
              <a:t>bank</a:t>
            </a:r>
            <a:r>
              <a:rPr lang="en-US" dirty="0"/>
              <a:t> or other financial institution to conduct a range of financial transactions through the financial institution's website</a:t>
            </a:r>
            <a:r>
              <a:rPr lang="en-US" dirty="0" smtClean="0"/>
              <a:t>.</a:t>
            </a:r>
          </a:p>
          <a:p>
            <a:pPr fontAlgn="base"/>
            <a:r>
              <a:rPr lang="en-US" dirty="0"/>
              <a:t>The online banking system will typically connect to or be part of the </a:t>
            </a:r>
            <a:r>
              <a:rPr lang="en-US" dirty="0">
                <a:hlinkClick r:id="rId2" tooltip="Core banking"/>
              </a:rPr>
              <a:t>core banking</a:t>
            </a:r>
            <a:r>
              <a:rPr lang="en-US" dirty="0"/>
              <a:t> system operated by a bank and is in contrast to </a:t>
            </a:r>
            <a:r>
              <a:rPr lang="en-US" dirty="0">
                <a:hlinkClick r:id="rId3" tooltip="Branch banking"/>
              </a:rPr>
              <a:t>branch banking</a:t>
            </a:r>
            <a:r>
              <a:rPr lang="en-US" dirty="0"/>
              <a:t> which was the traditional way customers accessed banking services.</a:t>
            </a:r>
            <a:endParaRPr lang="en-IN" b="1" dirty="0" smtClean="0"/>
          </a:p>
          <a:p>
            <a:pPr fontAlgn="base">
              <a:buNone/>
            </a:pPr>
            <a:r>
              <a:rPr lang="en-IN" dirty="0" smtClean="0"/>
              <a:t>		</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20000"/>
          </a:bodyPr>
          <a:lstStyle/>
          <a:p>
            <a:pPr fontAlgn="base"/>
            <a:r>
              <a:rPr lang="en-IN" b="1" dirty="0"/>
              <a:t>Mobile Banking:</a:t>
            </a:r>
          </a:p>
          <a:p>
            <a:pPr fontAlgn="base">
              <a:buNone/>
            </a:pPr>
            <a:r>
              <a:rPr lang="en-IN" dirty="0"/>
              <a:t>	</a:t>
            </a:r>
            <a:r>
              <a:rPr lang="en-IN" dirty="0" smtClean="0"/>
              <a:t>Portable </a:t>
            </a:r>
            <a:r>
              <a:rPr lang="en-IN" dirty="0"/>
              <a:t>keeping money alludes to the utilization of a mobile phone or another cell gadget to perform the internet managing an account errands. Versatile managing an account administrations are normally constrained to an electronic development of assets and information recovery</a:t>
            </a:r>
            <a:r>
              <a:rPr lang="en-IN" dirty="0" smtClean="0"/>
              <a:t>.</a:t>
            </a:r>
          </a:p>
          <a:p>
            <a:pPr fontAlgn="base">
              <a:buNone/>
            </a:pPr>
            <a:r>
              <a:rPr lang="en-US" b="1" dirty="0" smtClean="0"/>
              <a:t>   Mobile </a:t>
            </a:r>
            <a:r>
              <a:rPr lang="en-US" b="1" dirty="0"/>
              <a:t>banking</a:t>
            </a:r>
            <a:r>
              <a:rPr lang="en-US" dirty="0"/>
              <a:t> refers to the use of a smartphone or other </a:t>
            </a:r>
            <a:r>
              <a:rPr lang="en-US" b="1" dirty="0"/>
              <a:t>cellular</a:t>
            </a:r>
            <a:r>
              <a:rPr lang="en-US" dirty="0"/>
              <a:t> device to perform online </a:t>
            </a:r>
            <a:r>
              <a:rPr lang="en-US" b="1" dirty="0"/>
              <a:t>banking</a:t>
            </a:r>
            <a:r>
              <a:rPr lang="en-US" dirty="0"/>
              <a:t> tasks while away from your home computer, such as monitoring account balances, transferring funds between accounts, bill payment and locating an ATM.</a:t>
            </a:r>
            <a:endParaRPr lang="en-IN" dirty="0"/>
          </a:p>
          <a:p>
            <a:pPr fontAlgn="base"/>
            <a:r>
              <a:rPr lang="en-IN" b="1" dirty="0"/>
              <a:t>Core Banking Solution:</a:t>
            </a:r>
          </a:p>
          <a:p>
            <a:pPr fontAlgn="base">
              <a:buNone/>
            </a:pPr>
            <a:r>
              <a:rPr lang="en-IN" dirty="0"/>
              <a:t>		This is a procedure in which the data is put away in a brought together server of the bank, which is accessible to all system branches.</a:t>
            </a:r>
          </a:p>
          <a:p>
            <a:endParaRPr lang="en-IN" dirty="0"/>
          </a:p>
        </p:txBody>
      </p:sp>
    </p:spTree>
    <p:extLst>
      <p:ext uri="{BB962C8B-B14F-4D97-AF65-F5344CB8AC3E}">
        <p14:creationId xmlns:p14="http://schemas.microsoft.com/office/powerpoint/2010/main" val="2498303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US" dirty="0"/>
              <a:t>The primary </a:t>
            </a:r>
            <a:r>
              <a:rPr lang="en-US" b="1" dirty="0"/>
              <a:t>difference between mobile banking</a:t>
            </a:r>
            <a:r>
              <a:rPr lang="en-US" dirty="0"/>
              <a:t> and </a:t>
            </a:r>
            <a:r>
              <a:rPr lang="en-US" b="1" dirty="0"/>
              <a:t>internet banking</a:t>
            </a:r>
            <a:r>
              <a:rPr lang="en-US" dirty="0"/>
              <a:t> is </a:t>
            </a:r>
            <a:r>
              <a:rPr lang="en-US" dirty="0" smtClean="0"/>
              <a:t>that </a:t>
            </a:r>
            <a:r>
              <a:rPr lang="en-US" b="1" dirty="0" smtClean="0"/>
              <a:t>mobile </a:t>
            </a:r>
            <a:r>
              <a:rPr lang="en-US" b="1" dirty="0"/>
              <a:t>banking</a:t>
            </a:r>
            <a:r>
              <a:rPr lang="en-US" dirty="0"/>
              <a:t> is accessed through an application on the smartphone, </a:t>
            </a:r>
            <a:r>
              <a:rPr lang="en-US" dirty="0" smtClean="0"/>
              <a:t>whereas </a:t>
            </a:r>
            <a:r>
              <a:rPr lang="en-US" b="1" dirty="0" smtClean="0"/>
              <a:t>internet </a:t>
            </a:r>
            <a:r>
              <a:rPr lang="en-US" b="1" dirty="0"/>
              <a:t>banking</a:t>
            </a:r>
            <a:r>
              <a:rPr lang="en-US" dirty="0"/>
              <a:t> is accessed through a browse, typically on a computer. ... It typically requires one to download the </a:t>
            </a:r>
            <a:r>
              <a:rPr lang="en-US" b="1" dirty="0"/>
              <a:t>mobile banking</a:t>
            </a:r>
            <a:r>
              <a:rPr lang="en-US" dirty="0"/>
              <a:t> application from the respective </a:t>
            </a:r>
            <a:r>
              <a:rPr lang="en-US" b="1" dirty="0"/>
              <a:t>bank</a:t>
            </a:r>
            <a:r>
              <a:rPr lang="en-US" dirty="0"/>
              <a:t>.</a:t>
            </a:r>
            <a:endParaRPr lang="en-IN" dirty="0"/>
          </a:p>
        </p:txBody>
      </p:sp>
    </p:spTree>
    <p:extLst>
      <p:ext uri="{BB962C8B-B14F-4D97-AF65-F5344CB8AC3E}">
        <p14:creationId xmlns:p14="http://schemas.microsoft.com/office/powerpoint/2010/main" val="4097427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KYC (Know Your Customer) </a:t>
            </a:r>
            <a:endParaRPr lang="en-IN" dirty="0"/>
          </a:p>
        </p:txBody>
      </p:sp>
      <p:sp>
        <p:nvSpPr>
          <p:cNvPr id="3" name="Content Placeholder 2"/>
          <p:cNvSpPr>
            <a:spLocks noGrp="1"/>
          </p:cNvSpPr>
          <p:nvPr>
            <p:ph sz="quarter" idx="1"/>
          </p:nvPr>
        </p:nvSpPr>
        <p:spPr/>
        <p:txBody>
          <a:bodyPr>
            <a:normAutofit fontScale="92500" lnSpcReduction="10000"/>
          </a:bodyPr>
          <a:lstStyle/>
          <a:p>
            <a:r>
              <a:rPr lang="en-IN" dirty="0" smtClean="0"/>
              <a:t>KYC means “Know Your Customer”. It is a process by which banks obtain information about the identity and address of the customers. This process helps to ensure that banks’ services are not misused. The KYC procedure is to be completed by the banks while opening accounts. Banks are also required to periodically update their customers’ KYC details.</a:t>
            </a:r>
          </a:p>
          <a:p>
            <a:r>
              <a:rPr lang="en-IN" dirty="0" smtClean="0"/>
              <a:t>To open a bank account, one needs to submit a ‘proof of identity and proof of address’ together with a recent photograph.</a:t>
            </a:r>
          </a:p>
          <a:p>
            <a:r>
              <a:rPr lang="en-IN" dirty="0" smtClean="0"/>
              <a:t>KYC is a legal requirement in many sectors, apart from banks. Whether it’s mutual Funds, insurance, broking, or commodity trading KYC has been made compulsory in order to verify the identity of the clients.</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Opening  of  bank  account  and  documents  required</a:t>
            </a:r>
            <a:endParaRPr lang="en-IN" dirty="0"/>
          </a:p>
        </p:txBody>
      </p:sp>
      <p:sp>
        <p:nvSpPr>
          <p:cNvPr id="3" name="Content Placeholder 2"/>
          <p:cNvSpPr>
            <a:spLocks noGrp="1"/>
          </p:cNvSpPr>
          <p:nvPr>
            <p:ph sz="quarter" idx="1"/>
          </p:nvPr>
        </p:nvSpPr>
        <p:spPr/>
        <p:txBody>
          <a:bodyPr>
            <a:normAutofit fontScale="85000" lnSpcReduction="10000"/>
          </a:bodyPr>
          <a:lstStyle/>
          <a:p>
            <a:r>
              <a:rPr lang="en-IN" b="1" dirty="0" smtClean="0"/>
              <a:t>Eligibility Criteria for a Savings Account</a:t>
            </a:r>
            <a:r>
              <a:rPr lang="en-IN" dirty="0" smtClean="0"/>
              <a:t> </a:t>
            </a:r>
          </a:p>
          <a:p>
            <a:r>
              <a:rPr lang="en-IN" dirty="0" smtClean="0"/>
              <a:t>Should be a citizen of India.</a:t>
            </a:r>
          </a:p>
          <a:p>
            <a:r>
              <a:rPr lang="en-IN" dirty="0" smtClean="0"/>
              <a:t>The customer should be 18 years and above.</a:t>
            </a:r>
          </a:p>
          <a:p>
            <a:r>
              <a:rPr lang="en-IN" dirty="0" smtClean="0"/>
              <a:t>In the case of minors, the parents or legal guardian of the minor can open the account on their behalf.</a:t>
            </a:r>
          </a:p>
          <a:p>
            <a:r>
              <a:rPr lang="en-IN" dirty="0" smtClean="0"/>
              <a:t>The applicant is required to have valid identity and address proof that is Government approved.</a:t>
            </a:r>
            <a:endParaRPr lang="en-IN" b="1" dirty="0" smtClean="0"/>
          </a:p>
          <a:p>
            <a:r>
              <a:rPr lang="en-IN" b="1" dirty="0" smtClean="0"/>
              <a:t>Documents Required:</a:t>
            </a:r>
          </a:p>
          <a:p>
            <a:r>
              <a:rPr lang="en-IN" dirty="0" smtClean="0"/>
              <a:t>Proof of identity - Passport, Driving license, Voter’s ID card, etc.</a:t>
            </a:r>
          </a:p>
          <a:p>
            <a:r>
              <a:rPr lang="en-IN" dirty="0" smtClean="0"/>
              <a:t>Proof of address - Passport, Driving license, Voter’s ID card, etc.</a:t>
            </a:r>
          </a:p>
          <a:p>
            <a:r>
              <a:rPr lang="en-IN" dirty="0" smtClean="0"/>
              <a:t>PAN card</a:t>
            </a:r>
          </a:p>
          <a:p>
            <a:r>
              <a:rPr lang="en-IN" dirty="0" smtClean="0"/>
              <a:t>Form 16 (only if PAN card is not available)</a:t>
            </a:r>
          </a:p>
          <a:p>
            <a:r>
              <a:rPr lang="en-IN" dirty="0" smtClean="0"/>
              <a:t>2 latest passport size photographs</a:t>
            </a:r>
          </a:p>
          <a:p>
            <a:pPr>
              <a:buNone/>
            </a:pP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bank  accounts</a:t>
            </a:r>
            <a:endParaRPr lang="en-IN" dirty="0"/>
          </a:p>
        </p:txBody>
      </p:sp>
      <p:sp>
        <p:nvSpPr>
          <p:cNvPr id="3" name="Content Placeholder 2"/>
          <p:cNvSpPr>
            <a:spLocks noGrp="1"/>
          </p:cNvSpPr>
          <p:nvPr>
            <p:ph sz="quarter" idx="1"/>
          </p:nvPr>
        </p:nvSpPr>
        <p:spPr/>
        <p:txBody>
          <a:bodyPr/>
          <a:lstStyle/>
          <a:p>
            <a:r>
              <a:rPr lang="en-IN" dirty="0" smtClean="0"/>
              <a:t>Saving Account </a:t>
            </a:r>
          </a:p>
          <a:p>
            <a:r>
              <a:rPr lang="en-IN" dirty="0" smtClean="0"/>
              <a:t>Regular Savings</a:t>
            </a:r>
          </a:p>
          <a:p>
            <a:r>
              <a:rPr lang="en-IN" dirty="0" smtClean="0"/>
              <a:t>Current Account </a:t>
            </a:r>
          </a:p>
          <a:p>
            <a:r>
              <a:rPr lang="en-IN" dirty="0" smtClean="0"/>
              <a:t>Recurring Deposit Account </a:t>
            </a:r>
          </a:p>
          <a:p>
            <a:r>
              <a:rPr lang="en-IN" dirty="0" smtClean="0"/>
              <a:t>Fixed Deposit Account </a:t>
            </a:r>
          </a:p>
          <a:p>
            <a:r>
              <a:rPr lang="en-IN" dirty="0" smtClean="0"/>
              <a:t>DEMAT Account</a:t>
            </a:r>
          </a:p>
          <a:p>
            <a:r>
              <a:rPr lang="en-IN" dirty="0" smtClean="0"/>
              <a:t>NRI Accounts</a:t>
            </a:r>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Bank’s  services</a:t>
            </a:r>
            <a:endParaRPr lang="en-IN" dirty="0"/>
          </a:p>
        </p:txBody>
      </p:sp>
      <p:sp>
        <p:nvSpPr>
          <p:cNvPr id="3" name="Content Placeholder 2"/>
          <p:cNvSpPr>
            <a:spLocks noGrp="1"/>
          </p:cNvSpPr>
          <p:nvPr>
            <p:ph sz="quarter" idx="1"/>
          </p:nvPr>
        </p:nvSpPr>
        <p:spPr/>
        <p:txBody>
          <a:bodyPr>
            <a:normAutofit fontScale="92500" lnSpcReduction="20000"/>
          </a:bodyPr>
          <a:lstStyle/>
          <a:p>
            <a:r>
              <a:rPr lang="en-IN" b="1" dirty="0" smtClean="0"/>
              <a:t>Remittance:</a:t>
            </a:r>
          </a:p>
          <a:p>
            <a:pPr>
              <a:buNone/>
            </a:pPr>
            <a:r>
              <a:rPr lang="en-IN" dirty="0" smtClean="0"/>
              <a:t>		Transfer of funds, usually from a buyer to a distant seller, instrument of transfer (such as a check or draft), or funds so transferred.</a:t>
            </a:r>
          </a:p>
          <a:p>
            <a:r>
              <a:rPr lang="en-IN" b="1" dirty="0" smtClean="0"/>
              <a:t>Loan:</a:t>
            </a:r>
          </a:p>
          <a:p>
            <a:pPr fontAlgn="base">
              <a:buNone/>
            </a:pPr>
            <a:r>
              <a:rPr lang="en-IN" dirty="0" smtClean="0"/>
              <a:t>		Loans are a common banking service offered, and they come in all shapes and sizes.  Some common types of loans that banks provide include:</a:t>
            </a:r>
          </a:p>
          <a:p>
            <a:pPr fontAlgn="base"/>
            <a:r>
              <a:rPr lang="en-IN" dirty="0" smtClean="0"/>
              <a:t>Personal loans</a:t>
            </a:r>
          </a:p>
          <a:p>
            <a:pPr fontAlgn="base"/>
            <a:r>
              <a:rPr lang="en-IN" dirty="0" smtClean="0"/>
              <a:t>Home equity loans</a:t>
            </a:r>
          </a:p>
          <a:p>
            <a:pPr fontAlgn="base"/>
            <a:r>
              <a:rPr lang="en-IN" dirty="0" smtClean="0"/>
              <a:t>Home equity lines of credit</a:t>
            </a:r>
          </a:p>
          <a:p>
            <a:pPr fontAlgn="base"/>
            <a:r>
              <a:rPr lang="en-IN" dirty="0" smtClean="0"/>
              <a:t>Home loans</a:t>
            </a:r>
          </a:p>
          <a:p>
            <a:pPr fontAlgn="base"/>
            <a:r>
              <a:rPr lang="en-IN" dirty="0" smtClean="0"/>
              <a:t>Business loans</a:t>
            </a:r>
          </a:p>
          <a:p>
            <a:pPr>
              <a:buNone/>
            </a:pPr>
            <a:endParaRPr lang="en-IN"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04664"/>
            <a:ext cx="8229600" cy="6336704"/>
          </a:xfrm>
        </p:spPr>
        <p:txBody>
          <a:bodyPr>
            <a:normAutofit fontScale="70000" lnSpcReduction="20000"/>
          </a:bodyPr>
          <a:lstStyle/>
          <a:p>
            <a:r>
              <a:rPr lang="en-IN" b="1" dirty="0" smtClean="0"/>
              <a:t>Mobile  banking:</a:t>
            </a:r>
          </a:p>
          <a:p>
            <a:pPr algn="just">
              <a:buNone/>
            </a:pPr>
            <a:r>
              <a:rPr lang="en-IN" b="1" dirty="0" smtClean="0"/>
              <a:t>		Mobile banking</a:t>
            </a:r>
            <a:r>
              <a:rPr lang="en-IN" dirty="0" smtClean="0"/>
              <a:t> is a service provided by a bank or other financial institution that allows its customers to conduct financial  transactions remotely using a mobile device such as a </a:t>
            </a:r>
            <a:r>
              <a:rPr lang="en-IN" dirty="0" err="1" smtClean="0"/>
              <a:t>smartphone</a:t>
            </a:r>
            <a:r>
              <a:rPr lang="en-IN" dirty="0" smtClean="0"/>
              <a:t> or tablet. Unlike the related internet banking it uses software, usually called an app, provided by the financial institution for the purpose. Mobile banking is usually available on a 24-hour basis. Some financial institutions have restrictions on which accounts may be accessed through mobile banking, as well as a limit on the amount that can be transacted.</a:t>
            </a:r>
          </a:p>
          <a:p>
            <a:pPr algn="just">
              <a:buNone/>
            </a:pPr>
            <a:r>
              <a:rPr lang="en-IN" b="1" dirty="0" smtClean="0"/>
              <a:t>Overdraft:</a:t>
            </a:r>
          </a:p>
          <a:p>
            <a:pPr algn="just">
              <a:buNone/>
            </a:pPr>
            <a:r>
              <a:rPr lang="en-IN" dirty="0" smtClean="0"/>
              <a:t>		An overdraft is an extension of credit from a lending institution when an account reaches zero. An overdraft allows the individual to continue withdrawing money even if the account has no funds in it or not enough to cover the withdrawal. Basically, overdraft means that the bank allows customers to borrow a set amount of money.</a:t>
            </a:r>
          </a:p>
          <a:p>
            <a:pPr>
              <a:buNone/>
            </a:pPr>
            <a:r>
              <a:rPr lang="en-IN" b="1" dirty="0" smtClean="0"/>
              <a:t>Pension:</a:t>
            </a:r>
          </a:p>
          <a:p>
            <a:pPr>
              <a:buNone/>
            </a:pPr>
            <a:r>
              <a:rPr lang="en-IN" b="1" dirty="0" smtClean="0"/>
              <a:t>		</a:t>
            </a:r>
            <a:r>
              <a:rPr lang="en-IN" dirty="0" smtClean="0"/>
              <a:t>A </a:t>
            </a:r>
            <a:r>
              <a:rPr lang="en-IN" b="1" dirty="0" smtClean="0"/>
              <a:t>pension</a:t>
            </a:r>
            <a:r>
              <a:rPr lang="en-IN" dirty="0" smtClean="0"/>
              <a:t> is a fund into which a sum of money is added during an employee's employment years, and from which payments are drawn to support the person's retirement from work in the form of periodic payments. A pension may be a "defined benefit plan" where a fixed sum is paid regularly to a person, or a "defined contribution plan" under which a fixed sum is invested and then becomes available at retirement age.</a:t>
            </a:r>
            <a:r>
              <a:rPr lang="en-IN" baseline="30000" dirty="0" smtClean="0"/>
              <a:t> </a:t>
            </a:r>
            <a:r>
              <a:rPr lang="en-IN" dirty="0" smtClean="0"/>
              <a:t>Pensions should not be confused with severance pay; the former is usually paid in regular </a:t>
            </a:r>
            <a:r>
              <a:rPr lang="en-IN" dirty="0" err="1" smtClean="0"/>
              <a:t>installments</a:t>
            </a:r>
            <a:r>
              <a:rPr lang="en-IN" dirty="0" smtClean="0"/>
              <a:t> for life after retirement, while the latter is typically paid as a fixed amount after involuntary termination of employment prior to retirement.</a:t>
            </a:r>
            <a:br>
              <a:rPr lang="en-IN" dirty="0" smtClean="0"/>
            </a:br>
            <a:endParaRPr lang="en-IN"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Insurance</a:t>
            </a:r>
            <a:endParaRPr lang="en-IN" dirty="0"/>
          </a:p>
        </p:txBody>
      </p:sp>
      <p:sp>
        <p:nvSpPr>
          <p:cNvPr id="3" name="Content Placeholder 2"/>
          <p:cNvSpPr>
            <a:spLocks noGrp="1"/>
          </p:cNvSpPr>
          <p:nvPr>
            <p:ph sz="quarter" idx="1"/>
          </p:nvPr>
        </p:nvSpPr>
        <p:spPr/>
        <p:txBody>
          <a:bodyPr>
            <a:normAutofit fontScale="92500" lnSpcReduction="20000"/>
          </a:bodyPr>
          <a:lstStyle/>
          <a:p>
            <a:r>
              <a:rPr lang="en-IN" b="1" dirty="0" smtClean="0"/>
              <a:t>Insurance</a:t>
            </a:r>
            <a:r>
              <a:rPr lang="en-IN" dirty="0" smtClean="0"/>
              <a:t> is a means of protection from financial loss. It is a form of risk management, primarily used to hedge against the risk of a contingent or uncertain loss.</a:t>
            </a:r>
          </a:p>
          <a:p>
            <a:r>
              <a:rPr lang="en-IN" b="1" dirty="0" smtClean="0"/>
              <a:t>Types</a:t>
            </a:r>
          </a:p>
          <a:p>
            <a:r>
              <a:rPr lang="en-IN" dirty="0" smtClean="0"/>
              <a:t>Auto insurance, </a:t>
            </a:r>
          </a:p>
          <a:p>
            <a:r>
              <a:rPr lang="en-IN" dirty="0" smtClean="0"/>
              <a:t>Gap insurance </a:t>
            </a:r>
          </a:p>
          <a:p>
            <a:r>
              <a:rPr lang="en-IN" dirty="0" smtClean="0"/>
              <a:t>Health insurance</a:t>
            </a:r>
          </a:p>
          <a:p>
            <a:r>
              <a:rPr lang="en-IN" dirty="0" smtClean="0"/>
              <a:t>Income protection insurance</a:t>
            </a:r>
          </a:p>
          <a:p>
            <a:r>
              <a:rPr lang="en-IN" dirty="0" smtClean="0"/>
              <a:t>Life insurance</a:t>
            </a:r>
          </a:p>
          <a:p>
            <a:r>
              <a:rPr lang="en-IN" dirty="0" smtClean="0"/>
              <a:t>Property</a:t>
            </a:r>
          </a:p>
          <a:p>
            <a:r>
              <a:rPr lang="en-IN" dirty="0" smtClean="0"/>
              <a:t>Liability</a:t>
            </a:r>
          </a:p>
          <a:p>
            <a:r>
              <a:rPr lang="en-IN" dirty="0" smtClean="0"/>
              <a:t>Insurance financing vehicles</a:t>
            </a:r>
          </a:p>
          <a:p>
            <a:r>
              <a:rPr lang="en-IN" dirty="0" smtClean="0"/>
              <a:t>Closed community and governmental self-insurance</a:t>
            </a:r>
          </a:p>
          <a:p>
            <a:endParaRPr lang="en-IN" dirty="0"/>
          </a:p>
        </p:txBody>
      </p:sp>
    </p:spTree>
    <p:extLst>
      <p:ext uri="{BB962C8B-B14F-4D97-AF65-F5344CB8AC3E}">
        <p14:creationId xmlns:p14="http://schemas.microsoft.com/office/powerpoint/2010/main" val="32942945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Social Security Schemes</a:t>
            </a:r>
            <a:endParaRPr lang="en-IN" dirty="0"/>
          </a:p>
        </p:txBody>
      </p:sp>
      <p:sp>
        <p:nvSpPr>
          <p:cNvPr id="3" name="Content Placeholder 2"/>
          <p:cNvSpPr>
            <a:spLocks noGrp="1"/>
          </p:cNvSpPr>
          <p:nvPr>
            <p:ph sz="quarter" idx="1"/>
          </p:nvPr>
        </p:nvSpPr>
        <p:spPr/>
        <p:txBody>
          <a:bodyPr>
            <a:normAutofit fontScale="92500"/>
          </a:bodyPr>
          <a:lstStyle/>
          <a:p>
            <a:r>
              <a:rPr lang="en-IN" dirty="0" smtClean="0"/>
              <a:t>The Government of India has initiated a number of social security schemes to boost the financial stability of its citizens and to reinforce the economic development of the nation.</a:t>
            </a:r>
          </a:p>
          <a:p>
            <a:pPr>
              <a:buNone/>
            </a:pPr>
            <a:r>
              <a:rPr lang="en-IN" b="1" dirty="0" smtClean="0"/>
              <a:t>1. </a:t>
            </a:r>
            <a:r>
              <a:rPr lang="en-IN" b="1" dirty="0" err="1" smtClean="0"/>
              <a:t>Sukanya</a:t>
            </a:r>
            <a:r>
              <a:rPr lang="en-IN" b="1" dirty="0" smtClean="0"/>
              <a:t> </a:t>
            </a:r>
            <a:r>
              <a:rPr lang="en-IN" b="1" dirty="0" err="1" smtClean="0"/>
              <a:t>Samriddhi</a:t>
            </a:r>
            <a:r>
              <a:rPr lang="en-IN" b="1" dirty="0" smtClean="0"/>
              <a:t> </a:t>
            </a:r>
            <a:r>
              <a:rPr lang="en-IN" b="1" dirty="0" err="1" smtClean="0"/>
              <a:t>Yojana</a:t>
            </a:r>
            <a:endParaRPr lang="en-IN" b="1" dirty="0" smtClean="0"/>
          </a:p>
          <a:p>
            <a:pPr>
              <a:buNone/>
            </a:pPr>
            <a:r>
              <a:rPr lang="en-IN" b="1" dirty="0" smtClean="0"/>
              <a:t>2. National Pension Scheme</a:t>
            </a:r>
          </a:p>
          <a:p>
            <a:pPr>
              <a:buNone/>
            </a:pPr>
            <a:r>
              <a:rPr lang="en-IN" b="1" dirty="0" smtClean="0"/>
              <a:t>3. </a:t>
            </a:r>
            <a:r>
              <a:rPr lang="en-IN" b="1" dirty="0" err="1" smtClean="0"/>
              <a:t>Pradhan</a:t>
            </a:r>
            <a:r>
              <a:rPr lang="en-IN" b="1" dirty="0" smtClean="0"/>
              <a:t> </a:t>
            </a:r>
            <a:r>
              <a:rPr lang="en-IN" b="1" dirty="0" err="1" smtClean="0"/>
              <a:t>Mantri</a:t>
            </a:r>
            <a:r>
              <a:rPr lang="en-IN" b="1" dirty="0" smtClean="0"/>
              <a:t> Jan </a:t>
            </a:r>
            <a:r>
              <a:rPr lang="en-IN" b="1" dirty="0" err="1" smtClean="0"/>
              <a:t>Dhan</a:t>
            </a:r>
            <a:r>
              <a:rPr lang="en-IN" b="1" dirty="0" smtClean="0"/>
              <a:t> </a:t>
            </a:r>
            <a:r>
              <a:rPr lang="en-IN" b="1" dirty="0" err="1" smtClean="0"/>
              <a:t>Yojana</a:t>
            </a:r>
            <a:endParaRPr lang="en-IN" b="1" dirty="0" smtClean="0"/>
          </a:p>
          <a:p>
            <a:pPr>
              <a:buNone/>
            </a:pPr>
            <a:r>
              <a:rPr lang="en-IN" b="1" dirty="0" smtClean="0"/>
              <a:t>4. Public Provident Fund (PPF)</a:t>
            </a:r>
          </a:p>
          <a:p>
            <a:pPr>
              <a:buNone/>
            </a:pPr>
            <a:r>
              <a:rPr lang="en-IN" b="1" dirty="0" smtClean="0"/>
              <a:t>5. National Savings Certificate (NSC)</a:t>
            </a:r>
          </a:p>
          <a:p>
            <a:pPr>
              <a:buNone/>
            </a:pPr>
            <a:r>
              <a:rPr lang="en-IN" b="1" dirty="0" smtClean="0"/>
              <a:t>6. </a:t>
            </a:r>
            <a:r>
              <a:rPr lang="en-IN" b="1" dirty="0" err="1" smtClean="0"/>
              <a:t>Atal</a:t>
            </a:r>
            <a:r>
              <a:rPr lang="en-IN" b="1" dirty="0" smtClean="0"/>
              <a:t> Pension </a:t>
            </a:r>
            <a:r>
              <a:rPr lang="en-IN" b="1" dirty="0" err="1" smtClean="0"/>
              <a:t>Yojana</a:t>
            </a:r>
            <a:endParaRPr lang="en-IN" b="1" dirty="0" smtClean="0"/>
          </a:p>
          <a:p>
            <a:pPr>
              <a:buNone/>
            </a:pPr>
            <a:r>
              <a:rPr lang="en-IN" b="1" dirty="0" smtClean="0"/>
              <a:t>7. </a:t>
            </a:r>
            <a:r>
              <a:rPr lang="en-IN" b="1" dirty="0" err="1" smtClean="0"/>
              <a:t>Pradhan</a:t>
            </a:r>
            <a:r>
              <a:rPr lang="en-IN" b="1" dirty="0" smtClean="0"/>
              <a:t> </a:t>
            </a:r>
            <a:r>
              <a:rPr lang="en-IN" b="1" dirty="0" err="1" smtClean="0"/>
              <a:t>Mantri</a:t>
            </a:r>
            <a:r>
              <a:rPr lang="en-IN" b="1" dirty="0" smtClean="0"/>
              <a:t> </a:t>
            </a:r>
            <a:r>
              <a:rPr lang="en-IN" b="1" dirty="0" err="1" smtClean="0"/>
              <a:t>Jeevan</a:t>
            </a:r>
            <a:r>
              <a:rPr lang="en-IN" b="1" dirty="0" smtClean="0"/>
              <a:t> </a:t>
            </a:r>
            <a:r>
              <a:rPr lang="en-IN" b="1" dirty="0" err="1" smtClean="0"/>
              <a:t>Jyoti</a:t>
            </a:r>
            <a:r>
              <a:rPr lang="en-IN" b="1" dirty="0" smtClean="0"/>
              <a:t> </a:t>
            </a:r>
            <a:r>
              <a:rPr lang="en-IN" b="1" dirty="0" err="1" smtClean="0"/>
              <a:t>Bima</a:t>
            </a:r>
            <a:r>
              <a:rPr lang="en-IN" b="1" dirty="0" smtClean="0"/>
              <a:t> </a:t>
            </a:r>
            <a:r>
              <a:rPr lang="en-IN" b="1" dirty="0" err="1" smtClean="0"/>
              <a:t>Yojana</a:t>
            </a:r>
            <a:endParaRPr lang="en-IN" b="1" dirty="0" smtClean="0"/>
          </a:p>
          <a:p>
            <a:pPr>
              <a:buNone/>
            </a:pPr>
            <a:r>
              <a:rPr lang="en-IN" b="1" dirty="0" smtClean="0"/>
              <a:t>8. </a:t>
            </a:r>
            <a:r>
              <a:rPr lang="en-IN" b="1" dirty="0" err="1" smtClean="0"/>
              <a:t>Pradhan</a:t>
            </a:r>
            <a:r>
              <a:rPr lang="en-IN" b="1" dirty="0" smtClean="0"/>
              <a:t> </a:t>
            </a:r>
            <a:r>
              <a:rPr lang="en-IN" b="1" dirty="0" err="1" smtClean="0"/>
              <a:t>Mantri</a:t>
            </a:r>
            <a:r>
              <a:rPr lang="en-IN" b="1" dirty="0" smtClean="0"/>
              <a:t> </a:t>
            </a:r>
            <a:r>
              <a:rPr lang="en-IN" b="1" dirty="0" err="1" smtClean="0"/>
              <a:t>Mudra</a:t>
            </a:r>
            <a:r>
              <a:rPr lang="en-IN" b="1" dirty="0" smtClean="0"/>
              <a:t> </a:t>
            </a:r>
            <a:r>
              <a:rPr lang="en-IN" b="1" dirty="0" err="1" smtClean="0"/>
              <a:t>Yojana</a:t>
            </a:r>
            <a:r>
              <a:rPr lang="en-IN" b="1" dirty="0" smtClean="0"/>
              <a:t> (PMMY). </a:t>
            </a:r>
          </a:p>
          <a:p>
            <a:pPr>
              <a:buNone/>
            </a:pPr>
            <a:endParaRPr lang="en-IN"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What is 'Financial Literacy '</a:t>
            </a:r>
            <a:br>
              <a:rPr lang="en-IN" b="1" dirty="0"/>
            </a:br>
            <a:endParaRPr lang="en-IN" dirty="0"/>
          </a:p>
        </p:txBody>
      </p:sp>
      <p:sp>
        <p:nvSpPr>
          <p:cNvPr id="3" name="Content Placeholder 2"/>
          <p:cNvSpPr>
            <a:spLocks noGrp="1"/>
          </p:cNvSpPr>
          <p:nvPr>
            <p:ph sz="quarter" idx="1"/>
          </p:nvPr>
        </p:nvSpPr>
        <p:spPr>
          <a:xfrm>
            <a:off x="467544" y="836712"/>
            <a:ext cx="8229600" cy="5805264"/>
          </a:xfrm>
        </p:spPr>
        <p:txBody>
          <a:bodyPr>
            <a:noAutofit/>
          </a:bodyPr>
          <a:lstStyle/>
          <a:p>
            <a:r>
              <a:rPr lang="en-IN" sz="2000" dirty="0"/>
              <a:t>Financial literacy is the education and understanding of various financial areas including topics related to managing personal finance, money and </a:t>
            </a:r>
            <a:r>
              <a:rPr lang="en-IN" sz="2000" dirty="0" smtClean="0"/>
              <a:t>investing.</a:t>
            </a:r>
          </a:p>
          <a:p>
            <a:r>
              <a:rPr lang="en-IN" sz="2000" dirty="0"/>
              <a:t>F</a:t>
            </a:r>
            <a:r>
              <a:rPr lang="en-IN" sz="2000" dirty="0" smtClean="0"/>
              <a:t>ocuses </a:t>
            </a:r>
            <a:r>
              <a:rPr lang="en-IN" sz="2000" dirty="0"/>
              <a:t>on the ability to manage </a:t>
            </a:r>
            <a:r>
              <a:rPr lang="en-IN" sz="2000" dirty="0">
                <a:hlinkClick r:id="rId2"/>
              </a:rPr>
              <a:t>personal finance</a:t>
            </a:r>
            <a:r>
              <a:rPr lang="en-IN" sz="2000" dirty="0"/>
              <a:t> matters in an efficient manner, and it includes the knowledge of making appropriate decisions about personal finance such as investing, insurance, real estate, paying for college, budgeting, retirement and </a:t>
            </a:r>
            <a:r>
              <a:rPr lang="en-IN" sz="2000" dirty="0">
                <a:hlinkClick r:id="rId3"/>
              </a:rPr>
              <a:t>tax planning</a:t>
            </a:r>
            <a:r>
              <a:rPr lang="en-IN" sz="2000" dirty="0" smtClean="0"/>
              <a:t>.</a:t>
            </a:r>
          </a:p>
          <a:p>
            <a:r>
              <a:rPr lang="en-IN" sz="2000" dirty="0"/>
              <a:t>Financial literacy also involves the proficiency of financial principles and concepts such as financial planning, </a:t>
            </a:r>
            <a:r>
              <a:rPr lang="en-IN" sz="2000" dirty="0">
                <a:hlinkClick r:id="rId4"/>
              </a:rPr>
              <a:t>compound interest</a:t>
            </a:r>
            <a:r>
              <a:rPr lang="en-IN" sz="2000" dirty="0"/>
              <a:t>, managing debt, profitable savings techniques and the </a:t>
            </a:r>
            <a:r>
              <a:rPr lang="en-IN" sz="2000" dirty="0">
                <a:hlinkClick r:id="rId5"/>
              </a:rPr>
              <a:t>time value of money</a:t>
            </a:r>
            <a:r>
              <a:rPr lang="en-IN" sz="2000" dirty="0"/>
              <a:t>. The lack of financial literacy may lead to making poor financial choices that can have negative consequences on the financial well-being of an individual</a:t>
            </a:r>
            <a:r>
              <a:rPr lang="en-IN" sz="2000" dirty="0" smtClean="0"/>
              <a:t>.</a:t>
            </a:r>
          </a:p>
          <a:p>
            <a:r>
              <a:rPr lang="en-IN" sz="2000" dirty="0"/>
              <a:t>The main steps to achieving financial literacy include learning the skills to create a budget, the ability to track spending, learning the techniques to pay off debt and effectively planning for retirement. These steps can also include </a:t>
            </a:r>
            <a:r>
              <a:rPr lang="en-IN" sz="2000" dirty="0" smtClean="0"/>
              <a:t>counselling </a:t>
            </a:r>
            <a:r>
              <a:rPr lang="en-IN" sz="2000" dirty="0"/>
              <a:t>from a financial expert. Education about the topic involves understanding how money works, creating and achieving financial goals and managing internal and external financial challenges.</a:t>
            </a:r>
            <a:br>
              <a:rPr lang="en-IN" sz="2000" dirty="0"/>
            </a:br>
            <a:r>
              <a:rPr lang="en-IN" sz="2000" dirty="0"/>
              <a:t/>
            </a:r>
            <a:br>
              <a:rPr lang="en-IN" sz="2000" dirty="0"/>
            </a:br>
            <a:r>
              <a:rPr lang="en-IN" sz="2000" dirty="0"/>
              <a:t/>
            </a:r>
            <a:br>
              <a:rPr lang="en-IN" sz="2000" dirty="0"/>
            </a:br>
            <a:r>
              <a:rPr lang="en-IN" sz="2000" dirty="0"/>
              <a:t/>
            </a:r>
            <a:br>
              <a:rPr lang="en-IN" sz="2000" dirty="0"/>
            </a:br>
            <a:endParaRPr lang="en-IN"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Sukanya</a:t>
            </a:r>
            <a:r>
              <a:rPr lang="en-IN" dirty="0" smtClean="0"/>
              <a:t> </a:t>
            </a:r>
            <a:r>
              <a:rPr lang="en-IN" dirty="0" err="1" smtClean="0"/>
              <a:t>Samriddhi</a:t>
            </a:r>
            <a:r>
              <a:rPr lang="en-IN" dirty="0" smtClean="0"/>
              <a:t> </a:t>
            </a:r>
            <a:r>
              <a:rPr lang="en-IN" dirty="0" err="1" smtClean="0"/>
              <a:t>Yojna</a:t>
            </a:r>
            <a:r>
              <a:rPr lang="en-IN" dirty="0" smtClean="0"/>
              <a:t> </a:t>
            </a:r>
            <a:endParaRPr lang="en-IN" dirty="0"/>
          </a:p>
        </p:txBody>
      </p:sp>
      <p:sp>
        <p:nvSpPr>
          <p:cNvPr id="3" name="Content Placeholder 2"/>
          <p:cNvSpPr>
            <a:spLocks noGrp="1"/>
          </p:cNvSpPr>
          <p:nvPr>
            <p:ph sz="quarter" idx="1"/>
          </p:nvPr>
        </p:nvSpPr>
        <p:spPr/>
        <p:txBody>
          <a:bodyPr>
            <a:normAutofit fontScale="92500" lnSpcReduction="20000"/>
          </a:bodyPr>
          <a:lstStyle/>
          <a:p>
            <a:r>
              <a:rPr lang="en-US" dirty="0"/>
              <a:t>As part of the BBBP Campaign, Prime Minister Narendra Modi launched a scheme called ‘</a:t>
            </a:r>
            <a:r>
              <a:rPr lang="en-US" dirty="0" err="1"/>
              <a:t>Sukanya</a:t>
            </a:r>
            <a:r>
              <a:rPr lang="en-US" dirty="0"/>
              <a:t> </a:t>
            </a:r>
            <a:r>
              <a:rPr lang="en-US" dirty="0" err="1"/>
              <a:t>Samriddhi</a:t>
            </a:r>
            <a:r>
              <a:rPr lang="en-US" dirty="0"/>
              <a:t> </a:t>
            </a:r>
            <a:r>
              <a:rPr lang="en-US" dirty="0" err="1"/>
              <a:t>Yojana</a:t>
            </a:r>
            <a:r>
              <a:rPr lang="en-US" dirty="0"/>
              <a:t> (SSY)’, that means ‘Girl Child Prosperity Scheme’ in line with the above </a:t>
            </a:r>
            <a:r>
              <a:rPr lang="en-US" dirty="0" smtClean="0"/>
              <a:t>objectives</a:t>
            </a:r>
          </a:p>
          <a:p>
            <a:r>
              <a:rPr lang="en-US" dirty="0"/>
              <a:t>The scheme was launched by Prime Minister </a:t>
            </a:r>
            <a:r>
              <a:rPr lang="en-US" dirty="0">
                <a:hlinkClick r:id="rId2" tooltip="Narendra Modi"/>
              </a:rPr>
              <a:t>Narendra </a:t>
            </a:r>
            <a:r>
              <a:rPr lang="en-US" dirty="0" err="1">
                <a:hlinkClick r:id="rId2" tooltip="Narendra Modi"/>
              </a:rPr>
              <a:t>modi</a:t>
            </a:r>
            <a:r>
              <a:rPr lang="en-US" dirty="0"/>
              <a:t> on 22 January 2015 as a part of the </a:t>
            </a:r>
            <a:r>
              <a:rPr lang="en-US" dirty="0" err="1">
                <a:hlinkClick r:id="rId3" tooltip="Beti Bachao, Beti Padhao"/>
              </a:rPr>
              <a:t>Beti</a:t>
            </a:r>
            <a:r>
              <a:rPr lang="en-US" dirty="0">
                <a:hlinkClick r:id="rId3" tooltip="Beti Bachao, Beti Padhao"/>
              </a:rPr>
              <a:t> </a:t>
            </a:r>
            <a:r>
              <a:rPr lang="en-US" dirty="0" err="1">
                <a:hlinkClick r:id="rId3" tooltip="Beti Bachao, Beti Padhao"/>
              </a:rPr>
              <a:t>Bachao</a:t>
            </a:r>
            <a:r>
              <a:rPr lang="en-US" dirty="0">
                <a:hlinkClick r:id="rId3" tooltip="Beti Bachao, Beti Padhao"/>
              </a:rPr>
              <a:t>, </a:t>
            </a:r>
            <a:r>
              <a:rPr lang="en-US" dirty="0" err="1">
                <a:hlinkClick r:id="rId3" tooltip="Beti Bachao, Beti Padhao"/>
              </a:rPr>
              <a:t>Beti</a:t>
            </a:r>
            <a:r>
              <a:rPr lang="en-US" dirty="0">
                <a:hlinkClick r:id="rId3" tooltip="Beti Bachao, Beti Padhao"/>
              </a:rPr>
              <a:t> </a:t>
            </a:r>
            <a:r>
              <a:rPr lang="en-US" dirty="0" err="1">
                <a:hlinkClick r:id="rId3" tooltip="Beti Bachao, Beti Padhao"/>
              </a:rPr>
              <a:t>Padhao</a:t>
            </a:r>
            <a:r>
              <a:rPr lang="en-US" dirty="0"/>
              <a:t> campaign. The scheme currently provides an interest rate of </a:t>
            </a:r>
            <a:r>
              <a:rPr lang="en-US" b="1" dirty="0"/>
              <a:t>8.1%</a:t>
            </a:r>
            <a:r>
              <a:rPr lang="en-US" dirty="0"/>
              <a:t> (for October 2017 to December 2017 ) and tax benefits. The account can be opened at any </a:t>
            </a:r>
            <a:r>
              <a:rPr lang="en-US" dirty="0">
                <a:hlinkClick r:id="rId4" tooltip="India Post"/>
              </a:rPr>
              <a:t>India Post</a:t>
            </a:r>
            <a:r>
              <a:rPr lang="en-US" dirty="0"/>
              <a:t> office or branch of </a:t>
            </a:r>
            <a:r>
              <a:rPr lang="en-US" dirty="0" err="1"/>
              <a:t>authorised</a:t>
            </a:r>
            <a:r>
              <a:rPr lang="en-US" dirty="0"/>
              <a:t> commercial banks</a:t>
            </a:r>
            <a:r>
              <a:rPr lang="en-US" dirty="0" smtClean="0"/>
              <a:t>.</a:t>
            </a:r>
            <a:endParaRPr lang="en-US" baseline="30000" dirty="0"/>
          </a:p>
          <a:p>
            <a:r>
              <a:rPr lang="en-US" b="1" dirty="0" err="1"/>
              <a:t>Sukanya</a:t>
            </a:r>
            <a:r>
              <a:rPr lang="en-US" b="1" dirty="0"/>
              <a:t> </a:t>
            </a:r>
            <a:r>
              <a:rPr lang="en-US" b="1" dirty="0" err="1"/>
              <a:t>Samriddhi</a:t>
            </a:r>
            <a:r>
              <a:rPr lang="en-US" b="1" dirty="0"/>
              <a:t> Account</a:t>
            </a:r>
            <a:r>
              <a:rPr lang="en-US" dirty="0"/>
              <a:t> ( </a:t>
            </a:r>
            <a:r>
              <a:rPr lang="en-US" i="1" dirty="0"/>
              <a:t>Girl Child Prosperity Account</a:t>
            </a:r>
            <a:r>
              <a:rPr lang="en-US" dirty="0"/>
              <a:t>) is a </a:t>
            </a:r>
            <a:r>
              <a:rPr lang="en-US" dirty="0">
                <a:hlinkClick r:id="rId5" tooltip="Government of India"/>
              </a:rPr>
              <a:t>Government of India</a:t>
            </a:r>
            <a:r>
              <a:rPr lang="en-US" dirty="0"/>
              <a:t> backed saving scheme targeted at the parents of girl children. The scheme encourages parents to build a fund for the future education and marriage expenses for their female </a:t>
            </a:r>
            <a:r>
              <a:rPr lang="en-US" dirty="0" err="1"/>
              <a:t>chil</a:t>
            </a:r>
            <a:endParaRPr lang="en-IN" dirty="0"/>
          </a:p>
        </p:txBody>
      </p:sp>
    </p:spTree>
    <p:extLst>
      <p:ext uri="{BB962C8B-B14F-4D97-AF65-F5344CB8AC3E}">
        <p14:creationId xmlns:p14="http://schemas.microsoft.com/office/powerpoint/2010/main" val="38936237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US" dirty="0"/>
              <a:t>The account can be opened anytime between the birth of a girl child and the time she attains 10 years age by the parent/guardian. Only one account is allowed per child. Parents can open a maximum of two accounts for each of their children (exception allowed for twins and triplets). The account can be transferred to anywhere in </a:t>
            </a:r>
            <a:r>
              <a:rPr lang="en-US" dirty="0" smtClean="0"/>
              <a:t>India</a:t>
            </a:r>
            <a:endParaRPr lang="en-US" dirty="0"/>
          </a:p>
          <a:p>
            <a:endParaRPr lang="en-IN" dirty="0"/>
          </a:p>
        </p:txBody>
      </p:sp>
    </p:spTree>
    <p:extLst>
      <p:ext uri="{BB962C8B-B14F-4D97-AF65-F5344CB8AC3E}">
        <p14:creationId xmlns:p14="http://schemas.microsoft.com/office/powerpoint/2010/main" val="41569271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National Pension Scheme</a:t>
            </a:r>
            <a:endParaRPr lang="en-IN" dirty="0"/>
          </a:p>
        </p:txBody>
      </p:sp>
      <p:sp>
        <p:nvSpPr>
          <p:cNvPr id="3" name="Content Placeholder 2"/>
          <p:cNvSpPr>
            <a:spLocks noGrp="1"/>
          </p:cNvSpPr>
          <p:nvPr>
            <p:ph sz="quarter" idx="1"/>
          </p:nvPr>
        </p:nvSpPr>
        <p:spPr/>
        <p:txBody>
          <a:bodyPr>
            <a:normAutofit fontScale="77500" lnSpcReduction="20000"/>
          </a:bodyPr>
          <a:lstStyle/>
          <a:p>
            <a:r>
              <a:rPr lang="en-US" b="1" dirty="0"/>
              <a:t>National Pension System</a:t>
            </a:r>
            <a:r>
              <a:rPr lang="en-US" dirty="0"/>
              <a:t>, also known as </a:t>
            </a:r>
            <a:r>
              <a:rPr lang="en-US" b="1" dirty="0"/>
              <a:t>NPS</a:t>
            </a:r>
            <a:r>
              <a:rPr lang="en-US" dirty="0"/>
              <a:t>, is a voluntary defined contribution pension system in </a:t>
            </a:r>
            <a:r>
              <a:rPr lang="en-US" dirty="0">
                <a:hlinkClick r:id="rId2" tooltip="India"/>
              </a:rPr>
              <a:t>India</a:t>
            </a:r>
            <a:r>
              <a:rPr lang="en-US" dirty="0"/>
              <a:t>.</a:t>
            </a:r>
          </a:p>
          <a:p>
            <a:r>
              <a:rPr lang="en-US" dirty="0"/>
              <a:t>The NPS started with the decision of the Government of India to stop defined benefit pensions for all its employees who joined after 1 January 2004. While the scheme was initially designed for government employees only, it was opened up for all citizens of India between the age of 18 and 60 in 2009</a:t>
            </a:r>
          </a:p>
          <a:p>
            <a:r>
              <a:rPr lang="en-US" dirty="0"/>
              <a:t>NPS is a quasi-EET instrument in India where 40% of the corpus escapes tax at maturity, while 60% of the corpus is </a:t>
            </a:r>
            <a:r>
              <a:rPr lang="en-US" dirty="0" err="1" smtClean="0"/>
              <a:t>taxable.Of</a:t>
            </a:r>
            <a:r>
              <a:rPr lang="en-US" dirty="0" smtClean="0"/>
              <a:t> </a:t>
            </a:r>
            <a:r>
              <a:rPr lang="en-US" dirty="0"/>
              <a:t>the 60% taxable corpus, 40% is tax-exempt as it has to be compulsorily used to purchase an </a:t>
            </a:r>
            <a:r>
              <a:rPr lang="en-US" dirty="0" smtClean="0">
                <a:hlinkClick r:id="rId3" tooltip="Annuity"/>
              </a:rPr>
              <a:t>annuity</a:t>
            </a:r>
            <a:r>
              <a:rPr lang="en-US" dirty="0"/>
              <a:t>. The </a:t>
            </a:r>
            <a:r>
              <a:rPr lang="en-US" dirty="0">
                <a:hlinkClick r:id="rId3" tooltip="Annuity"/>
              </a:rPr>
              <a:t>annuity</a:t>
            </a:r>
            <a:r>
              <a:rPr lang="en-US" dirty="0"/>
              <a:t> income will be taxed, though. The remaining 20% alone will now be taxed at slab rates on </a:t>
            </a:r>
            <a:r>
              <a:rPr lang="en-US" dirty="0" smtClean="0"/>
              <a:t>withdrawal.</a:t>
            </a:r>
            <a:endParaRPr lang="en-US" baseline="30000" dirty="0"/>
          </a:p>
          <a:p>
            <a:r>
              <a:rPr lang="en-US" dirty="0" smtClean="0"/>
              <a:t>NPS </a:t>
            </a:r>
            <a:r>
              <a:rPr lang="en-US" dirty="0"/>
              <a:t>offers subscribers a choice of two record keeping agencies: NCRA (NSDL-CRA) and KCRA (</a:t>
            </a:r>
            <a:r>
              <a:rPr lang="en-US" dirty="0" err="1"/>
              <a:t>Karvy</a:t>
            </a:r>
            <a:r>
              <a:rPr lang="en-US" dirty="0"/>
              <a:t>-CRA</a:t>
            </a:r>
            <a:r>
              <a:rPr lang="en-US" dirty="0" smtClean="0"/>
              <a:t>).</a:t>
            </a:r>
            <a:r>
              <a:rPr lang="en-US" baseline="30000" dirty="0"/>
              <a:t>.</a:t>
            </a:r>
            <a:r>
              <a:rPr lang="en-US" dirty="0"/>
              <a:t> In </a:t>
            </a:r>
            <a:r>
              <a:rPr lang="en-US" dirty="0">
                <a:hlinkClick r:id="rId4" tooltip="2017 Union budget of India"/>
              </a:rPr>
              <a:t>2017 Union budget of India</a:t>
            </a:r>
            <a:r>
              <a:rPr lang="en-US" dirty="0"/>
              <a:t>, 25% exemption of the contribution made by an employee has been announced as a form of premature partial withdrawal in </a:t>
            </a:r>
            <a:r>
              <a:rPr lang="en-US" dirty="0" err="1" smtClean="0"/>
              <a:t>NPS.This</a:t>
            </a:r>
            <a:r>
              <a:rPr lang="en-US" dirty="0" smtClean="0"/>
              <a:t> </a:t>
            </a:r>
            <a:r>
              <a:rPr lang="en-US" dirty="0"/>
              <a:t>amendment will take effect on 1 April, 2018 and will, accordingly, apply in relation to the assessment year </a:t>
            </a:r>
            <a:r>
              <a:rPr lang="en-US" dirty="0" smtClean="0"/>
              <a:t>2018-19.NPS </a:t>
            </a:r>
            <a:r>
              <a:rPr lang="en-US" dirty="0"/>
              <a:t>is a market-linked annuity product</a:t>
            </a:r>
            <a:r>
              <a:rPr lang="en-US" dirty="0" smtClean="0"/>
              <a:t>.</a:t>
            </a:r>
            <a:endParaRPr lang="en-IN" dirty="0"/>
          </a:p>
        </p:txBody>
      </p:sp>
    </p:spTree>
    <p:extLst>
      <p:ext uri="{BB962C8B-B14F-4D97-AF65-F5344CB8AC3E}">
        <p14:creationId xmlns:p14="http://schemas.microsoft.com/office/powerpoint/2010/main" val="26301279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smtClean="0"/>
              <a:t>Pradhan</a:t>
            </a:r>
            <a:r>
              <a:rPr lang="en-IN" dirty="0" smtClean="0"/>
              <a:t>  </a:t>
            </a:r>
            <a:r>
              <a:rPr lang="en-IN" dirty="0" err="1" smtClean="0"/>
              <a:t>Mantri</a:t>
            </a:r>
            <a:r>
              <a:rPr lang="en-IN" dirty="0" smtClean="0"/>
              <a:t>  Jan  </a:t>
            </a:r>
            <a:r>
              <a:rPr lang="en-IN" dirty="0" err="1" smtClean="0"/>
              <a:t>Dhan</a:t>
            </a:r>
            <a:r>
              <a:rPr lang="en-IN" dirty="0" smtClean="0"/>
              <a:t> </a:t>
            </a:r>
            <a:br>
              <a:rPr lang="en-IN" dirty="0" smtClean="0"/>
            </a:br>
            <a:r>
              <a:rPr lang="en-IN" dirty="0" err="1" smtClean="0"/>
              <a:t>Yojana</a:t>
            </a:r>
            <a:r>
              <a:rPr lang="en-IN" dirty="0" smtClean="0"/>
              <a:t> (PMJDY)</a:t>
            </a:r>
            <a:endParaRPr lang="en-IN" dirty="0"/>
          </a:p>
        </p:txBody>
      </p:sp>
      <p:sp>
        <p:nvSpPr>
          <p:cNvPr id="3" name="Content Placeholder 2"/>
          <p:cNvSpPr>
            <a:spLocks noGrp="1"/>
          </p:cNvSpPr>
          <p:nvPr>
            <p:ph sz="quarter" idx="1"/>
          </p:nvPr>
        </p:nvSpPr>
        <p:spPr/>
        <p:txBody>
          <a:bodyPr>
            <a:normAutofit fontScale="77500" lnSpcReduction="20000"/>
          </a:bodyPr>
          <a:lstStyle/>
          <a:p>
            <a:r>
              <a:rPr lang="en-IN" dirty="0" err="1" smtClean="0"/>
              <a:t>Pradhan</a:t>
            </a:r>
            <a:r>
              <a:rPr lang="en-IN" dirty="0" smtClean="0"/>
              <a:t> </a:t>
            </a:r>
            <a:r>
              <a:rPr lang="en-IN" dirty="0" err="1" smtClean="0"/>
              <a:t>Mantri</a:t>
            </a:r>
            <a:r>
              <a:rPr lang="en-IN" dirty="0" smtClean="0"/>
              <a:t> Jan-</a:t>
            </a:r>
            <a:r>
              <a:rPr lang="en-IN" dirty="0" err="1" smtClean="0"/>
              <a:t>Dhan</a:t>
            </a:r>
            <a:r>
              <a:rPr lang="en-IN" dirty="0" smtClean="0"/>
              <a:t> </a:t>
            </a:r>
            <a:r>
              <a:rPr lang="en-IN" dirty="0" err="1" smtClean="0"/>
              <a:t>Yojana</a:t>
            </a:r>
            <a:r>
              <a:rPr lang="en-IN" dirty="0" smtClean="0"/>
              <a:t> (PMJDY) is National Mission for Financial Inclusion to ensure access to financial services, namely, Banking/ Savings &amp; Deposit Accounts, Remittance, Credit, Insurance, Pension in an affordable manner. </a:t>
            </a:r>
          </a:p>
          <a:p>
            <a:r>
              <a:rPr lang="en-IN" dirty="0" smtClean="0"/>
              <a:t>PMJDY focuses on coverage of households as against the earlier plan which focused on coverage of villages.</a:t>
            </a:r>
          </a:p>
          <a:p>
            <a:r>
              <a:rPr lang="en-IN" dirty="0" smtClean="0"/>
              <a:t>It focuses on coverage of rural as well as urban areas. </a:t>
            </a:r>
          </a:p>
          <a:p>
            <a:r>
              <a:rPr lang="en-IN" dirty="0" smtClean="0"/>
              <a:t>Earlier plan targeted only villages above 2000 population while under PMJDY whole country is to be covered by extending banking facilities in each Sub-Service area consisting of 1000 – 1500 households such that facility is available to all within a reasonable distance, say about 5 Km. </a:t>
            </a:r>
          </a:p>
          <a:p>
            <a:r>
              <a:rPr lang="en-US" dirty="0"/>
              <a:t>Account can be opened in any bank branch or Business Correspondent (Bank </a:t>
            </a:r>
            <a:r>
              <a:rPr lang="en-US" dirty="0" err="1"/>
              <a:t>Mitr</a:t>
            </a:r>
            <a:r>
              <a:rPr lang="en-US" dirty="0"/>
              <a:t>) outlet. Accounts opened under PMJDY are being opened with Zero balance. However, if the account-holder wishes to get </a:t>
            </a:r>
            <a:r>
              <a:rPr lang="en-US" dirty="0" err="1"/>
              <a:t>cheque</a:t>
            </a:r>
            <a:r>
              <a:rPr lang="en-US" dirty="0"/>
              <a:t> book, he/she will have to fulfill minimum balance criteria.</a:t>
            </a:r>
            <a:br>
              <a:rPr lang="en-US" dirty="0"/>
            </a:br>
            <a:endParaRPr lang="en-IN" dirty="0"/>
          </a:p>
        </p:txBody>
      </p:sp>
    </p:spTree>
    <p:extLst>
      <p:ext uri="{BB962C8B-B14F-4D97-AF65-F5344CB8AC3E}">
        <p14:creationId xmlns:p14="http://schemas.microsoft.com/office/powerpoint/2010/main" val="13755157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70000" lnSpcReduction="20000"/>
          </a:bodyPr>
          <a:lstStyle/>
          <a:p>
            <a:r>
              <a:rPr lang="en-US" dirty="0"/>
              <a:t>An account can be opened by presenting an officially valid document.</a:t>
            </a:r>
          </a:p>
          <a:p>
            <a:r>
              <a:rPr lang="en-US" dirty="0" smtClean="0"/>
              <a:t>the </a:t>
            </a:r>
            <a:r>
              <a:rPr lang="en-US" dirty="0"/>
              <a:t>passport,</a:t>
            </a:r>
          </a:p>
          <a:p>
            <a:r>
              <a:rPr lang="en-US" dirty="0"/>
              <a:t>the driving </a:t>
            </a:r>
            <a:r>
              <a:rPr lang="en-US" dirty="0" err="1"/>
              <a:t>licence</a:t>
            </a:r>
            <a:r>
              <a:rPr lang="en-US" dirty="0"/>
              <a:t>,</a:t>
            </a:r>
          </a:p>
          <a:p>
            <a:r>
              <a:rPr lang="en-US" dirty="0"/>
              <a:t>the Permanent Account Number (PAN) Card,</a:t>
            </a:r>
          </a:p>
          <a:p>
            <a:r>
              <a:rPr lang="en-US" dirty="0"/>
              <a:t>the Voter’s Identity Card issued by Election Commission of India,</a:t>
            </a:r>
          </a:p>
          <a:p>
            <a:r>
              <a:rPr lang="en-US" dirty="0"/>
              <a:t>job card issued by NREGA duly signed by an officer of the State Government,</a:t>
            </a:r>
          </a:p>
          <a:p>
            <a:r>
              <a:rPr lang="en-US" dirty="0"/>
              <a:t>the letter issued by the Unique Identification Authority of India containing details of name, address and </a:t>
            </a:r>
            <a:r>
              <a:rPr lang="en-US" dirty="0" err="1"/>
              <a:t>Aadhaar</a:t>
            </a:r>
            <a:r>
              <a:rPr lang="en-US" dirty="0"/>
              <a:t> number, or</a:t>
            </a:r>
          </a:p>
          <a:p>
            <a:r>
              <a:rPr lang="en-US" dirty="0"/>
              <a:t>any other document as notified by the Central Government in consultation with the Regulator: </a:t>
            </a:r>
            <a:br>
              <a:rPr lang="en-US" dirty="0"/>
            </a:br>
            <a:r>
              <a:rPr lang="en-US" dirty="0"/>
              <a:t>Provided that where simplified measures are applied for verifying the identity of the clients the following documents shall be deemed to be officially valid documents:—</a:t>
            </a:r>
          </a:p>
          <a:p>
            <a:pPr lvl="1"/>
            <a:r>
              <a:rPr lang="en-US" dirty="0"/>
              <a:t>identity card with applicant's Photograph issued by Central/State Government Departments, Statutory/Regulatory Authorities, Public Sector Undertakings, Scheduled Commercial Banks, and Public Financial Institutions;</a:t>
            </a:r>
          </a:p>
          <a:p>
            <a:pPr lvl="1"/>
            <a:r>
              <a:rPr lang="en-US" dirty="0"/>
              <a:t>letter issued by a </a:t>
            </a:r>
            <a:r>
              <a:rPr lang="en-US" dirty="0" err="1"/>
              <a:t>Gazetted</a:t>
            </a:r>
            <a:r>
              <a:rPr lang="en-US" dirty="0"/>
              <a:t> officer, with a duly attested photograph of the person.</a:t>
            </a:r>
          </a:p>
          <a:p>
            <a:endParaRPr lang="en-IN" dirty="0"/>
          </a:p>
        </p:txBody>
      </p:sp>
    </p:spTree>
    <p:extLst>
      <p:ext uri="{BB962C8B-B14F-4D97-AF65-F5344CB8AC3E}">
        <p14:creationId xmlns:p14="http://schemas.microsoft.com/office/powerpoint/2010/main" val="15469031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85000" lnSpcReduction="20000"/>
          </a:bodyPr>
          <a:lstStyle/>
          <a:p>
            <a:r>
              <a:rPr lang="en-US" dirty="0"/>
              <a:t>Reserve Bank of India (RBI), vide its Press Release dated 26.08.2014, has further clarified that those persons who do not have any of the ‘officially valid documents’ can open “Small Accounts” with banks. </a:t>
            </a:r>
            <a:endParaRPr lang="en-US" dirty="0" smtClean="0"/>
          </a:p>
          <a:p>
            <a:r>
              <a:rPr lang="en-US" dirty="0" smtClean="0"/>
              <a:t>A </a:t>
            </a:r>
            <a:r>
              <a:rPr lang="en-US" dirty="0"/>
              <a:t>“Small Account” can be opened on the basis of a self-attested photograph and putting his/her signatures or thumb print in the presence of officials of the bank. </a:t>
            </a:r>
            <a:endParaRPr lang="en-US" dirty="0" smtClean="0"/>
          </a:p>
          <a:p>
            <a:r>
              <a:rPr lang="en-US" dirty="0" smtClean="0"/>
              <a:t>Such </a:t>
            </a:r>
            <a:r>
              <a:rPr lang="en-US" dirty="0"/>
              <a:t>accounts have limitations regarding the aggregate credits (not more than Rupees one lakh in a year), aggregate withdrawals (nor more than Rupees ten thousand in a month) and balance in the accounts (not more than Rupees fifty thousand at any point of time). </a:t>
            </a:r>
            <a:endParaRPr lang="en-US" dirty="0" smtClean="0"/>
          </a:p>
          <a:p>
            <a:r>
              <a:rPr lang="en-US" dirty="0" smtClean="0"/>
              <a:t>These </a:t>
            </a:r>
            <a:r>
              <a:rPr lang="en-US" dirty="0"/>
              <a:t>accounts would be valid normally for a period of twelve months. Thereafter, such accounts would be allowed to continue for a further period of twelve more months, if the account-holder provides a document showing that he/she has applied for any of the Officially Valid Document, within 12 months of opening the small account.</a:t>
            </a:r>
            <a:endParaRPr lang="en-IN" dirty="0"/>
          </a:p>
        </p:txBody>
      </p:sp>
    </p:spTree>
    <p:extLst>
      <p:ext uri="{BB962C8B-B14F-4D97-AF65-F5344CB8AC3E}">
        <p14:creationId xmlns:p14="http://schemas.microsoft.com/office/powerpoint/2010/main" val="11721624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Benefits</a:t>
            </a:r>
            <a:endParaRPr lang="en-IN" dirty="0"/>
          </a:p>
        </p:txBody>
      </p:sp>
      <p:sp>
        <p:nvSpPr>
          <p:cNvPr id="3" name="Content Placeholder 2"/>
          <p:cNvSpPr>
            <a:spLocks noGrp="1"/>
          </p:cNvSpPr>
          <p:nvPr>
            <p:ph sz="quarter" idx="1"/>
          </p:nvPr>
        </p:nvSpPr>
        <p:spPr/>
        <p:txBody>
          <a:bodyPr>
            <a:normAutofit fontScale="62500" lnSpcReduction="20000"/>
          </a:bodyPr>
          <a:lstStyle/>
          <a:p>
            <a:r>
              <a:rPr lang="en-US" dirty="0"/>
              <a:t>Interest on deposit.</a:t>
            </a:r>
          </a:p>
          <a:p>
            <a:r>
              <a:rPr lang="en-US" dirty="0"/>
              <a:t>Accidental insurance cover of </a:t>
            </a:r>
            <a:r>
              <a:rPr lang="en-US" dirty="0" err="1"/>
              <a:t>Rs</a:t>
            </a:r>
            <a:r>
              <a:rPr lang="en-US" dirty="0"/>
              <a:t>. 1.00 lac</a:t>
            </a:r>
          </a:p>
          <a:p>
            <a:r>
              <a:rPr lang="en-US" dirty="0"/>
              <a:t>No minimum balance required.</a:t>
            </a:r>
          </a:p>
          <a:p>
            <a:r>
              <a:rPr lang="en-US" dirty="0"/>
              <a:t>The scheme provide life cover of </a:t>
            </a:r>
            <a:r>
              <a:rPr lang="en-US" dirty="0" err="1"/>
              <a:t>Rs</a:t>
            </a:r>
            <a:r>
              <a:rPr lang="en-US" dirty="0"/>
              <a:t>. 30,000/- payable on death of the beneficiary, subject to fulfillment of the eligibility condition.</a:t>
            </a:r>
          </a:p>
          <a:p>
            <a:r>
              <a:rPr lang="en-US" dirty="0"/>
              <a:t>Easy Transfer of money across India</a:t>
            </a:r>
          </a:p>
          <a:p>
            <a:r>
              <a:rPr lang="en-US" dirty="0"/>
              <a:t>Beneficiaries of Government Schemes will get Direct Benefit Transfer in these accounts.</a:t>
            </a:r>
          </a:p>
          <a:p>
            <a:r>
              <a:rPr lang="en-US" dirty="0"/>
              <a:t>After satisfactory operation of the account for 6 months, an overdraft facility will be permitted</a:t>
            </a:r>
          </a:p>
          <a:p>
            <a:r>
              <a:rPr lang="en-US" dirty="0"/>
              <a:t>Access to Pension, insurance products.</a:t>
            </a:r>
          </a:p>
          <a:p>
            <a:r>
              <a:rPr lang="en-US" dirty="0"/>
              <a:t>The Claim under Personal Accidental Insurance under PMJDY shall be payable if the </a:t>
            </a:r>
            <a:r>
              <a:rPr lang="en-US" dirty="0" err="1"/>
              <a:t>Rupay</a:t>
            </a:r>
            <a:r>
              <a:rPr lang="en-US" dirty="0"/>
              <a:t> Card holder have performed minimum one successful financial or non-financial customer induced transaction at any Bank Branch, Bank </a:t>
            </a:r>
            <a:r>
              <a:rPr lang="en-US" dirty="0" err="1"/>
              <a:t>Mitra</a:t>
            </a:r>
            <a:r>
              <a:rPr lang="en-US" dirty="0"/>
              <a:t>, ATM, POS, E-COM etc. Channel both Intra and Inter-bank i.e. on-us (Bank Customer/</a:t>
            </a:r>
            <a:r>
              <a:rPr lang="en-US" dirty="0" err="1"/>
              <a:t>rupay</a:t>
            </a:r>
            <a:r>
              <a:rPr lang="en-US" dirty="0"/>
              <a:t> card holder transacting at same Bank channels) and off-us (Bank Customer/</a:t>
            </a:r>
            <a:r>
              <a:rPr lang="en-US" dirty="0" err="1"/>
              <a:t>Rupay</a:t>
            </a:r>
            <a:r>
              <a:rPr lang="en-US" dirty="0"/>
              <a:t> card holder transacting at other Bank Channels) within 90 days prior to date of accident including accident date will be included as eligible transactions under the </a:t>
            </a:r>
            <a:r>
              <a:rPr lang="en-US" dirty="0" err="1"/>
              <a:t>Rupay</a:t>
            </a:r>
            <a:r>
              <a:rPr lang="en-US" dirty="0"/>
              <a:t> Insurance Program 2016-2017.</a:t>
            </a:r>
          </a:p>
          <a:p>
            <a:r>
              <a:rPr lang="en-US" dirty="0"/>
              <a:t>Overdraft facility </a:t>
            </a:r>
            <a:r>
              <a:rPr lang="en-US" dirty="0" err="1"/>
              <a:t>upto</a:t>
            </a:r>
            <a:r>
              <a:rPr lang="en-US" dirty="0"/>
              <a:t> Rs.5000/- is available in only one account per household, preferably lady of the household.</a:t>
            </a:r>
          </a:p>
          <a:p>
            <a:endParaRPr lang="en-IN" dirty="0"/>
          </a:p>
        </p:txBody>
      </p:sp>
    </p:spTree>
    <p:extLst>
      <p:ext uri="{BB962C8B-B14F-4D97-AF65-F5344CB8AC3E}">
        <p14:creationId xmlns:p14="http://schemas.microsoft.com/office/powerpoint/2010/main" val="7738660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Public Provident Fund</a:t>
            </a:r>
            <a:endParaRPr lang="en-IN" dirty="0"/>
          </a:p>
        </p:txBody>
      </p:sp>
      <p:sp>
        <p:nvSpPr>
          <p:cNvPr id="3" name="Content Placeholder 2"/>
          <p:cNvSpPr>
            <a:spLocks noGrp="1"/>
          </p:cNvSpPr>
          <p:nvPr>
            <p:ph sz="quarter" idx="1"/>
          </p:nvPr>
        </p:nvSpPr>
        <p:spPr/>
        <p:txBody>
          <a:bodyPr>
            <a:normAutofit fontScale="92500" lnSpcReduction="20000"/>
          </a:bodyPr>
          <a:lstStyle/>
          <a:p>
            <a:r>
              <a:rPr lang="en-US" dirty="0"/>
              <a:t>The </a:t>
            </a:r>
            <a:r>
              <a:rPr lang="en-US" b="1" dirty="0"/>
              <a:t>public provident fund</a:t>
            </a:r>
            <a:r>
              <a:rPr lang="en-US" dirty="0"/>
              <a:t> is established by the central government. One can voluntarily open an account with any nationalized </a:t>
            </a:r>
            <a:r>
              <a:rPr lang="en-US" dirty="0" err="1"/>
              <a:t>bank,selected</a:t>
            </a:r>
            <a:r>
              <a:rPr lang="en-US" dirty="0"/>
              <a:t> authorized private bank or post office. The account can be opened in the name of individuals including minor. The minimum amount is Rs.500 which can be deposited</a:t>
            </a:r>
            <a:r>
              <a:rPr lang="en-US" dirty="0" smtClean="0"/>
              <a:t>.</a:t>
            </a:r>
          </a:p>
          <a:p>
            <a:r>
              <a:rPr lang="en-US" dirty="0"/>
              <a:t>Public </a:t>
            </a:r>
            <a:r>
              <a:rPr lang="en-US" b="1" dirty="0"/>
              <a:t>Provident</a:t>
            </a:r>
            <a:r>
              <a:rPr lang="en-US" dirty="0"/>
              <a:t> Fund (PPF) scheme is a popular long term investment option backed by Government of India which </a:t>
            </a:r>
            <a:r>
              <a:rPr lang="en-US" b="1" dirty="0"/>
              <a:t>offers</a:t>
            </a:r>
            <a:r>
              <a:rPr lang="en-US" dirty="0"/>
              <a:t> safety with attractive interest rate and returns that are fully exempted from Tax .Investors can invest minimum </a:t>
            </a:r>
            <a:r>
              <a:rPr lang="en-US" b="1" dirty="0" err="1"/>
              <a:t>Rs</a:t>
            </a:r>
            <a:r>
              <a:rPr lang="en-US" dirty="0"/>
              <a:t>. 500 to maximum </a:t>
            </a:r>
            <a:r>
              <a:rPr lang="en-US" b="1" dirty="0" err="1"/>
              <a:t>Rs</a:t>
            </a:r>
            <a:r>
              <a:rPr lang="en-US" b="1" dirty="0"/>
              <a:t>. 1,50,000</a:t>
            </a:r>
            <a:r>
              <a:rPr lang="en-US" dirty="0"/>
              <a:t> in one </a:t>
            </a:r>
            <a:r>
              <a:rPr lang="en-US" dirty="0" smtClean="0"/>
              <a:t>financial year</a:t>
            </a:r>
          </a:p>
          <a:p>
            <a:r>
              <a:rPr lang="en-US" dirty="0"/>
              <a:t>Only one PPF account can be opened per person. Resident Indians, 18 years or older, can open a Public </a:t>
            </a:r>
            <a:r>
              <a:rPr lang="en-US" b="1" dirty="0"/>
              <a:t>Provident</a:t>
            </a:r>
            <a:r>
              <a:rPr lang="en-US" dirty="0"/>
              <a:t> Fund Account. There is no upper age limit for opening this account. Accounts can be opened for minors.</a:t>
            </a:r>
            <a:endParaRPr lang="en-IN" dirty="0"/>
          </a:p>
        </p:txBody>
      </p:sp>
    </p:spTree>
    <p:extLst>
      <p:ext uri="{BB962C8B-B14F-4D97-AF65-F5344CB8AC3E}">
        <p14:creationId xmlns:p14="http://schemas.microsoft.com/office/powerpoint/2010/main" val="42628411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National Saving Certificates</a:t>
            </a:r>
            <a:endParaRPr lang="en-IN" dirty="0"/>
          </a:p>
        </p:txBody>
      </p:sp>
      <p:sp>
        <p:nvSpPr>
          <p:cNvPr id="3" name="Content Placeholder 2"/>
          <p:cNvSpPr>
            <a:spLocks noGrp="1"/>
          </p:cNvSpPr>
          <p:nvPr>
            <p:ph sz="quarter" idx="1"/>
          </p:nvPr>
        </p:nvSpPr>
        <p:spPr/>
        <p:txBody>
          <a:bodyPr/>
          <a:lstStyle/>
          <a:p>
            <a:r>
              <a:rPr lang="en-US" b="1" dirty="0"/>
              <a:t>National Savings Certificates</a:t>
            </a:r>
            <a:r>
              <a:rPr lang="en-US" dirty="0"/>
              <a:t>, popularly known as </a:t>
            </a:r>
            <a:r>
              <a:rPr lang="en-US" i="1" dirty="0"/>
              <a:t>NSC</a:t>
            </a:r>
            <a:r>
              <a:rPr lang="en-US" dirty="0"/>
              <a:t>, is an Indian Government </a:t>
            </a:r>
            <a:r>
              <a:rPr lang="en-US" dirty="0">
                <a:hlinkClick r:id="rId2" tooltip="Savings bonds"/>
              </a:rPr>
              <a:t>Savings Bond</a:t>
            </a:r>
            <a:r>
              <a:rPr lang="en-US" dirty="0"/>
              <a:t>, primarily used for small savings and </a:t>
            </a:r>
            <a:r>
              <a:rPr lang="en-US" dirty="0">
                <a:hlinkClick r:id="rId3" tooltip="Income tax in India"/>
              </a:rPr>
              <a:t>income tax</a:t>
            </a:r>
            <a:r>
              <a:rPr lang="en-US" dirty="0"/>
              <a:t> saving investments in </a:t>
            </a:r>
            <a:r>
              <a:rPr lang="en-US" dirty="0">
                <a:hlinkClick r:id="rId4" tooltip="India"/>
              </a:rPr>
              <a:t>India</a:t>
            </a:r>
            <a:r>
              <a:rPr lang="en-US" dirty="0"/>
              <a:t>. It is part of the </a:t>
            </a:r>
            <a:r>
              <a:rPr lang="en-US" dirty="0">
                <a:hlinkClick r:id="rId5" tooltip="Postal savings system"/>
              </a:rPr>
              <a:t>postal savings system</a:t>
            </a:r>
            <a:r>
              <a:rPr lang="en-US" dirty="0"/>
              <a:t> of </a:t>
            </a:r>
            <a:r>
              <a:rPr lang="en-US" dirty="0">
                <a:hlinkClick r:id="rId6" tooltip="Indian Postal Service"/>
              </a:rPr>
              <a:t>Indian Postal Service</a:t>
            </a:r>
            <a:r>
              <a:rPr lang="en-US" dirty="0"/>
              <a:t> (India Post).</a:t>
            </a:r>
          </a:p>
          <a:p>
            <a:r>
              <a:rPr lang="en-US" dirty="0"/>
              <a:t>These can be purchased from any Post Office in </a:t>
            </a:r>
            <a:r>
              <a:rPr lang="en-US" dirty="0">
                <a:hlinkClick r:id="rId4" tooltip="India"/>
              </a:rPr>
              <a:t>India</a:t>
            </a:r>
            <a:r>
              <a:rPr lang="en-US" dirty="0"/>
              <a:t> by an adult (either in his/her own name or on behalf of a minor), a minor, a trust, and two adults jointly. These are issued for five and ten year maturity and can be pledged to banks as collateral for availing loans. The holder gets the tax benefit under Section 80C </a:t>
            </a:r>
            <a:r>
              <a:rPr lang="en-US" dirty="0" smtClean="0"/>
              <a:t>of</a:t>
            </a:r>
            <a:r>
              <a:rPr lang="en-US" dirty="0"/>
              <a:t> </a:t>
            </a:r>
            <a:r>
              <a:rPr lang="en-US" dirty="0" smtClean="0"/>
              <a:t>Income Tax Act 1961</a:t>
            </a:r>
            <a:endParaRPr lang="en-US" dirty="0"/>
          </a:p>
          <a:p>
            <a:endParaRPr lang="en-IN" dirty="0"/>
          </a:p>
        </p:txBody>
      </p:sp>
    </p:spTree>
    <p:extLst>
      <p:ext uri="{BB962C8B-B14F-4D97-AF65-F5344CB8AC3E}">
        <p14:creationId xmlns:p14="http://schemas.microsoft.com/office/powerpoint/2010/main" val="37688454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ATAL PENSION YOJNA</a:t>
            </a:r>
            <a:endParaRPr lang="en-IN" dirty="0"/>
          </a:p>
        </p:txBody>
      </p:sp>
      <p:sp>
        <p:nvSpPr>
          <p:cNvPr id="3" name="Content Placeholder 2"/>
          <p:cNvSpPr>
            <a:spLocks noGrp="1"/>
          </p:cNvSpPr>
          <p:nvPr>
            <p:ph sz="quarter" idx="1"/>
          </p:nvPr>
        </p:nvSpPr>
        <p:spPr/>
        <p:txBody>
          <a:bodyPr>
            <a:normAutofit fontScale="77500" lnSpcReduction="20000"/>
          </a:bodyPr>
          <a:lstStyle/>
          <a:p>
            <a:r>
              <a:rPr lang="en-US" b="1" dirty="0"/>
              <a:t>Atal Pension </a:t>
            </a:r>
            <a:r>
              <a:rPr lang="en-US" b="1" dirty="0" err="1"/>
              <a:t>Yojana</a:t>
            </a:r>
            <a:r>
              <a:rPr lang="en-US" b="1" dirty="0"/>
              <a:t> (previously known as </a:t>
            </a:r>
            <a:r>
              <a:rPr lang="en-US" b="1" dirty="0" err="1"/>
              <a:t>Swavalamban</a:t>
            </a:r>
            <a:r>
              <a:rPr lang="en-US" b="1" dirty="0"/>
              <a:t> </a:t>
            </a:r>
            <a:r>
              <a:rPr lang="en-US" b="1" dirty="0" err="1"/>
              <a:t>Yojana</a:t>
            </a:r>
            <a:r>
              <a:rPr lang="en-US" b="1" dirty="0"/>
              <a:t>)</a:t>
            </a:r>
            <a:r>
              <a:rPr lang="en-US" dirty="0"/>
              <a:t> is a government-backed pension scheme in </a:t>
            </a:r>
            <a:r>
              <a:rPr lang="en-US" dirty="0">
                <a:hlinkClick r:id="rId2" tooltip="India"/>
              </a:rPr>
              <a:t>India</a:t>
            </a:r>
            <a:r>
              <a:rPr lang="en-US" dirty="0"/>
              <a:t> targeted at the </a:t>
            </a:r>
            <a:r>
              <a:rPr lang="en-US" dirty="0" err="1">
                <a:hlinkClick r:id="rId3" tooltip="Unorganised sector"/>
              </a:rPr>
              <a:t>unorganised</a:t>
            </a:r>
            <a:r>
              <a:rPr lang="en-US" dirty="0">
                <a:hlinkClick r:id="rId3" tooltip="Unorganised sector"/>
              </a:rPr>
              <a:t> sector</a:t>
            </a:r>
            <a:r>
              <a:rPr lang="en-US" dirty="0"/>
              <a:t>. It was mentioned in the </a:t>
            </a:r>
            <a:r>
              <a:rPr lang="en-US" dirty="0">
                <a:hlinkClick r:id="rId4" tooltip="2015 Union budget of India"/>
              </a:rPr>
              <a:t>2015 Budget speech</a:t>
            </a:r>
            <a:r>
              <a:rPr lang="en-US" dirty="0"/>
              <a:t> by Finance Minister </a:t>
            </a:r>
            <a:r>
              <a:rPr lang="en-US" dirty="0" err="1">
                <a:hlinkClick r:id="rId5" tooltip="Arun Jaitley"/>
              </a:rPr>
              <a:t>Arun</a:t>
            </a:r>
            <a:r>
              <a:rPr lang="en-US" dirty="0">
                <a:hlinkClick r:id="rId5" tooltip="Arun Jaitley"/>
              </a:rPr>
              <a:t> </a:t>
            </a:r>
            <a:r>
              <a:rPr lang="en-US" dirty="0" err="1" smtClean="0">
                <a:hlinkClick r:id="rId5" tooltip="Arun Jaitley"/>
              </a:rPr>
              <a:t>Jaitley</a:t>
            </a:r>
            <a:r>
              <a:rPr lang="en-US" dirty="0" err="1" smtClean="0"/>
              <a:t>.It</a:t>
            </a:r>
            <a:r>
              <a:rPr lang="en-US" dirty="0" smtClean="0"/>
              <a:t> </a:t>
            </a:r>
            <a:r>
              <a:rPr lang="en-US" dirty="0"/>
              <a:t>was launched by Prime Minister </a:t>
            </a:r>
            <a:r>
              <a:rPr lang="en-US" dirty="0">
                <a:hlinkClick r:id="rId6" tooltip="Narendra Modi"/>
              </a:rPr>
              <a:t>Narendra Modi</a:t>
            </a:r>
            <a:r>
              <a:rPr lang="en-US" dirty="0"/>
              <a:t> on 9 May in </a:t>
            </a:r>
            <a:r>
              <a:rPr lang="en-US" dirty="0" err="1" smtClean="0">
                <a:hlinkClick r:id="rId7" tooltip="Kolkata"/>
              </a:rPr>
              <a:t>Kolkata</a:t>
            </a:r>
            <a:r>
              <a:rPr lang="en-US" dirty="0" err="1" smtClean="0"/>
              <a:t>.As</a:t>
            </a:r>
            <a:r>
              <a:rPr lang="en-US" dirty="0" smtClean="0"/>
              <a:t> </a:t>
            </a:r>
            <a:r>
              <a:rPr lang="en-US" dirty="0"/>
              <a:t>of May 2015, only 20% of India's population has any kind of pension scheme, this scheme aims to increase the </a:t>
            </a:r>
            <a:r>
              <a:rPr lang="en-US" dirty="0" smtClean="0"/>
              <a:t>number</a:t>
            </a:r>
            <a:endParaRPr lang="en-US" dirty="0"/>
          </a:p>
          <a:p>
            <a:r>
              <a:rPr lang="en-US" dirty="0"/>
              <a:t>In Atal Pension </a:t>
            </a:r>
            <a:r>
              <a:rPr lang="en-US" dirty="0" err="1"/>
              <a:t>Yojana</a:t>
            </a:r>
            <a:r>
              <a:rPr lang="en-US" dirty="0"/>
              <a:t>, for every contribution made to the pension fund, The Central Government would also co-contribute 50% of the total contribution or ₹1,000 (US$14) per annum, whichever is lower, to each eligible subscriber account, for a period of 5 years. The minimum age of joining APY is 18 years and maximum age is 40 years. The age of exit and the start of pension would be 60 years. Therefore, a minimum period of contribution by the subscriber under APY would be 20 years or more</a:t>
            </a:r>
            <a:r>
              <a:rPr lang="en-US" dirty="0" smtClean="0"/>
              <a:t>.</a:t>
            </a:r>
            <a:endParaRPr lang="en-US" dirty="0"/>
          </a:p>
          <a:p>
            <a:r>
              <a:rPr lang="en-US" dirty="0"/>
              <a:t>The national </a:t>
            </a:r>
            <a:r>
              <a:rPr lang="en-US" dirty="0" err="1">
                <a:hlinkClick r:id="rId8" tooltip="Aadhaar"/>
              </a:rPr>
              <a:t>Aadhaar</a:t>
            </a:r>
            <a:r>
              <a:rPr lang="en-US" dirty="0"/>
              <a:t> ID number is the primary "</a:t>
            </a:r>
            <a:r>
              <a:rPr lang="en-US" dirty="0">
                <a:hlinkClick r:id="rId9" tooltip="Know your customer"/>
              </a:rPr>
              <a:t>know your customer</a:t>
            </a:r>
            <a:r>
              <a:rPr lang="en-US" dirty="0"/>
              <a:t>" document for identification of beneficiaries, spouses, and nominees to avoid entitlement-related disputes in the long-term. For proof of address, an individual may submit a copy of their ration card or bank passbook.</a:t>
            </a:r>
          </a:p>
          <a:p>
            <a:endParaRPr lang="en-IN" dirty="0"/>
          </a:p>
        </p:txBody>
      </p:sp>
    </p:spTree>
    <p:extLst>
      <p:ext uri="{BB962C8B-B14F-4D97-AF65-F5344CB8AC3E}">
        <p14:creationId xmlns:p14="http://schemas.microsoft.com/office/powerpoint/2010/main" val="245510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US" b="1" dirty="0"/>
              <a:t>Financial literacy</a:t>
            </a:r>
            <a:r>
              <a:rPr lang="en-US" dirty="0"/>
              <a:t> is the ability to </a:t>
            </a:r>
            <a:r>
              <a:rPr lang="en-US" b="1" dirty="0"/>
              <a:t>understand</a:t>
            </a:r>
            <a:r>
              <a:rPr lang="en-US" dirty="0"/>
              <a:t> how money works: how someone makes, manages and invests it, and also expends it (especially when one donates to charity) to help others. ... Problems of debt </a:t>
            </a:r>
            <a:r>
              <a:rPr lang="en-US" b="1" dirty="0"/>
              <a:t>are</a:t>
            </a:r>
            <a:r>
              <a:rPr lang="en-US" dirty="0"/>
              <a:t> severe for a large proportion of the population because of </a:t>
            </a:r>
            <a:r>
              <a:rPr lang="en-US" b="1" dirty="0"/>
              <a:t>financial illiteracy</a:t>
            </a:r>
            <a:r>
              <a:rPr lang="en-US" dirty="0"/>
              <a:t>.</a:t>
            </a:r>
            <a:endParaRPr lang="en-IN" dirty="0"/>
          </a:p>
        </p:txBody>
      </p:sp>
    </p:spTree>
    <p:extLst>
      <p:ext uri="{BB962C8B-B14F-4D97-AF65-F5344CB8AC3E}">
        <p14:creationId xmlns:p14="http://schemas.microsoft.com/office/powerpoint/2010/main" val="23477830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US" b="1" dirty="0"/>
              <a:t>Pradhan </a:t>
            </a:r>
            <a:r>
              <a:rPr lang="en-US" b="1" dirty="0" err="1"/>
              <a:t>Mantri</a:t>
            </a:r>
            <a:r>
              <a:rPr lang="en-US" b="1" dirty="0"/>
              <a:t> </a:t>
            </a:r>
            <a:r>
              <a:rPr lang="en-US" b="1" dirty="0" err="1"/>
              <a:t>Jeevan</a:t>
            </a:r>
            <a:r>
              <a:rPr lang="en-US" b="1" dirty="0"/>
              <a:t> </a:t>
            </a:r>
            <a:r>
              <a:rPr lang="en-US" b="1" dirty="0" err="1"/>
              <a:t>Jyoti</a:t>
            </a:r>
            <a:r>
              <a:rPr lang="en-US" b="1" dirty="0"/>
              <a:t> </a:t>
            </a:r>
            <a:r>
              <a:rPr lang="en-US" b="1" dirty="0" err="1"/>
              <a:t>Bima</a:t>
            </a:r>
            <a:r>
              <a:rPr lang="en-US" b="1" dirty="0"/>
              <a:t> </a:t>
            </a:r>
            <a:r>
              <a:rPr lang="en-US" b="1" dirty="0" err="1"/>
              <a:t>Yojana</a:t>
            </a:r>
            <a:r>
              <a:rPr lang="en-US" dirty="0"/>
              <a:t> is a government-backed </a:t>
            </a:r>
            <a:r>
              <a:rPr lang="en-US" dirty="0">
                <a:hlinkClick r:id="rId2" tooltip="Life insurance"/>
              </a:rPr>
              <a:t>Life insurance</a:t>
            </a:r>
            <a:r>
              <a:rPr lang="en-US" dirty="0"/>
              <a:t> scheme in India. It was originally mentioned in the </a:t>
            </a:r>
            <a:r>
              <a:rPr lang="en-US" dirty="0">
                <a:hlinkClick r:id="rId3" tooltip="2015 Union budget of India"/>
              </a:rPr>
              <a:t>2015 Budget speech</a:t>
            </a:r>
            <a:r>
              <a:rPr lang="en-US" dirty="0"/>
              <a:t> by Finance Minister </a:t>
            </a:r>
            <a:r>
              <a:rPr lang="en-US" dirty="0" err="1">
                <a:hlinkClick r:id="rId4" tooltip="Arun Jaitley"/>
              </a:rPr>
              <a:t>Arun</a:t>
            </a:r>
            <a:r>
              <a:rPr lang="en-US" dirty="0">
                <a:hlinkClick r:id="rId4" tooltip="Arun Jaitley"/>
              </a:rPr>
              <a:t> </a:t>
            </a:r>
            <a:r>
              <a:rPr lang="en-US" dirty="0" err="1">
                <a:hlinkClick r:id="rId4" tooltip="Arun Jaitley"/>
              </a:rPr>
              <a:t>Jaitley</a:t>
            </a:r>
            <a:r>
              <a:rPr lang="en-US" dirty="0"/>
              <a:t> in February 2015.</a:t>
            </a:r>
            <a:r>
              <a:rPr lang="en-US" baseline="30000" dirty="0">
                <a:hlinkClick r:id="rId5"/>
              </a:rPr>
              <a:t>[1]</a:t>
            </a:r>
            <a:r>
              <a:rPr lang="en-US" dirty="0"/>
              <a:t> It was formally launched by Prime Minister </a:t>
            </a:r>
            <a:r>
              <a:rPr lang="en-US" dirty="0">
                <a:hlinkClick r:id="rId6" tooltip="Narendra Modi"/>
              </a:rPr>
              <a:t>Narendra Modi</a:t>
            </a:r>
            <a:r>
              <a:rPr lang="en-US" dirty="0"/>
              <a:t> on 9 May in </a:t>
            </a:r>
            <a:r>
              <a:rPr lang="en-US" dirty="0">
                <a:hlinkClick r:id="rId7" tooltip="Kolkata"/>
              </a:rPr>
              <a:t>Kolkata</a:t>
            </a:r>
            <a:r>
              <a:rPr lang="en-US" dirty="0"/>
              <a:t>.</a:t>
            </a:r>
            <a:r>
              <a:rPr lang="en-US" baseline="30000" dirty="0">
                <a:hlinkClick r:id="rId8"/>
              </a:rPr>
              <a:t>[2]</a:t>
            </a:r>
            <a:r>
              <a:rPr lang="en-US" dirty="0"/>
              <a:t> As of May 2015, only 20% of India's population has any kind of insurance, this scheme aims to increase the number.</a:t>
            </a:r>
            <a:r>
              <a:rPr lang="en-US" baseline="30000" dirty="0">
                <a:hlinkClick r:id="rId9"/>
              </a:rPr>
              <a:t>[3]</a:t>
            </a:r>
            <a:endParaRPr lang="en-IN" dirty="0"/>
          </a:p>
        </p:txBody>
      </p:sp>
    </p:spTree>
    <p:extLst>
      <p:ext uri="{BB962C8B-B14F-4D97-AF65-F5344CB8AC3E}">
        <p14:creationId xmlns:p14="http://schemas.microsoft.com/office/powerpoint/2010/main" val="32200406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smtClean="0"/>
              <a:t>Pradhan</a:t>
            </a:r>
            <a:r>
              <a:rPr lang="en-IN" dirty="0" smtClean="0"/>
              <a:t> </a:t>
            </a:r>
            <a:r>
              <a:rPr lang="en-IN" dirty="0" err="1" smtClean="0"/>
              <a:t>Mantri</a:t>
            </a:r>
            <a:r>
              <a:rPr lang="en-IN" dirty="0" smtClean="0"/>
              <a:t> </a:t>
            </a:r>
            <a:r>
              <a:rPr lang="en-IN" dirty="0" err="1" smtClean="0"/>
              <a:t>Mudra</a:t>
            </a:r>
            <a:r>
              <a:rPr lang="en-IN" dirty="0" smtClean="0"/>
              <a:t> </a:t>
            </a:r>
            <a:r>
              <a:rPr lang="en-IN" dirty="0" err="1" smtClean="0"/>
              <a:t>Yojana</a:t>
            </a:r>
            <a:r>
              <a:rPr lang="en-IN" dirty="0" smtClean="0"/>
              <a:t> (PMMY)</a:t>
            </a:r>
            <a:endParaRPr lang="en-IN" dirty="0"/>
          </a:p>
        </p:txBody>
      </p:sp>
      <p:sp>
        <p:nvSpPr>
          <p:cNvPr id="3" name="Content Placeholder 2"/>
          <p:cNvSpPr>
            <a:spLocks noGrp="1"/>
          </p:cNvSpPr>
          <p:nvPr>
            <p:ph sz="quarter" idx="1"/>
          </p:nvPr>
        </p:nvSpPr>
        <p:spPr/>
        <p:txBody>
          <a:bodyPr>
            <a:normAutofit lnSpcReduction="10000"/>
          </a:bodyPr>
          <a:lstStyle/>
          <a:p>
            <a:r>
              <a:rPr lang="en-IN" dirty="0"/>
              <a:t>The scheme was launched on 8th April, 2015 by the Hon'ble Prime Minister</a:t>
            </a:r>
            <a:r>
              <a:rPr lang="en-IN" dirty="0" smtClean="0"/>
              <a:t>.</a:t>
            </a:r>
          </a:p>
          <a:p>
            <a:r>
              <a:rPr lang="en-IN" dirty="0" smtClean="0"/>
              <a:t>Pradhan </a:t>
            </a:r>
            <a:r>
              <a:rPr lang="en-IN" dirty="0" err="1" smtClean="0"/>
              <a:t>Mantri</a:t>
            </a:r>
            <a:r>
              <a:rPr lang="en-IN" dirty="0" smtClean="0"/>
              <a:t> Mudra </a:t>
            </a:r>
            <a:r>
              <a:rPr lang="en-IN" dirty="0" err="1" smtClean="0"/>
              <a:t>Yojana</a:t>
            </a:r>
            <a:r>
              <a:rPr lang="en-IN" dirty="0" smtClean="0"/>
              <a:t> (PMMY) is a flagship scheme of Government of India to “fund the unfunded” by bringing such enterprises to the formal financial system and extending affordable credit to them. </a:t>
            </a:r>
          </a:p>
          <a:p>
            <a:r>
              <a:rPr lang="en-IN" dirty="0" smtClean="0"/>
              <a:t>It enables a small borrower to borrow from all Public Sector Banks such as PSU Banks, Regional Rural Banks and Cooperative Banks, Private Sector Banks, Foreign Banks, Micro Finance Institutions (MFI) and Non Banking Finance Companies (NBFC) for loans </a:t>
            </a:r>
            <a:r>
              <a:rPr lang="en-IN" dirty="0" err="1" smtClean="0"/>
              <a:t>upto</a:t>
            </a:r>
            <a:r>
              <a:rPr lang="en-IN" dirty="0" smtClean="0"/>
              <a:t> Rs 10 lakhs for non-farm income generating activities.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The Importance of Financial </a:t>
            </a:r>
            <a:r>
              <a:rPr lang="en-IN" b="1" dirty="0" smtClean="0"/>
              <a:t>Education</a:t>
            </a:r>
            <a:endParaRPr lang="en-IN" dirty="0"/>
          </a:p>
        </p:txBody>
      </p:sp>
      <p:sp>
        <p:nvSpPr>
          <p:cNvPr id="3" name="Content Placeholder 2"/>
          <p:cNvSpPr>
            <a:spLocks noGrp="1"/>
          </p:cNvSpPr>
          <p:nvPr>
            <p:ph sz="quarter" idx="1"/>
          </p:nvPr>
        </p:nvSpPr>
        <p:spPr/>
        <p:txBody>
          <a:bodyPr>
            <a:normAutofit fontScale="77500" lnSpcReduction="20000"/>
          </a:bodyPr>
          <a:lstStyle/>
          <a:p>
            <a:pPr marL="514350" indent="-514350">
              <a:buAutoNum type="arabicPeriod"/>
            </a:pPr>
            <a:r>
              <a:rPr lang="en-IN" dirty="0" smtClean="0"/>
              <a:t>individuals </a:t>
            </a:r>
            <a:r>
              <a:rPr lang="en-IN" dirty="0"/>
              <a:t>become self-sufficient so that they can achieve financial stability. Those who understand the subject should be able to answer several questions about purchases, such as whether an item is required, whether it is affordable, and whether it an asset or a liability</a:t>
            </a:r>
            <a:r>
              <a:rPr lang="en-IN" dirty="0" smtClean="0"/>
              <a:t>.</a:t>
            </a:r>
          </a:p>
          <a:p>
            <a:pPr marL="514350" indent="-514350">
              <a:buAutoNum type="arabicPeriod"/>
            </a:pPr>
            <a:r>
              <a:rPr lang="en-IN" dirty="0"/>
              <a:t>Financial illiteracy affects all ages and all socioeconomic levels. Financial illiteracy causes many people to become victims of predatory lending, subprime mortgages, and fraud and high interest rates, potentially resulting in bad credit, bankruptcy or foreclosure</a:t>
            </a:r>
            <a:r>
              <a:rPr lang="en-IN" dirty="0" smtClean="0"/>
              <a:t>.</a:t>
            </a:r>
          </a:p>
          <a:p>
            <a:pPr marL="514350" indent="-514350">
              <a:buAutoNum type="arabicPeriod"/>
            </a:pPr>
            <a:r>
              <a:rPr lang="en-IN" dirty="0"/>
              <a:t>The lack of financial literacy can lead to owing large amounts of debt and making poor financial decisions</a:t>
            </a:r>
            <a:r>
              <a:rPr lang="en-IN" dirty="0" smtClean="0"/>
              <a:t>.</a:t>
            </a:r>
          </a:p>
          <a:p>
            <a:pPr marL="514350" indent="-514350">
              <a:buAutoNum type="arabicPeriod"/>
            </a:pPr>
            <a:r>
              <a:rPr lang="en-IN" dirty="0"/>
              <a:t>Financial literacy education should also include organizational skills, attention to detail, consumer rights, technology and global economics because the state of the global economy greatly affects the </a:t>
            </a:r>
            <a:r>
              <a:rPr lang="en-IN" dirty="0" smtClean="0"/>
              <a:t>Country’s economy</a:t>
            </a:r>
            <a:r>
              <a:rPr lang="en-IN" dirty="0"/>
              <a:t/>
            </a:r>
            <a:br>
              <a:rPr lang="en-IN" dirty="0"/>
            </a:br>
            <a:r>
              <a:rPr lang="en-IN" dirty="0"/>
              <a:t/>
            </a:r>
            <a:br>
              <a:rPr lang="en-IN" dirty="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savings are needed</a:t>
            </a:r>
            <a:endParaRPr lang="en-IN" dirty="0"/>
          </a:p>
        </p:txBody>
      </p:sp>
      <p:sp>
        <p:nvSpPr>
          <p:cNvPr id="3" name="Content Placeholder 2"/>
          <p:cNvSpPr>
            <a:spLocks noGrp="1"/>
          </p:cNvSpPr>
          <p:nvPr>
            <p:ph sz="quarter" idx="1"/>
          </p:nvPr>
        </p:nvSpPr>
        <p:spPr>
          <a:xfrm>
            <a:off x="457200" y="1600200"/>
            <a:ext cx="8229600" cy="4997152"/>
          </a:xfrm>
        </p:spPr>
        <p:txBody>
          <a:bodyPr>
            <a:normAutofit fontScale="70000" lnSpcReduction="20000"/>
          </a:bodyPr>
          <a:lstStyle/>
          <a:p>
            <a:r>
              <a:rPr lang="en-IN" dirty="0"/>
              <a:t>Saving money can help you become financially secure and provide a safety net in case of an emergency</a:t>
            </a:r>
            <a:r>
              <a:rPr lang="en-IN" dirty="0" smtClean="0"/>
              <a:t>.</a:t>
            </a:r>
          </a:p>
          <a:p>
            <a:pPr fontAlgn="base">
              <a:buNone/>
            </a:pPr>
            <a:r>
              <a:rPr lang="en-IN" b="1" dirty="0" smtClean="0"/>
              <a:t>		Here </a:t>
            </a:r>
            <a:r>
              <a:rPr lang="en-IN" b="1" dirty="0"/>
              <a:t>are a few reasons why we save:</a:t>
            </a:r>
            <a:endParaRPr lang="en-IN" dirty="0"/>
          </a:p>
          <a:p>
            <a:pPr fontAlgn="base"/>
            <a:r>
              <a:rPr lang="en-IN" dirty="0"/>
              <a:t>Emergency cushion </a:t>
            </a:r>
          </a:p>
          <a:p>
            <a:pPr fontAlgn="base"/>
            <a:r>
              <a:rPr lang="en-IN" dirty="0"/>
              <a:t>Retirement </a:t>
            </a:r>
          </a:p>
          <a:p>
            <a:pPr fontAlgn="base"/>
            <a:r>
              <a:rPr lang="en-IN" dirty="0"/>
              <a:t>Average Life Expectancy </a:t>
            </a:r>
          </a:p>
          <a:p>
            <a:pPr fontAlgn="base"/>
            <a:r>
              <a:rPr lang="en-IN" dirty="0" smtClean="0"/>
              <a:t>Education </a:t>
            </a:r>
            <a:endParaRPr lang="en-IN" dirty="0"/>
          </a:p>
          <a:p>
            <a:pPr fontAlgn="base"/>
            <a:r>
              <a:rPr lang="en-IN" dirty="0"/>
              <a:t>Without money put away in savings and/or investments, you open yourself up to other risks as well. For example, not having enough money to pay for emergency </a:t>
            </a:r>
            <a:r>
              <a:rPr lang="en-IN" dirty="0" smtClean="0"/>
              <a:t>care </a:t>
            </a:r>
            <a:r>
              <a:rPr lang="en-IN" dirty="0"/>
              <a:t>may force you into taking a loan that your savings might otherwise have covered.</a:t>
            </a:r>
          </a:p>
          <a:p>
            <a:pPr fontAlgn="base"/>
            <a:r>
              <a:rPr lang="en-IN" b="1" dirty="0"/>
              <a:t>How much can you potentially save?</a:t>
            </a:r>
          </a:p>
          <a:p>
            <a:pPr fontAlgn="base">
              <a:buNone/>
            </a:pPr>
            <a:r>
              <a:rPr lang="en-IN" dirty="0" smtClean="0"/>
              <a:t>		It’s </a:t>
            </a:r>
            <a:r>
              <a:rPr lang="en-IN" dirty="0"/>
              <a:t>important that you develop a budget using your net income as it reflects your take home pay after taxes and dedications. A common mistake people make is developing a budget off of their gross income. It’s a mistake because you're budgeting money you never possessed. Remember your potential savings is the difference between your net income and your expenses.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Saving with a bank</a:t>
            </a:r>
            <a:br>
              <a:rPr lang="en-IN" b="1" dirty="0"/>
            </a:br>
            <a:endParaRPr lang="en-IN" dirty="0"/>
          </a:p>
        </p:txBody>
      </p:sp>
      <p:sp>
        <p:nvSpPr>
          <p:cNvPr id="3" name="Content Placeholder 2"/>
          <p:cNvSpPr>
            <a:spLocks noGrp="1"/>
          </p:cNvSpPr>
          <p:nvPr>
            <p:ph sz="quarter" idx="1"/>
          </p:nvPr>
        </p:nvSpPr>
        <p:spPr/>
        <p:txBody>
          <a:bodyPr>
            <a:normAutofit fontScale="77500" lnSpcReduction="20000"/>
          </a:bodyPr>
          <a:lstStyle/>
          <a:p>
            <a:r>
              <a:rPr lang="en-IN" dirty="0"/>
              <a:t>The easiest and safest way to save money is to deposit it in a bank. Banks offers various types of savings account in which you can save your money and also earn interest. </a:t>
            </a:r>
            <a:br>
              <a:rPr lang="en-IN" dirty="0"/>
            </a:br>
            <a:r>
              <a:rPr lang="en-IN" dirty="0"/>
              <a:t>You can rest assured that your savings are safe at the bank – they cannot be lost or stolen</a:t>
            </a:r>
            <a:r>
              <a:rPr lang="en-IN" dirty="0" smtClean="0"/>
              <a:t>.</a:t>
            </a:r>
            <a:endParaRPr lang="en-IN" b="1" dirty="0"/>
          </a:p>
          <a:p>
            <a:r>
              <a:rPr lang="en-IN" dirty="0"/>
              <a:t>There are several types of savings products available on the market. They can basically be divided into two main categories – </a:t>
            </a:r>
            <a:r>
              <a:rPr lang="en-IN" b="1" dirty="0"/>
              <a:t>savings accounts and time deposits. </a:t>
            </a:r>
            <a:endParaRPr lang="en-IN" b="1" dirty="0" smtClean="0"/>
          </a:p>
          <a:p>
            <a:r>
              <a:rPr lang="en-IN" dirty="0" smtClean="0"/>
              <a:t>The </a:t>
            </a:r>
            <a:r>
              <a:rPr lang="en-IN" dirty="0"/>
              <a:t>main difference between </a:t>
            </a:r>
            <a:r>
              <a:rPr lang="en-IN" b="1" dirty="0"/>
              <a:t>savings accounts </a:t>
            </a:r>
            <a:r>
              <a:rPr lang="en-IN" dirty="0"/>
              <a:t>and time deposits is that savings accounts are more flexible because they </a:t>
            </a:r>
            <a:r>
              <a:rPr lang="en-IN" b="1" dirty="0"/>
              <a:t>enable you to withdraw and deposit money without losing any of the interest </a:t>
            </a:r>
            <a:r>
              <a:rPr lang="en-IN" dirty="0"/>
              <a:t>earned on your savings while they were in the bank</a:t>
            </a:r>
            <a:r>
              <a:rPr lang="en-IN" dirty="0" smtClean="0"/>
              <a:t>,</a:t>
            </a:r>
          </a:p>
          <a:p>
            <a:r>
              <a:rPr lang="en-IN" dirty="0" smtClean="0"/>
              <a:t>whereas </a:t>
            </a:r>
            <a:r>
              <a:rPr lang="en-IN" b="1" dirty="0"/>
              <a:t>time deposits </a:t>
            </a:r>
            <a:r>
              <a:rPr lang="en-IN" dirty="0"/>
              <a:t>enable you to </a:t>
            </a:r>
            <a:r>
              <a:rPr lang="en-IN" b="1" dirty="0"/>
              <a:t>earn higher interest rates</a:t>
            </a:r>
            <a:r>
              <a:rPr lang="en-IN" dirty="0"/>
              <a:t>, but only if you leave the money in the bank for the full period specified in the contract that you signed.</a:t>
            </a:r>
            <a:br>
              <a:rPr lang="en-IN" dirty="0"/>
            </a:br>
            <a:r>
              <a:rPr lang="en-IN" dirty="0"/>
              <a:t>Within each of these two categories, there are several different types of account. The most common are: standard time deposit accounts, flexible time deposits, savings plans and children’s deposits.</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banking services offered by banks</a:t>
            </a:r>
            <a:endParaRPr lang="en-IN" dirty="0"/>
          </a:p>
        </p:txBody>
      </p:sp>
      <p:sp>
        <p:nvSpPr>
          <p:cNvPr id="3" name="Content Placeholder 2"/>
          <p:cNvSpPr>
            <a:spLocks noGrp="1"/>
          </p:cNvSpPr>
          <p:nvPr>
            <p:ph sz="quarter" idx="1"/>
          </p:nvPr>
        </p:nvSpPr>
        <p:spPr/>
        <p:txBody>
          <a:bodyPr>
            <a:normAutofit fontScale="62500" lnSpcReduction="20000"/>
          </a:bodyPr>
          <a:lstStyle/>
          <a:p>
            <a:r>
              <a:rPr lang="en-IN" dirty="0" smtClean="0">
                <a:hlinkClick r:id="rId2" tooltip="Transactional account"/>
              </a:rPr>
              <a:t>Transactional </a:t>
            </a:r>
            <a:r>
              <a:rPr lang="en-IN" dirty="0">
                <a:hlinkClick r:id="rId2" tooltip="Transactional account"/>
              </a:rPr>
              <a:t>accounts</a:t>
            </a:r>
            <a:endParaRPr lang="en-IN" dirty="0"/>
          </a:p>
          <a:p>
            <a:pPr lvl="1"/>
            <a:r>
              <a:rPr lang="en-IN" dirty="0">
                <a:hlinkClick r:id="rId3" tooltip="Checking account"/>
              </a:rPr>
              <a:t>Checking accounts</a:t>
            </a:r>
            <a:r>
              <a:rPr lang="en-IN" dirty="0"/>
              <a:t> (</a:t>
            </a:r>
            <a:r>
              <a:rPr lang="en-IN" dirty="0">
                <a:hlinkClick r:id="rId4" tooltip="American English"/>
              </a:rPr>
              <a:t>American English</a:t>
            </a:r>
            <a:r>
              <a:rPr lang="en-IN" dirty="0"/>
              <a:t>)</a:t>
            </a:r>
          </a:p>
          <a:p>
            <a:pPr lvl="1"/>
            <a:r>
              <a:rPr lang="en-IN" dirty="0">
                <a:hlinkClick r:id="rId5" tooltip="Current account (banking)"/>
              </a:rPr>
              <a:t>Current accounts</a:t>
            </a:r>
            <a:r>
              <a:rPr lang="en-IN" dirty="0"/>
              <a:t> (</a:t>
            </a:r>
            <a:r>
              <a:rPr lang="en-IN" dirty="0">
                <a:hlinkClick r:id="rId6" tooltip="British English"/>
              </a:rPr>
              <a:t>British English</a:t>
            </a:r>
            <a:r>
              <a:rPr lang="en-IN" dirty="0" smtClean="0"/>
              <a:t>)</a:t>
            </a:r>
          </a:p>
          <a:p>
            <a:pPr lvl="1"/>
            <a:r>
              <a:rPr lang="en-US" dirty="0" smtClean="0"/>
              <a:t>In</a:t>
            </a:r>
            <a:r>
              <a:rPr lang="en-US" dirty="0"/>
              <a:t> </a:t>
            </a:r>
            <a:r>
              <a:rPr lang="en-US" b="1" dirty="0"/>
              <a:t>banking</a:t>
            </a:r>
            <a:r>
              <a:rPr lang="en-US" dirty="0"/>
              <a:t> terminology, the term </a:t>
            </a:r>
            <a:r>
              <a:rPr lang="en-US" b="1" dirty="0"/>
              <a:t>transaction account</a:t>
            </a:r>
            <a:r>
              <a:rPr lang="en-US" dirty="0"/>
              <a:t> refers to a basic </a:t>
            </a:r>
            <a:r>
              <a:rPr lang="en-US" b="1" dirty="0"/>
              <a:t>bank account</a:t>
            </a:r>
            <a:r>
              <a:rPr lang="en-US" dirty="0"/>
              <a:t> with a financial institution which allows for the efficient transfer of funds by </a:t>
            </a:r>
            <a:r>
              <a:rPr lang="en-US" dirty="0" smtClean="0"/>
              <a:t>the </a:t>
            </a:r>
            <a:r>
              <a:rPr lang="en-US" b="1" dirty="0" smtClean="0"/>
              <a:t>account</a:t>
            </a:r>
            <a:r>
              <a:rPr lang="en-US" dirty="0"/>
              <a:t> holder to third parties as well as receiving electronic payments into this </a:t>
            </a:r>
            <a:r>
              <a:rPr lang="en-US" b="1" dirty="0"/>
              <a:t>account</a:t>
            </a:r>
            <a:r>
              <a:rPr lang="en-US" dirty="0" smtClean="0"/>
              <a:t>.</a:t>
            </a:r>
          </a:p>
          <a:p>
            <a:r>
              <a:rPr lang="en-IN" dirty="0" smtClean="0">
                <a:hlinkClick r:id="rId7" tooltip="Savings account"/>
              </a:rPr>
              <a:t>Savings accounts</a:t>
            </a:r>
            <a:endParaRPr lang="en-IN" dirty="0" smtClean="0"/>
          </a:p>
          <a:p>
            <a:pPr marL="617220" lvl="2" indent="-342900">
              <a:spcBef>
                <a:spcPts val="600"/>
              </a:spcBef>
              <a:buClr>
                <a:schemeClr val="accent1"/>
              </a:buClr>
              <a:buFont typeface="Wingdings" panose="05000000000000000000" pitchFamily="2" charset="2"/>
              <a:buChar char="v"/>
            </a:pPr>
            <a:r>
              <a:rPr lang="en-US" dirty="0"/>
              <a:t>A checking </a:t>
            </a:r>
            <a:r>
              <a:rPr lang="en-US" b="1" dirty="0"/>
              <a:t>account</a:t>
            </a:r>
            <a:r>
              <a:rPr lang="en-US" dirty="0"/>
              <a:t> is a type of </a:t>
            </a:r>
            <a:r>
              <a:rPr lang="en-US" b="1" dirty="0"/>
              <a:t>bank deposit account</a:t>
            </a:r>
            <a:r>
              <a:rPr lang="en-US" dirty="0"/>
              <a:t> that is designed for everyday </a:t>
            </a:r>
            <a:r>
              <a:rPr lang="en-US" dirty="0" err="1"/>
              <a:t>money</a:t>
            </a:r>
            <a:r>
              <a:rPr lang="en-US" b="1" dirty="0" err="1"/>
              <a:t>transactions</a:t>
            </a:r>
            <a:r>
              <a:rPr lang="en-US" dirty="0"/>
              <a:t>. The money in a </a:t>
            </a:r>
            <a:r>
              <a:rPr lang="en-US" b="1" dirty="0"/>
              <a:t>savings account</a:t>
            </a:r>
            <a:r>
              <a:rPr lang="en-US" dirty="0"/>
              <a:t>, however, is not intended for daily use, but is instead meant to stay in the </a:t>
            </a:r>
            <a:r>
              <a:rPr lang="en-US" b="1" dirty="0"/>
              <a:t>account</a:t>
            </a:r>
            <a:r>
              <a:rPr lang="en-US" dirty="0"/>
              <a:t> — be saved in </a:t>
            </a:r>
            <a:r>
              <a:rPr lang="en-US" dirty="0" err="1"/>
              <a:t>the</a:t>
            </a:r>
            <a:r>
              <a:rPr lang="en-US" b="1" dirty="0" err="1"/>
              <a:t>account</a:t>
            </a:r>
            <a:r>
              <a:rPr lang="en-US" dirty="0"/>
              <a:t> — so that it might earn interest over </a:t>
            </a:r>
            <a:r>
              <a:rPr lang="en-US" dirty="0" smtClean="0"/>
              <a:t>time.</a:t>
            </a:r>
            <a:endParaRPr lang="en-IN" dirty="0" smtClean="0"/>
          </a:p>
          <a:p>
            <a:pPr marL="617220" lvl="2" indent="-342900">
              <a:spcBef>
                <a:spcPts val="600"/>
              </a:spcBef>
              <a:buClr>
                <a:schemeClr val="accent1"/>
              </a:buClr>
              <a:buFont typeface="Wingdings" panose="05000000000000000000" pitchFamily="2" charset="2"/>
              <a:buChar char="v"/>
            </a:pPr>
            <a:r>
              <a:rPr lang="en-US" dirty="0" smtClean="0"/>
              <a:t>Savings </a:t>
            </a:r>
            <a:r>
              <a:rPr lang="en-US" dirty="0"/>
              <a:t>accounts have higher interest rates than checking accounts, </a:t>
            </a:r>
            <a:r>
              <a:rPr lang="en-US" dirty="0" smtClean="0"/>
              <a:t> Checking Accounts have </a:t>
            </a:r>
            <a:r>
              <a:rPr lang="en-US" smtClean="0"/>
              <a:t>overdraft facility</a:t>
            </a:r>
            <a:endParaRPr lang="en-IN" dirty="0"/>
          </a:p>
          <a:p>
            <a:r>
              <a:rPr lang="en-IN" dirty="0">
                <a:hlinkClick r:id="rId8" tooltip="Debit card"/>
              </a:rPr>
              <a:t>Debit cards</a:t>
            </a:r>
            <a:endParaRPr lang="en-IN" dirty="0"/>
          </a:p>
          <a:p>
            <a:r>
              <a:rPr lang="en-IN" dirty="0">
                <a:hlinkClick r:id="rId9" tooltip="ATM card"/>
              </a:rPr>
              <a:t>ATM cards</a:t>
            </a:r>
            <a:endParaRPr lang="en-IN" dirty="0"/>
          </a:p>
          <a:p>
            <a:r>
              <a:rPr lang="en-IN" dirty="0">
                <a:hlinkClick r:id="rId10" tooltip="Credit card"/>
              </a:rPr>
              <a:t>Credit </a:t>
            </a:r>
            <a:r>
              <a:rPr lang="en-IN" dirty="0" smtClean="0">
                <a:hlinkClick r:id="rId10" tooltip="Credit card"/>
              </a:rPr>
              <a:t>cards</a:t>
            </a:r>
            <a:endParaRPr lang="en-IN" dirty="0"/>
          </a:p>
          <a:p>
            <a:r>
              <a:rPr lang="en-IN" dirty="0">
                <a:hlinkClick r:id="rId11" tooltip="Mortgage"/>
              </a:rPr>
              <a:t>Mortgages</a:t>
            </a:r>
            <a:endParaRPr lang="en-IN" dirty="0"/>
          </a:p>
          <a:p>
            <a:r>
              <a:rPr lang="en-IN" dirty="0">
                <a:hlinkClick r:id="rId12" tooltip="Home equity loan"/>
              </a:rPr>
              <a:t>Home equity loans</a:t>
            </a:r>
            <a:endParaRPr lang="en-IN" dirty="0"/>
          </a:p>
          <a:p>
            <a:r>
              <a:rPr lang="en-IN" dirty="0">
                <a:hlinkClick r:id="rId13" tooltip="Personal loan"/>
              </a:rPr>
              <a:t>Personal loans</a:t>
            </a:r>
            <a:endParaRPr lang="en-IN" dirty="0"/>
          </a:p>
          <a:p>
            <a:r>
              <a:rPr lang="en-IN" dirty="0">
                <a:hlinkClick r:id="rId14" tooltip="Certificate of deposit"/>
              </a:rPr>
              <a:t>Certificates of deposit</a:t>
            </a:r>
            <a:r>
              <a:rPr lang="en-IN" dirty="0"/>
              <a:t>/</a:t>
            </a:r>
            <a:r>
              <a:rPr lang="en-IN" dirty="0">
                <a:hlinkClick r:id="rId15" tooltip="Term deposit"/>
              </a:rPr>
              <a:t>Term deposits</a:t>
            </a:r>
            <a:endParaRPr lang="en-IN"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ATM Cards</a:t>
            </a:r>
            <a:endParaRPr lang="en-IN" dirty="0"/>
          </a:p>
        </p:txBody>
      </p:sp>
      <p:pic>
        <p:nvPicPr>
          <p:cNvPr id="4" name="Content Placeholder 3" descr="ATM.jpg"/>
          <p:cNvPicPr>
            <a:picLocks noGrp="1" noChangeAspect="1"/>
          </p:cNvPicPr>
          <p:nvPr>
            <p:ph sz="quarter" idx="1"/>
          </p:nvPr>
        </p:nvPicPr>
        <p:blipFill>
          <a:blip r:embed="rId2" cstate="print"/>
          <a:stretch>
            <a:fillRect/>
          </a:stretch>
        </p:blipFill>
        <p:spPr>
          <a:xfrm>
            <a:off x="3206750" y="3316287"/>
            <a:ext cx="2730500" cy="742950"/>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611</TotalTime>
  <Words>1922</Words>
  <Application>Microsoft Office PowerPoint</Application>
  <PresentationFormat>On-screen Show (4:3)</PresentationFormat>
  <Paragraphs>232</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Origin</vt:lpstr>
      <vt:lpstr>UNIT-8 Digital Financial Tools</vt:lpstr>
      <vt:lpstr>PowerPoint Presentation</vt:lpstr>
      <vt:lpstr>What is 'Financial Literacy ' </vt:lpstr>
      <vt:lpstr>PowerPoint Presentation</vt:lpstr>
      <vt:lpstr>The Importance of Financial Education</vt:lpstr>
      <vt:lpstr>Why savings are needed</vt:lpstr>
      <vt:lpstr>Saving with a bank </vt:lpstr>
      <vt:lpstr>banking services offered by banks</vt:lpstr>
      <vt:lpstr>ATM Cards</vt:lpstr>
      <vt:lpstr>Banking Instruments</vt:lpstr>
      <vt:lpstr> Checks or cheques </vt:lpstr>
      <vt:lpstr>Demand Draft</vt:lpstr>
      <vt:lpstr>Letter of credit</vt:lpstr>
      <vt:lpstr>PowerPoint Presentation</vt:lpstr>
      <vt:lpstr>PowerPoint Presentation</vt:lpstr>
      <vt:lpstr>Vouchers</vt:lpstr>
      <vt:lpstr>PowerPoint Presentation</vt:lpstr>
      <vt:lpstr>PowerPoint Presentation</vt:lpstr>
      <vt:lpstr>PowerPoint Presentation</vt:lpstr>
      <vt:lpstr>PowerPoint Presentation</vt:lpstr>
      <vt:lpstr>PowerPoint Presentation</vt:lpstr>
      <vt:lpstr>PowerPoint Presentation</vt:lpstr>
      <vt:lpstr>KYC (Know Your Customer) </vt:lpstr>
      <vt:lpstr>Opening  of  bank  account  and  documents  required</vt:lpstr>
      <vt:lpstr>Types  of  bank  accounts</vt:lpstr>
      <vt:lpstr>Bank’s  services</vt:lpstr>
      <vt:lpstr>PowerPoint Presentation</vt:lpstr>
      <vt:lpstr>Insurance</vt:lpstr>
      <vt:lpstr>Social Security Schemes</vt:lpstr>
      <vt:lpstr>Sukanya Samriddhi Yojna </vt:lpstr>
      <vt:lpstr>PowerPoint Presentation</vt:lpstr>
      <vt:lpstr>National Pension Scheme</vt:lpstr>
      <vt:lpstr>Pradhan  Mantri  Jan  Dhan  Yojana (PMJDY)</vt:lpstr>
      <vt:lpstr>PowerPoint Presentation</vt:lpstr>
      <vt:lpstr>PowerPoint Presentation</vt:lpstr>
      <vt:lpstr>Benefits</vt:lpstr>
      <vt:lpstr>Public Provident Fund</vt:lpstr>
      <vt:lpstr>National Saving Certificates</vt:lpstr>
      <vt:lpstr>ATAL PENSION YOJNA</vt:lpstr>
      <vt:lpstr>PowerPoint Presentation</vt:lpstr>
      <vt:lpstr>Pradhan Mantri Mudra Yojana (PMMY)</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Literacy</dc:title>
  <dc:creator>HP</dc:creator>
  <cp:lastModifiedBy>National Institute Of Elec.</cp:lastModifiedBy>
  <cp:revision>45</cp:revision>
  <dcterms:created xsi:type="dcterms:W3CDTF">2018-08-21T04:13:49Z</dcterms:created>
  <dcterms:modified xsi:type="dcterms:W3CDTF">2020-03-26T06:37:27Z</dcterms:modified>
</cp:coreProperties>
</file>