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3"/>
  </p:notesMasterIdLst>
  <p:sldIdLst>
    <p:sldId id="256" r:id="rId2"/>
    <p:sldId id="259" r:id="rId3"/>
    <p:sldId id="258" r:id="rId4"/>
    <p:sldId id="260" r:id="rId5"/>
    <p:sldId id="261" r:id="rId6"/>
    <p:sldId id="262" r:id="rId7"/>
    <p:sldId id="263" r:id="rId8"/>
    <p:sldId id="264" r:id="rId9"/>
    <p:sldId id="265" r:id="rId10"/>
    <p:sldId id="267" r:id="rId11"/>
    <p:sldId id="269" r:id="rId12"/>
    <p:sldId id="270" r:id="rId13"/>
    <p:sldId id="271" r:id="rId14"/>
    <p:sldId id="272" r:id="rId15"/>
    <p:sldId id="273" r:id="rId16"/>
    <p:sldId id="274" r:id="rId17"/>
    <p:sldId id="276" r:id="rId18"/>
    <p:sldId id="277" r:id="rId19"/>
    <p:sldId id="279" r:id="rId20"/>
    <p:sldId id="332"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31" r:id="rId58"/>
    <p:sldId id="316" r:id="rId59"/>
    <p:sldId id="317" r:id="rId60"/>
    <p:sldId id="318" r:id="rId61"/>
    <p:sldId id="320" r:id="rId62"/>
    <p:sldId id="321" r:id="rId63"/>
    <p:sldId id="334" r:id="rId64"/>
    <p:sldId id="322" r:id="rId65"/>
    <p:sldId id="323" r:id="rId66"/>
    <p:sldId id="324" r:id="rId67"/>
    <p:sldId id="325" r:id="rId68"/>
    <p:sldId id="326" r:id="rId69"/>
    <p:sldId id="327" r:id="rId70"/>
    <p:sldId id="328" r:id="rId71"/>
    <p:sldId id="329" r:id="rId72"/>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91" d="100"/>
          <a:sy n="91" d="100"/>
        </p:scale>
        <p:origin x="13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B75CE-FA6A-4B9D-8399-8EBD8B3FE902}" type="datetimeFigureOut">
              <a:rPr lang="en-US" smtClean="0"/>
              <a:pPr/>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D8F62-8A98-487B-A257-965C5C1BC9CA}" type="slidenum">
              <a:rPr lang="en-US" smtClean="0"/>
              <a:pPr/>
              <a:t>‹#›</a:t>
            </a:fld>
            <a:endParaRPr lang="en-US"/>
          </a:p>
        </p:txBody>
      </p:sp>
    </p:spTree>
    <p:extLst>
      <p:ext uri="{BB962C8B-B14F-4D97-AF65-F5344CB8AC3E}">
        <p14:creationId xmlns:p14="http://schemas.microsoft.com/office/powerpoint/2010/main" val="551311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69D8F62-8A98-487B-A257-965C5C1BC9CA}" type="slidenum">
              <a:rPr lang="en-US" smtClean="0"/>
              <a:pPr/>
              <a:t>2</a:t>
            </a:fld>
            <a:endParaRPr lang="en-US"/>
          </a:p>
        </p:txBody>
      </p:sp>
    </p:spTree>
    <p:extLst>
      <p:ext uri="{BB962C8B-B14F-4D97-AF65-F5344CB8AC3E}">
        <p14:creationId xmlns:p14="http://schemas.microsoft.com/office/powerpoint/2010/main" val="2759004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69D8F62-8A98-487B-A257-965C5C1BC9CA}" type="slidenum">
              <a:rPr lang="en-US" smtClean="0"/>
              <a:pPr/>
              <a:t>57</a:t>
            </a:fld>
            <a:endParaRPr lang="en-US"/>
          </a:p>
        </p:txBody>
      </p:sp>
    </p:spTree>
    <p:extLst>
      <p:ext uri="{BB962C8B-B14F-4D97-AF65-F5344CB8AC3E}">
        <p14:creationId xmlns:p14="http://schemas.microsoft.com/office/powerpoint/2010/main" val="2759004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69D8F62-8A98-487B-A257-965C5C1BC9CA}" type="slidenum">
              <a:rPr lang="en-US" smtClean="0"/>
              <a:pPr/>
              <a:t>63</a:t>
            </a:fld>
            <a:endParaRPr lang="en-US"/>
          </a:p>
        </p:txBody>
      </p:sp>
    </p:spTree>
    <p:extLst>
      <p:ext uri="{BB962C8B-B14F-4D97-AF65-F5344CB8AC3E}">
        <p14:creationId xmlns:p14="http://schemas.microsoft.com/office/powerpoint/2010/main" val="165296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0" y="0"/>
            <a:ext cx="1887855" cy="80467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1" name="Rectangle 10"/>
          <p:cNvSpPr/>
          <p:nvPr/>
        </p:nvSpPr>
        <p:spPr>
          <a:xfrm>
            <a:off x="1875663" y="0"/>
            <a:ext cx="10316337" cy="81381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pic>
        <p:nvPicPr>
          <p:cNvPr id="8" name="Picture 2" descr="C:\Users\PHOENIX\Pictures\nielit-logo.png"/>
          <p:cNvPicPr>
            <a:picLocks noChangeAspect="1" noChangeArrowheads="1"/>
          </p:cNvPicPr>
          <p:nvPr/>
        </p:nvPicPr>
        <p:blipFill>
          <a:blip r:embed="rId2" cstate="print"/>
          <a:srcRect/>
          <a:stretch>
            <a:fillRect/>
          </a:stretch>
        </p:blipFill>
        <p:spPr bwMode="auto">
          <a:xfrm>
            <a:off x="41627" y="71414"/>
            <a:ext cx="1746113" cy="642918"/>
          </a:xfrm>
          <a:prstGeom prst="rect">
            <a:avLst/>
          </a:prstGeom>
          <a:noFill/>
        </p:spPr>
      </p:pic>
      <p:pic>
        <p:nvPicPr>
          <p:cNvPr id="14" name="Picture 13" descr="Introduction to Web Design (1).jpg"/>
          <p:cNvPicPr>
            <a:picLocks noChangeAspect="1"/>
          </p:cNvPicPr>
          <p:nvPr/>
        </p:nvPicPr>
        <p:blipFill>
          <a:blip r:embed="rId3" cstate="print"/>
          <a:stretch>
            <a:fillRect/>
          </a:stretch>
        </p:blipFill>
        <p:spPr>
          <a:xfrm>
            <a:off x="2" y="785794"/>
            <a:ext cx="12191999" cy="6072206"/>
          </a:xfrm>
          <a:prstGeom prst="rect">
            <a:avLst/>
          </a:prstGeom>
        </p:spPr>
      </p:pic>
      <p:sp>
        <p:nvSpPr>
          <p:cNvPr id="15" name="Rectangle 14"/>
          <p:cNvSpPr/>
          <p:nvPr/>
        </p:nvSpPr>
        <p:spPr>
          <a:xfrm>
            <a:off x="1875663" y="-23178"/>
            <a:ext cx="10287072" cy="461665"/>
          </a:xfrm>
          <a:prstGeom prst="rect">
            <a:avLst/>
          </a:prstGeom>
        </p:spPr>
        <p:txBody>
          <a:bodyPr wrap="square">
            <a:spAutoFit/>
          </a:bodyPr>
          <a:lstStyle/>
          <a:p>
            <a:pPr algn="ctr"/>
            <a:r>
              <a:rPr lang="en-US" sz="2400" b="1" dirty="0">
                <a:solidFill>
                  <a:schemeClr val="bg1"/>
                </a:solidFill>
                <a:latin typeface="Times New Roman" pitchFamily="18" charset="0"/>
                <a:cs typeface="Times New Roman" pitchFamily="18" charset="0"/>
              </a:rPr>
              <a:t>National Institute of Electronics &amp; Information Technology</a:t>
            </a:r>
          </a:p>
        </p:txBody>
      </p:sp>
      <p:sp>
        <p:nvSpPr>
          <p:cNvPr id="16" name="Rectangle 15"/>
          <p:cNvSpPr/>
          <p:nvPr/>
        </p:nvSpPr>
        <p:spPr>
          <a:xfrm>
            <a:off x="1904928" y="357167"/>
            <a:ext cx="10287072" cy="371897"/>
          </a:xfrm>
          <a:prstGeom prst="rect">
            <a:avLst/>
          </a:prstGeom>
        </p:spPr>
        <p:txBody>
          <a:bodyPr wrap="square">
            <a:spAutoFit/>
          </a:bodyPr>
          <a:lstStyle/>
          <a:p>
            <a:pPr lvl="0" algn="ctr">
              <a:lnSpc>
                <a:spcPts val="2112"/>
              </a:lnSpc>
              <a:spcBef>
                <a:spcPct val="0"/>
              </a:spcBef>
              <a:defRPr/>
            </a:pPr>
            <a:r>
              <a:rPr lang="en-US" sz="1800" b="1" dirty="0">
                <a:solidFill>
                  <a:schemeClr val="bg1"/>
                </a:solidFill>
                <a:latin typeface="Times New Roman" pitchFamily="18" charset="0"/>
                <a:cs typeface="Times New Roman" pitchFamily="18" charset="0"/>
              </a:rPr>
              <a:t>MMM University of Technology Campus, </a:t>
            </a:r>
            <a:r>
              <a:rPr lang="en-US" sz="1800" b="1" dirty="0" err="1">
                <a:solidFill>
                  <a:schemeClr val="bg1"/>
                </a:solidFill>
                <a:latin typeface="Times New Roman" pitchFamily="18" charset="0"/>
                <a:cs typeface="Times New Roman" pitchFamily="18" charset="0"/>
              </a:rPr>
              <a:t>Deoria</a:t>
            </a:r>
            <a:r>
              <a:rPr lang="en-US" sz="1800" b="1" dirty="0">
                <a:solidFill>
                  <a:schemeClr val="bg1"/>
                </a:solidFill>
                <a:latin typeface="Times New Roman" pitchFamily="18" charset="0"/>
                <a:cs typeface="Times New Roman" pitchFamily="18" charset="0"/>
              </a:rPr>
              <a:t> Road, Gorakhpur</a:t>
            </a:r>
            <a:endParaRPr kumimoji="0" lang="en-US" sz="1800" b="1" i="0" u="none" strike="noStrike" kern="1200" spc="0" normalizeH="0" noProof="0" dirty="0">
              <a:ln>
                <a:noFill/>
              </a:ln>
              <a:solidFill>
                <a:schemeClr val="bg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6932919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861568" y="1399736"/>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000" b="1">
                <a:ln>
                  <a:noFill/>
                </a:ln>
                <a:solidFill>
                  <a:schemeClr val="bg1"/>
                </a:solidFill>
                <a:effectLst>
                  <a:outerShdw blurRad="38100" dist="25400" dir="5400000" algn="tl" rotWithShape="0">
                    <a:srgbClr val="000000">
                      <a:alpha val="43000"/>
                    </a:srgbClr>
                  </a:outerShdw>
                </a:effectLst>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4" name="Date Placeholder 29">
            <a:extLst>
              <a:ext uri="{FF2B5EF4-FFF2-40B4-BE49-F238E27FC236}">
                <a16:creationId xmlns:a16="http://schemas.microsoft.com/office/drawing/2014/main" id="{8805A113-FD98-41D8-B91E-8D43A673C495}"/>
              </a:ext>
            </a:extLst>
          </p:cNvPr>
          <p:cNvSpPr>
            <a:spLocks noGrp="1"/>
          </p:cNvSpPr>
          <p:nvPr>
            <p:ph type="dt" sz="half" idx="10"/>
          </p:nvPr>
        </p:nvSpPr>
        <p:spPr/>
        <p:txBody>
          <a:bodyPr/>
          <a:lstStyle>
            <a:lvl1pPr>
              <a:defRPr/>
            </a:lvl1pPr>
          </a:lstStyle>
          <a:p>
            <a:fld id="{40A55AA3-CB53-47E1-9203-6206EA67A355}" type="datetime1">
              <a:rPr lang="en-US" smtClean="0"/>
              <a:t>11/23/2021</a:t>
            </a:fld>
            <a:endParaRPr lang="en-US"/>
          </a:p>
        </p:txBody>
      </p:sp>
      <p:sp>
        <p:nvSpPr>
          <p:cNvPr id="5" name="Footer Placeholder 18">
            <a:extLst>
              <a:ext uri="{FF2B5EF4-FFF2-40B4-BE49-F238E27FC236}">
                <a16:creationId xmlns:a16="http://schemas.microsoft.com/office/drawing/2014/main" id="{76B9A9BC-E37E-461F-B64B-EED856AFB160}"/>
              </a:ext>
            </a:extLst>
          </p:cNvPr>
          <p:cNvSpPr>
            <a:spLocks noGrp="1"/>
          </p:cNvSpPr>
          <p:nvPr>
            <p:ph type="ftr" sz="quarter" idx="11"/>
          </p:nvPr>
        </p:nvSpPr>
        <p:spPr/>
        <p:txBody>
          <a:bodyPr/>
          <a:lstStyle>
            <a:lvl1pPr>
              <a:defRPr/>
            </a:lvl1pPr>
          </a:lstStyle>
          <a:p>
            <a:endParaRPr lang="en-US"/>
          </a:p>
        </p:txBody>
      </p:sp>
      <p:sp>
        <p:nvSpPr>
          <p:cNvPr id="6" name="Slide Number Placeholder 26">
            <a:extLst>
              <a:ext uri="{FF2B5EF4-FFF2-40B4-BE49-F238E27FC236}">
                <a16:creationId xmlns:a16="http://schemas.microsoft.com/office/drawing/2014/main" id="{3EB484A6-C36E-403C-B66B-B68EB1351419}"/>
              </a:ext>
            </a:extLst>
          </p:cNvPr>
          <p:cNvSpPr>
            <a:spLocks noGrp="1"/>
          </p:cNvSpPr>
          <p:nvPr>
            <p:ph type="sldNum" sz="quarter" idx="12"/>
          </p:nvPr>
        </p:nvSpPr>
        <p:spPr/>
        <p:txBody>
          <a:bodyPr/>
          <a:lstStyle>
            <a:lvl1pPr>
              <a:defRPr>
                <a:solidFill>
                  <a:srgbClr val="D1EAEE"/>
                </a:solidFill>
              </a:defRPr>
            </a:lvl1pPr>
          </a:lstStyle>
          <a:p>
            <a:fld id="{2D487EA2-3AC4-4646-AC37-AB7E1F8A84A1}" type="slidenum">
              <a:rPr lang="en-US" smtClean="0"/>
              <a:pPr/>
              <a:t>‹#›</a:t>
            </a:fld>
            <a:endParaRPr lang="en-US"/>
          </a:p>
        </p:txBody>
      </p:sp>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4452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35DD0A0-DE9A-4BFC-BE08-7BDD9DA165A5}"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31B2F-AFDF-4768-87BA-3AF3DB3FE775}" type="slidenum">
              <a:rPr lang="en-US" smtClean="0"/>
              <a:pPr/>
              <a:t>‹#›</a:t>
            </a:fld>
            <a:endParaRPr lang="en-US" dirty="0"/>
          </a:p>
        </p:txBody>
      </p:sp>
      <p:sp>
        <p:nvSpPr>
          <p:cNvPr id="7" name="TextBox 6"/>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a:t>
            </a:r>
            <a:r>
              <a:rPr lang="en-US" sz="1600" baseline="0" dirty="0" smtClean="0"/>
              <a:t>M1-R5 </a:t>
            </a:r>
            <a:r>
              <a:rPr lang="en-US" sz="1600" baseline="0" dirty="0"/>
              <a:t>: </a:t>
            </a:r>
            <a:r>
              <a:rPr lang="en-US" sz="1600" baseline="0" dirty="0" smtClean="0"/>
              <a:t>IT Tools and Network Basics</a:t>
            </a:r>
            <a:endParaRPr lang="en-US" sz="1600" dirty="0"/>
          </a:p>
        </p:txBody>
      </p:sp>
    </p:spTree>
    <p:extLst>
      <p:ext uri="{BB962C8B-B14F-4D97-AF65-F5344CB8AC3E}">
        <p14:creationId xmlns:p14="http://schemas.microsoft.com/office/powerpoint/2010/main" val="347052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sz="2500"/>
            </a:lvl1pPr>
          </a:lstStyle>
          <a:p>
            <a:r>
              <a:rPr lang="en-US" dirty="0"/>
              <a:t>Click to edit Master title style</a:t>
            </a:r>
          </a:p>
        </p:txBody>
      </p:sp>
      <p:sp>
        <p:nvSpPr>
          <p:cNvPr id="3" name="Rectangle 2"/>
          <p:cNvSpPr>
            <a:spLocks noGrp="1"/>
          </p:cNvSpPr>
          <p:nvPr>
            <p:ph type="dt" sz="half" idx="10"/>
          </p:nvPr>
        </p:nvSpPr>
        <p:spPr/>
        <p:txBody>
          <a:bodyPr/>
          <a:lstStyle/>
          <a:p>
            <a:fld id="{F517C4EF-0359-4518-84CE-CC7330A39988}" type="datetime1">
              <a:rPr lang="en-US" smtClean="0"/>
              <a:t>11/23/2021</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fld id="{2D487EA2-3AC4-4646-AC37-AB7E1F8A84A1}" type="slidenum">
              <a:rPr lang="en-US" smtClean="0"/>
              <a:pPr/>
              <a:t>‹#›</a:t>
            </a:fld>
            <a:endParaRPr lang="en-US"/>
          </a:p>
        </p:txBody>
      </p:sp>
      <p:sp>
        <p:nvSpPr>
          <p:cNvPr id="7" name="Rectangle 6"/>
          <p:cNvSpPr>
            <a:spLocks noGrp="1"/>
          </p:cNvSpPr>
          <p:nvPr>
            <p:ph sz="quarter" idx="13"/>
          </p:nvPr>
        </p:nvSpPr>
        <p:spPr>
          <a:xfrm>
            <a:off x="293036" y="1357298"/>
            <a:ext cx="11693851" cy="48149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p:nvPicPr>
        <p:blipFill>
          <a:blip r:embed="rId2" cstate="print"/>
          <a:stretch>
            <a:fillRect/>
          </a:stretch>
        </p:blipFill>
        <p:spPr>
          <a:xfrm>
            <a:off x="1854187" y="73945"/>
            <a:ext cx="10337813" cy="647696"/>
          </a:xfrm>
          <a:prstGeom prst="rect">
            <a:avLst/>
          </a:prstGeom>
        </p:spPr>
      </p:pic>
      <p:sp>
        <p:nvSpPr>
          <p:cNvPr id="8" name="TextBox 7"/>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M2-R5 : Web Designing and Publishing</a:t>
            </a:r>
            <a:endParaRPr lang="en-US" sz="1600" dirty="0"/>
          </a:p>
        </p:txBody>
      </p:sp>
      <p:sp>
        <p:nvSpPr>
          <p:cNvPr id="9" name="Action Button: Back or Previous 8">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947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0" y="2743202"/>
            <a:ext cx="9497484" cy="1673225"/>
          </a:xfrm>
        </p:spPr>
        <p:txBody>
          <a:bodyPr anchor="t"/>
          <a:lstStyle>
            <a:lvl1pPr>
              <a:buNone/>
              <a:defRPr sz="3300">
                <a:solidFill>
                  <a:schemeClr val="tx2"/>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extLst/>
          </a:lstStyle>
          <a:p>
            <a:pPr lvl="0"/>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8" name="Rectangle 7"/>
          <p:cNvSpPr/>
          <p:nvPr/>
        </p:nvSpPr>
        <p:spPr>
          <a:xfrm>
            <a:off x="0" y="1600200"/>
            <a:ext cx="1727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828800" y="1600200"/>
            <a:ext cx="10363200" cy="4572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hasCustomPrompt="1"/>
          </p:nvPr>
        </p:nvSpPr>
        <p:spPr>
          <a:xfrm>
            <a:off x="1828800" y="1600200"/>
            <a:ext cx="10160000" cy="457200"/>
          </a:xfrm>
        </p:spPr>
        <p:txBody>
          <a:bodyPr/>
          <a:lstStyle>
            <a:lvl1pPr algn="l">
              <a:buNone/>
              <a:defRPr sz="28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1CA11FA8-6117-41C0-B5A5-171098510F3A}" type="datetime1">
              <a:rPr lang="en-US" smtClean="0"/>
              <a:t>11/23/2021</a:t>
            </a:fld>
            <a:endParaRPr lang="en-US"/>
          </a:p>
        </p:txBody>
      </p:sp>
      <p:sp>
        <p:nvSpPr>
          <p:cNvPr id="13" name="Slide Number Placeholder 12"/>
          <p:cNvSpPr>
            <a:spLocks noGrp="1"/>
          </p:cNvSpPr>
          <p:nvPr>
            <p:ph type="sldNum" sz="quarter" idx="11"/>
          </p:nvPr>
        </p:nvSpPr>
        <p:spPr>
          <a:xfrm>
            <a:off x="0" y="1638482"/>
            <a:ext cx="1727200" cy="457200"/>
          </a:xfrm>
        </p:spPr>
        <p:txBody>
          <a:bodyPr>
            <a:noAutofit/>
          </a:bodyPr>
          <a:lstStyle>
            <a:lvl1pPr>
              <a:defRPr sz="2800">
                <a:solidFill>
                  <a:srgbClr val="FFFFFF"/>
                </a:solidFill>
              </a:defRPr>
            </a:lvl1pPr>
            <a:extLst/>
          </a:lstStyle>
          <a:p>
            <a:fld id="{2D487EA2-3AC4-4646-AC37-AB7E1F8A84A1}"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747738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4350" y="785794"/>
            <a:ext cx="10871200" cy="457200"/>
          </a:xfrm>
        </p:spPr>
        <p:txBody>
          <a:bodyPr>
            <a:noAutofit/>
          </a:bodyPr>
          <a:lstStyle>
            <a:lvl1pPr>
              <a:defRPr sz="2800"/>
            </a:lvl1pPr>
            <a:extLst/>
          </a:lstStyle>
          <a:p>
            <a:r>
              <a:rPr lang="en-US"/>
              <a:t>Click to edit Master title style</a:t>
            </a:r>
            <a:endParaRPr lang="en-US" dirty="0"/>
          </a:p>
        </p:txBody>
      </p:sp>
      <p:sp>
        <p:nvSpPr>
          <p:cNvPr id="9" name="Content Placeholder 8"/>
          <p:cNvSpPr>
            <a:spLocks noGrp="1"/>
          </p:cNvSpPr>
          <p:nvPr>
            <p:ph sz="quarter" idx="13"/>
          </p:nvPr>
        </p:nvSpPr>
        <p:spPr>
          <a:xfrm>
            <a:off x="293036" y="1357299"/>
            <a:ext cx="5627116" cy="48042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83924" y="1357298"/>
            <a:ext cx="5715040" cy="48757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2E7EDEBC-524C-4076-ACBA-BA0B32B0DF47}" type="datetime1">
              <a:rPr lang="en-US" smtClean="0"/>
              <a:t>11/23/2021</a:t>
            </a:fld>
            <a:endParaRPr lang="en-US"/>
          </a:p>
        </p:txBody>
      </p:sp>
      <p:sp>
        <p:nvSpPr>
          <p:cNvPr id="10" name="Slide Number Placeholder 9"/>
          <p:cNvSpPr>
            <a:spLocks noGrp="1"/>
          </p:cNvSpPr>
          <p:nvPr>
            <p:ph type="sldNum" sz="quarter" idx="16"/>
          </p:nvPr>
        </p:nvSpPr>
        <p:spPr/>
        <p:txBody>
          <a:bodyPr rtlCol="0">
            <a:noAutofit/>
          </a:bodyPr>
          <a:lstStyle>
            <a:lvl1pPr>
              <a:defRPr sz="2300" b="0"/>
            </a:lvl1pPr>
            <a:extLst/>
          </a:lstStyle>
          <a:p>
            <a:fld id="{2D487EA2-3AC4-4646-AC37-AB7E1F8A84A1}"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pic>
        <p:nvPicPr>
          <p:cNvPr id="3" name="Picture 2"/>
          <p:cNvPicPr>
            <a:picLocks noChangeAspect="1"/>
          </p:cNvPicPr>
          <p:nvPr userDrawn="1"/>
        </p:nvPicPr>
        <p:blipFill>
          <a:blip r:embed="rId2" cstate="print"/>
          <a:stretch>
            <a:fillRect/>
          </a:stretch>
        </p:blipFill>
        <p:spPr>
          <a:xfrm>
            <a:off x="1884944" y="125213"/>
            <a:ext cx="9834831" cy="590550"/>
          </a:xfrm>
          <a:prstGeom prst="rect">
            <a:avLst/>
          </a:prstGeom>
        </p:spPr>
      </p:pic>
      <p:sp>
        <p:nvSpPr>
          <p:cNvPr id="13" name="Action Button: Back or Previous 12">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973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781226"/>
            <a:ext cx="10871200" cy="576072"/>
          </a:xfrm>
        </p:spPr>
        <p:txBody>
          <a:bodyPr anchor="b"/>
          <a:lstStyle>
            <a:lvl1pPr>
              <a:defRPr/>
            </a:lvl1pPr>
            <a:extLst/>
          </a:lstStyle>
          <a:p>
            <a:r>
              <a:rPr lang="en-US" dirty="0"/>
              <a:t>Click to edit Master title style</a:t>
            </a:r>
          </a:p>
        </p:txBody>
      </p:sp>
      <p:sp>
        <p:nvSpPr>
          <p:cNvPr id="11" name="Content Placeholder 10"/>
          <p:cNvSpPr>
            <a:spLocks noGrp="1"/>
          </p:cNvSpPr>
          <p:nvPr>
            <p:ph sz="quarter" idx="13"/>
          </p:nvPr>
        </p:nvSpPr>
        <p:spPr>
          <a:xfrm>
            <a:off x="812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400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a:xfrm>
            <a:off x="2571726" y="6286521"/>
            <a:ext cx="3556000" cy="365125"/>
          </a:xfrm>
        </p:spPr>
        <p:txBody>
          <a:bodyPr rtlCol="0"/>
          <a:lstStyle/>
          <a:p>
            <a:fld id="{0F1F02C3-9024-46F2-AD1D-7C125BF7E413}" type="datetime1">
              <a:rPr lang="en-US" smtClean="0"/>
              <a:t>11/23/2021</a:t>
            </a:fld>
            <a:endParaRPr lang="en-US"/>
          </a:p>
        </p:txBody>
      </p:sp>
      <p:sp>
        <p:nvSpPr>
          <p:cNvPr id="12" name="Slide Number Placeholder 11"/>
          <p:cNvSpPr>
            <a:spLocks noGrp="1"/>
          </p:cNvSpPr>
          <p:nvPr>
            <p:ph type="sldNum" sz="quarter" idx="16"/>
          </p:nvPr>
        </p:nvSpPr>
        <p:spPr/>
        <p:txBody>
          <a:bodyPr rtlCol="0"/>
          <a:lstStyle/>
          <a:p>
            <a:fld id="{2D487EA2-3AC4-4646-AC37-AB7E1F8A84A1}" type="slidenum">
              <a:rPr lang="en-US" smtClean="0"/>
              <a:pPr/>
              <a:t>‹#›</a:t>
            </a:fld>
            <a:endParaRPr lang="en-US"/>
          </a:p>
        </p:txBody>
      </p:sp>
      <p:sp>
        <p:nvSpPr>
          <p:cNvPr id="14" name="Footer Placeholder 13"/>
          <p:cNvSpPr>
            <a:spLocks noGrp="1"/>
          </p:cNvSpPr>
          <p:nvPr>
            <p:ph type="ftr" sz="quarter" idx="17"/>
          </p:nvPr>
        </p:nvSpPr>
        <p:spPr>
          <a:xfrm>
            <a:off x="812802" y="6248208"/>
            <a:ext cx="1663674" cy="365125"/>
          </a:xfrm>
        </p:spPr>
        <p:txBody>
          <a:bodyPr rtlCol="0"/>
          <a:lstStyle/>
          <a:p>
            <a:endParaRPr lang="en-US"/>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a:buFontTx/>
              <a:buNone/>
              <a:defRPr sz="2300" b="1">
                <a:solidFill>
                  <a:srgbClr val="FFFFFF"/>
                </a:solidFill>
              </a:defRPr>
            </a:lvl1pPr>
            <a:extLst/>
          </a:lstStyle>
          <a:p>
            <a:pPr lvl="0"/>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a:buFontTx/>
              <a:buNone/>
              <a:defRPr sz="2300" b="1">
                <a:solidFill>
                  <a:srgbClr val="FFFFFF"/>
                </a:solidFill>
              </a:defRPr>
            </a:lvl1pPr>
            <a:extLst/>
          </a:lstStyle>
          <a:p>
            <a:pPr lvl="0"/>
            <a:r>
              <a:rPr lang="en-US"/>
              <a:t>Edit Master text styles</a:t>
            </a:r>
          </a:p>
        </p:txBody>
      </p:sp>
      <p:pic>
        <p:nvPicPr>
          <p:cNvPr id="3" name="Picture 2"/>
          <p:cNvPicPr>
            <a:picLocks noChangeAspect="1"/>
          </p:cNvPicPr>
          <p:nvPr userDrawn="1"/>
        </p:nvPicPr>
        <p:blipFill>
          <a:blip r:embed="rId2" cstate="print"/>
          <a:stretch>
            <a:fillRect/>
          </a:stretch>
        </p:blipFill>
        <p:spPr>
          <a:xfrm>
            <a:off x="1828800" y="26865"/>
            <a:ext cx="9859264" cy="735117"/>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205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9C468A6-1552-4B22-90B5-ED26E70040CF}" type="datetime1">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pPr/>
              <a:t>‹#›</a:t>
            </a:fld>
            <a:endParaRPr lang="en-US"/>
          </a:p>
        </p:txBody>
      </p:sp>
      <p:pic>
        <p:nvPicPr>
          <p:cNvPr id="6" name="Picture 5"/>
          <p:cNvPicPr>
            <a:picLocks noChangeAspect="1"/>
          </p:cNvPicPr>
          <p:nvPr userDrawn="1"/>
        </p:nvPicPr>
        <p:blipFill>
          <a:blip r:embed="rId2" cstate="print"/>
          <a:stretch>
            <a:fillRect/>
          </a:stretch>
        </p:blipFill>
        <p:spPr>
          <a:xfrm>
            <a:off x="1893194" y="115911"/>
            <a:ext cx="9775367" cy="590550"/>
          </a:xfrm>
          <a:prstGeom prst="rect">
            <a:avLst/>
          </a:prstGeom>
        </p:spPr>
      </p:pic>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002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26999-11A9-47F6-8693-806CA105C7C8}" type="datetime1">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extLst/>
          </a:lstStyle>
          <a:p>
            <a:fld id="{2D487EA2-3AC4-4646-AC37-AB7E1F8A84A1}" type="slidenum">
              <a:rPr lang="en-US" smtClean="0"/>
              <a:pPr/>
              <a:t>‹#›</a:t>
            </a:fld>
            <a:endParaRPr lang="en-US"/>
          </a:p>
        </p:txBody>
      </p:sp>
    </p:spTree>
    <p:extLst>
      <p:ext uri="{BB962C8B-B14F-4D97-AF65-F5344CB8AC3E}">
        <p14:creationId xmlns:p14="http://schemas.microsoft.com/office/powerpoint/2010/main" val="837433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781226"/>
            <a:ext cx="10871200" cy="457200"/>
          </a:xfrm>
        </p:spPr>
        <p:txBody>
          <a:bodyPr anchor="b"/>
          <a:lstStyle>
            <a:lvl1pPr algn="l">
              <a:buNone/>
              <a:defRPr sz="24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612CEFD8-752F-417A-B817-7BAE1212D8AA}"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pPr/>
              <a:t>‹#›</a:t>
            </a:fld>
            <a:endParaRPr lang="en-US"/>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60930" tIns="214573" rIns="160930" bIns="107287"/>
          <a:lstStyle>
            <a:lvl1pPr marL="0" indent="0">
              <a:spcAft>
                <a:spcPts val="1173"/>
              </a:spcAft>
              <a:buNone/>
              <a:defRPr sz="2100"/>
            </a:lvl1pPr>
            <a:lvl2pPr>
              <a:buNone/>
              <a:defRPr sz="1400"/>
            </a:lvl2pPr>
            <a:lvl3pPr>
              <a:buNone/>
              <a:defRPr sz="1200"/>
            </a:lvl3pPr>
            <a:lvl4pPr>
              <a:buNone/>
              <a:defRPr sz="1100"/>
            </a:lvl4pPr>
            <a:lvl5pPr>
              <a:buNone/>
              <a:defRPr sz="1100"/>
            </a:lvl5pPr>
            <a:extLst/>
          </a:lstStyle>
          <a:p>
            <a:pPr lvl="0"/>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a:blip r:embed="rId2" cstate="print"/>
          <a:stretch>
            <a:fillRect/>
          </a:stretch>
        </p:blipFill>
        <p:spPr>
          <a:xfrm>
            <a:off x="1879600" y="176"/>
            <a:ext cx="10155518" cy="705042"/>
          </a:xfrm>
          <a:prstGeom prst="rect">
            <a:avLst/>
          </a:prstGeom>
        </p:spPr>
      </p:pic>
      <p:sp>
        <p:nvSpPr>
          <p:cNvPr id="8" name="TextBox 7"/>
          <p:cNvSpPr txBox="1"/>
          <p:nvPr userDrawn="1"/>
        </p:nvSpPr>
        <p:spPr>
          <a:xfrm>
            <a:off x="5035639" y="120443"/>
            <a:ext cx="6999479" cy="584775"/>
          </a:xfrm>
          <a:prstGeom prst="rect">
            <a:avLst/>
          </a:prstGeom>
          <a:noFill/>
        </p:spPr>
        <p:txBody>
          <a:bodyPr wrap="square" rtlCol="0">
            <a:spAutoFit/>
          </a:bodyPr>
          <a:lstStyle/>
          <a:p>
            <a:r>
              <a:rPr lang="en-US" sz="1600" dirty="0"/>
              <a:t>Course:</a:t>
            </a:r>
            <a:r>
              <a:rPr lang="en-US" sz="1600" baseline="0" dirty="0"/>
              <a:t> </a:t>
            </a:r>
            <a:endParaRPr lang="en-US" sz="1600" baseline="0" dirty="0" smtClean="0"/>
          </a:p>
          <a:p>
            <a:r>
              <a:rPr lang="en-US" sz="1600" baseline="0" dirty="0" smtClean="0"/>
              <a:t>Module:</a:t>
            </a:r>
            <a:endParaRPr lang="en-US" sz="1600" dirty="0"/>
          </a:p>
        </p:txBody>
      </p:sp>
      <p:sp>
        <p:nvSpPr>
          <p:cNvPr id="10" name="Action Button: Back or Previous 9">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141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a:buNone/>
              <a:defRPr sz="3800"/>
            </a:lvl1pPr>
            <a:extLst/>
          </a:lstStyle>
          <a:p>
            <a:r>
              <a:rPr lang="en-US"/>
              <a:t>Click icon to add picture</a:t>
            </a:r>
            <a:endParaRPr lang="en-US"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2000"/>
            </a:lvl1pPr>
            <a:lvl2pPr>
              <a:buFontTx/>
              <a:buNone/>
              <a:defRPr sz="1400"/>
            </a:lvl2pPr>
            <a:lvl3pPr>
              <a:buFontTx/>
              <a:buNone/>
              <a:defRPr sz="1200"/>
            </a:lvl3pPr>
            <a:lvl4pPr>
              <a:buFontTx/>
              <a:buNone/>
              <a:defRPr sz="1100"/>
            </a:lvl4pPr>
            <a:lvl5pPr>
              <a:buFontTx/>
              <a:buNone/>
              <a:defRPr sz="1100"/>
            </a:lvl5pPr>
            <a:extLst/>
          </a:lstStyle>
          <a:p>
            <a:pPr lvl="0"/>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p:nvPr>
        </p:nvSpPr>
        <p:spPr>
          <a:xfrm>
            <a:off x="2133600" y="4724400"/>
            <a:ext cx="9753600" cy="609600"/>
          </a:xfrm>
        </p:spPr>
        <p:txBody>
          <a:bodyPr anchor="ctr"/>
          <a:lstStyle>
            <a:lvl1pPr algn="l">
              <a:buNone/>
              <a:defRPr sz="3300" b="0">
                <a:solidFill>
                  <a:srgbClr val="FFFFFF"/>
                </a:solidFill>
              </a:defRPr>
            </a:lvl1pPr>
            <a:extLst/>
          </a:lstStyle>
          <a:p>
            <a:r>
              <a:rPr lang="en-US"/>
              <a:t>Click to edit Master title style</a:t>
            </a:r>
            <a:endParaRPr lang="en-US"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2" name="Date Placeholder 11"/>
          <p:cNvSpPr>
            <a:spLocks noGrp="1"/>
          </p:cNvSpPr>
          <p:nvPr>
            <p:ph type="dt" sz="half" idx="10"/>
          </p:nvPr>
        </p:nvSpPr>
        <p:spPr>
          <a:xfrm>
            <a:off x="8331200" y="6248401"/>
            <a:ext cx="3556000" cy="365125"/>
          </a:xfrm>
        </p:spPr>
        <p:txBody>
          <a:bodyPr rtlCol="0"/>
          <a:lstStyle/>
          <a:p>
            <a:fld id="{D6D265C7-DDE6-4C4F-A93D-CDD1B55E8BC6}" type="datetime1">
              <a:rPr lang="en-US" smtClean="0"/>
              <a:t>11/23/2021</a:t>
            </a:fld>
            <a:endParaRPr lang="en-US"/>
          </a:p>
        </p:txBody>
      </p:sp>
      <p:sp>
        <p:nvSpPr>
          <p:cNvPr id="13" name="Slide Number Placeholder 12"/>
          <p:cNvSpPr>
            <a:spLocks noGrp="1"/>
          </p:cNvSpPr>
          <p:nvPr>
            <p:ph type="sldNum" sz="quarter" idx="11"/>
          </p:nvPr>
        </p:nvSpPr>
        <p:spPr>
          <a:xfrm>
            <a:off x="0" y="4667250"/>
            <a:ext cx="1930400" cy="663579"/>
          </a:xfrm>
        </p:spPr>
        <p:txBody>
          <a:bodyPr rtlCol="0"/>
          <a:lstStyle>
            <a:lvl1pPr>
              <a:defRPr sz="3300"/>
            </a:lvl1pPr>
            <a:extLst/>
          </a:lstStyle>
          <a:p>
            <a:fld id="{2D487EA2-3AC4-4646-AC37-AB7E1F8A84A1}" type="slidenum">
              <a:rPr lang="en-US" smtClean="0"/>
              <a:pPr/>
              <a:t>‹#›</a:t>
            </a:fld>
            <a:endParaRPr lang="en-US"/>
          </a:p>
        </p:txBody>
      </p:sp>
      <p:sp>
        <p:nvSpPr>
          <p:cNvPr id="14" name="Footer Placeholder 13"/>
          <p:cNvSpPr>
            <a:spLocks noGrp="1"/>
          </p:cNvSpPr>
          <p:nvPr>
            <p:ph type="ftr" sz="quarter" idx="12"/>
          </p:nvPr>
        </p:nvSpPr>
        <p:spPr>
          <a:xfrm>
            <a:off x="2133600" y="6248208"/>
            <a:ext cx="6096000" cy="365125"/>
          </a:xfrm>
        </p:spPr>
        <p:txBody>
          <a:bodyPr rtlCol="0"/>
          <a:lstStyle/>
          <a:p>
            <a:endParaRPr lang="en-US"/>
          </a:p>
        </p:txBody>
      </p:sp>
    </p:spTree>
    <p:extLst>
      <p:ext uri="{BB962C8B-B14F-4D97-AF65-F5344CB8AC3E}">
        <p14:creationId xmlns:p14="http://schemas.microsoft.com/office/powerpoint/2010/main" val="3818801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Olevel_M2R5_WDP_Unit1_NIELIT_Gorakhpur.pptx#-1,2,Contents to be covered . . ."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285709" y="1214423"/>
            <a:ext cx="11715833" cy="4912058"/>
          </a:xfrm>
          <a:prstGeom prst="rect">
            <a:avLst/>
          </a:prstGeom>
        </p:spPr>
        <p:txBody>
          <a:bodyPr vert="horz" lIns="107287" tIns="53643" rIns="107287" bIns="53643">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4095737" y="6207148"/>
            <a:ext cx="3556000" cy="365125"/>
          </a:xfrm>
          <a:prstGeom prst="rect">
            <a:avLst/>
          </a:prstGeom>
        </p:spPr>
        <p:txBody>
          <a:bodyPr vert="horz" lIns="107287" tIns="53643" rIns="107287" bIns="53643" anchor="ctr" anchorCtr="0"/>
          <a:lstStyle>
            <a:lvl1pPr algn="l">
              <a:defRPr sz="1600">
                <a:solidFill>
                  <a:schemeClr val="tx2"/>
                </a:solidFill>
              </a:defRPr>
            </a:lvl1pPr>
            <a:extLst/>
          </a:lstStyle>
          <a:p>
            <a:fld id="{DADF1ACE-37C2-421E-A6A6-964E32DEBFFF}" type="datetime1">
              <a:rPr lang="en-US" smtClean="0"/>
              <a:t>11/23/2021</a:t>
            </a:fld>
            <a:endParaRPr lang="en-US"/>
          </a:p>
        </p:txBody>
      </p:sp>
      <p:sp>
        <p:nvSpPr>
          <p:cNvPr id="3" name="Footer Placeholder 2"/>
          <p:cNvSpPr>
            <a:spLocks noGrp="1"/>
          </p:cNvSpPr>
          <p:nvPr>
            <p:ph type="ftr" sz="quarter" idx="3"/>
          </p:nvPr>
        </p:nvSpPr>
        <p:spPr>
          <a:xfrm>
            <a:off x="812803" y="6248208"/>
            <a:ext cx="2901932" cy="365125"/>
          </a:xfrm>
          <a:prstGeom prst="rect">
            <a:avLst/>
          </a:prstGeom>
        </p:spPr>
        <p:txBody>
          <a:bodyPr vert="horz" lIns="107287" tIns="53643" rIns="107287" bIns="53643" anchor="ctr"/>
          <a:lstStyle>
            <a:lvl1pPr algn="l">
              <a:defRPr sz="1600">
                <a:solidFill>
                  <a:schemeClr val="tx2"/>
                </a:solidFill>
              </a:defRPr>
            </a:lvl1pPr>
            <a:extLst/>
          </a:lstStyle>
          <a:p>
            <a:endParaRPr lang="en-US"/>
          </a:p>
        </p:txBody>
      </p:sp>
      <p:sp>
        <p:nvSpPr>
          <p:cNvPr id="8" name="Rectangle 7"/>
          <p:cNvSpPr/>
          <p:nvPr/>
        </p:nvSpPr>
        <p:spPr>
          <a:xfrm>
            <a:off x="0" y="761981"/>
            <a:ext cx="711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787399" y="761982"/>
            <a:ext cx="11214142" cy="452441"/>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3" name="Slide Number Placeholder 22"/>
          <p:cNvSpPr>
            <a:spLocks noGrp="1"/>
          </p:cNvSpPr>
          <p:nvPr>
            <p:ph type="sldNum" sz="quarter" idx="4"/>
          </p:nvPr>
        </p:nvSpPr>
        <p:spPr>
          <a:xfrm>
            <a:off x="0" y="761983"/>
            <a:ext cx="711200" cy="457200"/>
          </a:xfrm>
          <a:prstGeom prst="rect">
            <a:avLst/>
          </a:prstGeom>
        </p:spPr>
        <p:txBody>
          <a:bodyPr vert="horz" lIns="107287" tIns="53643" rIns="107287" bIns="53643" anchor="ctr" anchorCtr="0">
            <a:normAutofit/>
          </a:bodyPr>
          <a:lstStyle>
            <a:lvl1pPr algn="ctr">
              <a:defRPr sz="2300" b="0">
                <a:solidFill>
                  <a:srgbClr val="002060"/>
                </a:solidFill>
                <a:latin typeface="Times New Roman" pitchFamily="18" charset="0"/>
                <a:cs typeface="Times New Roman" pitchFamily="18" charset="0"/>
              </a:defRPr>
            </a:lvl1pPr>
            <a:extLst/>
          </a:lstStyle>
          <a:p>
            <a:fld id="{2D487EA2-3AC4-4646-AC37-AB7E1F8A84A1}" type="slidenum">
              <a:rPr lang="en-US" smtClean="0"/>
              <a:pPr/>
              <a:t>‹#›</a:t>
            </a:fld>
            <a:endParaRPr lang="en-US"/>
          </a:p>
        </p:txBody>
      </p:sp>
      <p:sp>
        <p:nvSpPr>
          <p:cNvPr id="22" name="Title Placeholder 21"/>
          <p:cNvSpPr>
            <a:spLocks noGrp="1"/>
          </p:cNvSpPr>
          <p:nvPr>
            <p:ph type="title"/>
          </p:nvPr>
        </p:nvSpPr>
        <p:spPr>
          <a:xfrm>
            <a:off x="1320800" y="761982"/>
            <a:ext cx="10680741" cy="452441"/>
          </a:xfrm>
          <a:prstGeom prst="rect">
            <a:avLst/>
          </a:prstGeom>
        </p:spPr>
        <p:txBody>
          <a:bodyPr vert="horz" lIns="107287" tIns="53643" rIns="107287" bIns="53643" anchor="b">
            <a:noAutofit/>
          </a:bodyPr>
          <a:lstStyle/>
          <a:p>
            <a:r>
              <a:rPr lang="en-US" dirty="0"/>
              <a:t>Click to edit Master title style</a:t>
            </a:r>
          </a:p>
        </p:txBody>
      </p:sp>
      <p:pic>
        <p:nvPicPr>
          <p:cNvPr id="15" name="Picture 2" descr="C:\Users\PHOENIX\Pictures\nielit-logo.png"/>
          <p:cNvPicPr>
            <a:picLocks noChangeAspect="1" noChangeArrowheads="1"/>
          </p:cNvPicPr>
          <p:nvPr/>
        </p:nvPicPr>
        <p:blipFill>
          <a:blip r:embed="rId13" cstate="print"/>
          <a:srcRect/>
          <a:stretch>
            <a:fillRect/>
          </a:stretch>
        </p:blipFill>
        <p:spPr bwMode="auto">
          <a:xfrm>
            <a:off x="75416" y="-24"/>
            <a:ext cx="1604388" cy="691893"/>
          </a:xfrm>
          <a:prstGeom prst="rect">
            <a:avLst/>
          </a:prstGeom>
          <a:noFill/>
        </p:spPr>
      </p:pic>
      <p:sp>
        <p:nvSpPr>
          <p:cNvPr id="26" name="TextBox 25"/>
          <p:cNvSpPr txBox="1"/>
          <p:nvPr/>
        </p:nvSpPr>
        <p:spPr>
          <a:xfrm>
            <a:off x="5304686" y="357166"/>
            <a:ext cx="6221906" cy="416110"/>
          </a:xfrm>
          <a:prstGeom prst="rect">
            <a:avLst/>
          </a:prstGeom>
          <a:noFill/>
        </p:spPr>
        <p:txBody>
          <a:bodyPr wrap="square" lIns="107287" tIns="53643" rIns="107287" bIns="53643" rtlCol="0">
            <a:spAutoFit/>
          </a:bodyPr>
          <a:lstStyle/>
          <a:p>
            <a:pPr algn="r"/>
            <a:r>
              <a:rPr lang="en-US" sz="2000" b="0" dirty="0">
                <a:latin typeface="Times New Roman" pitchFamily="18" charset="0"/>
                <a:cs typeface="Times New Roman" pitchFamily="18" charset="0"/>
              </a:rPr>
              <a:t>Module: M2-R5:</a:t>
            </a:r>
            <a:r>
              <a:rPr lang="en-US" sz="2000" b="0" baseline="0" dirty="0">
                <a:latin typeface="Times New Roman" pitchFamily="18" charset="0"/>
                <a:cs typeface="Times New Roman" pitchFamily="18" charset="0"/>
              </a:rPr>
              <a:t> </a:t>
            </a:r>
            <a:r>
              <a:rPr lang="en-US" sz="2000" b="0" dirty="0">
                <a:latin typeface="Times New Roman" pitchFamily="18" charset="0"/>
                <a:cs typeface="Times New Roman" pitchFamily="18" charset="0"/>
              </a:rPr>
              <a:t>Web Designing &amp; Publishing </a:t>
            </a:r>
          </a:p>
        </p:txBody>
      </p:sp>
      <p:sp>
        <p:nvSpPr>
          <p:cNvPr id="27" name="TextBox 26"/>
          <p:cNvSpPr txBox="1"/>
          <p:nvPr/>
        </p:nvSpPr>
        <p:spPr>
          <a:xfrm>
            <a:off x="1875662" y="61907"/>
            <a:ext cx="3818603" cy="385333"/>
          </a:xfrm>
          <a:prstGeom prst="rect">
            <a:avLst/>
          </a:prstGeom>
          <a:noFill/>
        </p:spPr>
        <p:txBody>
          <a:bodyPr wrap="square" lIns="107287" tIns="53643" rIns="107287" bIns="53643" rtlCol="0">
            <a:spAutoFit/>
          </a:bodyPr>
          <a:lstStyle/>
          <a:p>
            <a:pPr marL="0" marR="0" lvl="4" indent="0" algn="ct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1800" b="1" dirty="0">
                <a:latin typeface="Times New Roman" pitchFamily="18" charset="0"/>
                <a:cs typeface="Times New Roman" pitchFamily="18" charset="0"/>
              </a:rPr>
              <a:t>[Unit 1: Introduction</a:t>
            </a:r>
            <a:r>
              <a:rPr lang="en-US" sz="1800" b="1" baseline="0" dirty="0">
                <a:latin typeface="Times New Roman" pitchFamily="18" charset="0"/>
                <a:cs typeface="Times New Roman" pitchFamily="18" charset="0"/>
              </a:rPr>
              <a:t> to Web Design</a:t>
            </a:r>
            <a:r>
              <a:rPr lang="en-US" sz="1800" b="1" dirty="0">
                <a:latin typeface="Times New Roman" pitchFamily="18" charset="0"/>
                <a:cs typeface="Times New Roman" pitchFamily="18" charset="0"/>
              </a:rPr>
              <a:t>]</a:t>
            </a:r>
          </a:p>
        </p:txBody>
      </p:sp>
      <p:sp>
        <p:nvSpPr>
          <p:cNvPr id="28" name="TextBox 27"/>
          <p:cNvSpPr txBox="1"/>
          <p:nvPr/>
        </p:nvSpPr>
        <p:spPr>
          <a:xfrm>
            <a:off x="5304687" y="1"/>
            <a:ext cx="4835803" cy="431499"/>
          </a:xfrm>
          <a:prstGeom prst="rect">
            <a:avLst/>
          </a:prstGeom>
          <a:noFill/>
        </p:spPr>
        <p:txBody>
          <a:bodyPr wrap="square" lIns="107287" tIns="53643" rIns="107287" bIns="53643" rtlCol="0">
            <a:spAutoFit/>
          </a:bodyPr>
          <a:lstStyle/>
          <a:p>
            <a:pPr marL="0" marR="0" lvl="4" indent="0" algn="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2100" b="0" dirty="0">
                <a:latin typeface="Times New Roman" pitchFamily="18" charset="0"/>
                <a:cs typeface="Times New Roman" pitchFamily="18" charset="0"/>
              </a:rPr>
              <a:t>     Course: NIELIT ‘O’ Level (IT)</a:t>
            </a:r>
          </a:p>
        </p:txBody>
      </p:sp>
      <p:pic>
        <p:nvPicPr>
          <p:cNvPr id="16" name="Picture 15" descr="home-2741413_960_720.png">
            <a:hlinkClick r:id="rId14" action="ppaction://hlinkpres?slideindex=2&amp;slidetitle=Contents to be covered . . ."/>
          </p:cNvPr>
          <p:cNvPicPr>
            <a:picLocks noChangeAspect="1"/>
          </p:cNvPicPr>
          <p:nvPr/>
        </p:nvPicPr>
        <p:blipFill>
          <a:blip r:embed="rId15" cstate="print"/>
          <a:stretch>
            <a:fillRect/>
          </a:stretch>
        </p:blipFill>
        <p:spPr>
          <a:xfrm>
            <a:off x="11336256" y="785794"/>
            <a:ext cx="562708" cy="457200"/>
          </a:xfrm>
          <a:prstGeom prst="rect">
            <a:avLst/>
          </a:prstGeom>
        </p:spPr>
      </p:pic>
      <p:pic>
        <p:nvPicPr>
          <p:cNvPr id="2" name="Picture 1"/>
          <p:cNvPicPr>
            <a:picLocks noChangeAspect="1"/>
          </p:cNvPicPr>
          <p:nvPr userDrawn="1"/>
        </p:nvPicPr>
        <p:blipFill>
          <a:blip r:embed="rId16" cstate="print"/>
          <a:stretch>
            <a:fillRect/>
          </a:stretch>
        </p:blipFill>
        <p:spPr>
          <a:xfrm>
            <a:off x="1875662" y="61908"/>
            <a:ext cx="9650930" cy="672198"/>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385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800" decel="100000"/>
                                        <p:tgtEl>
                                          <p:spTgt spid="22"/>
                                        </p:tgtEl>
                                      </p:cBhvr>
                                    </p:animEffect>
                                    <p:anim calcmode="lin" valueType="num">
                                      <p:cBhvr>
                                        <p:cTn id="8" dur="800" decel="100000" fill="hold"/>
                                        <p:tgtEl>
                                          <p:spTgt spid="22"/>
                                        </p:tgtEl>
                                        <p:attrNameLst>
                                          <p:attrName>style.rotation</p:attrName>
                                        </p:attrNameLst>
                                      </p:cBhvr>
                                      <p:tavLst>
                                        <p:tav tm="0">
                                          <p:val>
                                            <p:fltVal val="-90"/>
                                          </p:val>
                                        </p:tav>
                                        <p:tav tm="100000">
                                          <p:val>
                                            <p:fltVal val="0"/>
                                          </p:val>
                                        </p:tav>
                                      </p:tavLst>
                                    </p:anim>
                                    <p:anim calcmode="lin" valueType="num">
                                      <p:cBhvr>
                                        <p:cTn id="9" dur="800" decel="100000" fill="hold"/>
                                        <p:tgtEl>
                                          <p:spTgt spid="22"/>
                                        </p:tgtEl>
                                        <p:attrNameLst>
                                          <p:attrName>ppt_x</p:attrName>
                                        </p:attrNameLst>
                                      </p:cBhvr>
                                      <p:tavLst>
                                        <p:tav tm="0">
                                          <p:val>
                                            <p:strVal val="#ppt_x+0.4"/>
                                          </p:val>
                                        </p:tav>
                                        <p:tav tm="100000">
                                          <p:val>
                                            <p:strVal val="#ppt_x-0.05"/>
                                          </p:val>
                                        </p:tav>
                                      </p:tavLst>
                                    </p:anim>
                                    <p:anim calcmode="lin" valueType="num">
                                      <p:cBhvr>
                                        <p:cTn id="10" dur="800" decel="100000" fill="hold"/>
                                        <p:tgtEl>
                                          <p:spTgt spid="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1000"/>
                                        <p:tgtEl>
                                          <p:spTgt spid="13">
                                            <p:txEl>
                                              <p:pRg st="0" end="0"/>
                                            </p:txEl>
                                          </p:spTgt>
                                        </p:tgtEl>
                                      </p:cBhvr>
                                    </p:animEffect>
                                    <p:anim calcmode="lin" valueType="num">
                                      <p:cBhvr>
                                        <p:cTn id="1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fade">
                                      <p:cBhvr>
                                        <p:cTn id="22" dur="1000"/>
                                        <p:tgtEl>
                                          <p:spTgt spid="13">
                                            <p:txEl>
                                              <p:pRg st="1" end="1"/>
                                            </p:txEl>
                                          </p:spTgt>
                                        </p:tgtEl>
                                      </p:cBhvr>
                                    </p:animEffect>
                                    <p:anim calcmode="lin" valueType="num">
                                      <p:cBhvr>
                                        <p:cTn id="2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fade">
                                      <p:cBhvr>
                                        <p:cTn id="27" dur="1000"/>
                                        <p:tgtEl>
                                          <p:spTgt spid="13">
                                            <p:txEl>
                                              <p:pRg st="2" end="2"/>
                                            </p:txEl>
                                          </p:spTgt>
                                        </p:tgtEl>
                                      </p:cBhvr>
                                    </p:animEffect>
                                    <p:anim calcmode="lin" valueType="num">
                                      <p:cBhvr>
                                        <p:cTn id="2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3">
                                            <p:txEl>
                                              <p:pRg st="3" end="3"/>
                                            </p:txEl>
                                          </p:spTgt>
                                        </p:tgtEl>
                                        <p:attrNameLst>
                                          <p:attrName>style.visibility</p:attrName>
                                        </p:attrNameLst>
                                      </p:cBhvr>
                                      <p:to>
                                        <p:strVal val="visible"/>
                                      </p:to>
                                    </p:set>
                                    <p:animEffect transition="in" filter="fade">
                                      <p:cBhvr>
                                        <p:cTn id="32" dur="1000"/>
                                        <p:tgtEl>
                                          <p:spTgt spid="13">
                                            <p:txEl>
                                              <p:pRg st="3" end="3"/>
                                            </p:txEl>
                                          </p:spTgt>
                                        </p:tgtEl>
                                      </p:cBhvr>
                                    </p:animEffect>
                                    <p:anim calcmode="lin" valueType="num">
                                      <p:cBhvr>
                                        <p:cTn id="3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3">
                                            <p:txEl>
                                              <p:pRg st="4" end="4"/>
                                            </p:txEl>
                                          </p:spTgt>
                                        </p:tgtEl>
                                        <p:attrNameLst>
                                          <p:attrName>style.visibility</p:attrName>
                                        </p:attrNameLst>
                                      </p:cBhvr>
                                      <p:to>
                                        <p:strVal val="visible"/>
                                      </p:to>
                                    </p:set>
                                    <p:animEffect transition="in" filter="fade">
                                      <p:cBhvr>
                                        <p:cTn id="37" dur="1000"/>
                                        <p:tgtEl>
                                          <p:spTgt spid="13">
                                            <p:txEl>
                                              <p:pRg st="4" end="4"/>
                                            </p:txEl>
                                          </p:spTgt>
                                        </p:tgtEl>
                                      </p:cBhvr>
                                    </p:animEffect>
                                    <p:anim calcmode="lin" valueType="num">
                                      <p:cBhvr>
                                        <p:cTn id="3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p:bldLst>
  </p:timing>
  <p:hf hdr="0" ftr="0" dt="0"/>
  <p:txStyles>
    <p:titleStyle>
      <a:lvl1pPr algn="l" rtl="0" eaLnBrk="1" latinLnBrk="0" hangingPunct="1">
        <a:spcBef>
          <a:spcPct val="0"/>
        </a:spcBef>
        <a:buNone/>
        <a:defRPr sz="2800" kern="1200">
          <a:solidFill>
            <a:schemeClr val="bg1"/>
          </a:solidFill>
          <a:latin typeface="Times New Roman" pitchFamily="18" charset="0"/>
          <a:ea typeface="+mj-ea"/>
          <a:cs typeface="Times New Roman" pitchFamily="18" charset="0"/>
        </a:defRPr>
      </a:lvl1pPr>
      <a:extLst/>
    </p:titleStyle>
    <p:bodyStyle>
      <a:lvl1pPr marL="375503" indent="-375503" algn="l" rtl="0" eaLnBrk="1" latinLnBrk="0" hangingPunct="1">
        <a:spcBef>
          <a:spcPts val="821"/>
        </a:spcBef>
        <a:buClr>
          <a:schemeClr val="accent2"/>
        </a:buClr>
        <a:buSzPct val="60000"/>
        <a:buFont typeface="Wingdings"/>
        <a:buChar char=""/>
        <a:defRPr sz="2100" kern="1200">
          <a:solidFill>
            <a:schemeClr val="tx1"/>
          </a:solidFill>
          <a:latin typeface="Times New Roman" pitchFamily="18" charset="0"/>
          <a:ea typeface="+mn-ea"/>
          <a:cs typeface="Times New Roman" pitchFamily="18" charset="0"/>
        </a:defRPr>
      </a:lvl1pPr>
      <a:lvl2pPr marL="751006" indent="-321860" algn="l" rtl="0" eaLnBrk="1" latinLnBrk="0" hangingPunct="1">
        <a:spcBef>
          <a:spcPts val="645"/>
        </a:spcBef>
        <a:buClr>
          <a:schemeClr val="accent1"/>
        </a:buClr>
        <a:buSzPct val="70000"/>
        <a:buFont typeface="Wingdings 2"/>
        <a:buChar char=""/>
        <a:defRPr sz="2100" kern="1200">
          <a:solidFill>
            <a:schemeClr val="tx1"/>
          </a:solidFill>
          <a:latin typeface="Times New Roman" pitchFamily="18" charset="0"/>
          <a:ea typeface="+mn-ea"/>
          <a:cs typeface="Times New Roman" pitchFamily="18" charset="0"/>
        </a:defRPr>
      </a:lvl2pPr>
      <a:lvl3pPr marL="1072866" indent="-268216" algn="l" rtl="0" eaLnBrk="1" latinLnBrk="0" hangingPunct="1">
        <a:spcBef>
          <a:spcPts val="587"/>
        </a:spcBef>
        <a:buClr>
          <a:schemeClr val="accent2"/>
        </a:buClr>
        <a:buSzPct val="75000"/>
        <a:buFont typeface="Wingdings"/>
        <a:buChar char=""/>
        <a:defRPr sz="2100" kern="1200">
          <a:solidFill>
            <a:schemeClr val="tx1"/>
          </a:solidFill>
          <a:latin typeface="Times New Roman" pitchFamily="18" charset="0"/>
          <a:ea typeface="+mn-ea"/>
          <a:cs typeface="Times New Roman" pitchFamily="18" charset="0"/>
        </a:defRPr>
      </a:lvl3pPr>
      <a:lvl4pPr marL="1609298" indent="-268216" algn="l" rtl="0" eaLnBrk="1" latinLnBrk="0" hangingPunct="1">
        <a:spcBef>
          <a:spcPts val="469"/>
        </a:spcBef>
        <a:buClr>
          <a:schemeClr val="accent3"/>
        </a:buClr>
        <a:buSzPct val="75000"/>
        <a:buFont typeface="Wingdings"/>
        <a:buChar char=""/>
        <a:defRPr sz="2100" kern="1200">
          <a:solidFill>
            <a:schemeClr val="tx1"/>
          </a:solidFill>
          <a:latin typeface="Times New Roman" pitchFamily="18" charset="0"/>
          <a:ea typeface="+mn-ea"/>
          <a:cs typeface="Times New Roman" pitchFamily="18" charset="0"/>
        </a:defRPr>
      </a:lvl4pPr>
      <a:lvl5pPr marL="2145731" indent="-268216" algn="l" rtl="0" eaLnBrk="1" latinLnBrk="0" hangingPunct="1">
        <a:spcBef>
          <a:spcPts val="469"/>
        </a:spcBef>
        <a:buClr>
          <a:schemeClr val="accent4"/>
        </a:buClr>
        <a:buSzPct val="65000"/>
        <a:buFont typeface="Wingdings"/>
        <a:buChar char=""/>
        <a:defRPr sz="2100" kern="1200">
          <a:solidFill>
            <a:schemeClr val="tx1"/>
          </a:solidFill>
          <a:latin typeface="Times New Roman" pitchFamily="18" charset="0"/>
          <a:ea typeface="+mn-ea"/>
          <a:cs typeface="Times New Roman" pitchFamily="18" charset="0"/>
        </a:defRPr>
      </a:lvl5pPr>
      <a:lvl6pPr marL="2467591" indent="-268216" algn="l" rtl="0" eaLnBrk="1" latinLnBrk="0" hangingPunct="1">
        <a:spcBef>
          <a:spcPct val="20000"/>
        </a:spcBef>
        <a:buClr>
          <a:schemeClr val="accent1"/>
        </a:buClr>
        <a:buFont typeface="Wingdings"/>
        <a:buNone/>
        <a:defRPr sz="2100" kern="1200" baseline="0">
          <a:solidFill>
            <a:schemeClr val="tx1"/>
          </a:solidFill>
          <a:latin typeface="+mn-lt"/>
          <a:ea typeface="+mn-ea"/>
          <a:cs typeface="+mn-cs"/>
        </a:defRPr>
      </a:lvl6pPr>
      <a:lvl7pPr marL="2789450" indent="-268216" algn="l" rtl="0" eaLnBrk="1" latinLnBrk="0" hangingPunct="1">
        <a:spcBef>
          <a:spcPct val="20000"/>
        </a:spcBef>
        <a:buClr>
          <a:schemeClr val="accent2"/>
        </a:buClr>
        <a:buFont typeface="Wingdings"/>
        <a:buChar char="§"/>
        <a:defRPr sz="2100" kern="1200" baseline="0">
          <a:solidFill>
            <a:schemeClr val="tx1"/>
          </a:solidFill>
          <a:latin typeface="+mn-lt"/>
          <a:ea typeface="+mn-ea"/>
          <a:cs typeface="+mn-cs"/>
        </a:defRPr>
      </a:lvl7pPr>
      <a:lvl8pPr marL="3111310" indent="-268216" algn="l" rtl="0" eaLnBrk="1" latinLnBrk="0" hangingPunct="1">
        <a:spcBef>
          <a:spcPct val="20000"/>
        </a:spcBef>
        <a:buClr>
          <a:schemeClr val="accent3"/>
        </a:buClr>
        <a:buFont typeface="Wingdings"/>
        <a:buChar char="§"/>
        <a:defRPr sz="2100" kern="1200" baseline="0">
          <a:solidFill>
            <a:schemeClr val="tx1"/>
          </a:solidFill>
          <a:latin typeface="+mn-lt"/>
          <a:ea typeface="+mn-ea"/>
          <a:cs typeface="+mn-cs"/>
        </a:defRPr>
      </a:lvl8pPr>
      <a:lvl9pPr marL="3433170" indent="-268216" algn="l" rtl="0" eaLnBrk="1" latinLnBrk="0" hangingPunct="1">
        <a:spcBef>
          <a:spcPct val="20000"/>
        </a:spcBef>
        <a:buClr>
          <a:schemeClr val="accent4"/>
        </a:buClr>
        <a:buFont typeface="Wingdings"/>
        <a:buChar char="§"/>
        <a:defRPr sz="21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536433" algn="l" rtl="0" eaLnBrk="1" hangingPunct="1">
        <a:defRPr kern="1200">
          <a:solidFill>
            <a:schemeClr val="tx1"/>
          </a:solidFill>
          <a:latin typeface="+mn-lt"/>
          <a:ea typeface="+mn-ea"/>
          <a:cs typeface="+mn-cs"/>
        </a:defRPr>
      </a:lvl2pPr>
      <a:lvl3pPr marL="1072866" algn="l" rtl="0" eaLnBrk="1" hangingPunct="1">
        <a:defRPr kern="1200">
          <a:solidFill>
            <a:schemeClr val="tx1"/>
          </a:solidFill>
          <a:latin typeface="+mn-lt"/>
          <a:ea typeface="+mn-ea"/>
          <a:cs typeface="+mn-cs"/>
        </a:defRPr>
      </a:lvl3pPr>
      <a:lvl4pPr marL="1609298" algn="l" rtl="0" eaLnBrk="1" hangingPunct="1">
        <a:defRPr kern="1200">
          <a:solidFill>
            <a:schemeClr val="tx1"/>
          </a:solidFill>
          <a:latin typeface="+mn-lt"/>
          <a:ea typeface="+mn-ea"/>
          <a:cs typeface="+mn-cs"/>
        </a:defRPr>
      </a:lvl4pPr>
      <a:lvl5pPr marL="2145731" algn="l" rtl="0" eaLnBrk="1" hangingPunct="1">
        <a:defRPr kern="1200">
          <a:solidFill>
            <a:schemeClr val="tx1"/>
          </a:solidFill>
          <a:latin typeface="+mn-lt"/>
          <a:ea typeface="+mn-ea"/>
          <a:cs typeface="+mn-cs"/>
        </a:defRPr>
      </a:lvl5pPr>
      <a:lvl6pPr marL="2682164" algn="l" rtl="0" eaLnBrk="1" hangingPunct="1">
        <a:defRPr kern="1200">
          <a:solidFill>
            <a:schemeClr val="tx1"/>
          </a:solidFill>
          <a:latin typeface="+mn-lt"/>
          <a:ea typeface="+mn-ea"/>
          <a:cs typeface="+mn-cs"/>
        </a:defRPr>
      </a:lvl6pPr>
      <a:lvl7pPr marL="3218597" algn="l" rtl="0" eaLnBrk="1" hangingPunct="1">
        <a:defRPr kern="1200">
          <a:solidFill>
            <a:schemeClr val="tx1"/>
          </a:solidFill>
          <a:latin typeface="+mn-lt"/>
          <a:ea typeface="+mn-ea"/>
          <a:cs typeface="+mn-cs"/>
        </a:defRPr>
      </a:lvl7pPr>
      <a:lvl8pPr marL="3755029" algn="l" rtl="0" eaLnBrk="1" hangingPunct="1">
        <a:defRPr kern="1200">
          <a:solidFill>
            <a:schemeClr val="tx1"/>
          </a:solidFill>
          <a:latin typeface="+mn-lt"/>
          <a:ea typeface="+mn-ea"/>
          <a:cs typeface="+mn-cs"/>
        </a:defRPr>
      </a:lvl8pPr>
      <a:lvl9pPr marL="4291462"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11.xml"/><Relationship Id="rId5" Type="http://schemas.openxmlformats.org/officeDocument/2006/relationships/image" Target="../media/image34.png"/><Relationship Id="rId4" Type="http://schemas.openxmlformats.org/officeDocument/2006/relationships/image" Target="../media/image3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19B0-98A0-4F0D-84F6-A7A6BB41F462}"/>
              </a:ext>
            </a:extLst>
          </p:cNvPr>
          <p:cNvSpPr>
            <a:spLocks noGrp="1"/>
          </p:cNvSpPr>
          <p:nvPr>
            <p:ph type="ctrTitle"/>
          </p:nvPr>
        </p:nvSpPr>
        <p:spPr/>
        <p:txBody>
          <a:bodyPr>
            <a:normAutofit/>
          </a:bodyPr>
          <a:lstStyle/>
          <a:p>
            <a:r>
              <a:rPr lang="en-US" sz="4000" dirty="0">
                <a:latin typeface="Arial" panose="020B0604020202020204" pitchFamily="34" charset="0"/>
                <a:cs typeface="Arial" panose="020B0604020202020204" pitchFamily="34" charset="0"/>
              </a:rPr>
              <a:t>File and Printer sharing in Windows NT Environment </a:t>
            </a:r>
          </a:p>
        </p:txBody>
      </p:sp>
      <p:sp>
        <p:nvSpPr>
          <p:cNvPr id="3" name="Subtitle 2">
            <a:extLst>
              <a:ext uri="{FF2B5EF4-FFF2-40B4-BE49-F238E27FC236}">
                <a16:creationId xmlns:a16="http://schemas.microsoft.com/office/drawing/2014/main" id="{1A7EEA48-BFE4-4B38-B6C7-BFD6FB0CBDB1}"/>
              </a:ext>
            </a:extLst>
          </p:cNvPr>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1999" cy="6858000"/>
          </a:xfrm>
          <a:prstGeom prst="rect">
            <a:avLst/>
          </a:prstGeom>
        </p:spPr>
      </p:pic>
      <p:sp>
        <p:nvSpPr>
          <p:cNvPr id="5" name="TextBox 4"/>
          <p:cNvSpPr txBox="1"/>
          <p:nvPr/>
        </p:nvSpPr>
        <p:spPr>
          <a:xfrm>
            <a:off x="1883391" y="1"/>
            <a:ext cx="10208525" cy="1323439"/>
          </a:xfrm>
          <a:prstGeom prst="rect">
            <a:avLst/>
          </a:prstGeom>
          <a:noFill/>
        </p:spPr>
        <p:txBody>
          <a:bodyPr wrap="square" rtlCol="0">
            <a:spAutoFit/>
          </a:bodyPr>
          <a:lstStyle/>
          <a:p>
            <a:pPr algn="ctr"/>
            <a:r>
              <a:rPr lang="en-US" sz="2000" b="1" dirty="0">
                <a:solidFill>
                  <a:schemeClr val="bg1"/>
                </a:solidFill>
              </a:rPr>
              <a:t>NATIONAL INSTITUTE OF ELECTRONICS AND INFORMATION TECHNOLOGY</a:t>
            </a:r>
          </a:p>
          <a:p>
            <a:pPr algn="ctr"/>
            <a:r>
              <a:rPr lang="en-US" sz="2000" dirty="0" smtClean="0">
                <a:solidFill>
                  <a:schemeClr val="bg1"/>
                </a:solidFill>
              </a:rPr>
              <a:t>Birla Farms, Bada Phull, Ropar</a:t>
            </a:r>
            <a:endParaRPr lang="en-US" sz="2000" dirty="0">
              <a:solidFill>
                <a:schemeClr val="bg1"/>
              </a:solidFill>
            </a:endParaRPr>
          </a:p>
          <a:p>
            <a:endParaRPr lang="en-US" sz="2000" dirty="0"/>
          </a:p>
          <a:p>
            <a:endParaRPr lang="en-US" sz="2000" dirty="0"/>
          </a:p>
        </p:txBody>
      </p:sp>
      <p:sp>
        <p:nvSpPr>
          <p:cNvPr id="6" name="TextBox 5"/>
          <p:cNvSpPr txBox="1"/>
          <p:nvPr/>
        </p:nvSpPr>
        <p:spPr>
          <a:xfrm>
            <a:off x="1924334" y="5057336"/>
            <a:ext cx="8843750" cy="2123658"/>
          </a:xfrm>
          <a:prstGeom prst="rect">
            <a:avLst/>
          </a:prstGeom>
          <a:noFill/>
        </p:spPr>
        <p:txBody>
          <a:bodyPr wrap="square" rtlCol="0">
            <a:spAutoFit/>
          </a:bodyPr>
          <a:lstStyle/>
          <a:p>
            <a:pPr algn="ctr"/>
            <a:r>
              <a:rPr lang="en-IN" sz="4400" b="1" dirty="0" smtClean="0">
                <a:solidFill>
                  <a:schemeClr val="bg1"/>
                </a:solidFill>
                <a:latin typeface="Times New Roman" pitchFamily="18" charset="0"/>
                <a:cs typeface="Times New Roman" pitchFamily="18" charset="0"/>
              </a:rPr>
              <a:t>NIELIT ‘O’-Level</a:t>
            </a:r>
          </a:p>
          <a:p>
            <a:pPr algn="ctr"/>
            <a:r>
              <a:rPr lang="en-IN" sz="4400" b="1" dirty="0" smtClean="0">
                <a:solidFill>
                  <a:schemeClr val="bg1"/>
                </a:solidFill>
                <a:latin typeface="Times New Roman" pitchFamily="18" charset="0"/>
                <a:cs typeface="Times New Roman" pitchFamily="18" charset="0"/>
              </a:rPr>
              <a:t>IT Tools and Network basics</a:t>
            </a:r>
            <a:endParaRPr lang="en-IN" sz="4400" dirty="0">
              <a:solidFill>
                <a:schemeClr val="bg1"/>
              </a:solidFill>
              <a:latin typeface="Times New Roman" pitchFamily="18" charset="0"/>
              <a:cs typeface="Times New Roman" pitchFamily="18" charset="0"/>
            </a:endParaRPr>
          </a:p>
          <a:p>
            <a:pPr algn="ctr"/>
            <a:endParaRPr lang="en-US" sz="4400" dirty="0"/>
          </a:p>
        </p:txBody>
      </p:sp>
    </p:spTree>
    <p:extLst>
      <p:ext uri="{BB962C8B-B14F-4D97-AF65-F5344CB8AC3E}">
        <p14:creationId xmlns:p14="http://schemas.microsoft.com/office/powerpoint/2010/main" val="3180252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516" y="761982"/>
            <a:ext cx="10680741" cy="452441"/>
          </a:xfrm>
        </p:spPr>
        <p:txBody>
          <a:bodyPr/>
          <a:lstStyle/>
          <a:p>
            <a:r>
              <a:rPr lang="en-IN" sz="2800" dirty="0" smtClean="0"/>
              <a:t>Computer Network Components</a:t>
            </a:r>
            <a:endParaRPr lang="en-IN" sz="2800" dirty="0"/>
          </a:p>
        </p:txBody>
      </p:sp>
      <p:sp>
        <p:nvSpPr>
          <p:cNvPr id="3" name="Content Placeholder 2"/>
          <p:cNvSpPr>
            <a:spLocks noGrp="1"/>
          </p:cNvSpPr>
          <p:nvPr>
            <p:ph idx="1"/>
          </p:nvPr>
        </p:nvSpPr>
        <p:spPr/>
        <p:txBody>
          <a:bodyPr/>
          <a:lstStyle/>
          <a:p>
            <a:r>
              <a:rPr lang="en-US" b="1" dirty="0"/>
              <a:t>Protocol:</a:t>
            </a:r>
          </a:p>
          <a:p>
            <a:pPr marL="0" indent="0" algn="just">
              <a:buNone/>
            </a:pPr>
            <a:r>
              <a:rPr lang="en-US" dirty="0"/>
              <a:t>A protocol is the set of defined rules that allows two entities to communicate across the network. Some standard protocols used for this purpose are IP, TCP, UDP, FTP, etc.</a:t>
            </a:r>
          </a:p>
          <a:p>
            <a:r>
              <a:rPr lang="en-US" b="1" dirty="0"/>
              <a:t>Hub:</a:t>
            </a:r>
          </a:p>
          <a:p>
            <a:pPr marL="0" indent="0" algn="just">
              <a:buNone/>
            </a:pPr>
            <a:r>
              <a:rPr lang="en-US" dirty="0"/>
              <a:t>Hub is a device that splits network connection into multiple computers. It acts a distribution center so whenever a computer requests any information from a computer or from the network it sends the request to the hub through a cable. The hub will receive the request and transmit it to the entire network</a:t>
            </a:r>
            <a:r>
              <a:rPr lang="en-US" dirty="0" smtClean="0"/>
              <a:t>.</a:t>
            </a:r>
          </a:p>
          <a:p>
            <a:r>
              <a:rPr lang="en-US" sz="2000" b="1" dirty="0" smtClean="0"/>
              <a:t>LAN Cable:</a:t>
            </a:r>
          </a:p>
          <a:p>
            <a:pPr marL="0" indent="0" algn="just">
              <a:buNone/>
            </a:pPr>
            <a:r>
              <a:rPr lang="en-US" sz="2000" dirty="0" smtClean="0"/>
              <a:t>Local Area Network(LAN) cable is also called as Ethernet or data cable. It is used for connecting a device to the internet.</a:t>
            </a:r>
          </a:p>
          <a:p>
            <a:r>
              <a:rPr lang="en-US" sz="2000" b="1" dirty="0" smtClean="0"/>
              <a:t>OSI:</a:t>
            </a:r>
          </a:p>
          <a:p>
            <a:pPr marL="0" indent="0" algn="just">
              <a:buNone/>
            </a:pPr>
            <a:r>
              <a:rPr lang="en-US" sz="2000" dirty="0" smtClean="0"/>
              <a:t>OSI stands for Open Systems Interconnection. It is a reference model which allows you to specify standards for communications</a:t>
            </a:r>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10</a:t>
            </a:fld>
            <a:endParaRPr lang="en-US" dirty="0"/>
          </a:p>
        </p:txBody>
      </p:sp>
    </p:spTree>
    <p:extLst>
      <p:ext uri="{BB962C8B-B14F-4D97-AF65-F5344CB8AC3E}">
        <p14:creationId xmlns:p14="http://schemas.microsoft.com/office/powerpoint/2010/main" val="3973728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752" y="761982"/>
            <a:ext cx="10680741" cy="452441"/>
          </a:xfrm>
        </p:spPr>
        <p:txBody>
          <a:bodyPr>
            <a:noAutofit/>
          </a:bodyPr>
          <a:lstStyle/>
          <a:p>
            <a:r>
              <a:rPr lang="en-IN" sz="2800" dirty="0"/>
              <a:t>Unique Identifiers of </a:t>
            </a:r>
            <a:r>
              <a:rPr lang="en-IN" sz="2800" dirty="0" smtClean="0"/>
              <a:t>Network</a:t>
            </a:r>
            <a:endParaRPr lang="en-IN" sz="2800" dirty="0"/>
          </a:p>
        </p:txBody>
      </p:sp>
      <p:sp>
        <p:nvSpPr>
          <p:cNvPr id="3" name="Content Placeholder 2"/>
          <p:cNvSpPr>
            <a:spLocks noGrp="1"/>
          </p:cNvSpPr>
          <p:nvPr>
            <p:ph idx="1"/>
          </p:nvPr>
        </p:nvSpPr>
        <p:spPr/>
        <p:txBody>
          <a:bodyPr>
            <a:normAutofit/>
          </a:bodyPr>
          <a:lstStyle/>
          <a:p>
            <a:r>
              <a:rPr lang="en-US" b="1" dirty="0"/>
              <a:t>Hostname:</a:t>
            </a:r>
          </a:p>
          <a:p>
            <a:pPr marL="0" indent="0" algn="just">
              <a:buNone/>
            </a:pPr>
            <a:r>
              <a:rPr lang="en-US" dirty="0"/>
              <a:t>Every device of the network is associated with a unique device, which is called hostname.</a:t>
            </a:r>
          </a:p>
          <a:p>
            <a:pPr algn="just"/>
            <a:r>
              <a:rPr lang="en-US" b="1" dirty="0"/>
              <a:t>IP Address:</a:t>
            </a:r>
          </a:p>
          <a:p>
            <a:pPr marL="0" indent="0" algn="just">
              <a:buNone/>
            </a:pPr>
            <a:r>
              <a:rPr lang="en-US" dirty="0"/>
              <a:t>IP (Internet Protocol)</a:t>
            </a:r>
            <a:r>
              <a:rPr lang="en-US" b="1" dirty="0"/>
              <a:t> </a:t>
            </a:r>
            <a:r>
              <a:rPr lang="en-US" dirty="0"/>
              <a:t>address is as a unique identifier for each device on the Internet. Length of the IP address is 32-bits. IPv6 address is 64 bits.</a:t>
            </a:r>
          </a:p>
          <a:p>
            <a:pPr algn="just"/>
            <a:r>
              <a:rPr lang="en-US" b="1" dirty="0"/>
              <a:t>DNS Server:</a:t>
            </a:r>
          </a:p>
          <a:p>
            <a:pPr marL="0" indent="0" algn="just">
              <a:buNone/>
            </a:pPr>
            <a:r>
              <a:rPr lang="en-US" dirty="0"/>
              <a:t>DNS stands for</a:t>
            </a:r>
            <a:r>
              <a:rPr lang="en-US" b="1" dirty="0"/>
              <a:t> </a:t>
            </a:r>
            <a:r>
              <a:rPr lang="en-US" dirty="0"/>
              <a:t>Domain Name System</a:t>
            </a:r>
            <a:r>
              <a:rPr lang="en-US" b="1" dirty="0"/>
              <a:t>.</a:t>
            </a:r>
            <a:r>
              <a:rPr lang="en-US" dirty="0"/>
              <a:t> It is a server which translates URL or web addresses into their corresponding IP addresses.</a:t>
            </a:r>
          </a:p>
          <a:p>
            <a:pPr algn="just"/>
            <a:r>
              <a:rPr lang="en-US" b="1" dirty="0"/>
              <a:t>MAC Address:</a:t>
            </a:r>
          </a:p>
          <a:p>
            <a:pPr marL="0" indent="0" algn="just">
              <a:buNone/>
            </a:pPr>
            <a:r>
              <a:rPr lang="en-US" dirty="0"/>
              <a:t>MAC (Media Access Control Address) is known as a physical address is a unique identifier of each host and is associated with the NIC (Network Interface Card). General length of MAC address is : 12-digit/ 6 bytes/ 48 bits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11</a:t>
            </a:fld>
            <a:endParaRPr lang="en-US" dirty="0"/>
          </a:p>
        </p:txBody>
      </p:sp>
    </p:spTree>
    <p:extLst>
      <p:ext uri="{BB962C8B-B14F-4D97-AF65-F5344CB8AC3E}">
        <p14:creationId xmlns:p14="http://schemas.microsoft.com/office/powerpoint/2010/main" val="122606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760" y="761982"/>
            <a:ext cx="10680741" cy="452441"/>
          </a:xfrm>
        </p:spPr>
        <p:txBody>
          <a:bodyPr/>
          <a:lstStyle/>
          <a:p>
            <a:r>
              <a:rPr lang="en-IN" sz="2800" dirty="0" smtClean="0"/>
              <a:t>Unique Identifiers of Network</a:t>
            </a:r>
            <a:endParaRPr lang="en-IN" sz="2800" dirty="0"/>
          </a:p>
        </p:txBody>
      </p:sp>
      <p:sp>
        <p:nvSpPr>
          <p:cNvPr id="3" name="Content Placeholder 2"/>
          <p:cNvSpPr>
            <a:spLocks noGrp="1"/>
          </p:cNvSpPr>
          <p:nvPr>
            <p:ph idx="1"/>
          </p:nvPr>
        </p:nvSpPr>
        <p:spPr>
          <a:xfrm>
            <a:off x="285709" y="1214422"/>
            <a:ext cx="11715833" cy="5643577"/>
          </a:xfrm>
        </p:spPr>
        <p:txBody>
          <a:bodyPr>
            <a:normAutofit lnSpcReduction="10000"/>
          </a:bodyPr>
          <a:lstStyle/>
          <a:p>
            <a:r>
              <a:rPr lang="en-US" sz="2400" b="1" dirty="0"/>
              <a:t>Port:</a:t>
            </a:r>
          </a:p>
          <a:p>
            <a:pPr marL="0" indent="0" algn="just">
              <a:buNone/>
            </a:pPr>
            <a:r>
              <a:rPr lang="en-US" sz="2400" dirty="0"/>
              <a:t>Port is a logical channel which allows network users to send or receive data to an application. Every host can have multiple applications running. Each of these applications are identified using the port number on which they are running</a:t>
            </a:r>
            <a:r>
              <a:rPr lang="en-US" sz="2400" dirty="0" smtClean="0"/>
              <a:t>.</a:t>
            </a:r>
          </a:p>
          <a:p>
            <a:pPr marL="0" indent="0" algn="just">
              <a:buNone/>
            </a:pPr>
            <a:endParaRPr lang="en-US" sz="2400" dirty="0"/>
          </a:p>
          <a:p>
            <a:pPr marL="0" indent="0" algn="just">
              <a:buNone/>
            </a:pPr>
            <a:endParaRPr lang="en-US" sz="1600" dirty="0" smtClean="0"/>
          </a:p>
          <a:p>
            <a:pPr marL="0" indent="0" algn="just">
              <a:buNone/>
            </a:pPr>
            <a:endParaRPr lang="en-US" sz="1600" dirty="0"/>
          </a:p>
          <a:p>
            <a:pPr marL="0" indent="0" algn="just">
              <a:buNone/>
            </a:pPr>
            <a:endParaRPr lang="en-US" sz="1600" dirty="0" smtClean="0"/>
          </a:p>
          <a:p>
            <a:pPr marL="0" indent="0" algn="just">
              <a:buNone/>
            </a:pPr>
            <a:endParaRPr lang="en-US" sz="1600" dirty="0"/>
          </a:p>
          <a:p>
            <a:pPr marL="0" indent="0" algn="just">
              <a:buNone/>
            </a:pPr>
            <a:endParaRPr lang="en-US" sz="1600" dirty="0" smtClean="0"/>
          </a:p>
          <a:p>
            <a:pPr marL="0" indent="0" algn="just">
              <a:buNone/>
            </a:pPr>
            <a:endParaRPr lang="en-US" sz="1600" dirty="0"/>
          </a:p>
          <a:p>
            <a:pPr marL="0" indent="0" algn="just">
              <a:buNone/>
            </a:pPr>
            <a:endParaRPr lang="en-US" sz="1600" dirty="0" smtClean="0"/>
          </a:p>
          <a:p>
            <a:pPr marL="0" indent="0" algn="just">
              <a:buNone/>
            </a:pPr>
            <a:endParaRPr lang="en-US" sz="1600" dirty="0"/>
          </a:p>
          <a:p>
            <a:pPr marL="0" indent="0" algn="just">
              <a:buNone/>
            </a:pPr>
            <a:endParaRPr lang="en-US" sz="1600" dirty="0" smtClean="0"/>
          </a:p>
          <a:p>
            <a:pPr marL="0" indent="0" algn="just">
              <a:buNone/>
            </a:pPr>
            <a:endParaRPr lang="en-US" sz="1600" dirty="0"/>
          </a:p>
          <a:p>
            <a:pPr marL="0" indent="0" algn="r">
              <a:buNone/>
            </a:pPr>
            <a:r>
              <a:rPr lang="en-US" sz="1600" dirty="0" err="1" smtClean="0"/>
              <a:t>BoxTutorials</a:t>
            </a:r>
            <a:endParaRPr lang="en-US" sz="1600" dirty="0" smtClean="0"/>
          </a:p>
          <a:p>
            <a:pPr marL="0" indent="0" algn="just">
              <a:buNone/>
            </a:pPr>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12</a:t>
            </a:fld>
            <a:endParaRPr lang="en-US" dirty="0"/>
          </a:p>
        </p:txBody>
      </p:sp>
      <p:pic>
        <p:nvPicPr>
          <p:cNvPr id="1028" name="Picture 4" descr="logical port | BoxTuto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042" y="2796225"/>
            <a:ext cx="4246609" cy="3782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408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240" y="761982"/>
            <a:ext cx="10680741" cy="452441"/>
          </a:xfrm>
        </p:spPr>
        <p:txBody>
          <a:bodyPr>
            <a:noAutofit/>
          </a:bodyPr>
          <a:lstStyle/>
          <a:p>
            <a:r>
              <a:rPr lang="en-IN" sz="2800" dirty="0" smtClean="0"/>
              <a:t>Types of computer network</a:t>
            </a:r>
            <a:endParaRPr lang="en-IN" sz="2800" dirty="0"/>
          </a:p>
        </p:txBody>
      </p:sp>
      <p:sp>
        <p:nvSpPr>
          <p:cNvPr id="3" name="Content Placeholder 2"/>
          <p:cNvSpPr>
            <a:spLocks noGrp="1"/>
          </p:cNvSpPr>
          <p:nvPr>
            <p:ph idx="1"/>
          </p:nvPr>
        </p:nvSpPr>
        <p:spPr/>
        <p:txBody>
          <a:bodyPr>
            <a:normAutofit lnSpcReduction="10000"/>
          </a:bodyPr>
          <a:lstStyle/>
          <a:p>
            <a:pPr algn="just"/>
            <a:r>
              <a:rPr lang="en-US" dirty="0"/>
              <a:t>There are various types of computer networks available. We can categorize them according to their size as well as their purpose.</a:t>
            </a:r>
          </a:p>
          <a:p>
            <a:pPr algn="just"/>
            <a:r>
              <a:rPr lang="en-US" dirty="0"/>
              <a:t>The size of a network should be expressed by the geographic area and number of computers, which are a part of their networks. It includes devices housed in a single room to millions of devices spread across the world</a:t>
            </a:r>
            <a:r>
              <a:rPr lang="en-US" dirty="0" smtClean="0"/>
              <a:t>.</a:t>
            </a:r>
          </a:p>
          <a:p>
            <a:pPr algn="just"/>
            <a:endParaRPr lang="en-US"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r"/>
            <a:r>
              <a:rPr lang="en-US" sz="1600" dirty="0" smtClean="0"/>
              <a:t>ttafakar.com</a:t>
            </a:r>
            <a:endParaRPr lang="en-US" sz="1600"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13</a:t>
            </a:fld>
            <a:endParaRPr lang="en-US" dirty="0"/>
          </a:p>
        </p:txBody>
      </p:sp>
      <p:pic>
        <p:nvPicPr>
          <p:cNvPr id="2050" name="Picture 2" descr="Computer networks and their types. - ttafakar.th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62" y="3304692"/>
            <a:ext cx="4378132" cy="2201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752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Types of computer network</a:t>
            </a:r>
            <a:endParaRPr lang="en-IN" sz="2800" dirty="0"/>
          </a:p>
        </p:txBody>
      </p:sp>
      <p:sp>
        <p:nvSpPr>
          <p:cNvPr id="3" name="Content Placeholder 2"/>
          <p:cNvSpPr>
            <a:spLocks noGrp="1"/>
          </p:cNvSpPr>
          <p:nvPr>
            <p:ph idx="1"/>
          </p:nvPr>
        </p:nvSpPr>
        <p:spPr/>
        <p:txBody>
          <a:bodyPr>
            <a:normAutofit/>
          </a:bodyPr>
          <a:lstStyle/>
          <a:p>
            <a:pPr algn="just"/>
            <a:r>
              <a:rPr lang="en-US" b="1" dirty="0"/>
              <a:t>LAN (Local Area Network)</a:t>
            </a:r>
            <a:r>
              <a:rPr lang="en-US" dirty="0"/>
              <a:t> - </a:t>
            </a:r>
            <a:r>
              <a:rPr lang="en-US" dirty="0" smtClean="0"/>
              <a:t>A</a:t>
            </a:r>
            <a:r>
              <a:rPr lang="en-US" dirty="0"/>
              <a:t> local area network (LAN) is a group of computers and associated devices that share a common communications line or wireless link to a server. Typically, a LAN encompasses computers and peripherals connected to a server within a distinct geographic area such as an office or a commercial establishment.</a:t>
            </a:r>
          </a:p>
          <a:p>
            <a:endParaRPr lang="en-IN" dirty="0"/>
          </a:p>
        </p:txBody>
      </p:sp>
      <p:pic>
        <p:nvPicPr>
          <p:cNvPr id="4" name="Picture 3"/>
          <p:cNvPicPr>
            <a:picLocks noChangeAspect="1"/>
          </p:cNvPicPr>
          <p:nvPr/>
        </p:nvPicPr>
        <p:blipFill>
          <a:blip r:embed="rId2" cstate="print"/>
          <a:stretch>
            <a:fillRect/>
          </a:stretch>
        </p:blipFill>
        <p:spPr>
          <a:xfrm>
            <a:off x="4203644" y="3467432"/>
            <a:ext cx="2892139" cy="2455483"/>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14</a:t>
            </a:fld>
            <a:endParaRPr lang="en-US" dirty="0"/>
          </a:p>
        </p:txBody>
      </p:sp>
    </p:spTree>
    <p:extLst>
      <p:ext uri="{BB962C8B-B14F-4D97-AF65-F5344CB8AC3E}">
        <p14:creationId xmlns:p14="http://schemas.microsoft.com/office/powerpoint/2010/main" val="2830980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Types of computer network</a:t>
            </a:r>
            <a:endParaRPr lang="en-IN" sz="2800" dirty="0"/>
          </a:p>
        </p:txBody>
      </p:sp>
      <p:sp>
        <p:nvSpPr>
          <p:cNvPr id="3" name="Content Placeholder 2"/>
          <p:cNvSpPr>
            <a:spLocks noGrp="1"/>
          </p:cNvSpPr>
          <p:nvPr>
            <p:ph idx="1"/>
          </p:nvPr>
        </p:nvSpPr>
        <p:spPr/>
        <p:txBody>
          <a:bodyPr>
            <a:normAutofit/>
          </a:bodyPr>
          <a:lstStyle/>
          <a:p>
            <a:pPr marL="0" indent="0">
              <a:buNone/>
            </a:pPr>
            <a:r>
              <a:rPr lang="en-US" b="1" dirty="0"/>
              <a:t>Advantages of LAN</a:t>
            </a:r>
          </a:p>
          <a:p>
            <a:pPr algn="just"/>
            <a:r>
              <a:rPr lang="en-US" dirty="0" smtClean="0"/>
              <a:t>Computer </a:t>
            </a:r>
            <a:r>
              <a:rPr lang="en-US" dirty="0"/>
              <a:t>resources like hard-disks, DVD-ROM, and printers can share local area networks. This significantly reduces the cost of hardware purchases.</a:t>
            </a:r>
          </a:p>
          <a:p>
            <a:pPr algn="just"/>
            <a:r>
              <a:rPr lang="en-US" dirty="0"/>
              <a:t>You can use the same software over the network instead of purchasing the licensed software for each client in the network.</a:t>
            </a:r>
          </a:p>
          <a:p>
            <a:pPr algn="just"/>
            <a:r>
              <a:rPr lang="en-US" dirty="0"/>
              <a:t>Data of all network users can be stored on a single hard disk of the server computer.</a:t>
            </a:r>
          </a:p>
          <a:p>
            <a:pPr algn="just"/>
            <a:r>
              <a:rPr lang="en-US" dirty="0"/>
              <a:t>You can easily transfer data and messages over networked computers.</a:t>
            </a:r>
          </a:p>
          <a:p>
            <a:pPr algn="just"/>
            <a:r>
              <a:rPr lang="en-US" dirty="0"/>
              <a:t>It will be easy to manage data at only one place, which makes data more secure.</a:t>
            </a:r>
          </a:p>
          <a:p>
            <a:pPr algn="just"/>
            <a:r>
              <a:rPr lang="en-US" dirty="0"/>
              <a:t>Local Area Network offers the facility to share a single internet connection among all the LAN users.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15</a:t>
            </a:fld>
            <a:endParaRPr lang="en-US" dirty="0"/>
          </a:p>
        </p:txBody>
      </p:sp>
    </p:spTree>
    <p:extLst>
      <p:ext uri="{BB962C8B-B14F-4D97-AF65-F5344CB8AC3E}">
        <p14:creationId xmlns:p14="http://schemas.microsoft.com/office/powerpoint/2010/main" val="842811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Types of computer network</a:t>
            </a:r>
            <a:endParaRPr lang="en-IN" sz="2800" dirty="0"/>
          </a:p>
        </p:txBody>
      </p:sp>
      <p:sp>
        <p:nvSpPr>
          <p:cNvPr id="3" name="Content Placeholder 2"/>
          <p:cNvSpPr>
            <a:spLocks noGrp="1"/>
          </p:cNvSpPr>
          <p:nvPr>
            <p:ph idx="1"/>
          </p:nvPr>
        </p:nvSpPr>
        <p:spPr/>
        <p:txBody>
          <a:bodyPr>
            <a:normAutofit/>
          </a:bodyPr>
          <a:lstStyle/>
          <a:p>
            <a:pPr algn="just"/>
            <a:r>
              <a:rPr lang="en-US" b="1" dirty="0"/>
              <a:t>MAN(Metropolitan Area Network) </a:t>
            </a:r>
            <a:r>
              <a:rPr lang="en-US" dirty="0"/>
              <a:t>- A metropolitan area network is a computer network that interconnects users with computer resources in a geographic area or region larger than that covered by even a large local area network (LAN) but smaller than the area covered by a wide area network (WAN). The term is applied to the interconnection of networks in a city into a single larger network (which may then also offer efficient connection to a wide area network). It is also used to mean the interconnection of several local area networks by bridging them with backbone lines</a:t>
            </a:r>
            <a:r>
              <a:rPr lang="en-US" dirty="0" smtClean="0"/>
              <a:t>.</a:t>
            </a:r>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16</a:t>
            </a:fld>
            <a:endParaRPr lang="en-US" dirty="0"/>
          </a:p>
        </p:txBody>
      </p:sp>
      <p:pic>
        <p:nvPicPr>
          <p:cNvPr id="5" name="Picture 4"/>
          <p:cNvPicPr>
            <a:picLocks noChangeAspect="1"/>
          </p:cNvPicPr>
          <p:nvPr/>
        </p:nvPicPr>
        <p:blipFill>
          <a:blip r:embed="rId2" cstate="print"/>
          <a:stretch>
            <a:fillRect/>
          </a:stretch>
        </p:blipFill>
        <p:spPr>
          <a:xfrm>
            <a:off x="2890495" y="3394841"/>
            <a:ext cx="4769045" cy="3184080"/>
          </a:xfrm>
          <a:prstGeom prst="rect">
            <a:avLst/>
          </a:prstGeom>
        </p:spPr>
      </p:pic>
    </p:spTree>
    <p:extLst>
      <p:ext uri="{BB962C8B-B14F-4D97-AF65-F5344CB8AC3E}">
        <p14:creationId xmlns:p14="http://schemas.microsoft.com/office/powerpoint/2010/main" val="1158648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Types of computer network</a:t>
            </a:r>
            <a:endParaRPr lang="en-IN" sz="2800" dirty="0"/>
          </a:p>
        </p:txBody>
      </p:sp>
      <p:sp>
        <p:nvSpPr>
          <p:cNvPr id="3" name="Content Placeholder 2"/>
          <p:cNvSpPr>
            <a:spLocks noGrp="1"/>
          </p:cNvSpPr>
          <p:nvPr>
            <p:ph idx="1"/>
          </p:nvPr>
        </p:nvSpPr>
        <p:spPr/>
        <p:txBody>
          <a:bodyPr/>
          <a:lstStyle/>
          <a:p>
            <a:pPr marL="0" indent="0">
              <a:buNone/>
            </a:pPr>
            <a:r>
              <a:rPr lang="en-US" b="1" dirty="0"/>
              <a:t>Advantages of MAN</a:t>
            </a:r>
          </a:p>
          <a:p>
            <a:pPr algn="just"/>
            <a:r>
              <a:rPr lang="en-US" dirty="0" smtClean="0"/>
              <a:t>It </a:t>
            </a:r>
            <a:r>
              <a:rPr lang="en-US" dirty="0"/>
              <a:t>offers fast communication using high-speed carriers, like fiber optic cables.</a:t>
            </a:r>
          </a:p>
          <a:p>
            <a:pPr algn="just"/>
            <a:r>
              <a:rPr lang="en-US" dirty="0"/>
              <a:t>It provides excellent support for an extensive size network and greater access to WANs.</a:t>
            </a:r>
          </a:p>
          <a:p>
            <a:pPr algn="just"/>
            <a:r>
              <a:rPr lang="en-US" dirty="0"/>
              <a:t>The dual bus in MAN network provides support to transmit data in both directions concurrently.</a:t>
            </a:r>
          </a:p>
          <a:p>
            <a:pPr algn="just"/>
            <a:r>
              <a:rPr lang="en-US" dirty="0"/>
              <a:t>A MAN network mostly includes some areas of a city or an entire city.</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17</a:t>
            </a:fld>
            <a:endParaRPr lang="en-US" dirty="0"/>
          </a:p>
        </p:txBody>
      </p:sp>
    </p:spTree>
    <p:extLst>
      <p:ext uri="{BB962C8B-B14F-4D97-AF65-F5344CB8AC3E}">
        <p14:creationId xmlns:p14="http://schemas.microsoft.com/office/powerpoint/2010/main" val="1580792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computer network</a:t>
            </a:r>
            <a:endParaRPr lang="en-IN" dirty="0"/>
          </a:p>
        </p:txBody>
      </p:sp>
      <p:sp>
        <p:nvSpPr>
          <p:cNvPr id="3" name="Content Placeholder 2"/>
          <p:cNvSpPr>
            <a:spLocks noGrp="1"/>
          </p:cNvSpPr>
          <p:nvPr>
            <p:ph idx="1"/>
          </p:nvPr>
        </p:nvSpPr>
        <p:spPr/>
        <p:txBody>
          <a:bodyPr/>
          <a:lstStyle/>
          <a:p>
            <a:pPr algn="just"/>
            <a:r>
              <a:rPr lang="en-US" b="1" dirty="0" smtClean="0"/>
              <a:t>WAN (Wide Area Network)</a:t>
            </a:r>
            <a:r>
              <a:rPr lang="en-US" dirty="0" smtClean="0"/>
              <a:t> - A wide area network (WAN) is a network that exists over a large-scale geographical area. A WAN connects different smaller networks, including local area networks (LANs) and metro area networks (MANs). This ensures that computers and users in one location can communicate with computers and users in other locations. WAN implementation can be done either with the help of the public transmission system or a private network.</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18</a:t>
            </a:fld>
            <a:endParaRPr lang="en-US" dirty="0"/>
          </a:p>
        </p:txBody>
      </p:sp>
      <p:pic>
        <p:nvPicPr>
          <p:cNvPr id="5" name="Picture 4"/>
          <p:cNvPicPr>
            <a:picLocks noChangeAspect="1"/>
          </p:cNvPicPr>
          <p:nvPr/>
        </p:nvPicPr>
        <p:blipFill>
          <a:blip r:embed="rId2" cstate="print"/>
          <a:stretch>
            <a:fillRect/>
          </a:stretch>
        </p:blipFill>
        <p:spPr>
          <a:xfrm>
            <a:off x="3264576" y="3009334"/>
            <a:ext cx="4660221" cy="3485469"/>
          </a:xfrm>
          <a:prstGeom prst="rect">
            <a:avLst/>
          </a:prstGeom>
        </p:spPr>
      </p:pic>
    </p:spTree>
    <p:extLst>
      <p:ext uri="{BB962C8B-B14F-4D97-AF65-F5344CB8AC3E}">
        <p14:creationId xmlns:p14="http://schemas.microsoft.com/office/powerpoint/2010/main" val="1592416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computer network</a:t>
            </a:r>
            <a:endParaRPr lang="en-IN" dirty="0"/>
          </a:p>
        </p:txBody>
      </p:sp>
      <p:sp>
        <p:nvSpPr>
          <p:cNvPr id="3" name="Content Placeholder 2"/>
          <p:cNvSpPr>
            <a:spLocks noGrp="1"/>
          </p:cNvSpPr>
          <p:nvPr>
            <p:ph idx="1"/>
          </p:nvPr>
        </p:nvSpPr>
        <p:spPr/>
        <p:txBody>
          <a:bodyPr/>
          <a:lstStyle/>
          <a:p>
            <a:pPr marL="0" indent="0">
              <a:buNone/>
            </a:pPr>
            <a:r>
              <a:rPr lang="en-US" b="1" dirty="0"/>
              <a:t>Advantages of WAN</a:t>
            </a:r>
          </a:p>
          <a:p>
            <a:pPr algn="just"/>
            <a:r>
              <a:rPr lang="en-US" dirty="0" smtClean="0"/>
              <a:t>WAN </a:t>
            </a:r>
            <a:r>
              <a:rPr lang="en-US" dirty="0"/>
              <a:t>helps you to cover a larger geographical area. Therefore business offices situated at longer distances can easily communicate.</a:t>
            </a:r>
          </a:p>
          <a:p>
            <a:pPr algn="just"/>
            <a:r>
              <a:rPr lang="en-US" dirty="0"/>
              <a:t>Contains devices like mobile phones, laptop, tablet, computers, gaming consoles, etc.</a:t>
            </a:r>
          </a:p>
          <a:p>
            <a:pPr algn="just"/>
            <a:r>
              <a:rPr lang="en-US" dirty="0"/>
              <a:t>WLAN connections work using radio transmitters and receivers built into client devices.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19</a:t>
            </a:fld>
            <a:endParaRPr lang="en-US" dirty="0"/>
          </a:p>
        </p:txBody>
      </p:sp>
    </p:spTree>
    <p:extLst>
      <p:ext uri="{BB962C8B-B14F-4D97-AF65-F5344CB8AC3E}">
        <p14:creationId xmlns:p14="http://schemas.microsoft.com/office/powerpoint/2010/main" val="1323820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Introduction to Internet and WWW</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2</a:t>
            </a:fld>
            <a:endParaRPr lang="en-US"/>
          </a:p>
        </p:txBody>
      </p:sp>
    </p:spTree>
    <p:extLst>
      <p:ext uri="{BB962C8B-B14F-4D97-AF65-F5344CB8AC3E}">
        <p14:creationId xmlns:p14="http://schemas.microsoft.com/office/powerpoint/2010/main" val="1023126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400" dirty="0" smtClean="0"/>
              <a:t>Network Topology</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20</a:t>
            </a:fld>
            <a:endParaRPr lang="en-US"/>
          </a:p>
        </p:txBody>
      </p:sp>
    </p:spTree>
    <p:extLst>
      <p:ext uri="{BB962C8B-B14F-4D97-AF65-F5344CB8AC3E}">
        <p14:creationId xmlns:p14="http://schemas.microsoft.com/office/powerpoint/2010/main" val="312697809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smtClean="0"/>
              <a:t>Network Topology</a:t>
            </a:r>
            <a:endParaRPr lang="en-IN" dirty="0"/>
          </a:p>
        </p:txBody>
      </p:sp>
      <p:sp>
        <p:nvSpPr>
          <p:cNvPr id="3" name="Content Placeholder 2"/>
          <p:cNvSpPr>
            <a:spLocks noGrp="1"/>
          </p:cNvSpPr>
          <p:nvPr>
            <p:ph idx="1"/>
          </p:nvPr>
        </p:nvSpPr>
        <p:spPr/>
        <p:txBody>
          <a:bodyPr/>
          <a:lstStyle/>
          <a:p>
            <a:pPr algn="just"/>
            <a:r>
              <a:rPr lang="en-US" dirty="0"/>
              <a:t>The arrangement of a network which comprises of nodes and connecting lines via sender and receiver is referred as network topology. The various network topologies are </a:t>
            </a:r>
            <a:r>
              <a:rPr lang="en-US" dirty="0" smtClean="0"/>
              <a:t>:</a:t>
            </a:r>
          </a:p>
          <a:p>
            <a:pPr marL="0" indent="0" fontAlgn="base">
              <a:buNone/>
            </a:pPr>
            <a:r>
              <a:rPr lang="en-US" b="1" dirty="0"/>
              <a:t>a) Mesh Topology :</a:t>
            </a:r>
          </a:p>
          <a:p>
            <a:pPr marL="0" indent="0" algn="just" fontAlgn="base">
              <a:buNone/>
            </a:pPr>
            <a:r>
              <a:rPr lang="en-US" dirty="0" smtClean="0"/>
              <a:t>     In </a:t>
            </a:r>
            <a:r>
              <a:rPr lang="en-US" dirty="0"/>
              <a:t>mesh topology, every device is connected to another device via particular channel.</a:t>
            </a:r>
          </a:p>
          <a:p>
            <a:pPr marL="0" indent="0">
              <a:buNone/>
            </a:pPr>
            <a:r>
              <a:rPr lang="en-US" dirty="0"/>
              <a:t/>
            </a:r>
            <a:br>
              <a:rPr lang="en-US" dirty="0"/>
            </a:br>
            <a:endParaRPr lang="en-IN" dirty="0"/>
          </a:p>
        </p:txBody>
      </p:sp>
      <p:pic>
        <p:nvPicPr>
          <p:cNvPr id="1026" name="Picture 2" descr="https://media.geeksforgeeks.org/wp-content/uploads/1-7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0487" y="3427658"/>
            <a:ext cx="2800350" cy="233362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21</a:t>
            </a:fld>
            <a:endParaRPr lang="en-US" dirty="0"/>
          </a:p>
        </p:txBody>
      </p:sp>
    </p:spTree>
    <p:extLst>
      <p:ext uri="{BB962C8B-B14F-4D97-AF65-F5344CB8AC3E}">
        <p14:creationId xmlns:p14="http://schemas.microsoft.com/office/powerpoint/2010/main" val="3079139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Network Topology</a:t>
            </a:r>
            <a:endParaRPr lang="en-IN" dirty="0"/>
          </a:p>
        </p:txBody>
      </p:sp>
      <p:sp>
        <p:nvSpPr>
          <p:cNvPr id="3" name="Content Placeholder 2"/>
          <p:cNvSpPr>
            <a:spLocks noGrp="1"/>
          </p:cNvSpPr>
          <p:nvPr>
            <p:ph idx="1"/>
          </p:nvPr>
        </p:nvSpPr>
        <p:spPr/>
        <p:txBody>
          <a:bodyPr>
            <a:normAutofit/>
          </a:bodyPr>
          <a:lstStyle/>
          <a:p>
            <a:pPr marL="0" indent="0" algn="just" fontAlgn="base">
              <a:buNone/>
            </a:pPr>
            <a:r>
              <a:rPr lang="en-US" dirty="0" smtClean="0"/>
              <a:t>In mesh topology, every </a:t>
            </a:r>
            <a:r>
              <a:rPr lang="en-US" dirty="0"/>
              <a:t>device is connected with another via dedicated channels. These channels are known as links.</a:t>
            </a:r>
          </a:p>
          <a:p>
            <a:pPr algn="just" fontAlgn="base"/>
            <a:r>
              <a:rPr lang="en-US" dirty="0"/>
              <a:t>If suppose, N number of devices are connected with each other in mesh topology, then total number of ports that is required by each device is ​ N-1. In the Figure 1, there are 5 devices connected to each other, hence total number of ports required is 4.</a:t>
            </a:r>
          </a:p>
          <a:p>
            <a:pPr algn="just" fontAlgn="base"/>
            <a:r>
              <a:rPr lang="en-US" dirty="0"/>
              <a:t>If suppose, N number of devices are connected with each other in mesh topology, then total number of dedicated links required to connect them is </a:t>
            </a:r>
            <a:r>
              <a:rPr lang="en-US" baseline="30000" dirty="0"/>
              <a:t>N</a:t>
            </a:r>
            <a:r>
              <a:rPr lang="en-US" dirty="0"/>
              <a:t>C</a:t>
            </a:r>
            <a:r>
              <a:rPr lang="en-US" baseline="-25000" dirty="0"/>
              <a:t>2</a:t>
            </a:r>
            <a:r>
              <a:rPr lang="en-US" dirty="0"/>
              <a:t> i.e. N(N-1)/2. In the Figure 1, there are 5 devices connected to each other, hence total number of links required is 5*4/2 = 10.</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22</a:t>
            </a:fld>
            <a:endParaRPr lang="en-US" dirty="0"/>
          </a:p>
        </p:txBody>
      </p:sp>
    </p:spTree>
    <p:extLst>
      <p:ext uri="{BB962C8B-B14F-4D97-AF65-F5344CB8AC3E}">
        <p14:creationId xmlns:p14="http://schemas.microsoft.com/office/powerpoint/2010/main" val="2563312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Network Topology</a:t>
            </a:r>
            <a:endParaRPr lang="en-IN" dirty="0"/>
          </a:p>
        </p:txBody>
      </p:sp>
      <p:sp>
        <p:nvSpPr>
          <p:cNvPr id="3" name="Content Placeholder 2"/>
          <p:cNvSpPr>
            <a:spLocks noGrp="1"/>
          </p:cNvSpPr>
          <p:nvPr>
            <p:ph idx="1"/>
          </p:nvPr>
        </p:nvSpPr>
        <p:spPr/>
        <p:txBody>
          <a:bodyPr>
            <a:normAutofit/>
          </a:bodyPr>
          <a:lstStyle/>
          <a:p>
            <a:pPr marL="0" indent="0" algn="just" fontAlgn="base">
              <a:buNone/>
            </a:pPr>
            <a:r>
              <a:rPr lang="en-US" u="sng" dirty="0" smtClean="0"/>
              <a:t>Advantages</a:t>
            </a:r>
            <a:endParaRPr lang="en-US" dirty="0"/>
          </a:p>
          <a:p>
            <a:pPr algn="just" fontAlgn="base"/>
            <a:r>
              <a:rPr lang="en-US" dirty="0"/>
              <a:t>It is robust.</a:t>
            </a:r>
          </a:p>
          <a:p>
            <a:pPr algn="just" fontAlgn="base"/>
            <a:r>
              <a:rPr lang="en-US" dirty="0"/>
              <a:t>Fault is diagnosed easily. Data is reliable because data is transferred among the devices through dedicated channels or links.</a:t>
            </a:r>
          </a:p>
          <a:p>
            <a:pPr algn="just" fontAlgn="base"/>
            <a:r>
              <a:rPr lang="en-US" dirty="0"/>
              <a:t>Provides security and privacy.</a:t>
            </a:r>
          </a:p>
          <a:p>
            <a:pPr marL="0" indent="0" algn="just" fontAlgn="base">
              <a:buNone/>
            </a:pPr>
            <a:r>
              <a:rPr lang="en-US" u="sng" dirty="0" smtClean="0"/>
              <a:t>Disadvantages</a:t>
            </a:r>
            <a:endParaRPr lang="en-US" u="sng" dirty="0"/>
          </a:p>
          <a:p>
            <a:pPr algn="just" fontAlgn="base"/>
            <a:r>
              <a:rPr lang="en-US" dirty="0"/>
              <a:t>Installation and configuration is difficult.</a:t>
            </a:r>
          </a:p>
          <a:p>
            <a:pPr algn="just" fontAlgn="base"/>
            <a:r>
              <a:rPr lang="en-US" dirty="0"/>
              <a:t>Cost of cables are high as bulk wiring is required, hence suitable for less number of devices.</a:t>
            </a:r>
          </a:p>
          <a:p>
            <a:pPr algn="just" fontAlgn="base"/>
            <a:r>
              <a:rPr lang="en-US" dirty="0"/>
              <a:t>Cost of maintenance is high.</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23</a:t>
            </a:fld>
            <a:endParaRPr lang="en-US" dirty="0"/>
          </a:p>
        </p:txBody>
      </p:sp>
    </p:spTree>
    <p:extLst>
      <p:ext uri="{BB962C8B-B14F-4D97-AF65-F5344CB8AC3E}">
        <p14:creationId xmlns:p14="http://schemas.microsoft.com/office/powerpoint/2010/main" val="569676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Network Topology</a:t>
            </a:r>
            <a:endParaRPr lang="en-IN" dirty="0"/>
          </a:p>
        </p:txBody>
      </p:sp>
      <p:sp>
        <p:nvSpPr>
          <p:cNvPr id="3" name="Content Placeholder 2"/>
          <p:cNvSpPr>
            <a:spLocks noGrp="1"/>
          </p:cNvSpPr>
          <p:nvPr>
            <p:ph idx="1"/>
          </p:nvPr>
        </p:nvSpPr>
        <p:spPr>
          <a:xfrm>
            <a:off x="838200" y="1367327"/>
            <a:ext cx="10515600" cy="4809636"/>
          </a:xfrm>
        </p:spPr>
        <p:txBody>
          <a:bodyPr/>
          <a:lstStyle/>
          <a:p>
            <a:pPr marL="0" indent="0" fontAlgn="base">
              <a:buNone/>
            </a:pPr>
            <a:r>
              <a:rPr lang="en-US" b="1" dirty="0"/>
              <a:t>b) Star Topology :</a:t>
            </a:r>
          </a:p>
          <a:p>
            <a:pPr marL="0" indent="0" algn="just" fontAlgn="base">
              <a:buNone/>
            </a:pPr>
            <a:r>
              <a:rPr lang="en-US" dirty="0" smtClean="0"/>
              <a:t>In </a:t>
            </a:r>
            <a:r>
              <a:rPr lang="en-US" dirty="0"/>
              <a:t>star topology, all the devices are connected to a single hub through a cable. This hub is the central node and all others nodes are connected to the central node. The hub can be passive ​in nature i.e. not intelligent hub such as broadcasting devices, at the same time the hub can be intelligent known as active ​hubs. Active hubs have repeaters in them.</a:t>
            </a:r>
          </a:p>
          <a:p>
            <a:endParaRPr lang="en-IN" dirty="0"/>
          </a:p>
        </p:txBody>
      </p:sp>
      <p:pic>
        <p:nvPicPr>
          <p:cNvPr id="2050" name="Picture 2" descr="https://media.geeksforgeeks.org/wp-content/uploads/2-4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2278" y="4168463"/>
            <a:ext cx="3362325" cy="232410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24</a:t>
            </a:fld>
            <a:endParaRPr lang="en-US" dirty="0"/>
          </a:p>
        </p:txBody>
      </p:sp>
    </p:spTree>
    <p:extLst>
      <p:ext uri="{BB962C8B-B14F-4D97-AF65-F5344CB8AC3E}">
        <p14:creationId xmlns:p14="http://schemas.microsoft.com/office/powerpoint/2010/main" val="2908041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Network Topology</a:t>
            </a:r>
            <a:endParaRPr lang="en-IN" dirty="0"/>
          </a:p>
        </p:txBody>
      </p:sp>
      <p:sp>
        <p:nvSpPr>
          <p:cNvPr id="3" name="Content Placeholder 2"/>
          <p:cNvSpPr>
            <a:spLocks noGrp="1"/>
          </p:cNvSpPr>
          <p:nvPr>
            <p:ph idx="1"/>
          </p:nvPr>
        </p:nvSpPr>
        <p:spPr/>
        <p:txBody>
          <a:bodyPr>
            <a:normAutofit/>
          </a:bodyPr>
          <a:lstStyle/>
          <a:p>
            <a:pPr marL="0" indent="0" fontAlgn="base">
              <a:buNone/>
            </a:pPr>
            <a:r>
              <a:rPr lang="en-US" u="sng" dirty="0" smtClean="0"/>
              <a:t>Advantages</a:t>
            </a:r>
          </a:p>
          <a:p>
            <a:pPr algn="just" fontAlgn="base"/>
            <a:r>
              <a:rPr lang="en-US" dirty="0" smtClean="0"/>
              <a:t>If N devices are connected to each other in star topology, then the number of cables required to connect them is N. So, it is easy to set up.</a:t>
            </a:r>
          </a:p>
          <a:p>
            <a:pPr algn="just" fontAlgn="base"/>
            <a:r>
              <a:rPr lang="en-US" dirty="0" smtClean="0"/>
              <a:t>Each </a:t>
            </a:r>
            <a:r>
              <a:rPr lang="en-US" dirty="0"/>
              <a:t>device require only 1 port i.e. to connect to the hub.</a:t>
            </a:r>
          </a:p>
          <a:p>
            <a:pPr marL="0" indent="0" algn="just" fontAlgn="base">
              <a:buNone/>
            </a:pPr>
            <a:r>
              <a:rPr lang="en-US" u="sng" dirty="0" smtClean="0"/>
              <a:t>Disadvantages</a:t>
            </a:r>
            <a:endParaRPr lang="en-US" u="sng" dirty="0"/>
          </a:p>
          <a:p>
            <a:pPr algn="just" fontAlgn="base"/>
            <a:r>
              <a:rPr lang="en-US" dirty="0"/>
              <a:t>If the concentrator (hub) on which the whole topology relies fails, the whole system will crash down.</a:t>
            </a:r>
          </a:p>
          <a:p>
            <a:pPr algn="just" fontAlgn="base"/>
            <a:r>
              <a:rPr lang="en-US" dirty="0"/>
              <a:t>Cost of installation is high.</a:t>
            </a:r>
          </a:p>
          <a:p>
            <a:pPr algn="just" fontAlgn="base"/>
            <a:r>
              <a:rPr lang="en-US" dirty="0"/>
              <a:t>Performance is based on the single concentrator i.e. hub.</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25</a:t>
            </a:fld>
            <a:endParaRPr lang="en-US" dirty="0"/>
          </a:p>
        </p:txBody>
      </p:sp>
    </p:spTree>
    <p:extLst>
      <p:ext uri="{BB962C8B-B14F-4D97-AF65-F5344CB8AC3E}">
        <p14:creationId xmlns:p14="http://schemas.microsoft.com/office/powerpoint/2010/main" val="4673812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Network Topology</a:t>
            </a:r>
            <a:endParaRPr lang="en-IN" dirty="0"/>
          </a:p>
        </p:txBody>
      </p:sp>
      <p:sp>
        <p:nvSpPr>
          <p:cNvPr id="3" name="Content Placeholder 2"/>
          <p:cNvSpPr>
            <a:spLocks noGrp="1"/>
          </p:cNvSpPr>
          <p:nvPr>
            <p:ph idx="1"/>
          </p:nvPr>
        </p:nvSpPr>
        <p:spPr/>
        <p:txBody>
          <a:bodyPr/>
          <a:lstStyle/>
          <a:p>
            <a:pPr marL="0" indent="0" fontAlgn="base">
              <a:buNone/>
            </a:pPr>
            <a:r>
              <a:rPr lang="en-US" b="1" dirty="0"/>
              <a:t>c) Bus Topology :</a:t>
            </a:r>
          </a:p>
          <a:p>
            <a:pPr marL="0" indent="0" algn="just" fontAlgn="base">
              <a:buNone/>
            </a:pPr>
            <a:r>
              <a:rPr lang="en-US" dirty="0" smtClean="0"/>
              <a:t>Bus </a:t>
            </a:r>
            <a:r>
              <a:rPr lang="en-US" dirty="0"/>
              <a:t>topology is a network type in which every computer and network device is connected to single cable. It transmits the data from one end to another in single direction. No bi-directional feature is in bus topology.</a:t>
            </a:r>
          </a:p>
          <a:p>
            <a:endParaRPr lang="en-IN" dirty="0"/>
          </a:p>
        </p:txBody>
      </p:sp>
      <p:pic>
        <p:nvPicPr>
          <p:cNvPr id="3074" name="Picture 2" descr="https://media.geeksforgeeks.org/wp-content/uploads/3-5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3092" y="3242544"/>
            <a:ext cx="5076825" cy="17526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26</a:t>
            </a:fld>
            <a:endParaRPr lang="en-US" dirty="0"/>
          </a:p>
        </p:txBody>
      </p:sp>
    </p:spTree>
    <p:extLst>
      <p:ext uri="{BB962C8B-B14F-4D97-AF65-F5344CB8AC3E}">
        <p14:creationId xmlns:p14="http://schemas.microsoft.com/office/powerpoint/2010/main" val="27777680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441" y="1284530"/>
            <a:ext cx="10515600" cy="5177105"/>
          </a:xfrm>
        </p:spPr>
        <p:txBody>
          <a:bodyPr>
            <a:normAutofit/>
          </a:bodyPr>
          <a:lstStyle/>
          <a:p>
            <a:pPr algn="just"/>
            <a:r>
              <a:rPr lang="en-US" dirty="0" smtClean="0"/>
              <a:t>In bus </a:t>
            </a:r>
            <a:r>
              <a:rPr lang="en-US" dirty="0"/>
              <a:t>topology </a:t>
            </a:r>
            <a:r>
              <a:rPr lang="en-US" dirty="0" smtClean="0"/>
              <a:t>contains a </a:t>
            </a:r>
            <a:r>
              <a:rPr lang="en-US" dirty="0"/>
              <a:t>shared backbone cable. The nodes are connected to the channel via drop </a:t>
            </a:r>
            <a:r>
              <a:rPr lang="en-US" dirty="0" smtClean="0"/>
              <a:t>lines</a:t>
            </a:r>
          </a:p>
          <a:p>
            <a:pPr marL="0" indent="0" fontAlgn="base">
              <a:buNone/>
            </a:pPr>
            <a:r>
              <a:rPr lang="en-US" u="sng" dirty="0" smtClean="0"/>
              <a:t>Advantages</a:t>
            </a:r>
          </a:p>
          <a:p>
            <a:pPr algn="just" fontAlgn="base"/>
            <a:r>
              <a:rPr lang="en-US" dirty="0"/>
              <a:t>If N devices are connected to each other in bus topology, then the number of cables required to connect them is 1 ​which is known as backbone cable and N drop lines are required.</a:t>
            </a:r>
          </a:p>
          <a:p>
            <a:pPr algn="just" fontAlgn="base"/>
            <a:r>
              <a:rPr lang="en-US" dirty="0"/>
              <a:t>Cost of the cable is less as compared to other topology, but it is used to built small networks.</a:t>
            </a:r>
          </a:p>
          <a:p>
            <a:pPr marL="0" indent="0" algn="just" fontAlgn="base">
              <a:buNone/>
            </a:pPr>
            <a:r>
              <a:rPr lang="en-US" u="sng" dirty="0" smtClean="0"/>
              <a:t>Disadvantages</a:t>
            </a:r>
          </a:p>
          <a:p>
            <a:pPr algn="just" fontAlgn="base"/>
            <a:r>
              <a:rPr lang="en-US" dirty="0"/>
              <a:t>If the common cable fails, then the whole system will crash down.</a:t>
            </a:r>
          </a:p>
          <a:p>
            <a:pPr algn="just" fontAlgn="base"/>
            <a:r>
              <a:rPr lang="en-US" dirty="0"/>
              <a:t>If the network traffic is heavy, it increases collisions in the network. To avoid this, various protocols are used in MAC layer known as Pure Aloha, Slotted Aloha, CSMA/CD etc.</a:t>
            </a:r>
          </a:p>
          <a:p>
            <a:pPr marL="0" indent="0" algn="just" fontAlgn="base">
              <a:buNone/>
            </a:pPr>
            <a:endParaRPr lang="en-US" u="sng" dirty="0"/>
          </a:p>
          <a:p>
            <a:pPr algn="just" fontAlgn="base"/>
            <a:endParaRPr lang="en-US" dirty="0"/>
          </a:p>
          <a:p>
            <a:pPr marL="0" indent="0" algn="just">
              <a:buNone/>
            </a:pP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27</a:t>
            </a:fld>
            <a:endParaRPr lang="en-US" dirty="0"/>
          </a:p>
        </p:txBody>
      </p:sp>
      <p:sp>
        <p:nvSpPr>
          <p:cNvPr id="7" name="Title 1"/>
          <p:cNvSpPr>
            <a:spLocks noGrp="1"/>
          </p:cNvSpPr>
          <p:nvPr>
            <p:ph type="title"/>
          </p:nvPr>
        </p:nvSpPr>
        <p:spPr>
          <a:xfrm>
            <a:off x="949864" y="770609"/>
            <a:ext cx="10680741" cy="452441"/>
          </a:xfrm>
        </p:spPr>
        <p:txBody>
          <a:bodyPr/>
          <a:lstStyle/>
          <a:p>
            <a:r>
              <a:rPr lang="en-IN" dirty="0" smtClean="0"/>
              <a:t>Types of Network Topology</a:t>
            </a:r>
            <a:endParaRPr lang="en-IN" dirty="0"/>
          </a:p>
        </p:txBody>
      </p:sp>
    </p:spTree>
    <p:extLst>
      <p:ext uri="{BB962C8B-B14F-4D97-AF65-F5344CB8AC3E}">
        <p14:creationId xmlns:p14="http://schemas.microsoft.com/office/powerpoint/2010/main" val="96233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167" y="1283434"/>
            <a:ext cx="11715833" cy="4912058"/>
          </a:xfrm>
        </p:spPr>
        <p:txBody>
          <a:bodyPr/>
          <a:lstStyle/>
          <a:p>
            <a:pPr marL="0" indent="0" fontAlgn="base">
              <a:buNone/>
            </a:pPr>
            <a:r>
              <a:rPr lang="en-US" b="1" dirty="0"/>
              <a:t>d) Ring Topology :</a:t>
            </a:r>
          </a:p>
          <a:p>
            <a:pPr marL="0" indent="0" algn="just" fontAlgn="base">
              <a:buNone/>
            </a:pPr>
            <a:r>
              <a:rPr lang="en-US" dirty="0" smtClean="0"/>
              <a:t>In </a:t>
            </a:r>
            <a:r>
              <a:rPr lang="en-US" dirty="0"/>
              <a:t>this topology, it forms a ring connecting a devices with its exactly two </a:t>
            </a:r>
            <a:r>
              <a:rPr lang="en-US" dirty="0" smtClean="0"/>
              <a:t>neighboring </a:t>
            </a:r>
            <a:r>
              <a:rPr lang="en-US" dirty="0"/>
              <a:t>devices.</a:t>
            </a:r>
          </a:p>
          <a:p>
            <a:endParaRPr lang="en-IN" dirty="0"/>
          </a:p>
        </p:txBody>
      </p:sp>
      <p:pic>
        <p:nvPicPr>
          <p:cNvPr id="4098" name="Picture 2" descr="https://media.geeksforgeeks.org/wp-content/uploads/4-3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3355" y="3335649"/>
            <a:ext cx="4410075" cy="31813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28</a:t>
            </a:fld>
            <a:endParaRPr lang="en-US" dirty="0"/>
          </a:p>
        </p:txBody>
      </p:sp>
      <p:sp>
        <p:nvSpPr>
          <p:cNvPr id="6" name="Title 1"/>
          <p:cNvSpPr>
            <a:spLocks noGrp="1"/>
          </p:cNvSpPr>
          <p:nvPr>
            <p:ph type="title"/>
          </p:nvPr>
        </p:nvSpPr>
        <p:spPr/>
        <p:txBody>
          <a:bodyPr/>
          <a:lstStyle/>
          <a:p>
            <a:r>
              <a:rPr lang="en-IN" dirty="0" smtClean="0"/>
              <a:t>Types of Network Topology</a:t>
            </a:r>
            <a:endParaRPr lang="en-IN" dirty="0"/>
          </a:p>
        </p:txBody>
      </p:sp>
    </p:spTree>
    <p:extLst>
      <p:ext uri="{BB962C8B-B14F-4D97-AF65-F5344CB8AC3E}">
        <p14:creationId xmlns:p14="http://schemas.microsoft.com/office/powerpoint/2010/main" val="4292517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Network Topology</a:t>
            </a:r>
            <a:endParaRPr lang="en-IN" dirty="0"/>
          </a:p>
        </p:txBody>
      </p:sp>
      <p:sp>
        <p:nvSpPr>
          <p:cNvPr id="3" name="Content Placeholder 2"/>
          <p:cNvSpPr>
            <a:spLocks noGrp="1"/>
          </p:cNvSpPr>
          <p:nvPr>
            <p:ph idx="1"/>
          </p:nvPr>
        </p:nvSpPr>
        <p:spPr>
          <a:xfrm>
            <a:off x="613513" y="1205796"/>
            <a:ext cx="11715833" cy="4912058"/>
          </a:xfrm>
        </p:spPr>
        <p:txBody>
          <a:bodyPr/>
          <a:lstStyle/>
          <a:p>
            <a:pPr marL="0" indent="0" fontAlgn="base">
              <a:buNone/>
            </a:pPr>
            <a:r>
              <a:rPr lang="en-US" u="sng" dirty="0" smtClean="0"/>
              <a:t>Advantages</a:t>
            </a:r>
            <a:endParaRPr lang="en-US" u="sng" dirty="0"/>
          </a:p>
          <a:p>
            <a:pPr algn="just" fontAlgn="base"/>
            <a:r>
              <a:rPr lang="en-US" dirty="0"/>
              <a:t>The possibility of collision is minimum in this type of topology.</a:t>
            </a:r>
          </a:p>
          <a:p>
            <a:pPr algn="just" fontAlgn="base"/>
            <a:r>
              <a:rPr lang="en-US" dirty="0"/>
              <a:t>Cheap to install and expand.</a:t>
            </a:r>
          </a:p>
          <a:p>
            <a:pPr marL="0" indent="0" fontAlgn="base">
              <a:buNone/>
            </a:pPr>
            <a:r>
              <a:rPr lang="en-US" u="sng" dirty="0" smtClean="0"/>
              <a:t>Disadvantages</a:t>
            </a:r>
            <a:endParaRPr lang="en-US" u="sng" dirty="0"/>
          </a:p>
          <a:p>
            <a:pPr algn="just" fontAlgn="base"/>
            <a:r>
              <a:rPr lang="en-US" dirty="0"/>
              <a:t>Troubleshooting is difficult in this topology.</a:t>
            </a:r>
          </a:p>
          <a:p>
            <a:pPr algn="just" fontAlgn="base"/>
            <a:r>
              <a:rPr lang="en-US" dirty="0"/>
              <a:t>Addition of stations in between or removal of stations can disturb the whole topology.</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29</a:t>
            </a:fld>
            <a:endParaRPr lang="en-US" dirty="0"/>
          </a:p>
        </p:txBody>
      </p:sp>
    </p:spTree>
    <p:extLst>
      <p:ext uri="{BB962C8B-B14F-4D97-AF65-F5344CB8AC3E}">
        <p14:creationId xmlns:p14="http://schemas.microsoft.com/office/powerpoint/2010/main" val="1541066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285709" y="1214422"/>
            <a:ext cx="11715833" cy="5643578"/>
          </a:xfrm>
        </p:spPr>
        <p:txBody>
          <a:bodyPr>
            <a:normAutofit fontScale="62500" lnSpcReduction="20000"/>
          </a:bodyPr>
          <a:lstStyle/>
          <a:p>
            <a:r>
              <a:rPr lang="en-US" sz="2400" dirty="0" smtClean="0"/>
              <a:t>Basic of Computer Networks</a:t>
            </a:r>
          </a:p>
          <a:p>
            <a:pPr lvl="1"/>
            <a:r>
              <a:rPr lang="en-US" sz="2400" dirty="0" smtClean="0"/>
              <a:t>Computer Network components</a:t>
            </a:r>
          </a:p>
          <a:p>
            <a:pPr lvl="1"/>
            <a:r>
              <a:rPr lang="en-US" sz="2400" dirty="0" smtClean="0"/>
              <a:t>Unique Identifiers of Network</a:t>
            </a:r>
          </a:p>
          <a:p>
            <a:pPr lvl="1"/>
            <a:r>
              <a:rPr lang="en-US" sz="2400" dirty="0" smtClean="0"/>
              <a:t>Types of Network</a:t>
            </a:r>
          </a:p>
          <a:p>
            <a:r>
              <a:rPr lang="en-US" sz="2400" dirty="0" smtClean="0"/>
              <a:t>Network Topology</a:t>
            </a:r>
          </a:p>
          <a:p>
            <a:r>
              <a:rPr lang="en-US" sz="2400" dirty="0" smtClean="0"/>
              <a:t>Introduction to Internet</a:t>
            </a:r>
          </a:p>
          <a:p>
            <a:r>
              <a:rPr lang="en-US" sz="2400" dirty="0" smtClean="0"/>
              <a:t>Internet based services</a:t>
            </a:r>
          </a:p>
          <a:p>
            <a:r>
              <a:rPr lang="en-US" sz="2400" dirty="0" smtClean="0"/>
              <a:t>Applications of Internet</a:t>
            </a:r>
          </a:p>
          <a:p>
            <a:r>
              <a:rPr lang="en-US" sz="2400" dirty="0" smtClean="0"/>
              <a:t>WWW, HTTP, URL, IP Address, ISP</a:t>
            </a:r>
          </a:p>
          <a:p>
            <a:r>
              <a:rPr lang="en-US" sz="2400" dirty="0" smtClean="0"/>
              <a:t>Modes of Connecting Internet</a:t>
            </a:r>
          </a:p>
          <a:p>
            <a:pPr lvl="1"/>
            <a:r>
              <a:rPr lang="en-US" sz="2400" dirty="0" smtClean="0"/>
              <a:t>Dial-up</a:t>
            </a:r>
          </a:p>
          <a:p>
            <a:pPr lvl="1"/>
            <a:r>
              <a:rPr lang="en-US" sz="2400" dirty="0" smtClean="0"/>
              <a:t>Broadband</a:t>
            </a:r>
          </a:p>
          <a:p>
            <a:pPr lvl="1"/>
            <a:r>
              <a:rPr lang="en-US" sz="2400" dirty="0" smtClean="0"/>
              <a:t>ISDN</a:t>
            </a:r>
          </a:p>
          <a:p>
            <a:pPr lvl="1"/>
            <a:r>
              <a:rPr lang="en-US" sz="2400" dirty="0" err="1" smtClean="0"/>
              <a:t>Wifi</a:t>
            </a:r>
            <a:endParaRPr lang="en-US" sz="2400" dirty="0" smtClean="0"/>
          </a:p>
          <a:p>
            <a:pPr lvl="1"/>
            <a:r>
              <a:rPr lang="en-US" sz="2400" dirty="0" smtClean="0"/>
              <a:t>USB Tethering</a:t>
            </a:r>
          </a:p>
          <a:p>
            <a:pPr lvl="1"/>
            <a:r>
              <a:rPr lang="en-US" sz="2400" dirty="0" smtClean="0"/>
              <a:t>Hotspot</a:t>
            </a:r>
          </a:p>
          <a:p>
            <a:r>
              <a:rPr lang="en-US" sz="2400" dirty="0" smtClean="0"/>
              <a:t>IP/MAC address</a:t>
            </a:r>
          </a:p>
          <a:p>
            <a:pPr lvl="1"/>
            <a:r>
              <a:rPr lang="en-US" sz="2400" dirty="0" smtClean="0"/>
              <a:t>Finding your device’s IP and MAC address</a:t>
            </a:r>
          </a:p>
          <a:p>
            <a:r>
              <a:rPr lang="en-US" sz="2400" dirty="0" smtClean="0"/>
              <a:t>Web Browsers and Search Engines</a:t>
            </a:r>
          </a:p>
          <a:p>
            <a:r>
              <a:rPr lang="en-US" sz="2400" dirty="0" smtClean="0"/>
              <a:t>Downloading and Printing Web pages.</a:t>
            </a:r>
          </a:p>
          <a:p>
            <a:pPr lvl="1"/>
            <a:endParaRPr lang="en-US" sz="2400" dirty="0" smtClean="0"/>
          </a:p>
          <a:p>
            <a:endParaRPr lang="en-US" sz="2400" dirty="0" smtClean="0"/>
          </a:p>
          <a:p>
            <a:pPr marL="0" indent="0">
              <a:buNone/>
            </a:pPr>
            <a:endParaRPr lang="en-US" sz="2400" dirty="0" smtClean="0"/>
          </a:p>
          <a:p>
            <a:pPr lvl="1"/>
            <a:endParaRPr lang="en-US" sz="2400" dirty="0" smtClean="0"/>
          </a:p>
          <a:p>
            <a:endParaRPr lang="en-US" sz="2400" dirty="0" smtClean="0"/>
          </a:p>
          <a:p>
            <a:endParaRPr lang="en-US" sz="2400"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a:t>
            </a:fld>
            <a:endParaRPr lang="en-US"/>
          </a:p>
        </p:txBody>
      </p:sp>
    </p:spTree>
    <p:extLst>
      <p:ext uri="{BB962C8B-B14F-4D97-AF65-F5344CB8AC3E}">
        <p14:creationId xmlns:p14="http://schemas.microsoft.com/office/powerpoint/2010/main" val="1871653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178" y="1186737"/>
            <a:ext cx="10515600" cy="5783856"/>
          </a:xfrm>
        </p:spPr>
        <p:txBody>
          <a:bodyPr/>
          <a:lstStyle/>
          <a:p>
            <a:pPr marL="0" indent="0" fontAlgn="base">
              <a:buNone/>
            </a:pPr>
            <a:r>
              <a:rPr lang="en-US" b="1" dirty="0" smtClean="0"/>
              <a:t>e) Tree </a:t>
            </a:r>
            <a:r>
              <a:rPr lang="en-US" b="1" dirty="0"/>
              <a:t>Topology :</a:t>
            </a:r>
          </a:p>
          <a:p>
            <a:pPr marL="0" indent="0" algn="just">
              <a:buNone/>
            </a:pPr>
            <a:r>
              <a:rPr lang="en-US" dirty="0"/>
              <a:t>Tree topology combines the characteristics of bus topology and star </a:t>
            </a:r>
            <a:r>
              <a:rPr lang="en-US" dirty="0" smtClean="0"/>
              <a:t>topology. A </a:t>
            </a:r>
            <a:r>
              <a:rPr lang="en-US" dirty="0"/>
              <a:t>tree topology is a type of structure in which all the computers are connected with each other in hierarchical </a:t>
            </a:r>
            <a:r>
              <a:rPr lang="en-US" dirty="0" smtClean="0"/>
              <a:t>fashion. The </a:t>
            </a:r>
            <a:r>
              <a:rPr lang="en-US" dirty="0"/>
              <a:t>top-most node in tree topology is known as a root node, and all other nodes are the descendants of the root </a:t>
            </a:r>
            <a:r>
              <a:rPr lang="en-US" dirty="0" smtClean="0"/>
              <a:t>node. There </a:t>
            </a:r>
            <a:r>
              <a:rPr lang="en-US" dirty="0"/>
              <a:t>is only one path exists between two nodes for the data transmission. Thus, it forms a parent-child hierarchy.</a:t>
            </a:r>
          </a:p>
          <a:p>
            <a:endParaRPr lang="en-IN" dirty="0"/>
          </a:p>
        </p:txBody>
      </p:sp>
      <p:pic>
        <p:nvPicPr>
          <p:cNvPr id="5122" name="Picture 2" descr="Computer Network Topologi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0266" y="4081462"/>
            <a:ext cx="3147288" cy="21911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30</a:t>
            </a:fld>
            <a:endParaRPr lang="en-US" dirty="0"/>
          </a:p>
        </p:txBody>
      </p:sp>
      <p:sp>
        <p:nvSpPr>
          <p:cNvPr id="5" name="Title 1"/>
          <p:cNvSpPr>
            <a:spLocks noGrp="1"/>
          </p:cNvSpPr>
          <p:nvPr>
            <p:ph type="title"/>
          </p:nvPr>
        </p:nvSpPr>
        <p:spPr>
          <a:xfrm>
            <a:off x="1182784" y="761982"/>
            <a:ext cx="10680741" cy="452441"/>
          </a:xfrm>
        </p:spPr>
        <p:txBody>
          <a:bodyPr/>
          <a:lstStyle/>
          <a:p>
            <a:r>
              <a:rPr lang="en-IN" dirty="0" smtClean="0"/>
              <a:t>Types of Network Topology</a:t>
            </a:r>
            <a:endParaRPr lang="en-IN" dirty="0"/>
          </a:p>
        </p:txBody>
      </p:sp>
    </p:spTree>
    <p:extLst>
      <p:ext uri="{BB962C8B-B14F-4D97-AF65-F5344CB8AC3E}">
        <p14:creationId xmlns:p14="http://schemas.microsoft.com/office/powerpoint/2010/main" val="27498634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550" y="1243471"/>
            <a:ext cx="10515600" cy="5399296"/>
          </a:xfrm>
        </p:spPr>
        <p:txBody>
          <a:bodyPr>
            <a:normAutofit fontScale="85000" lnSpcReduction="20000"/>
          </a:bodyPr>
          <a:lstStyle/>
          <a:p>
            <a:pPr marL="0" indent="0">
              <a:buNone/>
            </a:pPr>
            <a:r>
              <a:rPr lang="en-US" sz="2500" u="sng" dirty="0" smtClean="0"/>
              <a:t>Advantages</a:t>
            </a:r>
            <a:endParaRPr lang="en-US" sz="2500" dirty="0"/>
          </a:p>
          <a:p>
            <a:pPr algn="just"/>
            <a:r>
              <a:rPr lang="en-US" sz="2500" dirty="0" smtClean="0"/>
              <a:t>Tree </a:t>
            </a:r>
            <a:r>
              <a:rPr lang="en-US" sz="2500" dirty="0"/>
              <a:t>topology is mainly used to provide broadband transmission, i.e., signals are sent over long distances without being attenuated.</a:t>
            </a:r>
          </a:p>
          <a:p>
            <a:pPr algn="just"/>
            <a:r>
              <a:rPr lang="en-US" sz="2500" dirty="0" smtClean="0"/>
              <a:t>We </a:t>
            </a:r>
            <a:r>
              <a:rPr lang="en-US" sz="2500" dirty="0"/>
              <a:t>can add the new device to the existing network. </a:t>
            </a:r>
          </a:p>
          <a:p>
            <a:pPr algn="just"/>
            <a:r>
              <a:rPr lang="en-US" sz="2500" dirty="0" smtClean="0"/>
              <a:t>The </a:t>
            </a:r>
            <a:r>
              <a:rPr lang="en-US" sz="2500" dirty="0"/>
              <a:t>whole network is divided into segments known as star networks which can be easily managed and maintained.</a:t>
            </a:r>
          </a:p>
          <a:p>
            <a:pPr algn="just"/>
            <a:r>
              <a:rPr lang="en-US" sz="2500" dirty="0" smtClean="0"/>
              <a:t>Error </a:t>
            </a:r>
            <a:r>
              <a:rPr lang="en-US" sz="2500" dirty="0"/>
              <a:t>detection and error correction are very easy in a tree topology.</a:t>
            </a:r>
          </a:p>
          <a:p>
            <a:pPr algn="just"/>
            <a:r>
              <a:rPr lang="en-US" sz="2500" dirty="0" smtClean="0"/>
              <a:t>The </a:t>
            </a:r>
            <a:r>
              <a:rPr lang="en-US" sz="2500" dirty="0"/>
              <a:t>breakdown in one station does not affect the entire network.</a:t>
            </a:r>
          </a:p>
          <a:p>
            <a:pPr algn="just"/>
            <a:r>
              <a:rPr lang="en-US" sz="2500" dirty="0" smtClean="0"/>
              <a:t>It </a:t>
            </a:r>
            <a:r>
              <a:rPr lang="en-US" sz="2500" dirty="0"/>
              <a:t>has point-to-point wiring for individual </a:t>
            </a:r>
            <a:r>
              <a:rPr lang="en-US" sz="2500" dirty="0" smtClean="0"/>
              <a:t>segments.</a:t>
            </a:r>
          </a:p>
          <a:p>
            <a:pPr marL="0" indent="0">
              <a:buNone/>
            </a:pPr>
            <a:r>
              <a:rPr lang="en-US" sz="2500" u="sng" dirty="0"/>
              <a:t>Disadvantages</a:t>
            </a:r>
          </a:p>
          <a:p>
            <a:pPr algn="just"/>
            <a:r>
              <a:rPr lang="en-US" sz="2500" dirty="0" smtClean="0"/>
              <a:t>If </a:t>
            </a:r>
            <a:r>
              <a:rPr lang="en-US" sz="2500" dirty="0"/>
              <a:t>any fault occurs in the node, then it becomes difficult to troubleshoot the problem.</a:t>
            </a:r>
          </a:p>
          <a:p>
            <a:pPr algn="just"/>
            <a:r>
              <a:rPr lang="en-US" sz="2500" dirty="0" smtClean="0"/>
              <a:t>Devices </a:t>
            </a:r>
            <a:r>
              <a:rPr lang="en-US" sz="2500" dirty="0"/>
              <a:t>required for broadband transmission are very costly.</a:t>
            </a:r>
          </a:p>
          <a:p>
            <a:pPr algn="just"/>
            <a:r>
              <a:rPr lang="en-US" sz="2500" dirty="0" smtClean="0"/>
              <a:t>A </a:t>
            </a:r>
            <a:r>
              <a:rPr lang="en-US" sz="2500" dirty="0"/>
              <a:t>tree topology mainly relies on main bus cable and failure in main bus cable will damage the overall network.</a:t>
            </a:r>
          </a:p>
          <a:p>
            <a:pPr algn="just"/>
            <a:r>
              <a:rPr lang="en-US" sz="2500" dirty="0" smtClean="0"/>
              <a:t>If </a:t>
            </a:r>
            <a:r>
              <a:rPr lang="en-US" sz="2500" dirty="0"/>
              <a:t>new devices are added, then it becomes difficult to reconfigure.</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31</a:t>
            </a:fld>
            <a:endParaRPr lang="en-US" dirty="0"/>
          </a:p>
        </p:txBody>
      </p:sp>
      <p:sp>
        <p:nvSpPr>
          <p:cNvPr id="5" name="Title 1"/>
          <p:cNvSpPr>
            <a:spLocks noGrp="1"/>
          </p:cNvSpPr>
          <p:nvPr>
            <p:ph type="title"/>
          </p:nvPr>
        </p:nvSpPr>
        <p:spPr>
          <a:xfrm>
            <a:off x="1182784" y="761982"/>
            <a:ext cx="10680741" cy="452441"/>
          </a:xfrm>
        </p:spPr>
        <p:txBody>
          <a:bodyPr/>
          <a:lstStyle/>
          <a:p>
            <a:r>
              <a:rPr lang="en-IN" dirty="0" smtClean="0"/>
              <a:t>Types of Network Topology</a:t>
            </a:r>
            <a:endParaRPr lang="en-IN" dirty="0"/>
          </a:p>
        </p:txBody>
      </p:sp>
    </p:spTree>
    <p:extLst>
      <p:ext uri="{BB962C8B-B14F-4D97-AF65-F5344CB8AC3E}">
        <p14:creationId xmlns:p14="http://schemas.microsoft.com/office/powerpoint/2010/main" val="8936259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3695" y="1185239"/>
            <a:ext cx="10515600" cy="5672761"/>
          </a:xfrm>
        </p:spPr>
        <p:txBody>
          <a:bodyPr/>
          <a:lstStyle/>
          <a:p>
            <a:pPr marL="0" indent="0" fontAlgn="base">
              <a:buNone/>
            </a:pPr>
            <a:r>
              <a:rPr lang="en-US" b="1" dirty="0"/>
              <a:t>e) Hybrid Topology :</a:t>
            </a:r>
          </a:p>
          <a:p>
            <a:pPr marL="0" indent="0" algn="just" fontAlgn="base">
              <a:buNone/>
            </a:pPr>
            <a:r>
              <a:rPr lang="en-US" dirty="0"/>
              <a:t>​This topology is a collection of two or more topologies which are described above. This is a scalable topology which can be expanded easily. It is reliable one but at the same it is a costly topology.</a:t>
            </a:r>
          </a:p>
          <a:p>
            <a:endParaRPr lang="en-IN" dirty="0"/>
          </a:p>
        </p:txBody>
      </p:sp>
      <p:pic>
        <p:nvPicPr>
          <p:cNvPr id="6146" name="Picture 2" descr="https://media.geeksforgeeks.org/wp-content/uploads/5-23.png"/>
          <p:cNvPicPr>
            <a:picLocks noChangeAspect="1" noChangeArrowheads="1"/>
          </p:cNvPicPr>
          <p:nvPr/>
        </p:nvPicPr>
        <p:blipFill>
          <a:blip r:embed="rId2" cstate="print">
            <a:extLst>
              <a:ext uri="{28A0092B-C50C-407E-A947-70E740481C1C}">
                <a14:useLocalDpi xmlns:a14="http://schemas.microsoft.com/office/drawing/2010/main" val="0"/>
              </a:ext>
            </a:extLst>
          </a:blip>
          <a:srcRect b="4859"/>
          <a:stretch>
            <a:fillRect/>
          </a:stretch>
        </p:blipFill>
        <p:spPr bwMode="auto">
          <a:xfrm>
            <a:off x="2942676" y="2461431"/>
            <a:ext cx="5665559" cy="395662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32</a:t>
            </a:fld>
            <a:endParaRPr lang="en-US" dirty="0"/>
          </a:p>
        </p:txBody>
      </p:sp>
      <p:sp>
        <p:nvSpPr>
          <p:cNvPr id="5" name="Title 1"/>
          <p:cNvSpPr>
            <a:spLocks noGrp="1"/>
          </p:cNvSpPr>
          <p:nvPr>
            <p:ph type="title"/>
          </p:nvPr>
        </p:nvSpPr>
        <p:spPr>
          <a:xfrm>
            <a:off x="993012" y="761982"/>
            <a:ext cx="10680741" cy="452441"/>
          </a:xfrm>
        </p:spPr>
        <p:txBody>
          <a:bodyPr/>
          <a:lstStyle/>
          <a:p>
            <a:r>
              <a:rPr lang="en-IN" dirty="0" smtClean="0"/>
              <a:t>Types of Network Topology</a:t>
            </a:r>
            <a:endParaRPr lang="en-IN" dirty="0"/>
          </a:p>
        </p:txBody>
      </p:sp>
    </p:spTree>
    <p:extLst>
      <p:ext uri="{BB962C8B-B14F-4D97-AF65-F5344CB8AC3E}">
        <p14:creationId xmlns:p14="http://schemas.microsoft.com/office/powerpoint/2010/main" val="2991073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Introduction to Internet </a:t>
            </a:r>
            <a:endParaRPr lang="en-IN" sz="4400"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33</a:t>
            </a:fld>
            <a:endParaRPr lang="en-US"/>
          </a:p>
        </p:txBody>
      </p:sp>
    </p:spTree>
    <p:extLst>
      <p:ext uri="{BB962C8B-B14F-4D97-AF65-F5344CB8AC3E}">
        <p14:creationId xmlns:p14="http://schemas.microsoft.com/office/powerpoint/2010/main" val="104637139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Internet</a:t>
            </a:r>
            <a:r>
              <a:rPr lang="en-US" dirty="0" smtClean="0"/>
              <a:t>?</a:t>
            </a:r>
            <a:endParaRPr lang="en-IN" dirty="0"/>
          </a:p>
        </p:txBody>
      </p:sp>
      <p:sp>
        <p:nvSpPr>
          <p:cNvPr id="3" name="Content Placeholder 2"/>
          <p:cNvSpPr>
            <a:spLocks noGrp="1"/>
          </p:cNvSpPr>
          <p:nvPr>
            <p:ph idx="1"/>
          </p:nvPr>
        </p:nvSpPr>
        <p:spPr>
          <a:xfrm>
            <a:off x="285709" y="1214423"/>
            <a:ext cx="11715833" cy="5356194"/>
          </a:xfrm>
        </p:spPr>
        <p:txBody>
          <a:bodyPr>
            <a:normAutofit/>
          </a:bodyPr>
          <a:lstStyle/>
          <a:p>
            <a:r>
              <a:rPr lang="en-US" dirty="0" smtClean="0"/>
              <a:t>The Internet is essentially a global network of computing resources. It </a:t>
            </a:r>
            <a:r>
              <a:rPr lang="en-US" dirty="0"/>
              <a:t>refers to network of networks. </a:t>
            </a:r>
          </a:p>
          <a:p>
            <a:r>
              <a:rPr lang="en-US" dirty="0"/>
              <a:t>It uses the standard Internet Protocol (TCP/IP) for communication where each computer is recognized by a globally unique address known as IP address. </a:t>
            </a:r>
            <a:endParaRPr lang="en-US" dirty="0" smtClean="0"/>
          </a:p>
          <a:p>
            <a:r>
              <a:rPr lang="en-US" dirty="0" smtClean="0"/>
              <a:t>You </a:t>
            </a:r>
            <a:r>
              <a:rPr lang="en-US" dirty="0"/>
              <a:t>can think of the Internet as a physical collection of routers and circuits as a set of shared resources.</a:t>
            </a:r>
          </a:p>
          <a:p>
            <a:endParaRPr lang="en-IN" sz="1800" dirty="0" smtClean="0"/>
          </a:p>
          <a:p>
            <a:endParaRPr lang="en-IN" sz="1800" dirty="0"/>
          </a:p>
          <a:p>
            <a:endParaRPr lang="en-IN" sz="1800" dirty="0" smtClean="0"/>
          </a:p>
          <a:p>
            <a:endParaRPr lang="en-IN" sz="1800" dirty="0"/>
          </a:p>
          <a:p>
            <a:endParaRPr lang="en-IN" sz="1800" dirty="0" smtClean="0"/>
          </a:p>
          <a:p>
            <a:endParaRPr lang="en-IN" sz="1800" dirty="0"/>
          </a:p>
          <a:p>
            <a:endParaRPr lang="en-IN" sz="1800" dirty="0" smtClean="0"/>
          </a:p>
          <a:p>
            <a:endParaRPr lang="en-IN" sz="1800" dirty="0"/>
          </a:p>
          <a:p>
            <a:endParaRPr lang="en-IN" sz="1800" dirty="0" smtClean="0"/>
          </a:p>
          <a:p>
            <a:pPr marL="0" indent="0" algn="r">
              <a:buNone/>
            </a:pPr>
            <a:r>
              <a:rPr lang="en-IN" sz="1600" dirty="0" err="1" smtClean="0"/>
              <a:t>Javatpoint</a:t>
            </a:r>
            <a:endParaRPr lang="en-IN" sz="1600"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34</a:t>
            </a:fld>
            <a:endParaRPr lang="en-US" dirty="0"/>
          </a:p>
        </p:txBody>
      </p:sp>
      <p:pic>
        <p:nvPicPr>
          <p:cNvPr id="3074" name="Picture 2" descr="Internet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962" y="3164205"/>
            <a:ext cx="5267325"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1744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Evolution</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a:t>The concept of Internet was originated in 1969 and has undergone several technological &amp; Infrastructural changes as discussed below:</a:t>
            </a:r>
          </a:p>
          <a:p>
            <a:pPr algn="just"/>
            <a:r>
              <a:rPr lang="en-US" dirty="0"/>
              <a:t>The origin of Internet devised from the concept of Advanced Research Project Agency Network (ARPANET).</a:t>
            </a:r>
          </a:p>
          <a:p>
            <a:pPr algn="just"/>
            <a:r>
              <a:rPr lang="en-US" dirty="0"/>
              <a:t>ARPANET was developed by United States Department of Defense.</a:t>
            </a:r>
          </a:p>
          <a:p>
            <a:pPr algn="just"/>
            <a:r>
              <a:rPr lang="en-US" dirty="0"/>
              <a:t>Basic purpose of ARPANET was to provide communication among the various bodies of government.</a:t>
            </a:r>
          </a:p>
          <a:p>
            <a:pPr algn="just"/>
            <a:r>
              <a:rPr lang="en-US" dirty="0"/>
              <a:t>Initially, there were only four nodes, formally called Hosts.</a:t>
            </a:r>
          </a:p>
          <a:p>
            <a:pPr algn="just"/>
            <a:r>
              <a:rPr lang="en-US" dirty="0"/>
              <a:t>In 1972, the ARPANET spread over the globe with 23 nodes located at different countries and thus became known as Internet.</a:t>
            </a:r>
          </a:p>
          <a:p>
            <a:pPr algn="just"/>
            <a:r>
              <a:rPr lang="en-US" dirty="0"/>
              <a:t>By the time, with invention of new technologies such as TCP/IP protocols, DNS, WWW, browsers, scripting languages </a:t>
            </a:r>
            <a:r>
              <a:rPr lang="en-US" dirty="0" err="1"/>
              <a:t>etc.,Internet</a:t>
            </a:r>
            <a:r>
              <a:rPr lang="en-US" dirty="0"/>
              <a:t> provided a medium to publish and access information over the web.</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35</a:t>
            </a:fld>
            <a:endParaRPr lang="en-US" dirty="0"/>
          </a:p>
        </p:txBody>
      </p:sp>
    </p:spTree>
    <p:extLst>
      <p:ext uri="{BB962C8B-B14F-4D97-AF65-F5344CB8AC3E}">
        <p14:creationId xmlns:p14="http://schemas.microsoft.com/office/powerpoint/2010/main" val="11912249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Internet-Based </a:t>
            </a:r>
            <a:r>
              <a:rPr lang="en-US" dirty="0" smtClean="0"/>
              <a:t>Services</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smtClean="0"/>
              <a:t>Some </a:t>
            </a:r>
            <a:r>
              <a:rPr lang="en-US" dirty="0"/>
              <a:t>of the basic services available to Internet users are −</a:t>
            </a:r>
          </a:p>
          <a:p>
            <a:pPr algn="just"/>
            <a:r>
              <a:rPr lang="en-US" b="1" dirty="0"/>
              <a:t>Email</a:t>
            </a:r>
            <a:r>
              <a:rPr lang="en-US" dirty="0"/>
              <a:t> − A fast, easy, and inexpensive way to communicate with other Internet users around the world.</a:t>
            </a:r>
          </a:p>
          <a:p>
            <a:pPr algn="just"/>
            <a:r>
              <a:rPr lang="en-US" b="1" dirty="0"/>
              <a:t>Telnet</a:t>
            </a:r>
            <a:r>
              <a:rPr lang="en-US" dirty="0"/>
              <a:t> − Allows a user to log into a remote computer as though it were a local system.</a:t>
            </a:r>
          </a:p>
          <a:p>
            <a:pPr algn="just"/>
            <a:r>
              <a:rPr lang="en-US" b="1" dirty="0"/>
              <a:t>FTP</a:t>
            </a:r>
            <a:r>
              <a:rPr lang="en-US" dirty="0"/>
              <a:t> − Allows a user to transfer virtually every kind of file that can be stored on a computer from one Internet-connected computer to another.</a:t>
            </a:r>
          </a:p>
          <a:p>
            <a:pPr algn="just"/>
            <a:r>
              <a:rPr lang="en-US" b="1" dirty="0"/>
              <a:t>UseNet news</a:t>
            </a:r>
            <a:r>
              <a:rPr lang="en-US" dirty="0"/>
              <a:t> − A distributed bulletin board that offers a combination news and discussion service on thousands of topics.</a:t>
            </a:r>
          </a:p>
          <a:p>
            <a:pPr algn="just"/>
            <a:r>
              <a:rPr lang="en-US" b="1" dirty="0"/>
              <a:t>World Wide Web (WWW)</a:t>
            </a:r>
            <a:r>
              <a:rPr lang="en-US" dirty="0"/>
              <a:t> − A hypertext interface to Internet information resources.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36</a:t>
            </a:fld>
            <a:endParaRPr lang="en-US" dirty="0"/>
          </a:p>
        </p:txBody>
      </p:sp>
    </p:spTree>
    <p:extLst>
      <p:ext uri="{BB962C8B-B14F-4D97-AF65-F5344CB8AC3E}">
        <p14:creationId xmlns:p14="http://schemas.microsoft.com/office/powerpoint/2010/main" val="34990450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37</a:t>
            </a:fld>
            <a:endParaRPr lang="en-US" dirty="0"/>
          </a:p>
        </p:txBody>
      </p:sp>
      <p:sp>
        <p:nvSpPr>
          <p:cNvPr id="6" name="Title 1"/>
          <p:cNvSpPr txBox="1">
            <a:spLocks/>
          </p:cNvSpPr>
          <p:nvPr/>
        </p:nvSpPr>
        <p:spPr>
          <a:xfrm>
            <a:off x="1024648" y="767740"/>
            <a:ext cx="10680741" cy="452441"/>
          </a:xfrm>
          <a:prstGeom prst="rect">
            <a:avLst/>
          </a:prstGeom>
        </p:spPr>
        <p:txBody>
          <a:bodyPr vert="horz" lIns="107287" tIns="53643" rIns="107287" bIns="53643"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Applications of Internet</a:t>
            </a:r>
            <a:endParaRPr kumimoji="0" lang="en-IN" sz="28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Content Placeholder 2"/>
          <p:cNvSpPr txBox="1">
            <a:spLocks/>
          </p:cNvSpPr>
          <p:nvPr/>
        </p:nvSpPr>
        <p:spPr>
          <a:xfrm>
            <a:off x="285709" y="1214422"/>
            <a:ext cx="11715833" cy="5259949"/>
          </a:xfrm>
          <a:prstGeom prst="rect">
            <a:avLst/>
          </a:prstGeom>
        </p:spPr>
        <p:txBody>
          <a:bodyPr vert="horz" lIns="107287" tIns="53643" rIns="107287" bIns="53643">
            <a:normAutofit fontScale="92500" lnSpcReduction="10000"/>
          </a:bodyPr>
          <a:lstStyle/>
          <a:p>
            <a:pPr lvl="0" algn="just"/>
            <a:r>
              <a:rPr lang="en-US" sz="2000" dirty="0" smtClean="0">
                <a:latin typeface="Times New Roman" pitchFamily="18" charset="0"/>
              </a:rPr>
              <a:t>The internet is treated as one of the biggest invention. It has a large number of uses.</a:t>
            </a:r>
          </a:p>
          <a:p>
            <a:pPr lvl="0" algn="just">
              <a:lnSpc>
                <a:spcPct val="150000"/>
              </a:lnSpc>
            </a:pPr>
            <a:r>
              <a:rPr lang="en-US" sz="2000" dirty="0" smtClean="0">
                <a:latin typeface="Times New Roman" pitchFamily="18" charset="0"/>
              </a:rPr>
              <a:t>1. Communication</a:t>
            </a:r>
          </a:p>
          <a:p>
            <a:pPr lvl="0" algn="just">
              <a:lnSpc>
                <a:spcPct val="150000"/>
              </a:lnSpc>
            </a:pPr>
            <a:r>
              <a:rPr lang="en-US" sz="2000" dirty="0" smtClean="0">
                <a:latin typeface="Times New Roman" pitchFamily="18" charset="0"/>
              </a:rPr>
              <a:t>2. Job searches</a:t>
            </a:r>
          </a:p>
          <a:p>
            <a:pPr lvl="0" algn="just">
              <a:lnSpc>
                <a:spcPct val="150000"/>
              </a:lnSpc>
            </a:pPr>
            <a:r>
              <a:rPr lang="en-US" sz="2000" dirty="0" smtClean="0">
                <a:latin typeface="Times New Roman" pitchFamily="18" charset="0"/>
              </a:rPr>
              <a:t>3. Finding books and study material</a:t>
            </a:r>
          </a:p>
          <a:p>
            <a:pPr lvl="0" algn="just">
              <a:lnSpc>
                <a:spcPct val="150000"/>
              </a:lnSpc>
            </a:pPr>
            <a:r>
              <a:rPr lang="en-US" sz="2000" dirty="0" smtClean="0">
                <a:latin typeface="Times New Roman" pitchFamily="18" charset="0"/>
              </a:rPr>
              <a:t>4. Health and medicine</a:t>
            </a:r>
          </a:p>
          <a:p>
            <a:pPr lvl="0" algn="just">
              <a:lnSpc>
                <a:spcPct val="150000"/>
              </a:lnSpc>
            </a:pPr>
            <a:r>
              <a:rPr lang="en-US" sz="2000" dirty="0" smtClean="0">
                <a:latin typeface="Times New Roman" pitchFamily="18" charset="0"/>
              </a:rPr>
              <a:t>5. Travel</a:t>
            </a:r>
          </a:p>
          <a:p>
            <a:pPr lvl="0" algn="just">
              <a:lnSpc>
                <a:spcPct val="150000"/>
              </a:lnSpc>
            </a:pPr>
            <a:r>
              <a:rPr lang="en-US" sz="2000" dirty="0" smtClean="0">
                <a:latin typeface="Times New Roman" pitchFamily="18" charset="0"/>
              </a:rPr>
              <a:t>6. Entertainment</a:t>
            </a:r>
          </a:p>
          <a:p>
            <a:pPr lvl="0" algn="just">
              <a:lnSpc>
                <a:spcPct val="150000"/>
              </a:lnSpc>
            </a:pPr>
            <a:r>
              <a:rPr lang="en-US" sz="2000" dirty="0" smtClean="0">
                <a:latin typeface="Times New Roman" pitchFamily="18" charset="0"/>
              </a:rPr>
              <a:t>7. Shopping</a:t>
            </a:r>
          </a:p>
          <a:p>
            <a:pPr lvl="0" algn="just">
              <a:lnSpc>
                <a:spcPct val="150000"/>
              </a:lnSpc>
            </a:pPr>
            <a:r>
              <a:rPr lang="en-US" sz="2000" dirty="0" smtClean="0">
                <a:latin typeface="Times New Roman" pitchFamily="18" charset="0"/>
              </a:rPr>
              <a:t>8. Stock market updates</a:t>
            </a:r>
          </a:p>
          <a:p>
            <a:pPr lvl="0" algn="just">
              <a:lnSpc>
                <a:spcPct val="150000"/>
              </a:lnSpc>
            </a:pPr>
            <a:r>
              <a:rPr lang="en-US" sz="2000" dirty="0" smtClean="0">
                <a:latin typeface="Times New Roman" pitchFamily="18" charset="0"/>
              </a:rPr>
              <a:t>9. Research</a:t>
            </a:r>
          </a:p>
          <a:p>
            <a:pPr lvl="0" algn="just">
              <a:lnSpc>
                <a:spcPct val="150000"/>
              </a:lnSpc>
            </a:pPr>
            <a:r>
              <a:rPr lang="en-US" sz="2000" dirty="0" smtClean="0">
                <a:latin typeface="Times New Roman" pitchFamily="18" charset="0"/>
              </a:rPr>
              <a:t>10. Business</a:t>
            </a:r>
          </a:p>
          <a:p>
            <a:pPr lvl="0" algn="just">
              <a:lnSpc>
                <a:spcPct val="150000"/>
              </a:lnSpc>
            </a:pPr>
            <a:r>
              <a:rPr lang="en-US" sz="2000" dirty="0" smtClean="0">
                <a:latin typeface="Times New Roman" pitchFamily="18" charset="0"/>
              </a:rPr>
              <a:t>11. E-Commerce</a:t>
            </a:r>
          </a:p>
          <a:p>
            <a:pPr lvl="0" algn="just">
              <a:lnSpc>
                <a:spcPct val="150000"/>
              </a:lnSpc>
            </a:pPr>
            <a:r>
              <a:rPr lang="en-US" sz="2000" dirty="0" smtClean="0">
                <a:latin typeface="Times New Roman" pitchFamily="18" charset="0"/>
              </a:rPr>
              <a:t>12. Social networking</a:t>
            </a:r>
          </a:p>
        </p:txBody>
      </p:sp>
    </p:spTree>
    <p:extLst>
      <p:ext uri="{BB962C8B-B14F-4D97-AF65-F5344CB8AC3E}">
        <p14:creationId xmlns:p14="http://schemas.microsoft.com/office/powerpoint/2010/main" val="5615993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WWW?</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WWW </a:t>
            </a:r>
            <a:r>
              <a:rPr lang="en-US" dirty="0"/>
              <a:t>stands for </a:t>
            </a:r>
            <a:r>
              <a:rPr lang="en-US" b="1" dirty="0"/>
              <a:t>W</a:t>
            </a:r>
            <a:r>
              <a:rPr lang="en-US" dirty="0"/>
              <a:t>orld </a:t>
            </a:r>
            <a:r>
              <a:rPr lang="en-US" b="1" dirty="0"/>
              <a:t>W</a:t>
            </a:r>
            <a:r>
              <a:rPr lang="en-US" dirty="0"/>
              <a:t>ide </a:t>
            </a:r>
            <a:r>
              <a:rPr lang="en-US" b="1" dirty="0"/>
              <a:t>W</a:t>
            </a:r>
            <a:r>
              <a:rPr lang="en-US" dirty="0"/>
              <a:t>eb. A technical definition of the World Wide Web is − All the resources and users on the Internet that are using the Hypertext Transfer Protocol (HTTP).</a:t>
            </a:r>
          </a:p>
          <a:p>
            <a:pPr algn="just"/>
            <a:r>
              <a:rPr lang="en-US" dirty="0"/>
              <a:t>A broader definition comes from the organization that Web inventor Tim Berners-Lee helped found, the World Wide Web Consortium (W3C): The World Wide Web is the universe of network-accessible information, an embodiment of human knowledge.</a:t>
            </a:r>
          </a:p>
          <a:p>
            <a:pPr algn="just"/>
            <a:r>
              <a:rPr lang="en-US" dirty="0"/>
              <a:t>In simple terms, The World Wide Web is a way of exchanging information between computers on the Internet, tying them together into a vast collection of interactive multimedia resources</a:t>
            </a:r>
            <a:r>
              <a:rPr lang="en-US" dirty="0" smtClean="0"/>
              <a:t>.</a:t>
            </a:r>
          </a:p>
          <a:p>
            <a:pPr marL="0" indent="0" algn="just">
              <a:buNone/>
            </a:pPr>
            <a:endParaRPr lang="en-US" sz="1400" dirty="0" smtClean="0"/>
          </a:p>
          <a:p>
            <a:pPr marL="0" indent="0" algn="just">
              <a:buNone/>
            </a:pPr>
            <a:endParaRPr lang="en-US" sz="1400" dirty="0"/>
          </a:p>
          <a:p>
            <a:pPr marL="0" indent="0" algn="just">
              <a:buNone/>
            </a:pPr>
            <a:endParaRPr lang="en-US" sz="1400" dirty="0" smtClean="0"/>
          </a:p>
          <a:p>
            <a:pPr marL="0" indent="0" algn="just">
              <a:buNone/>
            </a:pPr>
            <a:endParaRPr lang="en-US" sz="1400" dirty="0"/>
          </a:p>
          <a:p>
            <a:pPr marL="0" indent="0" algn="just">
              <a:buNone/>
            </a:pPr>
            <a:endParaRPr lang="en-US" sz="1400" dirty="0" smtClean="0"/>
          </a:p>
          <a:p>
            <a:pPr marL="0" indent="0" algn="just">
              <a:buNone/>
            </a:pPr>
            <a:endParaRPr lang="en-US" sz="1400" dirty="0"/>
          </a:p>
          <a:p>
            <a:pPr marL="0" indent="0" algn="just">
              <a:buNone/>
            </a:pPr>
            <a:endParaRPr lang="en-US" sz="1400" dirty="0" smtClean="0"/>
          </a:p>
          <a:p>
            <a:pPr marL="0" indent="0" algn="r">
              <a:buNone/>
            </a:pPr>
            <a:r>
              <a:rPr lang="en-US" sz="1400" dirty="0" err="1" smtClean="0"/>
              <a:t>shutterstock</a:t>
            </a:r>
            <a:endParaRPr lang="en-US" sz="1400"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38</a:t>
            </a:fld>
            <a:endParaRPr lang="en-US" dirty="0"/>
          </a:p>
        </p:txBody>
      </p:sp>
      <p:pic>
        <p:nvPicPr>
          <p:cNvPr id="5122" name="Picture 2" descr="Www Images, Stock Photos &amp;amp; Vector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b="17489"/>
          <a:stretch/>
        </p:blipFill>
        <p:spPr bwMode="auto">
          <a:xfrm>
            <a:off x="4427129" y="3694613"/>
            <a:ext cx="2339431" cy="1870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9814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a:t>
            </a:r>
            <a:endParaRPr lang="en-IN" dirty="0"/>
          </a:p>
        </p:txBody>
      </p:sp>
      <p:sp>
        <p:nvSpPr>
          <p:cNvPr id="3" name="Content Placeholder 2"/>
          <p:cNvSpPr>
            <a:spLocks noGrp="1"/>
          </p:cNvSpPr>
          <p:nvPr>
            <p:ph idx="1"/>
          </p:nvPr>
        </p:nvSpPr>
        <p:spPr/>
        <p:txBody>
          <a:bodyPr>
            <a:normAutofit lnSpcReduction="10000"/>
          </a:bodyPr>
          <a:lstStyle/>
          <a:p>
            <a:pPr algn="just"/>
            <a:r>
              <a:rPr lang="en-US" dirty="0"/>
              <a:t>HTTP stands for </a:t>
            </a:r>
            <a:r>
              <a:rPr lang="en-US" b="1" dirty="0"/>
              <a:t>H</a:t>
            </a:r>
            <a:r>
              <a:rPr lang="en-US" dirty="0"/>
              <a:t>ypertext </a:t>
            </a:r>
            <a:r>
              <a:rPr lang="en-US" b="1" dirty="0"/>
              <a:t>T</a:t>
            </a:r>
            <a:r>
              <a:rPr lang="en-US" dirty="0"/>
              <a:t>ransfer </a:t>
            </a:r>
            <a:r>
              <a:rPr lang="en-US" b="1" dirty="0"/>
              <a:t>P</a:t>
            </a:r>
            <a:r>
              <a:rPr lang="en-US" dirty="0"/>
              <a:t>rotocol. This is the protocol being used to transfer hypertext documents that makes the World Wide Web possible</a:t>
            </a:r>
            <a:r>
              <a:rPr lang="en-US" dirty="0" smtClean="0"/>
              <a:t>.</a:t>
            </a:r>
          </a:p>
          <a:p>
            <a:pPr algn="just"/>
            <a:r>
              <a:rPr lang="en-US" dirty="0" smtClean="0"/>
              <a:t>It is a client/server </a:t>
            </a:r>
            <a:r>
              <a:rPr lang="en-US" dirty="0"/>
              <a:t>protocol used to exchange hypertext </a:t>
            </a:r>
            <a:r>
              <a:rPr lang="en-US" dirty="0" smtClean="0"/>
              <a:t>documents. </a:t>
            </a:r>
            <a:r>
              <a:rPr lang="en-US" dirty="0"/>
              <a:t>The main thing you need to know is that HTTP is a language spoken between your web browser (client software) and a web server (server software) so that they can communicate with each other and exchange files</a:t>
            </a:r>
            <a:r>
              <a:rPr lang="en-US" dirty="0" smtClean="0"/>
              <a:t>.</a:t>
            </a:r>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marL="0" indent="0" algn="r">
              <a:buNone/>
            </a:pPr>
            <a:r>
              <a:rPr lang="en-US" sz="1600" dirty="0" err="1" smtClean="0"/>
              <a:t>youtube</a:t>
            </a:r>
            <a:endParaRPr lang="en-US" sz="1600" dirty="0"/>
          </a:p>
          <a:p>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39</a:t>
            </a:fld>
            <a:endParaRPr lang="en-US" dirty="0"/>
          </a:p>
        </p:txBody>
      </p:sp>
      <p:pic>
        <p:nvPicPr>
          <p:cNvPr id="4104" name="Picture 8" descr="Hyper Text Transfer Protocol Crash Course - HTTP 1.0, 1.1, HTTP/2, HTTP/3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7314" y="3070337"/>
            <a:ext cx="3578044" cy="2683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042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400" dirty="0" smtClean="0"/>
              <a:t>Basics of Computer Networks and Network Topology</a:t>
            </a:r>
            <a:r>
              <a:rPr lang="en-IN" dirty="0" smtClean="0"/>
              <a:t> </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4</a:t>
            </a:fld>
            <a:endParaRPr lang="en-US"/>
          </a:p>
        </p:txBody>
      </p:sp>
    </p:spTree>
    <p:extLst>
      <p:ext uri="{BB962C8B-B14F-4D97-AF65-F5344CB8AC3E}">
        <p14:creationId xmlns:p14="http://schemas.microsoft.com/office/powerpoint/2010/main" val="252577673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URL</a:t>
            </a:r>
            <a:endParaRPr lang="en-IN" dirty="0"/>
          </a:p>
        </p:txBody>
      </p:sp>
      <p:sp>
        <p:nvSpPr>
          <p:cNvPr id="3" name="Content Placeholder 2"/>
          <p:cNvSpPr>
            <a:spLocks noGrp="1"/>
          </p:cNvSpPr>
          <p:nvPr>
            <p:ph idx="1"/>
          </p:nvPr>
        </p:nvSpPr>
        <p:spPr/>
        <p:txBody>
          <a:bodyPr>
            <a:normAutofit/>
          </a:bodyPr>
          <a:lstStyle/>
          <a:p>
            <a:r>
              <a:rPr lang="en-US" dirty="0"/>
              <a:t>URL stands for </a:t>
            </a:r>
            <a:r>
              <a:rPr lang="en-US" b="1" dirty="0"/>
              <a:t>U</a:t>
            </a:r>
            <a:r>
              <a:rPr lang="en-US" dirty="0"/>
              <a:t>niform </a:t>
            </a:r>
            <a:r>
              <a:rPr lang="en-US" b="1" dirty="0"/>
              <a:t>R</a:t>
            </a:r>
            <a:r>
              <a:rPr lang="en-US" dirty="0"/>
              <a:t>esource </a:t>
            </a:r>
            <a:r>
              <a:rPr lang="en-US" b="1" dirty="0"/>
              <a:t>L</a:t>
            </a:r>
            <a:r>
              <a:rPr lang="en-US" dirty="0"/>
              <a:t>ocator, and is used to specify addresses on the World Wide Web. A URL is the fundamental network identification for any resource connected to the web (e.g., hypertext pages, images, and sound files).</a:t>
            </a:r>
          </a:p>
          <a:p>
            <a:r>
              <a:rPr lang="en-US" dirty="0"/>
              <a:t>A URL will have the following format </a:t>
            </a:r>
            <a:r>
              <a:rPr lang="en-US" dirty="0" smtClean="0"/>
              <a:t>−</a:t>
            </a:r>
          </a:p>
          <a:p>
            <a:pPr marL="0" indent="0">
              <a:buNone/>
            </a:pPr>
            <a:r>
              <a:rPr lang="en-US" sz="2000" i="1" dirty="0" smtClean="0"/>
              <a:t>     protocol://hostname/other_info</a:t>
            </a:r>
            <a:endParaRPr lang="en-US" sz="2000" i="1" dirty="0"/>
          </a:p>
          <a:p>
            <a:pPr algn="just"/>
            <a:r>
              <a:rPr lang="en-US" dirty="0"/>
              <a:t>The protocol specifies how information is transferred from a link. The protocol used for web resources is </a:t>
            </a:r>
            <a:r>
              <a:rPr lang="en-US" dirty="0" err="1"/>
              <a:t>HyperText</a:t>
            </a:r>
            <a:r>
              <a:rPr lang="en-US" dirty="0"/>
              <a:t> Transfer Protocol (HTTP). Other protocols compatible with most web browsers include FTP, telnet, newsgroups, and Gopher.</a:t>
            </a:r>
          </a:p>
          <a:p>
            <a:pPr algn="just"/>
            <a:r>
              <a:rPr lang="en-US" dirty="0"/>
              <a:t>The protocol is followed by a colon, two slashes, and then the domain name. The domain name is the computer on which the resource is located.</a:t>
            </a:r>
          </a:p>
          <a:p>
            <a:pPr algn="just"/>
            <a:r>
              <a:rPr lang="en-US" dirty="0"/>
              <a:t>Links to particular files or subdirectories may be further specified after the domain name. The directory names are separated by single forward slashes.</a:t>
            </a:r>
          </a:p>
          <a:p>
            <a:endParaRPr lang="en-IN" dirty="0" smtClean="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40</a:t>
            </a:fld>
            <a:endParaRPr lang="en-US" dirty="0"/>
          </a:p>
        </p:txBody>
      </p:sp>
    </p:spTree>
    <p:extLst>
      <p:ext uri="{BB962C8B-B14F-4D97-AF65-F5344CB8AC3E}">
        <p14:creationId xmlns:p14="http://schemas.microsoft.com/office/powerpoint/2010/main" val="39169588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Website</a:t>
            </a:r>
            <a:endParaRPr lang="en-IN" dirty="0"/>
          </a:p>
        </p:txBody>
      </p:sp>
      <p:sp>
        <p:nvSpPr>
          <p:cNvPr id="3" name="Content Placeholder 2"/>
          <p:cNvSpPr>
            <a:spLocks noGrp="1"/>
          </p:cNvSpPr>
          <p:nvPr>
            <p:ph idx="1"/>
          </p:nvPr>
        </p:nvSpPr>
        <p:spPr/>
        <p:txBody>
          <a:bodyPr/>
          <a:lstStyle/>
          <a:p>
            <a:pPr algn="just"/>
            <a:r>
              <a:rPr lang="en-US" dirty="0"/>
              <a:t>Website is a location on web and is hosted on a web server. It is a set of related web pages. It is accessed using Internet address known as Uniform Resource </a:t>
            </a:r>
            <a:r>
              <a:rPr lang="en-US" dirty="0" smtClean="0"/>
              <a:t>Locator.</a:t>
            </a:r>
          </a:p>
          <a:p>
            <a:pPr algn="just"/>
            <a:r>
              <a:rPr lang="en-US" dirty="0"/>
              <a:t>Each page available on the website is called a </a:t>
            </a:r>
            <a:r>
              <a:rPr lang="en-US" i="1" dirty="0"/>
              <a:t>web page</a:t>
            </a:r>
            <a:r>
              <a:rPr lang="en-US" dirty="0"/>
              <a:t> and first page of any website is called </a:t>
            </a:r>
            <a:r>
              <a:rPr lang="en-US" i="1" dirty="0"/>
              <a:t>home page</a:t>
            </a:r>
            <a:r>
              <a:rPr lang="en-US" dirty="0"/>
              <a:t> for that site</a:t>
            </a:r>
            <a:r>
              <a:rPr lang="en-US" dirty="0" smtClean="0"/>
              <a:t>.</a:t>
            </a:r>
          </a:p>
          <a:p>
            <a:pPr algn="just"/>
            <a:r>
              <a:rPr lang="en-US" dirty="0" smtClean="0"/>
              <a:t>Websites </a:t>
            </a:r>
            <a:r>
              <a:rPr lang="en-US" dirty="0"/>
              <a:t>are dedicated to a particular topic or purpose, such as news, education, commerce, entertainment, or social networking</a:t>
            </a:r>
          </a:p>
          <a:p>
            <a:pPr algn="just"/>
            <a:r>
              <a:rPr lang="en-US" dirty="0"/>
              <a:t>A person can access websites from a range of devices like  desktops, laptops, tablets, smartphones etc.</a:t>
            </a:r>
          </a:p>
          <a:p>
            <a:pPr algn="just"/>
            <a:r>
              <a:rPr lang="en-US" dirty="0"/>
              <a:t>The software application that is required to be installed on the device for accessing a website is called a web browser.</a:t>
            </a:r>
          </a:p>
          <a:p>
            <a:pPr algn="just"/>
            <a:r>
              <a:rPr lang="en-US" dirty="0"/>
              <a:t>For example :google.com ,amazon.com etc.</a:t>
            </a:r>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41</a:t>
            </a:fld>
            <a:endParaRPr lang="en-US" dirty="0"/>
          </a:p>
        </p:txBody>
      </p:sp>
    </p:spTree>
    <p:extLst>
      <p:ext uri="{BB962C8B-B14F-4D97-AF65-F5344CB8AC3E}">
        <p14:creationId xmlns:p14="http://schemas.microsoft.com/office/powerpoint/2010/main" val="16022488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IP address</a:t>
            </a:r>
            <a:endParaRPr lang="en-IN" dirty="0"/>
          </a:p>
        </p:txBody>
      </p:sp>
      <p:sp>
        <p:nvSpPr>
          <p:cNvPr id="3" name="Content Placeholder 2"/>
          <p:cNvSpPr>
            <a:spLocks noGrp="1"/>
          </p:cNvSpPr>
          <p:nvPr>
            <p:ph idx="1"/>
          </p:nvPr>
        </p:nvSpPr>
        <p:spPr/>
        <p:txBody>
          <a:bodyPr/>
          <a:lstStyle/>
          <a:p>
            <a:pPr algn="just"/>
            <a:r>
              <a:rPr lang="en-US" dirty="0"/>
              <a:t>An IP address is a 32-bit number that uniquely identifies a host (computer or other device, such as a printer or router) on a TCP/IP network.</a:t>
            </a:r>
          </a:p>
          <a:p>
            <a:pPr algn="just"/>
            <a:r>
              <a:rPr lang="en-US" dirty="0"/>
              <a:t>IP addresses are normally expressed in dotted-decimal format, with four numbers separated by periods, such as 192.168.123.132. To understand how subnet masks are used to distinguish between hosts, networks, and </a:t>
            </a:r>
            <a:r>
              <a:rPr lang="en-US" dirty="0" err="1"/>
              <a:t>subnetworks</a:t>
            </a:r>
            <a:r>
              <a:rPr lang="en-US" dirty="0"/>
              <a:t>, examine an IP address in binary notation.</a:t>
            </a:r>
          </a:p>
          <a:p>
            <a:pPr algn="just"/>
            <a:r>
              <a:rPr lang="en-US" dirty="0"/>
              <a:t>For example, the dotted-decimal IP address 192.168.123.132 is (in binary notation) the 32 bit </a:t>
            </a:r>
            <a:r>
              <a:rPr lang="en-US" dirty="0" smtClean="0"/>
              <a:t>number</a:t>
            </a:r>
          </a:p>
          <a:p>
            <a:pPr marL="0" indent="0" algn="just">
              <a:buNone/>
            </a:pPr>
            <a:endParaRPr lang="en-US" sz="1600" dirty="0" smtClean="0"/>
          </a:p>
          <a:p>
            <a:pPr marL="0" indent="0" algn="just">
              <a:buNone/>
            </a:pPr>
            <a:endParaRPr lang="en-US" sz="1600" dirty="0"/>
          </a:p>
          <a:p>
            <a:pPr marL="0" indent="0" algn="just">
              <a:buNone/>
            </a:pPr>
            <a:endParaRPr lang="en-US" sz="1600" dirty="0" smtClean="0"/>
          </a:p>
          <a:p>
            <a:pPr marL="0" indent="0" algn="just">
              <a:buNone/>
            </a:pPr>
            <a:endParaRPr lang="en-US" sz="1600" dirty="0"/>
          </a:p>
          <a:p>
            <a:pPr marL="0" indent="0" algn="just">
              <a:buNone/>
            </a:pPr>
            <a:endParaRPr lang="en-US" sz="1600" dirty="0" smtClean="0"/>
          </a:p>
          <a:p>
            <a:pPr marL="0" indent="0" algn="just">
              <a:buNone/>
            </a:pPr>
            <a:endParaRPr lang="en-US" sz="1600" dirty="0"/>
          </a:p>
          <a:p>
            <a:pPr marL="0" indent="0" algn="r">
              <a:buNone/>
            </a:pPr>
            <a:r>
              <a:rPr lang="en-US" sz="1600" dirty="0" smtClean="0"/>
              <a:t>FS community</a:t>
            </a:r>
            <a:endParaRPr lang="en-US" sz="1600"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42</a:t>
            </a:fld>
            <a:endParaRPr lang="en-US" dirty="0"/>
          </a:p>
        </p:txBody>
      </p:sp>
      <p:pic>
        <p:nvPicPr>
          <p:cNvPr id="6146" name="Picture 2" descr="How to Understand IP Address and Subnet Mask? | FS Commu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363" y="3410358"/>
            <a:ext cx="38100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6569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ISP</a:t>
            </a:r>
            <a:endParaRPr lang="en-IN" dirty="0"/>
          </a:p>
        </p:txBody>
      </p:sp>
      <p:sp>
        <p:nvSpPr>
          <p:cNvPr id="3" name="Content Placeholder 2"/>
          <p:cNvSpPr>
            <a:spLocks noGrp="1"/>
          </p:cNvSpPr>
          <p:nvPr>
            <p:ph idx="1"/>
          </p:nvPr>
        </p:nvSpPr>
        <p:spPr/>
        <p:txBody>
          <a:bodyPr/>
          <a:lstStyle/>
          <a:p>
            <a:pPr algn="just"/>
            <a:r>
              <a:rPr lang="en-US" dirty="0"/>
              <a:t>ISP stands for Internet Service Provider. It is a company that provides access to the internet and similar services such as Website designing and virtual hosting. For example, when you connect to the Internet, the connection between your Internet-enabled device and the internet is executed through a specific transmission technology that involves the transfer of information packets through an Internet Protocol route.</a:t>
            </a:r>
            <a:endParaRPr lang="en-IN" dirty="0"/>
          </a:p>
        </p:txBody>
      </p:sp>
      <p:pic>
        <p:nvPicPr>
          <p:cNvPr id="3074" name="Picture 2" descr="ISP Full For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8471" y="3256506"/>
            <a:ext cx="3810000" cy="237172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43</a:t>
            </a:fld>
            <a:endParaRPr lang="en-US" dirty="0"/>
          </a:p>
        </p:txBody>
      </p:sp>
    </p:spTree>
    <p:extLst>
      <p:ext uri="{BB962C8B-B14F-4D97-AF65-F5344CB8AC3E}">
        <p14:creationId xmlns:p14="http://schemas.microsoft.com/office/powerpoint/2010/main" val="3742042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Modes of Connecting Internet</a:t>
            </a:r>
            <a:endParaRPr lang="en-IN" dirty="0"/>
          </a:p>
        </p:txBody>
      </p:sp>
      <p:sp>
        <p:nvSpPr>
          <p:cNvPr id="3" name="Content Placeholder 2"/>
          <p:cNvSpPr>
            <a:spLocks noGrp="1"/>
          </p:cNvSpPr>
          <p:nvPr>
            <p:ph idx="1"/>
          </p:nvPr>
        </p:nvSpPr>
        <p:spPr/>
        <p:txBody>
          <a:bodyPr/>
          <a:lstStyle/>
          <a:p>
            <a:pPr marL="0" indent="0" algn="just">
              <a:buNone/>
            </a:pPr>
            <a:r>
              <a:rPr lang="en-US" dirty="0"/>
              <a:t>Data is transmitted through different technologies, including cable modem, dial-up, DSL, high speed interconnects. Accordingly, based on the method of data transmission, the Internet access provided by ISPs can be divided into many types, some of which are as follows:</a:t>
            </a:r>
          </a:p>
          <a:p>
            <a:pPr algn="just"/>
            <a:r>
              <a:rPr lang="en-US" b="1" dirty="0"/>
              <a:t>Dial-up Internet access:</a:t>
            </a:r>
            <a:r>
              <a:rPr lang="en-US" dirty="0"/>
              <a:t> It is the oldest technology to provide Internet access by modem to modem connection using telephone lines. In this method, the user's computer is connected to a modem with a telephone line. This method has become outdated today due to slow connection speed. However, in remote areas, this method can be used where the broadband network is not available.</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44</a:t>
            </a:fld>
            <a:endParaRPr lang="en-US" dirty="0"/>
          </a:p>
        </p:txBody>
      </p:sp>
    </p:spTree>
    <p:extLst>
      <p:ext uri="{BB962C8B-B14F-4D97-AF65-F5344CB8AC3E}">
        <p14:creationId xmlns:p14="http://schemas.microsoft.com/office/powerpoint/2010/main" val="27035865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Modes of Connecting Internet</a:t>
            </a:r>
            <a:endParaRPr lang="en-IN" dirty="0"/>
          </a:p>
        </p:txBody>
      </p:sp>
      <p:sp>
        <p:nvSpPr>
          <p:cNvPr id="3" name="Content Placeholder 2"/>
          <p:cNvSpPr>
            <a:spLocks noGrp="1"/>
          </p:cNvSpPr>
          <p:nvPr>
            <p:ph idx="1"/>
          </p:nvPr>
        </p:nvSpPr>
        <p:spPr/>
        <p:txBody>
          <a:bodyPr>
            <a:normAutofit/>
          </a:bodyPr>
          <a:lstStyle/>
          <a:p>
            <a:r>
              <a:rPr lang="en-IN" sz="2000" b="1" dirty="0" smtClean="0"/>
              <a:t>Accessing </a:t>
            </a:r>
            <a:r>
              <a:rPr lang="en-IN" sz="2000" b="1" dirty="0"/>
              <a:t>internet using modem:</a:t>
            </a:r>
          </a:p>
        </p:txBody>
      </p:sp>
      <p:pic>
        <p:nvPicPr>
          <p:cNvPr id="4098" name="Picture 2" descr="internet_technologies_tutori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500" y="2760603"/>
            <a:ext cx="5334000" cy="233362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45</a:t>
            </a:fld>
            <a:endParaRPr lang="en-US" dirty="0"/>
          </a:p>
        </p:txBody>
      </p:sp>
    </p:spTree>
    <p:extLst>
      <p:ext uri="{BB962C8B-B14F-4D97-AF65-F5344CB8AC3E}">
        <p14:creationId xmlns:p14="http://schemas.microsoft.com/office/powerpoint/2010/main" val="15230040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Modes of Connecting Internet</a:t>
            </a:r>
            <a:endParaRPr lang="en-IN" dirty="0"/>
          </a:p>
        </p:txBody>
      </p:sp>
      <p:sp>
        <p:nvSpPr>
          <p:cNvPr id="3" name="Content Placeholder 2"/>
          <p:cNvSpPr>
            <a:spLocks noGrp="1"/>
          </p:cNvSpPr>
          <p:nvPr>
            <p:ph idx="1"/>
          </p:nvPr>
        </p:nvSpPr>
        <p:spPr/>
        <p:txBody>
          <a:bodyPr/>
          <a:lstStyle/>
          <a:p>
            <a:pPr algn="just"/>
            <a:r>
              <a:rPr lang="en-US" b="1" dirty="0"/>
              <a:t>DSL:</a:t>
            </a:r>
            <a:r>
              <a:rPr lang="en-US" dirty="0"/>
              <a:t> DSL, which stands for 'digital subscriber line' is an advanced version of the dial-up Internet access method. It uses high frequency to execute a connection over the telephone network and allows the internet and the phone connection to run on the same telephone line. This method offers an Asymmetric Digital Subscriber (ADSL), where the upload speed is less than the download speed, and a Symmetric Digital Subscriber Line (SDSL), which offers equal upload and download speeds. Out of these two, ADSL is more popular among users and is popularly known as DSL.</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46</a:t>
            </a:fld>
            <a:endParaRPr lang="en-US" dirty="0"/>
          </a:p>
        </p:txBody>
      </p:sp>
    </p:spTree>
    <p:extLst>
      <p:ext uri="{BB962C8B-B14F-4D97-AF65-F5344CB8AC3E}">
        <p14:creationId xmlns:p14="http://schemas.microsoft.com/office/powerpoint/2010/main" val="38671842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Modes of Connecting Internet</a:t>
            </a:r>
            <a:endParaRPr lang="en-IN" dirty="0"/>
          </a:p>
        </p:txBody>
      </p:sp>
      <p:sp>
        <p:nvSpPr>
          <p:cNvPr id="3" name="Content Placeholder 2"/>
          <p:cNvSpPr>
            <a:spLocks noGrp="1"/>
          </p:cNvSpPr>
          <p:nvPr>
            <p:ph idx="1"/>
          </p:nvPr>
        </p:nvSpPr>
        <p:spPr/>
        <p:txBody>
          <a:bodyPr/>
          <a:lstStyle/>
          <a:p>
            <a:r>
              <a:rPr lang="en-IN" dirty="0" smtClean="0"/>
              <a:t>DSL</a:t>
            </a:r>
            <a:endParaRPr lang="en-IN" dirty="0"/>
          </a:p>
        </p:txBody>
      </p:sp>
      <p:pic>
        <p:nvPicPr>
          <p:cNvPr id="5122" name="Picture 2" descr="internet_technologies_tutori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8199" y="2190111"/>
            <a:ext cx="5334000" cy="327660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47</a:t>
            </a:fld>
            <a:endParaRPr lang="en-US" dirty="0"/>
          </a:p>
        </p:txBody>
      </p:sp>
    </p:spTree>
    <p:extLst>
      <p:ext uri="{BB962C8B-B14F-4D97-AF65-F5344CB8AC3E}">
        <p14:creationId xmlns:p14="http://schemas.microsoft.com/office/powerpoint/2010/main" val="16910794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Modes of Connecting Internet</a:t>
            </a:r>
            <a:endParaRPr lang="en-IN" dirty="0"/>
          </a:p>
        </p:txBody>
      </p:sp>
      <p:sp>
        <p:nvSpPr>
          <p:cNvPr id="3" name="Content Placeholder 2"/>
          <p:cNvSpPr>
            <a:spLocks noGrp="1"/>
          </p:cNvSpPr>
          <p:nvPr>
            <p:ph idx="1"/>
          </p:nvPr>
        </p:nvSpPr>
        <p:spPr/>
        <p:txBody>
          <a:bodyPr>
            <a:normAutofit/>
          </a:bodyPr>
          <a:lstStyle/>
          <a:p>
            <a:pPr algn="just"/>
            <a:r>
              <a:rPr lang="en-US" b="1" dirty="0"/>
              <a:t>Wireless Broadband (</a:t>
            </a:r>
            <a:r>
              <a:rPr lang="en-US" b="1" dirty="0" err="1"/>
              <a:t>WiBB</a:t>
            </a:r>
            <a:r>
              <a:rPr lang="en-US" b="1" dirty="0"/>
              <a:t>):</a:t>
            </a:r>
            <a:r>
              <a:rPr lang="en-US" dirty="0"/>
              <a:t> It is a modern broadband technology for Internet access. It allows high-speed wireless internet within a large area. To use this technology, you are required to place a dish on the top of your house and point it to the transmitter of your Wireless Internet Service Provider (WISP).</a:t>
            </a:r>
          </a:p>
          <a:p>
            <a:pPr algn="just"/>
            <a:r>
              <a:rPr lang="en-US" b="1" dirty="0"/>
              <a:t>Wi-Fi Internet:</a:t>
            </a:r>
            <a:r>
              <a:rPr lang="en-US" dirty="0"/>
              <a:t> It is the short form for "wireless fidelity," which is a wireless networking technology that provides wireless high-speed Internet connections using radio waves. To use the internet, you are required to be within the range of </a:t>
            </a:r>
            <a:r>
              <a:rPr lang="en-US" dirty="0" err="1"/>
              <a:t>wi-fi</a:t>
            </a:r>
            <a:r>
              <a:rPr lang="en-US" dirty="0"/>
              <a:t> network. It is commonly used in public places such as hotels, airports, restaurants to provide internet access to customers.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48</a:t>
            </a:fld>
            <a:endParaRPr lang="en-US" dirty="0"/>
          </a:p>
        </p:txBody>
      </p:sp>
    </p:spTree>
    <p:extLst>
      <p:ext uri="{BB962C8B-B14F-4D97-AF65-F5344CB8AC3E}">
        <p14:creationId xmlns:p14="http://schemas.microsoft.com/office/powerpoint/2010/main" val="3532787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Modes of Connecting Internet</a:t>
            </a:r>
            <a:endParaRPr lang="en-IN" dirty="0"/>
          </a:p>
        </p:txBody>
      </p:sp>
      <p:sp>
        <p:nvSpPr>
          <p:cNvPr id="3" name="Content Placeholder 2"/>
          <p:cNvSpPr>
            <a:spLocks noGrp="1"/>
          </p:cNvSpPr>
          <p:nvPr>
            <p:ph idx="1"/>
          </p:nvPr>
        </p:nvSpPr>
        <p:spPr/>
        <p:txBody>
          <a:bodyPr/>
          <a:lstStyle/>
          <a:p>
            <a:pPr algn="just"/>
            <a:r>
              <a:rPr lang="en-US" b="1" dirty="0"/>
              <a:t>ISDN:</a:t>
            </a:r>
            <a:r>
              <a:rPr lang="en-US" dirty="0"/>
              <a:t> It is a short form of Integrated Services Digital Network. It is a telephone system network which integrates a high-quality digital transmission of voice and data over the same standard phone line. It offers a fast upstream and downstream Internet connection speed and allows both voice calls and data transfer.</a:t>
            </a:r>
          </a:p>
          <a:p>
            <a:pPr algn="just"/>
            <a:r>
              <a:rPr lang="en-US" b="1" dirty="0"/>
              <a:t>Ethernet:</a:t>
            </a:r>
            <a:r>
              <a:rPr lang="en-US" dirty="0"/>
              <a:t> It is a wired LAN (Local Area Network) where computers are connected within a primary physical space. It enables devices to communicate with each other via a protocol (a set of rules or common network language). It may provide different speeds such as 10 Mbps, 100 Mbps and 10 </a:t>
            </a:r>
            <a:r>
              <a:rPr lang="en-US" dirty="0" err="1"/>
              <a:t>Gbps</a:t>
            </a:r>
            <a:r>
              <a:rPr lang="en-US" dirty="0"/>
              <a:t>.</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49</a:t>
            </a:fld>
            <a:endParaRPr lang="en-US" dirty="0"/>
          </a:p>
        </p:txBody>
      </p:sp>
    </p:spTree>
    <p:extLst>
      <p:ext uri="{BB962C8B-B14F-4D97-AF65-F5344CB8AC3E}">
        <p14:creationId xmlns:p14="http://schemas.microsoft.com/office/powerpoint/2010/main" val="3209500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Computer Network</a:t>
            </a:r>
            <a:endParaRPr lang="en-IN" dirty="0"/>
          </a:p>
        </p:txBody>
      </p:sp>
      <p:sp>
        <p:nvSpPr>
          <p:cNvPr id="3" name="Content Placeholder 2"/>
          <p:cNvSpPr>
            <a:spLocks noGrp="1"/>
          </p:cNvSpPr>
          <p:nvPr>
            <p:ph idx="1"/>
          </p:nvPr>
        </p:nvSpPr>
        <p:spPr/>
        <p:txBody>
          <a:bodyPr/>
          <a:lstStyle/>
          <a:p>
            <a:pPr algn="just"/>
            <a:r>
              <a:rPr lang="en-US" dirty="0" smtClean="0"/>
              <a:t>It </a:t>
            </a:r>
            <a:r>
              <a:rPr lang="en-US" dirty="0"/>
              <a:t>is the interconnection of multiple devices, generally termed as Hosts connected using multiple paths for the purpose of sending/receiving data or </a:t>
            </a:r>
            <a:r>
              <a:rPr lang="en-US" dirty="0" smtClean="0"/>
              <a:t>media.</a:t>
            </a:r>
            <a:endParaRPr lang="en-US" dirty="0"/>
          </a:p>
          <a:p>
            <a:pPr algn="just"/>
            <a:r>
              <a:rPr lang="en-US" dirty="0" smtClean="0"/>
              <a:t>There </a:t>
            </a:r>
            <a:r>
              <a:rPr lang="en-US" dirty="0"/>
              <a:t>are also multiple devices or mediums which help in the communication between two different devices which are known as </a:t>
            </a:r>
            <a:r>
              <a:rPr lang="en-US" b="1" dirty="0"/>
              <a:t>Network devices</a:t>
            </a:r>
            <a:r>
              <a:rPr lang="en-US" dirty="0"/>
              <a:t>. Ex: Router, Switch, Hub, Bridge</a:t>
            </a:r>
            <a:r>
              <a:rPr lang="en-US" dirty="0" smtClean="0"/>
              <a:t>.</a:t>
            </a:r>
          </a:p>
          <a:p>
            <a:pPr algn="just"/>
            <a:r>
              <a:rPr lang="en-US" dirty="0"/>
              <a:t>You can establish a network connection using either cable or wireless media.</a:t>
            </a:r>
          </a:p>
          <a:p>
            <a:pPr algn="just"/>
            <a:r>
              <a:rPr lang="en-US" dirty="0"/>
              <a:t>Every network involves hardware and software that connects computers and tools.</a:t>
            </a:r>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a:t>
            </a:fld>
            <a:endParaRPr lang="en-US" dirty="0"/>
          </a:p>
        </p:txBody>
      </p:sp>
    </p:spTree>
    <p:extLst>
      <p:ext uri="{BB962C8B-B14F-4D97-AF65-F5344CB8AC3E}">
        <p14:creationId xmlns:p14="http://schemas.microsoft.com/office/powerpoint/2010/main" val="29432845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Modes of Connecting Internet</a:t>
            </a:r>
            <a:endParaRPr lang="en-IN" dirty="0"/>
          </a:p>
        </p:txBody>
      </p:sp>
      <p:sp>
        <p:nvSpPr>
          <p:cNvPr id="3" name="Content Placeholder 2"/>
          <p:cNvSpPr>
            <a:spLocks noGrp="1"/>
          </p:cNvSpPr>
          <p:nvPr>
            <p:ph idx="1"/>
          </p:nvPr>
        </p:nvSpPr>
        <p:spPr/>
        <p:txBody>
          <a:bodyPr>
            <a:normAutofit/>
          </a:bodyPr>
          <a:lstStyle/>
          <a:p>
            <a:pPr algn="just"/>
            <a:r>
              <a:rPr lang="en-IN" b="1" dirty="0" smtClean="0"/>
              <a:t>Hotspot (</a:t>
            </a:r>
            <a:r>
              <a:rPr lang="en-IN" b="1" dirty="0" err="1" smtClean="0"/>
              <a:t>Wi-fi</a:t>
            </a:r>
            <a:r>
              <a:rPr lang="en-IN" b="1" dirty="0" smtClean="0"/>
              <a:t>) : </a:t>
            </a:r>
            <a:r>
              <a:rPr lang="en-US" dirty="0"/>
              <a:t>A hotspot is a physical location where people may obtain Internet access, typically using Wi-Fi technology, via a wireless local-area network (WLAN) using a router connected to an Internet service </a:t>
            </a:r>
            <a:r>
              <a:rPr lang="en-US" dirty="0" smtClean="0"/>
              <a:t>provider. </a:t>
            </a:r>
          </a:p>
          <a:p>
            <a:pPr algn="just"/>
            <a:r>
              <a:rPr lang="en-US" dirty="0" smtClean="0"/>
              <a:t>Public </a:t>
            </a:r>
            <a:r>
              <a:rPr lang="en-US" dirty="0"/>
              <a:t>hotspots may be created by a business for use by customers, such as coffee shops or hotels. Public hotspots are typically created from wireless access points configured to provide Internet access, controlled to some degree by the venue. In its simplest form, venues that have broadband Internet access can create public wireless access by configuring an access point (AP), in conjunction with a router to connect the AP to the Internet. A single wireless router combining these functions may </a:t>
            </a:r>
            <a:r>
              <a:rPr lang="en-US" dirty="0" smtClean="0"/>
              <a:t>suffice. </a:t>
            </a:r>
          </a:p>
          <a:p>
            <a:pPr algn="just"/>
            <a:r>
              <a:rPr lang="en-US" dirty="0" smtClean="0"/>
              <a:t>A </a:t>
            </a:r>
            <a:r>
              <a:rPr lang="en-US" dirty="0"/>
              <a:t>private hotspot, often called tethering, may be configured on a smartphone or </a:t>
            </a:r>
            <a:r>
              <a:rPr lang="en-US" dirty="0" smtClean="0"/>
              <a:t>tablet that </a:t>
            </a:r>
            <a:r>
              <a:rPr lang="en-US" dirty="0"/>
              <a:t>has a network data plan, to allow Internet access to other devices via Bluetooth </a:t>
            </a:r>
            <a:r>
              <a:rPr lang="en-US" dirty="0" smtClean="0"/>
              <a:t>   pairing</a:t>
            </a:r>
            <a:r>
              <a:rPr lang="en-US" dirty="0"/>
              <a:t>, or through the RNDIS protocol over USB, or even when both the hotspot device and the device[s] accessing it are connected to the same Wi-Fi network but one which does not provide Internet access. Similarly, a Bluetooth or USB OTG can be used by a mobile device to provide Internet access via Wi-Fi instead of a mobile network, to a device that itself has neither Wi-Fi nor mobile network capability.</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50</a:t>
            </a:fld>
            <a:endParaRPr lang="en-US" dirty="0"/>
          </a:p>
        </p:txBody>
      </p:sp>
    </p:spTree>
    <p:extLst>
      <p:ext uri="{BB962C8B-B14F-4D97-AF65-F5344CB8AC3E}">
        <p14:creationId xmlns:p14="http://schemas.microsoft.com/office/powerpoint/2010/main" val="33801659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Modes of Connecting Internet</a:t>
            </a:r>
            <a:endParaRPr lang="en-IN" dirty="0"/>
          </a:p>
        </p:txBody>
      </p:sp>
      <p:sp>
        <p:nvSpPr>
          <p:cNvPr id="3" name="Content Placeholder 2"/>
          <p:cNvSpPr>
            <a:spLocks noGrp="1"/>
          </p:cNvSpPr>
          <p:nvPr>
            <p:ph idx="1"/>
          </p:nvPr>
        </p:nvSpPr>
        <p:spPr/>
        <p:txBody>
          <a:bodyPr>
            <a:normAutofit/>
          </a:bodyPr>
          <a:lstStyle/>
          <a:p>
            <a:pPr algn="just"/>
            <a:r>
              <a:rPr lang="en-IN" b="1" dirty="0" smtClean="0"/>
              <a:t>USB Tethering :</a:t>
            </a:r>
            <a:r>
              <a:rPr lang="en-IN" dirty="0" smtClean="0"/>
              <a:t> </a:t>
            </a:r>
            <a:r>
              <a:rPr lang="en-US" dirty="0"/>
              <a:t>Tethering, or phone-as-modem (PAM), is the sharing of a mobile device's Internet connection with other connected computers. Connection of a mobile device with other devices can be done over wireless LAN (Wi-Fi), over Bluetooth or by physical connection using a </a:t>
            </a:r>
            <a:r>
              <a:rPr lang="en-US" dirty="0" smtClean="0"/>
              <a:t>cable and is called USB Tethering.</a:t>
            </a:r>
            <a:endParaRPr lang="en-US" dirty="0"/>
          </a:p>
          <a:p>
            <a:pPr algn="just"/>
            <a:r>
              <a:rPr lang="en-US" dirty="0" smtClean="0"/>
              <a:t>If </a:t>
            </a:r>
            <a:r>
              <a:rPr lang="en-US" dirty="0"/>
              <a:t>tethering is done over WLAN, the feature may be branded as a personal or mobile hotspot, which allows the device to serve as a portable router. Mobile hotspots may be protected by a PIN or password</a:t>
            </a:r>
            <a:r>
              <a:rPr lang="en-US" dirty="0" smtClean="0"/>
              <a:t>. </a:t>
            </a:r>
            <a:r>
              <a:rPr lang="en-US" dirty="0"/>
              <a:t>The Internet-connected mobile device can act as a portable wireless access point and router for devices connected to it.</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51</a:t>
            </a:fld>
            <a:endParaRPr lang="en-US" dirty="0"/>
          </a:p>
        </p:txBody>
      </p:sp>
    </p:spTree>
    <p:extLst>
      <p:ext uri="{BB962C8B-B14F-4D97-AF65-F5344CB8AC3E}">
        <p14:creationId xmlns:p14="http://schemas.microsoft.com/office/powerpoint/2010/main" val="34434387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IP/MAC Address</a:t>
            </a:r>
            <a:endParaRPr lang="en-IN" dirty="0"/>
          </a:p>
        </p:txBody>
      </p:sp>
      <p:sp>
        <p:nvSpPr>
          <p:cNvPr id="3" name="Content Placeholder 2"/>
          <p:cNvSpPr>
            <a:spLocks noGrp="1"/>
          </p:cNvSpPr>
          <p:nvPr>
            <p:ph idx="1"/>
          </p:nvPr>
        </p:nvSpPr>
        <p:spPr/>
        <p:txBody>
          <a:bodyPr/>
          <a:lstStyle/>
          <a:p>
            <a:pPr algn="just" fontAlgn="base"/>
            <a:r>
              <a:rPr lang="en-US" dirty="0"/>
              <a:t>Both </a:t>
            </a:r>
            <a:r>
              <a:rPr lang="en-US" i="1" dirty="0"/>
              <a:t>MAC Address</a:t>
            </a:r>
            <a:r>
              <a:rPr lang="en-US" dirty="0"/>
              <a:t> and </a:t>
            </a:r>
            <a:r>
              <a:rPr lang="en-US" i="1" dirty="0"/>
              <a:t>IP Address</a:t>
            </a:r>
            <a:r>
              <a:rPr lang="en-US" dirty="0"/>
              <a:t> are used to uniquely </a:t>
            </a:r>
            <a:r>
              <a:rPr lang="en-US" dirty="0" smtClean="0"/>
              <a:t>define </a:t>
            </a:r>
            <a:r>
              <a:rPr lang="en-US" dirty="0"/>
              <a:t>a device on the internet. NIC Card’s Manufacturer provides the MAC Address, on the other hand Internet Service Provider provides IP Address.</a:t>
            </a:r>
          </a:p>
          <a:p>
            <a:pPr algn="just" fontAlgn="base"/>
            <a:r>
              <a:rPr lang="en-US" dirty="0"/>
              <a:t>The main difference between MAC and IP address is that, MAC Address is used to ensure the physical address of computer. It uniquely identifies the devices on a network. While IP address are used to uniquely identifies the connection of network with that device take part in a network.</a:t>
            </a:r>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52</a:t>
            </a:fld>
            <a:endParaRPr lang="en-US" dirty="0"/>
          </a:p>
        </p:txBody>
      </p:sp>
    </p:spTree>
    <p:extLst>
      <p:ext uri="{BB962C8B-B14F-4D97-AF65-F5344CB8AC3E}">
        <p14:creationId xmlns:p14="http://schemas.microsoft.com/office/powerpoint/2010/main" val="13229740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IP/MAC Address</a:t>
            </a:r>
            <a:endParaRPr lang="en-IN" dirty="0"/>
          </a:p>
        </p:txBody>
      </p:sp>
      <p:sp>
        <p:nvSpPr>
          <p:cNvPr id="3" name="Content Placeholder 2"/>
          <p:cNvSpPr>
            <a:spLocks noGrp="1"/>
          </p:cNvSpPr>
          <p:nvPr>
            <p:ph idx="1"/>
          </p:nvPr>
        </p:nvSpPr>
        <p:spPr/>
        <p:txBody>
          <a:bodyPr/>
          <a:lstStyle/>
          <a:p>
            <a:pPr algn="just" fontAlgn="base"/>
            <a:r>
              <a:rPr lang="en-US" dirty="0"/>
              <a:t>Both </a:t>
            </a:r>
            <a:r>
              <a:rPr lang="en-US" i="1" dirty="0"/>
              <a:t>MAC Address</a:t>
            </a:r>
            <a:r>
              <a:rPr lang="en-US" dirty="0"/>
              <a:t> and </a:t>
            </a:r>
            <a:r>
              <a:rPr lang="en-US" i="1" dirty="0"/>
              <a:t>IP Address</a:t>
            </a:r>
            <a:r>
              <a:rPr lang="en-US" dirty="0"/>
              <a:t> are used to uniquely </a:t>
            </a:r>
            <a:r>
              <a:rPr lang="en-US" dirty="0" smtClean="0"/>
              <a:t>define </a:t>
            </a:r>
            <a:r>
              <a:rPr lang="en-US" dirty="0"/>
              <a:t>a device on the internet. NIC Card’s Manufacturer provides the MAC Address, on the other hand Internet Service Provider provides IP Address.</a:t>
            </a:r>
          </a:p>
          <a:p>
            <a:pPr algn="just" fontAlgn="base"/>
            <a:r>
              <a:rPr lang="en-US" dirty="0"/>
              <a:t>The main difference between MAC and IP address is that, MAC Address is used to ensure the physical address of computer. It uniquely identifies the devices on a network. While IP address are used to uniquely identifies the connection of network with that device take part in a network.</a:t>
            </a:r>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53</a:t>
            </a:fld>
            <a:endParaRPr lang="en-US" dirty="0"/>
          </a:p>
        </p:txBody>
      </p:sp>
    </p:spTree>
    <p:extLst>
      <p:ext uri="{BB962C8B-B14F-4D97-AF65-F5344CB8AC3E}">
        <p14:creationId xmlns:p14="http://schemas.microsoft.com/office/powerpoint/2010/main" val="13229740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 your Device’s Mac address</a:t>
            </a:r>
            <a:endParaRPr lang="en-IN" dirty="0"/>
          </a:p>
        </p:txBody>
      </p:sp>
      <p:sp>
        <p:nvSpPr>
          <p:cNvPr id="3" name="Content Placeholder 2"/>
          <p:cNvSpPr>
            <a:spLocks noGrp="1"/>
          </p:cNvSpPr>
          <p:nvPr>
            <p:ph idx="1"/>
          </p:nvPr>
        </p:nvSpPr>
        <p:spPr/>
        <p:txBody>
          <a:bodyPr>
            <a:normAutofit lnSpcReduction="10000"/>
          </a:bodyPr>
          <a:lstStyle/>
          <a:p>
            <a:r>
              <a:rPr lang="en-US" dirty="0"/>
              <a:t>A physical address displays for each adapter. The physical address is your device’s MAC address.</a:t>
            </a:r>
          </a:p>
          <a:p>
            <a:r>
              <a:rPr lang="en-US" dirty="0" smtClean="0"/>
              <a:t>Click</a:t>
            </a:r>
            <a:r>
              <a:rPr lang="en-US" dirty="0"/>
              <a:t> </a:t>
            </a:r>
            <a:r>
              <a:rPr lang="en-US" b="1" dirty="0"/>
              <a:t>Windows</a:t>
            </a:r>
            <a:r>
              <a:rPr lang="en-US" dirty="0"/>
              <a:t> </a:t>
            </a:r>
            <a:r>
              <a:rPr lang="en-US" b="1" dirty="0"/>
              <a:t>Start </a:t>
            </a:r>
            <a:r>
              <a:rPr lang="en-US" dirty="0"/>
              <a:t>or press the </a:t>
            </a:r>
            <a:r>
              <a:rPr lang="en-US" b="1" dirty="0"/>
              <a:t>Windows</a:t>
            </a:r>
            <a:r>
              <a:rPr lang="en-US" dirty="0"/>
              <a:t> key.</a:t>
            </a:r>
          </a:p>
          <a:p>
            <a:r>
              <a:rPr lang="en-US" dirty="0"/>
              <a:t>In the search box, type </a:t>
            </a:r>
            <a:r>
              <a:rPr lang="en-US" b="1" dirty="0"/>
              <a:t>cmd</a:t>
            </a:r>
            <a:r>
              <a:rPr lang="en-US" dirty="0"/>
              <a:t>.  </a:t>
            </a:r>
          </a:p>
          <a:p>
            <a:r>
              <a:rPr lang="en-US" dirty="0"/>
              <a:t>Press the </a:t>
            </a:r>
            <a:r>
              <a:rPr lang="en-US" b="1" dirty="0"/>
              <a:t>Enter</a:t>
            </a:r>
            <a:r>
              <a:rPr lang="en-US" dirty="0"/>
              <a:t> key.</a:t>
            </a:r>
            <a:br>
              <a:rPr lang="en-US" dirty="0"/>
            </a:br>
            <a:r>
              <a:rPr lang="en-US" dirty="0"/>
              <a:t>A command window displays.</a:t>
            </a:r>
          </a:p>
          <a:p>
            <a:r>
              <a:rPr lang="en-US" dirty="0"/>
              <a:t>Type </a:t>
            </a:r>
            <a:r>
              <a:rPr lang="en-US" b="1" dirty="0" err="1"/>
              <a:t>ipconfig</a:t>
            </a:r>
            <a:r>
              <a:rPr lang="en-US" b="1" dirty="0"/>
              <a:t> /all</a:t>
            </a:r>
            <a:r>
              <a:rPr lang="en-US" dirty="0"/>
              <a:t>.</a:t>
            </a:r>
          </a:p>
          <a:p>
            <a:r>
              <a:rPr lang="en-US" dirty="0"/>
              <a:t>Press </a:t>
            </a:r>
            <a:r>
              <a:rPr lang="en-US" b="1" dirty="0"/>
              <a:t>Enter</a:t>
            </a:r>
            <a:r>
              <a:rPr lang="en-US" dirty="0" smtClean="0"/>
              <a:t>.</a:t>
            </a:r>
          </a:p>
          <a:p>
            <a:endParaRPr lang="en-US"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lgn="r">
              <a:buNone/>
            </a:pPr>
            <a:r>
              <a:rPr lang="en-US" sz="1400" dirty="0" smtClean="0"/>
              <a:t>Medium</a:t>
            </a:r>
            <a:r>
              <a:rPr lang="en-US" dirty="0"/>
              <a:t/>
            </a:r>
            <a:br>
              <a:rPr lang="en-US" dirty="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54</a:t>
            </a:fld>
            <a:endParaRPr lang="en-US" dirty="0"/>
          </a:p>
        </p:txBody>
      </p:sp>
      <p:pic>
        <p:nvPicPr>
          <p:cNvPr id="7170" name="Picture 2" descr="What Is A MAC Address And Why You Should Know About It? | by Lakshan  Mamalgah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66" y="3290736"/>
            <a:ext cx="4322626" cy="243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9259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Finding your Device’s </a:t>
            </a:r>
            <a:r>
              <a:rPr lang="en-IN" dirty="0" smtClean="0"/>
              <a:t>IP </a:t>
            </a:r>
            <a:r>
              <a:rPr lang="en-IN" dirty="0"/>
              <a:t>address</a:t>
            </a:r>
          </a:p>
        </p:txBody>
      </p:sp>
      <p:sp>
        <p:nvSpPr>
          <p:cNvPr id="3" name="Content Placeholder 2"/>
          <p:cNvSpPr>
            <a:spLocks noGrp="1"/>
          </p:cNvSpPr>
          <p:nvPr>
            <p:ph idx="1"/>
          </p:nvPr>
        </p:nvSpPr>
        <p:spPr/>
        <p:txBody>
          <a:bodyPr/>
          <a:lstStyle/>
          <a:p>
            <a:pPr algn="just"/>
            <a:r>
              <a:rPr lang="en-US" dirty="0"/>
              <a:t>Click the </a:t>
            </a:r>
            <a:r>
              <a:rPr lang="en-US" b="1" dirty="0"/>
              <a:t>Start</a:t>
            </a:r>
            <a:r>
              <a:rPr lang="en-US" dirty="0"/>
              <a:t> icon and select </a:t>
            </a:r>
            <a:r>
              <a:rPr lang="en-US" b="1" dirty="0"/>
              <a:t>Settings</a:t>
            </a:r>
            <a:r>
              <a:rPr lang="en-US" dirty="0"/>
              <a:t>.</a:t>
            </a:r>
          </a:p>
          <a:p>
            <a:pPr algn="just"/>
            <a:r>
              <a:rPr lang="en-US" dirty="0"/>
              <a:t>Click the </a:t>
            </a:r>
            <a:r>
              <a:rPr lang="en-US" b="1" dirty="0"/>
              <a:t>Network &amp; Internet</a:t>
            </a:r>
            <a:r>
              <a:rPr lang="en-US" dirty="0"/>
              <a:t> icon.</a:t>
            </a:r>
          </a:p>
          <a:p>
            <a:pPr algn="just"/>
            <a:r>
              <a:rPr lang="en-US" dirty="0"/>
              <a:t>To view the IP address of a wired connection, select Ethernet on the left menu pane and select your network connection, your IP address will appear next to "IPv4 Address".</a:t>
            </a:r>
          </a:p>
          <a:p>
            <a:pPr algn="just"/>
            <a:r>
              <a:rPr lang="en-US" dirty="0"/>
              <a:t>To view the IP address of a wireless connection, select </a:t>
            </a:r>
            <a:r>
              <a:rPr lang="en-US" dirty="0" err="1"/>
              <a:t>WiFi</a:t>
            </a:r>
            <a:r>
              <a:rPr lang="en-US" dirty="0"/>
              <a:t> on the left menu pane and click </a:t>
            </a:r>
            <a:r>
              <a:rPr lang="en-US" b="1" dirty="0"/>
              <a:t>Advanced Options</a:t>
            </a:r>
            <a:r>
              <a:rPr lang="en-US" dirty="0"/>
              <a:t>, your IP address will appear next to "IPv4 Address".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55</a:t>
            </a:fld>
            <a:endParaRPr lang="en-US" dirty="0"/>
          </a:p>
        </p:txBody>
      </p:sp>
    </p:spTree>
    <p:extLst>
      <p:ext uri="{BB962C8B-B14F-4D97-AF65-F5344CB8AC3E}">
        <p14:creationId xmlns:p14="http://schemas.microsoft.com/office/powerpoint/2010/main" val="40583405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573" y="633351"/>
            <a:ext cx="10515600" cy="583458"/>
          </a:xfrm>
        </p:spPr>
        <p:txBody>
          <a:bodyPr>
            <a:normAutofit fontScale="90000"/>
          </a:bodyPr>
          <a:lstStyle/>
          <a:p>
            <a:r>
              <a:rPr lang="en-IN" sz="3200" dirty="0"/>
              <a:t>Finding your Device’s </a:t>
            </a:r>
            <a:r>
              <a:rPr lang="en-IN" sz="3200" dirty="0" smtClean="0"/>
              <a:t>IP address through command prompt</a:t>
            </a:r>
            <a:endParaRPr lang="en-IN" sz="3200" dirty="0"/>
          </a:p>
        </p:txBody>
      </p:sp>
      <p:sp>
        <p:nvSpPr>
          <p:cNvPr id="3" name="Content Placeholder 2"/>
          <p:cNvSpPr>
            <a:spLocks noGrp="1"/>
          </p:cNvSpPr>
          <p:nvPr>
            <p:ph idx="1"/>
          </p:nvPr>
        </p:nvSpPr>
        <p:spPr>
          <a:xfrm>
            <a:off x="898021" y="1210327"/>
            <a:ext cx="10515600" cy="4351338"/>
          </a:xfrm>
        </p:spPr>
        <p:txBody>
          <a:bodyPr/>
          <a:lstStyle/>
          <a:p>
            <a:r>
              <a:rPr lang="en-US" dirty="0"/>
              <a:t>Click </a:t>
            </a:r>
            <a:r>
              <a:rPr lang="en-US" b="1" dirty="0"/>
              <a:t>Windows</a:t>
            </a:r>
            <a:r>
              <a:rPr lang="en-US" dirty="0"/>
              <a:t> </a:t>
            </a:r>
            <a:r>
              <a:rPr lang="en-US" b="1" dirty="0"/>
              <a:t>Start </a:t>
            </a:r>
            <a:r>
              <a:rPr lang="en-US" dirty="0"/>
              <a:t>or press the </a:t>
            </a:r>
            <a:r>
              <a:rPr lang="en-US" b="1" dirty="0"/>
              <a:t>Windows</a:t>
            </a:r>
            <a:r>
              <a:rPr lang="en-US" dirty="0"/>
              <a:t> key.</a:t>
            </a:r>
          </a:p>
          <a:p>
            <a:r>
              <a:rPr lang="en-US" dirty="0"/>
              <a:t>In the search box, type </a:t>
            </a:r>
            <a:r>
              <a:rPr lang="en-US" b="1" dirty="0"/>
              <a:t>cmd</a:t>
            </a:r>
            <a:r>
              <a:rPr lang="en-US" dirty="0"/>
              <a:t>.  </a:t>
            </a:r>
          </a:p>
          <a:p>
            <a:r>
              <a:rPr lang="en-US" dirty="0"/>
              <a:t>Press the </a:t>
            </a:r>
            <a:r>
              <a:rPr lang="en-US" b="1" dirty="0"/>
              <a:t>Enter</a:t>
            </a:r>
            <a:r>
              <a:rPr lang="en-US" dirty="0"/>
              <a:t> key.</a:t>
            </a:r>
            <a:br>
              <a:rPr lang="en-US" dirty="0"/>
            </a:br>
            <a:r>
              <a:rPr lang="en-US" dirty="0"/>
              <a:t>A command window displays.</a:t>
            </a:r>
          </a:p>
          <a:p>
            <a:r>
              <a:rPr lang="en-US" dirty="0"/>
              <a:t>Type </a:t>
            </a:r>
            <a:r>
              <a:rPr lang="en-US" b="1" dirty="0" err="1"/>
              <a:t>ipconfig</a:t>
            </a:r>
            <a:r>
              <a:rPr lang="en-US" b="1" dirty="0"/>
              <a:t> </a:t>
            </a:r>
            <a:r>
              <a:rPr lang="en-US" b="1" dirty="0" smtClean="0"/>
              <a:t> </a:t>
            </a:r>
            <a:endParaRPr lang="en-US" dirty="0"/>
          </a:p>
          <a:p>
            <a:r>
              <a:rPr lang="en-US" dirty="0"/>
              <a:t>Press </a:t>
            </a:r>
            <a:r>
              <a:rPr lang="en-US" b="1" dirty="0"/>
              <a:t>Enter</a:t>
            </a:r>
            <a:r>
              <a:rPr lang="en-US" dirty="0"/>
              <a:t>.</a:t>
            </a:r>
            <a:br>
              <a:rPr lang="en-US" dirty="0"/>
            </a:br>
            <a:endParaRPr lang="en-IN" dirty="0"/>
          </a:p>
          <a:p>
            <a:endParaRPr lang="en-IN" dirty="0"/>
          </a:p>
        </p:txBody>
      </p:sp>
      <p:pic>
        <p:nvPicPr>
          <p:cNvPr id="5" name="Picture 4"/>
          <p:cNvPicPr>
            <a:picLocks noChangeAspect="1"/>
          </p:cNvPicPr>
          <p:nvPr/>
        </p:nvPicPr>
        <p:blipFill>
          <a:blip r:embed="rId2" cstate="print"/>
          <a:stretch>
            <a:fillRect/>
          </a:stretch>
        </p:blipFill>
        <p:spPr>
          <a:xfrm>
            <a:off x="4368815" y="3594821"/>
            <a:ext cx="5527216" cy="2846749"/>
          </a:xfrm>
          <a:prstGeom prst="rect">
            <a:avLst/>
          </a:prstGeom>
        </p:spPr>
      </p:pic>
      <p:sp>
        <p:nvSpPr>
          <p:cNvPr id="6" name="Slide Number Placeholder 5"/>
          <p:cNvSpPr>
            <a:spLocks noGrp="1"/>
          </p:cNvSpPr>
          <p:nvPr>
            <p:ph type="sldNum" sz="quarter" idx="12"/>
          </p:nvPr>
        </p:nvSpPr>
        <p:spPr/>
        <p:txBody>
          <a:bodyPr>
            <a:normAutofit lnSpcReduction="10000"/>
          </a:bodyPr>
          <a:lstStyle/>
          <a:p>
            <a:fld id="{26A31B2F-AFDF-4768-87BA-3AF3DB3FE775}" type="slidenum">
              <a:rPr lang="en-US" smtClean="0"/>
              <a:pPr/>
              <a:t>56</a:t>
            </a:fld>
            <a:endParaRPr lang="en-US" dirty="0"/>
          </a:p>
        </p:txBody>
      </p:sp>
    </p:spTree>
    <p:extLst>
      <p:ext uri="{BB962C8B-B14F-4D97-AF65-F5344CB8AC3E}">
        <p14:creationId xmlns:p14="http://schemas.microsoft.com/office/powerpoint/2010/main" val="28215868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Web Browsers</a:t>
            </a:r>
            <a:r>
              <a:rPr lang="en-IN" dirty="0"/>
              <a:t> </a:t>
            </a:r>
            <a:r>
              <a:rPr lang="en-IN" dirty="0" smtClean="0"/>
              <a:t>and Search engines </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57</a:t>
            </a:fld>
            <a:endParaRPr lang="en-US"/>
          </a:p>
        </p:txBody>
      </p:sp>
    </p:spTree>
    <p:extLst>
      <p:ext uri="{BB962C8B-B14F-4D97-AF65-F5344CB8AC3E}">
        <p14:creationId xmlns:p14="http://schemas.microsoft.com/office/powerpoint/2010/main" val="1023126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Browsers</a:t>
            </a:r>
            <a:endParaRPr lang="en-IN" dirty="0"/>
          </a:p>
        </p:txBody>
      </p:sp>
      <p:sp>
        <p:nvSpPr>
          <p:cNvPr id="3" name="Content Placeholder 2"/>
          <p:cNvSpPr>
            <a:spLocks noGrp="1"/>
          </p:cNvSpPr>
          <p:nvPr>
            <p:ph idx="1"/>
          </p:nvPr>
        </p:nvSpPr>
        <p:spPr/>
        <p:txBody>
          <a:bodyPr/>
          <a:lstStyle/>
          <a:p>
            <a:pPr algn="just"/>
            <a:r>
              <a:rPr lang="en-US" dirty="0"/>
              <a:t>A web browser (commonly referred to as a browser) is a software application for accessing information on the World Wide Web. When a user requests a particular website, the web browser retrieves the necessary content from a web server and then displays the resulting web page on the user's device</a:t>
            </a:r>
            <a:r>
              <a:rPr lang="en-US" dirty="0" smtClean="0"/>
              <a:t>.</a:t>
            </a:r>
          </a:p>
          <a:p>
            <a:pPr algn="just"/>
            <a:r>
              <a:rPr lang="en-US" dirty="0"/>
              <a:t>On the Web, when you navigate through pages of information, this is commonly known as web browsing or web surfing.</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58</a:t>
            </a:fld>
            <a:endParaRPr lang="en-US" dirty="0"/>
          </a:p>
        </p:txBody>
      </p:sp>
    </p:spTree>
    <p:extLst>
      <p:ext uri="{BB962C8B-B14F-4D97-AF65-F5344CB8AC3E}">
        <p14:creationId xmlns:p14="http://schemas.microsoft.com/office/powerpoint/2010/main" val="10377541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200" dirty="0" smtClean="0"/>
              <a:t>Some popular web browsers</a:t>
            </a:r>
            <a:endParaRPr lang="en-IN" sz="3200" dirty="0"/>
          </a:p>
        </p:txBody>
      </p:sp>
      <p:sp>
        <p:nvSpPr>
          <p:cNvPr id="3" name="Content Placeholder 2"/>
          <p:cNvSpPr>
            <a:spLocks noGrp="1"/>
          </p:cNvSpPr>
          <p:nvPr>
            <p:ph idx="1"/>
          </p:nvPr>
        </p:nvSpPr>
        <p:spPr/>
        <p:txBody>
          <a:bodyPr>
            <a:normAutofit lnSpcReduction="10000"/>
          </a:bodyPr>
          <a:lstStyle/>
          <a:p>
            <a:r>
              <a:rPr lang="en-IN" dirty="0" smtClean="0"/>
              <a:t>Internet explorer :</a:t>
            </a:r>
            <a:endParaRPr lang="en-US" dirty="0" smtClean="0"/>
          </a:p>
          <a:p>
            <a:pPr marL="0" indent="0" algn="just">
              <a:buNone/>
            </a:pPr>
            <a:r>
              <a:rPr lang="en-US" dirty="0" smtClean="0"/>
              <a:t>Internet Explorer (IE) is a product from software giant Microsoft. This is the most commonly used browser. This was introduced in 1995 along with Windows 95 launch and it has passed Netscape popularity in 1998.</a:t>
            </a:r>
          </a:p>
          <a:p>
            <a:r>
              <a:rPr lang="en-US" dirty="0" smtClean="0"/>
              <a:t>Google Chrome</a:t>
            </a:r>
          </a:p>
          <a:p>
            <a:pPr marL="0" indent="0" algn="just">
              <a:buNone/>
            </a:pPr>
            <a:r>
              <a:rPr lang="en-US" dirty="0" smtClean="0"/>
              <a:t>This web browser is developed by Google and its beta version was first released on September 2, 2008 for Microsoft Windows. Today, chrome is known to be one of the most popular web browser with its global share of more than 50%.</a:t>
            </a:r>
          </a:p>
          <a:p>
            <a:r>
              <a:rPr lang="en-US" dirty="0"/>
              <a:t>Mozilla </a:t>
            </a:r>
            <a:r>
              <a:rPr lang="en-US" dirty="0" smtClean="0"/>
              <a:t>Firefox  </a:t>
            </a:r>
            <a:endParaRPr lang="en-US" dirty="0"/>
          </a:p>
          <a:p>
            <a:pPr marL="0" indent="0" algn="just">
              <a:buNone/>
            </a:pPr>
            <a:r>
              <a:rPr lang="en-US" dirty="0"/>
              <a:t>Firefox is a new browser derived from Mozilla. It was released in 2004 and has grown to be the second most popular browser on the Internet.</a:t>
            </a:r>
          </a:p>
          <a:p>
            <a:r>
              <a:rPr lang="en-US" dirty="0"/>
              <a:t>Safari</a:t>
            </a:r>
          </a:p>
          <a:p>
            <a:pPr marL="0" indent="0" algn="just">
              <a:buNone/>
            </a:pPr>
            <a:r>
              <a:rPr lang="en-US" dirty="0"/>
              <a:t>Safari is a web browser developed by Apple Inc. and included in Mac OS X. It was first released as a public beta in January 2003. Safari has very good support for latest technologies like XHTML, CSS2 etc.</a:t>
            </a:r>
          </a:p>
          <a:p>
            <a:pPr marL="0" indent="0" algn="just">
              <a:buNone/>
            </a:pPr>
            <a:endParaRPr lang="en-US" dirty="0" smtClean="0"/>
          </a:p>
          <a:p>
            <a:pPr marL="0" indent="0" algn="just">
              <a:buNone/>
            </a:pPr>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59</a:t>
            </a:fld>
            <a:endParaRPr lang="en-US" dirty="0"/>
          </a:p>
        </p:txBody>
      </p:sp>
      <p:pic>
        <p:nvPicPr>
          <p:cNvPr id="8194" name="Picture 2" descr="Microsoft is finally retiring Internet Explorer in 2022 - The Verg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540886" y="1175190"/>
            <a:ext cx="868520" cy="49167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Microsoft removes Google&amp;#39;s Chrome installer from the Windows Store - The  Verge"/>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42511" y="2518265"/>
            <a:ext cx="695508" cy="52163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Firefox - Home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204" name="Picture 12" descr="Mozilla plans to rejuvenate Firefox in 2017 | Computerworld"/>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593669" y="3929560"/>
            <a:ext cx="437292" cy="414178"/>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Safari (web browser) - Wikipedia"/>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438366" y="4911635"/>
            <a:ext cx="574766" cy="57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064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140" y="770608"/>
            <a:ext cx="10680741" cy="452441"/>
          </a:xfrm>
        </p:spPr>
        <p:txBody>
          <a:bodyPr/>
          <a:lstStyle/>
          <a:p>
            <a:r>
              <a:rPr lang="en-US" b="1" dirty="0" smtClean="0"/>
              <a:t>Advantages of a Computer Network</a:t>
            </a:r>
            <a:endParaRPr lang="en-IN" dirty="0"/>
          </a:p>
        </p:txBody>
      </p:sp>
      <p:sp>
        <p:nvSpPr>
          <p:cNvPr id="3" name="Content Placeholder 2"/>
          <p:cNvSpPr>
            <a:spLocks noGrp="1"/>
          </p:cNvSpPr>
          <p:nvPr>
            <p:ph idx="1"/>
          </p:nvPr>
        </p:nvSpPr>
        <p:spPr>
          <a:xfrm>
            <a:off x="535863" y="1214423"/>
            <a:ext cx="11715833" cy="4912058"/>
          </a:xfrm>
        </p:spPr>
        <p:txBody>
          <a:bodyPr/>
          <a:lstStyle/>
          <a:p>
            <a:pPr marL="0" indent="0" algn="just">
              <a:buNone/>
            </a:pPr>
            <a:r>
              <a:rPr lang="en-US" dirty="0" smtClean="0"/>
              <a:t>Here </a:t>
            </a:r>
            <a:r>
              <a:rPr lang="en-US" dirty="0"/>
              <a:t>are the fundamental benefits/pros of using Computer Networking:</a:t>
            </a:r>
          </a:p>
          <a:p>
            <a:pPr algn="just"/>
            <a:r>
              <a:rPr lang="en-US" dirty="0" smtClean="0"/>
              <a:t>It helps </a:t>
            </a:r>
            <a:r>
              <a:rPr lang="en-US" dirty="0"/>
              <a:t>you to connect with multiple computers together to send and receive information when accessing the network.</a:t>
            </a:r>
          </a:p>
          <a:p>
            <a:pPr algn="just"/>
            <a:r>
              <a:rPr lang="en-US" dirty="0" smtClean="0"/>
              <a:t>It helps </a:t>
            </a:r>
            <a:r>
              <a:rPr lang="en-US" dirty="0"/>
              <a:t>you to share printers, scanners, and email.</a:t>
            </a:r>
          </a:p>
          <a:p>
            <a:pPr algn="just"/>
            <a:r>
              <a:rPr lang="en-US" dirty="0" smtClean="0"/>
              <a:t>It helps </a:t>
            </a:r>
            <a:r>
              <a:rPr lang="en-US" dirty="0"/>
              <a:t>you to share information at very fast speed</a:t>
            </a:r>
          </a:p>
          <a:p>
            <a:pPr algn="just"/>
            <a:r>
              <a:rPr lang="en-US" dirty="0"/>
              <a:t>Electronic communication is more efficient and less expensive than without the network.</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a:t>
            </a:fld>
            <a:endParaRPr lang="en-US" dirty="0"/>
          </a:p>
        </p:txBody>
      </p:sp>
    </p:spTree>
    <p:extLst>
      <p:ext uri="{BB962C8B-B14F-4D97-AF65-F5344CB8AC3E}">
        <p14:creationId xmlns:p14="http://schemas.microsoft.com/office/powerpoint/2010/main" val="39943826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popular web browsers</a:t>
            </a:r>
            <a:endParaRPr lang="en-IN" dirty="0"/>
          </a:p>
        </p:txBody>
      </p:sp>
      <p:sp>
        <p:nvSpPr>
          <p:cNvPr id="3" name="Content Placeholder 2"/>
          <p:cNvSpPr>
            <a:spLocks noGrp="1"/>
          </p:cNvSpPr>
          <p:nvPr>
            <p:ph idx="1"/>
          </p:nvPr>
        </p:nvSpPr>
        <p:spPr>
          <a:xfrm>
            <a:off x="300222" y="1114410"/>
            <a:ext cx="11715833" cy="4912058"/>
          </a:xfrm>
        </p:spPr>
        <p:txBody>
          <a:bodyPr>
            <a:normAutofit/>
          </a:bodyPr>
          <a:lstStyle/>
          <a:p>
            <a:r>
              <a:rPr lang="en-US" dirty="0" smtClean="0"/>
              <a:t>Opera</a:t>
            </a:r>
            <a:endParaRPr lang="en-US" dirty="0"/>
          </a:p>
          <a:p>
            <a:pPr marL="0" indent="0" algn="just">
              <a:buNone/>
            </a:pPr>
            <a:r>
              <a:rPr lang="en-US" dirty="0"/>
              <a:t>Opera is smaller and faster than most other browsers, yet it is full- featured. Fast, user-friendly, with keyboard interface, multiple windows, zoom functions, and more. Java and non Java-enabled versions available. Ideal for newcomers to the Internet, school children, handicap and as a front-end for </a:t>
            </a:r>
            <a:r>
              <a:rPr lang="en-US" dirty="0" err="1"/>
              <a:t>CD-Rom</a:t>
            </a:r>
            <a:r>
              <a:rPr lang="en-US" dirty="0"/>
              <a:t> and kiosks</a:t>
            </a:r>
            <a:r>
              <a:rPr lang="en-US" dirty="0" smtClean="0"/>
              <a:t>.</a:t>
            </a:r>
          </a:p>
          <a:p>
            <a:r>
              <a:rPr lang="en-IN" dirty="0"/>
              <a:t>Internet </a:t>
            </a:r>
            <a:r>
              <a:rPr lang="en-IN" dirty="0" smtClean="0"/>
              <a:t>edge </a:t>
            </a:r>
            <a:endParaRPr lang="en-IN" dirty="0"/>
          </a:p>
          <a:p>
            <a:pPr marL="0" indent="0" algn="just">
              <a:buNone/>
            </a:pPr>
            <a:r>
              <a:rPr lang="en-US" dirty="0"/>
              <a:t>Microsoft Edge is a web browser developed by Microsoft. It was first released for Windows 10 and Xbox One in 2015, then for many other </a:t>
            </a:r>
            <a:r>
              <a:rPr lang="en-US" dirty="0" err="1"/>
              <a:t>os</a:t>
            </a:r>
            <a:r>
              <a:rPr lang="en-US" dirty="0"/>
              <a:t>. Microsoft Edge is the default web browser on Windows 10, Windows 10 Mobile, replacing Internet Explorer 11 and Internet Explorer Mobile</a:t>
            </a:r>
            <a:endParaRPr lang="en-IN" dirty="0"/>
          </a:p>
          <a:p>
            <a:pPr marL="0" indent="0" algn="just">
              <a:buNone/>
            </a:pPr>
            <a:endParaRPr lang="en-US" dirty="0"/>
          </a:p>
          <a:p>
            <a:pPr marL="0" indent="0" algn="just">
              <a:buNone/>
            </a:pPr>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60</a:t>
            </a:fld>
            <a:endParaRPr lang="en-US" dirty="0"/>
          </a:p>
        </p:txBody>
      </p:sp>
      <p:pic>
        <p:nvPicPr>
          <p:cNvPr id="9218" name="Picture 2" descr="Opera Browser: Fast &amp;amp; Private - Apps on Google Play"/>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537738" y="1214422"/>
            <a:ext cx="352427" cy="3524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Microsoft unveils new Edge browser logo that no longer looks like Internet  Explorer - The Verge"/>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97882" y="2900855"/>
            <a:ext cx="841203" cy="560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1362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 engine</a:t>
            </a:r>
            <a:endParaRPr lang="en-IN" dirty="0"/>
          </a:p>
        </p:txBody>
      </p:sp>
      <p:sp>
        <p:nvSpPr>
          <p:cNvPr id="3" name="Content Placeholder 2"/>
          <p:cNvSpPr>
            <a:spLocks noGrp="1"/>
          </p:cNvSpPr>
          <p:nvPr>
            <p:ph idx="1"/>
          </p:nvPr>
        </p:nvSpPr>
        <p:spPr/>
        <p:txBody>
          <a:bodyPr/>
          <a:lstStyle/>
          <a:p>
            <a:pPr algn="just"/>
            <a:r>
              <a:rPr lang="en-US" dirty="0"/>
              <a:t>A web search engine or Internet search engine is a software system that is designed to carry out web search (Internet search), which means to search the World Wide Web in a systematic way for particular information specified in a textual web search query. The search results are generally presented in a line of results, often referred to as search engine results pages (SERPs). The information may be a mix of links to web pages, images, videos, infographics, articles, research papers, and other types of files. </a:t>
            </a:r>
            <a:endParaRPr lang="en-US" dirty="0" smtClean="0"/>
          </a:p>
          <a:p>
            <a:pPr marL="0" indent="0" algn="just">
              <a:buNone/>
            </a:pPr>
            <a:endParaRPr lang="en-US" sz="1400" dirty="0" smtClean="0"/>
          </a:p>
          <a:p>
            <a:pPr marL="0" indent="0" algn="just">
              <a:buNone/>
            </a:pPr>
            <a:endParaRPr lang="en-US" sz="1400" dirty="0"/>
          </a:p>
          <a:p>
            <a:pPr marL="0" indent="0" algn="just">
              <a:buNone/>
            </a:pPr>
            <a:endParaRPr lang="en-US" sz="1400" dirty="0" smtClean="0"/>
          </a:p>
          <a:p>
            <a:pPr marL="0" indent="0" algn="just">
              <a:buNone/>
            </a:pPr>
            <a:endParaRPr lang="en-US" sz="1400" dirty="0"/>
          </a:p>
          <a:p>
            <a:pPr marL="0" indent="0" algn="just">
              <a:buNone/>
            </a:pPr>
            <a:endParaRPr lang="en-US" sz="1400" dirty="0" smtClean="0"/>
          </a:p>
          <a:p>
            <a:pPr marL="0" indent="0" algn="just">
              <a:buNone/>
            </a:pPr>
            <a:endParaRPr lang="en-US" sz="1400" dirty="0"/>
          </a:p>
          <a:p>
            <a:pPr marL="0" indent="0" algn="just">
              <a:buNone/>
            </a:pPr>
            <a:endParaRPr lang="en-US" sz="1400" dirty="0" smtClean="0"/>
          </a:p>
          <a:p>
            <a:pPr marL="0" indent="0" algn="just">
              <a:buNone/>
            </a:pPr>
            <a:endParaRPr lang="en-US" sz="1400" dirty="0"/>
          </a:p>
          <a:p>
            <a:pPr marL="0" indent="0" algn="just">
              <a:buNone/>
            </a:pPr>
            <a:endParaRPr lang="en-US" sz="1400" dirty="0" smtClean="0"/>
          </a:p>
          <a:p>
            <a:pPr marL="0" indent="0" algn="r">
              <a:buNone/>
            </a:pPr>
            <a:r>
              <a:rPr lang="en-US" sz="1400" dirty="0" err="1" smtClean="0"/>
              <a:t>Reliablesoft</a:t>
            </a:r>
            <a:endParaRPr lang="en-IN" sz="1400"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61</a:t>
            </a:fld>
            <a:endParaRPr lang="en-US" dirty="0"/>
          </a:p>
        </p:txBody>
      </p:sp>
      <p:pic>
        <p:nvPicPr>
          <p:cNvPr id="10242" name="Picture 2" descr="Top 10 Search Engines In The World (2021 Upd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396" y="3408520"/>
            <a:ext cx="5290457" cy="2893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5933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525" y="770609"/>
            <a:ext cx="10680741" cy="452441"/>
          </a:xfrm>
        </p:spPr>
        <p:txBody>
          <a:bodyPr/>
          <a:lstStyle/>
          <a:p>
            <a:r>
              <a:rPr lang="en-IN" dirty="0" smtClean="0"/>
              <a:t>Some popular search engines</a:t>
            </a:r>
            <a:endParaRPr lang="en-IN" sz="2000" dirty="0"/>
          </a:p>
        </p:txBody>
      </p:sp>
      <p:sp>
        <p:nvSpPr>
          <p:cNvPr id="3" name="Content Placeholder 2"/>
          <p:cNvSpPr>
            <a:spLocks noGrp="1"/>
          </p:cNvSpPr>
          <p:nvPr>
            <p:ph idx="1"/>
          </p:nvPr>
        </p:nvSpPr>
        <p:spPr/>
        <p:txBody>
          <a:bodyPr>
            <a:normAutofit/>
          </a:bodyPr>
          <a:lstStyle/>
          <a:p>
            <a:r>
              <a:rPr lang="en-IN" dirty="0" smtClean="0"/>
              <a:t>Google</a:t>
            </a:r>
          </a:p>
          <a:p>
            <a:r>
              <a:rPr lang="en-IN" dirty="0" smtClean="0"/>
              <a:t>Bing</a:t>
            </a:r>
          </a:p>
          <a:p>
            <a:r>
              <a:rPr lang="en-IN" dirty="0" smtClean="0"/>
              <a:t>Yahoo</a:t>
            </a:r>
          </a:p>
          <a:p>
            <a:r>
              <a:rPr lang="en-IN" dirty="0" smtClean="0"/>
              <a:t>Ask.com</a:t>
            </a:r>
          </a:p>
          <a:p>
            <a:r>
              <a:rPr lang="en-IN" dirty="0" smtClean="0"/>
              <a:t>Live.com</a:t>
            </a:r>
          </a:p>
          <a:p>
            <a:r>
              <a:rPr lang="en-IN" dirty="0" smtClean="0"/>
              <a:t>Alexa.com</a:t>
            </a:r>
          </a:p>
          <a:p>
            <a:r>
              <a:rPr lang="en-IN" dirty="0" err="1" smtClean="0"/>
              <a:t>Baidu</a:t>
            </a:r>
            <a:endParaRPr lang="en-IN" dirty="0" smtClean="0"/>
          </a:p>
          <a:p>
            <a:r>
              <a:rPr lang="en-IN" dirty="0" err="1" smtClean="0"/>
              <a:t>Yandex</a:t>
            </a:r>
            <a:endParaRPr lang="en-IN" dirty="0" smtClean="0"/>
          </a:p>
          <a:p>
            <a:pPr marL="0" indent="0">
              <a:buNone/>
            </a:pPr>
            <a:endParaRPr lang="en-IN" dirty="0" smtClean="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62</a:t>
            </a:fld>
            <a:endParaRPr lang="en-US" dirty="0"/>
          </a:p>
        </p:txBody>
      </p:sp>
    </p:spTree>
    <p:extLst>
      <p:ext uri="{BB962C8B-B14F-4D97-AF65-F5344CB8AC3E}">
        <p14:creationId xmlns:p14="http://schemas.microsoft.com/office/powerpoint/2010/main" val="11870721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 </a:t>
            </a:r>
            <a:br>
              <a:rPr lang="en-IN" dirty="0" smtClean="0"/>
            </a:br>
            <a:r>
              <a:rPr lang="en-IN" dirty="0" smtClean="0"/>
              <a:t>Downloading </a:t>
            </a:r>
            <a:r>
              <a:rPr lang="en-IN" dirty="0"/>
              <a:t>and Printing web Pages</a:t>
            </a:r>
            <a:r>
              <a:rPr lang="en-US" dirty="0"/>
              <a:t/>
            </a:r>
            <a:br>
              <a:rPr lang="en-US" dirty="0"/>
            </a:b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63</a:t>
            </a:fld>
            <a:endParaRPr lang="en-US"/>
          </a:p>
        </p:txBody>
      </p:sp>
    </p:spTree>
    <p:extLst>
      <p:ext uri="{BB962C8B-B14F-4D97-AF65-F5344CB8AC3E}">
        <p14:creationId xmlns:p14="http://schemas.microsoft.com/office/powerpoint/2010/main" val="738261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453" y="763392"/>
            <a:ext cx="10515600" cy="429634"/>
          </a:xfrm>
        </p:spPr>
        <p:txBody>
          <a:bodyPr>
            <a:normAutofit fontScale="90000"/>
          </a:bodyPr>
          <a:lstStyle/>
          <a:p>
            <a:r>
              <a:rPr lang="en-IN" dirty="0" smtClean="0"/>
              <a:t>Downloading / Saving a webpage</a:t>
            </a:r>
            <a:endParaRPr lang="en-IN" dirty="0"/>
          </a:p>
        </p:txBody>
      </p:sp>
      <p:sp>
        <p:nvSpPr>
          <p:cNvPr id="3" name="Content Placeholder 2"/>
          <p:cNvSpPr>
            <a:spLocks noGrp="1"/>
          </p:cNvSpPr>
          <p:nvPr>
            <p:ph idx="1"/>
          </p:nvPr>
        </p:nvSpPr>
        <p:spPr>
          <a:xfrm>
            <a:off x="701064" y="1255395"/>
            <a:ext cx="10515600" cy="4351338"/>
          </a:xfrm>
        </p:spPr>
        <p:txBody>
          <a:bodyPr>
            <a:normAutofit lnSpcReduction="10000"/>
          </a:bodyPr>
          <a:lstStyle/>
          <a:p>
            <a:pPr algn="just"/>
            <a:r>
              <a:rPr lang="en-US" dirty="0"/>
              <a:t>There are times when you want to save a webpage for offline use. All major browsers have the feature to save complete </a:t>
            </a:r>
            <a:r>
              <a:rPr lang="en-US" dirty="0" smtClean="0"/>
              <a:t>webpages. Use the following methods to save webpages in different browsers</a:t>
            </a:r>
          </a:p>
          <a:p>
            <a:pPr marL="514350" indent="-514350" algn="just">
              <a:buAutoNum type="arabicPeriod"/>
            </a:pPr>
            <a:r>
              <a:rPr lang="en-US" b="1" dirty="0" smtClean="0"/>
              <a:t>Save webpage in Google Chrome</a:t>
            </a:r>
          </a:p>
          <a:p>
            <a:pPr algn="just"/>
            <a:r>
              <a:rPr lang="en-US" sz="2200" dirty="0" smtClean="0"/>
              <a:t>Chrome </a:t>
            </a:r>
            <a:r>
              <a:rPr lang="en-US" sz="2200" dirty="0"/>
              <a:t>has a </a:t>
            </a:r>
            <a:r>
              <a:rPr lang="en-US" sz="2200" i="1" dirty="0"/>
              <a:t>Save As</a:t>
            </a:r>
            <a:r>
              <a:rPr lang="en-US" sz="2200" dirty="0"/>
              <a:t> </a:t>
            </a:r>
            <a:r>
              <a:rPr lang="en-US" sz="2200" dirty="0" smtClean="0"/>
              <a:t>option. </a:t>
            </a:r>
          </a:p>
          <a:p>
            <a:pPr algn="just"/>
            <a:r>
              <a:rPr lang="en-US" sz="2200" dirty="0" smtClean="0"/>
              <a:t>You </a:t>
            </a:r>
            <a:r>
              <a:rPr lang="en-US" sz="2200" dirty="0"/>
              <a:t>can access it from </a:t>
            </a:r>
            <a:r>
              <a:rPr lang="en-US" sz="2200" i="1" dirty="0"/>
              <a:t>Menu </a:t>
            </a:r>
            <a:r>
              <a:rPr lang="en-IN" sz="2200" dirty="0"/>
              <a:t>(☰</a:t>
            </a:r>
            <a:r>
              <a:rPr lang="en-IN" sz="2200" dirty="0" smtClean="0"/>
              <a:t>) </a:t>
            </a:r>
            <a:r>
              <a:rPr lang="en-US" sz="2200" i="1" dirty="0" smtClean="0"/>
              <a:t>&gt; </a:t>
            </a:r>
            <a:r>
              <a:rPr lang="en-US" sz="2200" i="1" dirty="0"/>
              <a:t>More Tools &gt; Save Page As.</a:t>
            </a:r>
            <a:r>
              <a:rPr lang="en-US" sz="2200" dirty="0"/>
              <a:t> </a:t>
            </a:r>
            <a:endParaRPr lang="en-US" sz="2200" dirty="0" smtClean="0"/>
          </a:p>
          <a:p>
            <a:pPr algn="just"/>
            <a:r>
              <a:rPr lang="en-US" sz="2200" dirty="0" smtClean="0"/>
              <a:t>You can also use </a:t>
            </a:r>
            <a:r>
              <a:rPr lang="en-US" sz="2200" dirty="0"/>
              <a:t>the keyboard shortcut </a:t>
            </a:r>
            <a:r>
              <a:rPr lang="en-US" sz="2200" i="1" dirty="0" smtClean="0"/>
              <a:t>Control </a:t>
            </a:r>
            <a:r>
              <a:rPr lang="en-US" sz="2200" i="1" dirty="0"/>
              <a:t>+ S</a:t>
            </a:r>
            <a:r>
              <a:rPr lang="en-US" sz="2200" dirty="0"/>
              <a:t> on </a:t>
            </a:r>
            <a:r>
              <a:rPr lang="en-US" sz="2200" dirty="0" smtClean="0"/>
              <a:t>Windows.</a:t>
            </a:r>
          </a:p>
          <a:p>
            <a:pPr algn="just"/>
            <a:r>
              <a:rPr lang="en-US" sz="2200" dirty="0"/>
              <a:t>Give the saved page a name. By default, the file will be named the same as the title of the page</a:t>
            </a:r>
            <a:r>
              <a:rPr lang="en-US" sz="2200" dirty="0" smtClean="0"/>
              <a:t>.</a:t>
            </a:r>
            <a:endParaRPr lang="en-US" sz="2200" dirty="0"/>
          </a:p>
          <a:p>
            <a:pPr algn="just"/>
            <a:r>
              <a:rPr lang="en-US" sz="2200" dirty="0"/>
              <a:t>Select a location to save the page. After saving, you'll find the page's HTML file here, as well as a folder containing all of the media from the page if you choose to save the complete page.</a:t>
            </a:r>
            <a:endParaRPr lang="en-US" sz="2200" dirty="0" smtClean="0"/>
          </a:p>
          <a:p>
            <a:pPr marL="514350" indent="-514350" algn="just">
              <a:buAutoNum type="arabicPeriod"/>
            </a:pPr>
            <a:endParaRPr lang="en-IN" dirty="0"/>
          </a:p>
        </p:txBody>
      </p:sp>
      <p:pic>
        <p:nvPicPr>
          <p:cNvPr id="1026" name="Picture 2" descr="Chrome Save 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0902" y="5270290"/>
            <a:ext cx="3032382" cy="158770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64</a:t>
            </a:fld>
            <a:endParaRPr lang="en-US" dirty="0"/>
          </a:p>
        </p:txBody>
      </p:sp>
    </p:spTree>
    <p:extLst>
      <p:ext uri="{BB962C8B-B14F-4D97-AF65-F5344CB8AC3E}">
        <p14:creationId xmlns:p14="http://schemas.microsoft.com/office/powerpoint/2010/main" val="39978115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950" y="1347706"/>
            <a:ext cx="10515600" cy="4351338"/>
          </a:xfrm>
        </p:spPr>
        <p:txBody>
          <a:bodyPr>
            <a:normAutofit/>
          </a:bodyPr>
          <a:lstStyle/>
          <a:p>
            <a:pPr marL="0" indent="0">
              <a:buNone/>
            </a:pPr>
            <a:r>
              <a:rPr lang="en-IN" b="1" dirty="0" smtClean="0"/>
              <a:t>2. Save </a:t>
            </a:r>
            <a:r>
              <a:rPr lang="en-IN" b="1" dirty="0"/>
              <a:t>Webpage in </a:t>
            </a:r>
            <a:r>
              <a:rPr lang="en-IN" b="1" dirty="0" smtClean="0"/>
              <a:t>Firefox</a:t>
            </a:r>
          </a:p>
          <a:p>
            <a:pPr algn="just"/>
            <a:r>
              <a:rPr lang="en-US" dirty="0"/>
              <a:t>In Firefox, click on the Menu button &gt; Save Page. </a:t>
            </a:r>
            <a:endParaRPr lang="en-US" dirty="0" smtClean="0"/>
          </a:p>
          <a:p>
            <a:pPr algn="just"/>
            <a:r>
              <a:rPr lang="en-US" dirty="0" smtClean="0"/>
              <a:t>The</a:t>
            </a:r>
            <a:r>
              <a:rPr lang="en-US" dirty="0"/>
              <a:t> Save As dialog window will open</a:t>
            </a:r>
            <a:r>
              <a:rPr lang="en-US" dirty="0" smtClean="0"/>
              <a:t>.</a:t>
            </a:r>
          </a:p>
          <a:p>
            <a:pPr algn="just"/>
            <a:r>
              <a:rPr lang="en-US" dirty="0"/>
              <a:t>In the Save As dialog window, type in a name for the page you want to save and choose a location</a:t>
            </a:r>
            <a:r>
              <a:rPr lang="en-US" dirty="0" smtClean="0"/>
              <a:t>.</a:t>
            </a:r>
          </a:p>
          <a:p>
            <a:pPr algn="just"/>
            <a:r>
              <a:rPr lang="en-US" dirty="0" smtClean="0"/>
              <a:t>From </a:t>
            </a:r>
            <a:r>
              <a:rPr lang="en-US" dirty="0"/>
              <a:t>the Format drop-down, choose the type of file that you want to save the page as</a:t>
            </a:r>
            <a:r>
              <a:rPr lang="en-US" dirty="0" smtClean="0"/>
              <a:t>.</a:t>
            </a:r>
          </a:p>
          <a:p>
            <a:pPr algn="just"/>
            <a:r>
              <a:rPr lang="en-US" dirty="0"/>
              <a:t>Choose </a:t>
            </a:r>
            <a:r>
              <a:rPr lang="en-US" i="1" dirty="0"/>
              <a:t>Web page, </a:t>
            </a:r>
            <a:r>
              <a:rPr lang="en-US" i="1" dirty="0" smtClean="0"/>
              <a:t>complete </a:t>
            </a:r>
            <a:r>
              <a:rPr lang="en-US" dirty="0" smtClean="0"/>
              <a:t>option</a:t>
            </a:r>
            <a:r>
              <a:rPr lang="en-US" dirty="0"/>
              <a:t> when you want to save the whole webpage along with pictures. This keeps the visual look intact in most cases</a:t>
            </a:r>
            <a:endParaRPr lang="en-IN" dirty="0"/>
          </a:p>
          <a:p>
            <a:endParaRPr lang="en-IN" dirty="0"/>
          </a:p>
        </p:txBody>
      </p:sp>
      <p:pic>
        <p:nvPicPr>
          <p:cNvPr id="2050" name="Picture 2" descr="Save a Page in Firefox"/>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919" t="20608" r="16294" b="17354"/>
          <a:stretch/>
        </p:blipFill>
        <p:spPr bwMode="auto">
          <a:xfrm>
            <a:off x="5309194" y="4471062"/>
            <a:ext cx="4059253" cy="21449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65</a:t>
            </a:fld>
            <a:endParaRPr lang="en-US" dirty="0"/>
          </a:p>
        </p:txBody>
      </p:sp>
      <p:sp>
        <p:nvSpPr>
          <p:cNvPr id="5" name="Title 1"/>
          <p:cNvSpPr>
            <a:spLocks noGrp="1"/>
          </p:cNvSpPr>
          <p:nvPr>
            <p:ph type="title"/>
          </p:nvPr>
        </p:nvSpPr>
        <p:spPr>
          <a:xfrm>
            <a:off x="855453" y="763392"/>
            <a:ext cx="10515600" cy="429634"/>
          </a:xfrm>
        </p:spPr>
        <p:txBody>
          <a:bodyPr>
            <a:normAutofit fontScale="90000"/>
          </a:bodyPr>
          <a:lstStyle/>
          <a:p>
            <a:r>
              <a:rPr lang="en-IN" dirty="0" smtClean="0"/>
              <a:t>Downloading / Saving a webpage</a:t>
            </a:r>
            <a:endParaRPr lang="en-IN" dirty="0"/>
          </a:p>
        </p:txBody>
      </p:sp>
    </p:spTree>
    <p:extLst>
      <p:ext uri="{BB962C8B-B14F-4D97-AF65-F5344CB8AC3E}">
        <p14:creationId xmlns:p14="http://schemas.microsoft.com/office/powerpoint/2010/main" val="1582491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8727"/>
            <a:ext cx="10515600" cy="5330929"/>
          </a:xfrm>
        </p:spPr>
        <p:txBody>
          <a:bodyPr/>
          <a:lstStyle/>
          <a:p>
            <a:pPr marL="0" indent="0">
              <a:buNone/>
            </a:pPr>
            <a:r>
              <a:rPr lang="en-IN" b="1" dirty="0" smtClean="0"/>
              <a:t>3. Saving webpage in Internet Explorer</a:t>
            </a:r>
          </a:p>
          <a:p>
            <a:pPr algn="just"/>
            <a:r>
              <a:rPr lang="en-US" dirty="0"/>
              <a:t>Select the </a:t>
            </a:r>
            <a:r>
              <a:rPr lang="en-US" i="1" dirty="0"/>
              <a:t>Gear</a:t>
            </a:r>
            <a:r>
              <a:rPr lang="en-US" dirty="0"/>
              <a:t> in the top-right corner of the browser window and select </a:t>
            </a:r>
            <a:r>
              <a:rPr lang="en-US" i="1" dirty="0"/>
              <a:t>File &gt; Save As.</a:t>
            </a:r>
            <a:endParaRPr lang="en-IN" i="1" dirty="0"/>
          </a:p>
        </p:txBody>
      </p:sp>
      <p:pic>
        <p:nvPicPr>
          <p:cNvPr id="7" name="Picture 6"/>
          <p:cNvPicPr>
            <a:picLocks noChangeAspect="1"/>
          </p:cNvPicPr>
          <p:nvPr/>
        </p:nvPicPr>
        <p:blipFill>
          <a:blip r:embed="rId2" cstate="print"/>
          <a:stretch>
            <a:fillRect/>
          </a:stretch>
        </p:blipFill>
        <p:spPr>
          <a:xfrm>
            <a:off x="2309812" y="2728467"/>
            <a:ext cx="7572375" cy="2905125"/>
          </a:xfrm>
          <a:prstGeom prst="rect">
            <a:avLst/>
          </a:prstGeom>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66</a:t>
            </a:fld>
            <a:endParaRPr lang="en-US" dirty="0"/>
          </a:p>
        </p:txBody>
      </p:sp>
      <p:sp>
        <p:nvSpPr>
          <p:cNvPr id="5" name="Title 1"/>
          <p:cNvSpPr>
            <a:spLocks noGrp="1"/>
          </p:cNvSpPr>
          <p:nvPr>
            <p:ph type="title"/>
          </p:nvPr>
        </p:nvSpPr>
        <p:spPr>
          <a:xfrm>
            <a:off x="855453" y="763392"/>
            <a:ext cx="10515600" cy="429634"/>
          </a:xfrm>
        </p:spPr>
        <p:txBody>
          <a:bodyPr>
            <a:normAutofit fontScale="90000"/>
          </a:bodyPr>
          <a:lstStyle/>
          <a:p>
            <a:r>
              <a:rPr lang="en-IN" dirty="0" smtClean="0"/>
              <a:t>Downloading / Saving a webpage</a:t>
            </a:r>
            <a:endParaRPr lang="en-IN" dirty="0"/>
          </a:p>
        </p:txBody>
      </p:sp>
    </p:spTree>
    <p:extLst>
      <p:ext uri="{BB962C8B-B14F-4D97-AF65-F5344CB8AC3E}">
        <p14:creationId xmlns:p14="http://schemas.microsoft.com/office/powerpoint/2010/main" val="5336250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Downloading / Saving a webpage</a:t>
            </a:r>
            <a:endParaRPr lang="en-IN" dirty="0"/>
          </a:p>
        </p:txBody>
      </p:sp>
      <p:sp>
        <p:nvSpPr>
          <p:cNvPr id="3" name="Content Placeholder 2"/>
          <p:cNvSpPr>
            <a:spLocks noGrp="1"/>
          </p:cNvSpPr>
          <p:nvPr>
            <p:ph idx="1"/>
          </p:nvPr>
        </p:nvSpPr>
        <p:spPr/>
        <p:txBody>
          <a:bodyPr/>
          <a:lstStyle/>
          <a:p>
            <a:r>
              <a:rPr lang="en-US" dirty="0"/>
              <a:t>In the </a:t>
            </a:r>
            <a:r>
              <a:rPr lang="en-US" i="1" dirty="0"/>
              <a:t>Save Webpage</a:t>
            </a:r>
            <a:r>
              <a:rPr lang="en-US" dirty="0"/>
              <a:t> dialog, navigate to the folder where you want to save the file and select the Save as type drop-down menu to choose a </a:t>
            </a:r>
            <a:r>
              <a:rPr lang="en-US" dirty="0" smtClean="0"/>
              <a:t>format.</a:t>
            </a:r>
            <a:r>
              <a:rPr lang="en-IN" dirty="0" smtClean="0"/>
              <a:t>Options </a:t>
            </a:r>
            <a:r>
              <a:rPr lang="en-IN" dirty="0"/>
              <a:t>include</a:t>
            </a:r>
            <a:r>
              <a:rPr lang="en-IN" dirty="0" smtClean="0"/>
              <a:t>:</a:t>
            </a:r>
          </a:p>
          <a:p>
            <a:pPr marL="457200" lvl="1" indent="0">
              <a:buNone/>
            </a:pPr>
            <a:r>
              <a:rPr lang="en-IN" sz="1600" dirty="0"/>
              <a:t>Web Archive, single file (*.</a:t>
            </a:r>
            <a:r>
              <a:rPr lang="en-IN" sz="1600" dirty="0" err="1"/>
              <a:t>mht</a:t>
            </a:r>
            <a:r>
              <a:rPr lang="en-IN" sz="1600" dirty="0" smtClean="0"/>
              <a:t>):</a:t>
            </a:r>
          </a:p>
          <a:p>
            <a:pPr marL="457200" lvl="1" indent="0">
              <a:buNone/>
            </a:pPr>
            <a:r>
              <a:rPr lang="en-US" sz="1600" dirty="0"/>
              <a:t>Webpage, HTML only (*.</a:t>
            </a:r>
            <a:r>
              <a:rPr lang="en-US" sz="1600" dirty="0" err="1"/>
              <a:t>htm</a:t>
            </a:r>
            <a:r>
              <a:rPr lang="en-US" sz="1600" dirty="0"/>
              <a:t>;*html): </a:t>
            </a:r>
            <a:endParaRPr lang="en-US" sz="1600" dirty="0" smtClean="0"/>
          </a:p>
          <a:p>
            <a:pPr marL="457200" lvl="1" indent="0">
              <a:buNone/>
            </a:pPr>
            <a:r>
              <a:rPr lang="en-IN" sz="1600" dirty="0"/>
              <a:t>Webpage, complete (*.</a:t>
            </a:r>
            <a:r>
              <a:rPr lang="en-IN" sz="1600" dirty="0" err="1"/>
              <a:t>htm</a:t>
            </a:r>
            <a:r>
              <a:rPr lang="en-IN" sz="1600" dirty="0"/>
              <a:t>;*html</a:t>
            </a:r>
            <a:r>
              <a:rPr lang="en-IN" sz="1600" dirty="0" smtClean="0"/>
              <a:t>):</a:t>
            </a:r>
          </a:p>
          <a:p>
            <a:pPr marL="457200" lvl="1" indent="0">
              <a:buNone/>
            </a:pPr>
            <a:r>
              <a:rPr lang="en-IN" sz="1600" dirty="0"/>
              <a:t>Text File (*.txt):</a:t>
            </a:r>
            <a:endParaRPr lang="en-IN" sz="1600" dirty="0" smtClean="0"/>
          </a:p>
          <a:p>
            <a:r>
              <a:rPr lang="en-US" dirty="0"/>
              <a:t>Enter a name for the file in the </a:t>
            </a:r>
            <a:r>
              <a:rPr lang="en-US" b="1" dirty="0"/>
              <a:t>File name</a:t>
            </a:r>
            <a:r>
              <a:rPr lang="en-US" dirty="0"/>
              <a:t> text box and select </a:t>
            </a:r>
            <a:r>
              <a:rPr lang="en-US" b="1" dirty="0"/>
              <a:t>Save</a:t>
            </a:r>
            <a:r>
              <a:rPr lang="en-US" dirty="0"/>
              <a:t>.</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67</a:t>
            </a:fld>
            <a:endParaRPr lang="en-US" dirty="0"/>
          </a:p>
        </p:txBody>
      </p:sp>
    </p:spTree>
    <p:extLst>
      <p:ext uri="{BB962C8B-B14F-4D97-AF65-F5344CB8AC3E}">
        <p14:creationId xmlns:p14="http://schemas.microsoft.com/office/powerpoint/2010/main" val="13376238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Downloading / Saving a webpage</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cstate="print"/>
          <a:stretch>
            <a:fillRect/>
          </a:stretch>
        </p:blipFill>
        <p:spPr>
          <a:xfrm>
            <a:off x="1585245" y="2035834"/>
            <a:ext cx="7620000" cy="3790483"/>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68</a:t>
            </a:fld>
            <a:endParaRPr lang="en-US" dirty="0"/>
          </a:p>
        </p:txBody>
      </p:sp>
    </p:spTree>
    <p:extLst>
      <p:ext uri="{BB962C8B-B14F-4D97-AF65-F5344CB8AC3E}">
        <p14:creationId xmlns:p14="http://schemas.microsoft.com/office/powerpoint/2010/main" val="32209695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4304"/>
            <a:ext cx="10515600" cy="506546"/>
          </a:xfrm>
        </p:spPr>
        <p:txBody>
          <a:bodyPr>
            <a:normAutofit fontScale="90000"/>
          </a:bodyPr>
          <a:lstStyle/>
          <a:p>
            <a:r>
              <a:rPr lang="en-IN" dirty="0" smtClean="0"/>
              <a:t>Printing a webpage</a:t>
            </a:r>
            <a:endParaRPr lang="en-IN" dirty="0"/>
          </a:p>
        </p:txBody>
      </p:sp>
      <p:sp>
        <p:nvSpPr>
          <p:cNvPr id="3" name="Content Placeholder 2"/>
          <p:cNvSpPr>
            <a:spLocks noGrp="1"/>
          </p:cNvSpPr>
          <p:nvPr>
            <p:ph idx="1"/>
          </p:nvPr>
        </p:nvSpPr>
        <p:spPr>
          <a:xfrm>
            <a:off x="838200" y="1196411"/>
            <a:ext cx="10515600" cy="4980552"/>
          </a:xfrm>
        </p:spPr>
        <p:txBody>
          <a:bodyPr/>
          <a:lstStyle/>
          <a:p>
            <a:r>
              <a:rPr lang="en-US" dirty="0"/>
              <a:t>Open the page you want to print in </a:t>
            </a:r>
            <a:r>
              <a:rPr lang="en-US" dirty="0" smtClean="0"/>
              <a:t>browser (say Google chrome).</a:t>
            </a:r>
          </a:p>
          <a:p>
            <a:r>
              <a:rPr lang="en-US" dirty="0" smtClean="0"/>
              <a:t>Press </a:t>
            </a:r>
            <a:r>
              <a:rPr lang="en-US" i="1" dirty="0" smtClean="0"/>
              <a:t>Ctrl + P</a:t>
            </a:r>
            <a:r>
              <a:rPr lang="en-US" dirty="0" smtClean="0"/>
              <a:t> shortcut. </a:t>
            </a:r>
            <a:r>
              <a:rPr lang="en-US" dirty="0"/>
              <a:t>This opens the Printing window. A preview of the printed version of the page will </a:t>
            </a:r>
            <a:r>
              <a:rPr lang="en-US" dirty="0" smtClean="0"/>
              <a:t>appear.</a:t>
            </a:r>
          </a:p>
          <a:p>
            <a:pPr marL="0" indent="0" algn="just">
              <a:buNone/>
            </a:pPr>
            <a:r>
              <a:rPr lang="en-US" sz="2000" dirty="0" smtClean="0"/>
              <a:t>(Because </a:t>
            </a:r>
            <a:r>
              <a:rPr lang="en-US" sz="2000" dirty="0"/>
              <a:t>websites are made to be viewed on the screen, the printed version may look different than it does in your browser. Scroll through the preview to see what the print-out will look like, and then continue with this method to make any necessary </a:t>
            </a:r>
            <a:r>
              <a:rPr lang="en-US" sz="2000" dirty="0" smtClean="0"/>
              <a:t>changes)</a:t>
            </a:r>
          </a:p>
        </p:txBody>
      </p:sp>
      <p:pic>
        <p:nvPicPr>
          <p:cNvPr id="4098" name="Picture 2" descr="https://www.wikihow.com/images/thumb/0/08/Print-a-Webpage-Step-3-Version-2.jpg/v4-760px-Print-a-Webpage-Step-3-Version-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2514" y="3500955"/>
            <a:ext cx="4382241" cy="327514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69</a:t>
            </a:fld>
            <a:endParaRPr lang="en-US" dirty="0"/>
          </a:p>
        </p:txBody>
      </p:sp>
    </p:spTree>
    <p:extLst>
      <p:ext uri="{BB962C8B-B14F-4D97-AF65-F5344CB8AC3E}">
        <p14:creationId xmlns:p14="http://schemas.microsoft.com/office/powerpoint/2010/main" val="119265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475" y="649797"/>
            <a:ext cx="10515600" cy="557821"/>
          </a:xfrm>
        </p:spPr>
        <p:txBody>
          <a:bodyPr>
            <a:normAutofit fontScale="90000"/>
          </a:bodyPr>
          <a:lstStyle/>
          <a:p>
            <a:r>
              <a:rPr lang="en-IN" sz="3200" dirty="0" smtClean="0"/>
              <a:t>Computer Network Components</a:t>
            </a:r>
            <a:endParaRPr lang="en-IN" sz="3200" dirty="0"/>
          </a:p>
        </p:txBody>
      </p:sp>
      <p:pic>
        <p:nvPicPr>
          <p:cNvPr id="4" name="Picture 3"/>
          <p:cNvPicPr>
            <a:picLocks noChangeAspect="1"/>
          </p:cNvPicPr>
          <p:nvPr/>
        </p:nvPicPr>
        <p:blipFill>
          <a:blip r:embed="rId2" cstate="print"/>
          <a:stretch>
            <a:fillRect/>
          </a:stretch>
        </p:blipFill>
        <p:spPr>
          <a:xfrm>
            <a:off x="1815166" y="1371566"/>
            <a:ext cx="6918736" cy="5037486"/>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7</a:t>
            </a:fld>
            <a:endParaRPr lang="en-US" dirty="0"/>
          </a:p>
        </p:txBody>
      </p:sp>
    </p:spTree>
    <p:extLst>
      <p:ext uri="{BB962C8B-B14F-4D97-AF65-F5344CB8AC3E}">
        <p14:creationId xmlns:p14="http://schemas.microsoft.com/office/powerpoint/2010/main" val="18160046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Printing a webpage</a:t>
            </a:r>
            <a:endParaRPr lang="en-IN" dirty="0"/>
          </a:p>
        </p:txBody>
      </p:sp>
      <p:sp>
        <p:nvSpPr>
          <p:cNvPr id="3" name="Content Placeholder 2"/>
          <p:cNvSpPr>
            <a:spLocks noGrp="1"/>
          </p:cNvSpPr>
          <p:nvPr>
            <p:ph idx="1"/>
          </p:nvPr>
        </p:nvSpPr>
        <p:spPr/>
        <p:txBody>
          <a:bodyPr/>
          <a:lstStyle/>
          <a:p>
            <a:r>
              <a:rPr lang="en-US" dirty="0"/>
              <a:t>Select a printer: If the printer you want to use is not already selected, select it now.</a:t>
            </a:r>
            <a:endParaRPr lang="en-IN" dirty="0"/>
          </a:p>
          <a:p>
            <a:endParaRPr lang="en-IN" dirty="0"/>
          </a:p>
        </p:txBody>
      </p:sp>
      <p:pic>
        <p:nvPicPr>
          <p:cNvPr id="5124" name="Picture 4" descr="https://www.wikihow.com/images/thumb/1/19/Print-a-Webpage-Step-4.jpg/v4-759px-Print-a-Webpage-Step-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2798" y="2519680"/>
            <a:ext cx="5401275" cy="403494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70</a:t>
            </a:fld>
            <a:endParaRPr lang="en-US" dirty="0"/>
          </a:p>
        </p:txBody>
      </p:sp>
    </p:spTree>
    <p:extLst>
      <p:ext uri="{BB962C8B-B14F-4D97-AF65-F5344CB8AC3E}">
        <p14:creationId xmlns:p14="http://schemas.microsoft.com/office/powerpoint/2010/main" val="3258945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Printing a webpage</a:t>
            </a:r>
            <a:endParaRPr lang="en-IN" dirty="0"/>
          </a:p>
        </p:txBody>
      </p:sp>
      <p:sp>
        <p:nvSpPr>
          <p:cNvPr id="3" name="Content Placeholder 2"/>
          <p:cNvSpPr>
            <a:spLocks noGrp="1"/>
          </p:cNvSpPr>
          <p:nvPr>
            <p:ph idx="1"/>
          </p:nvPr>
        </p:nvSpPr>
        <p:spPr/>
        <p:txBody>
          <a:bodyPr/>
          <a:lstStyle/>
          <a:p>
            <a:pPr algn="just"/>
            <a:r>
              <a:rPr lang="en-US" dirty="0"/>
              <a:t>Select which pages to </a:t>
            </a:r>
            <a:r>
              <a:rPr lang="en-US" dirty="0" smtClean="0"/>
              <a:t>print: </a:t>
            </a:r>
            <a:r>
              <a:rPr lang="en-US" dirty="0"/>
              <a:t> If you don’t need to print all of the pages that appear in the preview, enter the page range you want to print into the blank(s) under “Pages</a:t>
            </a:r>
            <a:r>
              <a:rPr lang="en-US" dirty="0" smtClean="0"/>
              <a:t>.”</a:t>
            </a:r>
          </a:p>
          <a:p>
            <a:pPr algn="just"/>
            <a:r>
              <a:rPr lang="en-US" dirty="0" smtClean="0"/>
              <a:t>Click the </a:t>
            </a:r>
            <a:r>
              <a:rPr lang="en-US" smtClean="0"/>
              <a:t>Print button.</a:t>
            </a:r>
            <a:endParaRPr lang="en-IN" dirty="0"/>
          </a:p>
        </p:txBody>
      </p:sp>
      <p:pic>
        <p:nvPicPr>
          <p:cNvPr id="6146" name="Picture 2" descr="https://www.wikihow.com/images/thumb/3/37/Print-a-Webpage-Step-5.jpg/v4-759px-Print-a-Webpage-Step-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4345" y="2749942"/>
            <a:ext cx="5241754" cy="391577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71</a:t>
            </a:fld>
            <a:endParaRPr lang="en-US" dirty="0"/>
          </a:p>
        </p:txBody>
      </p:sp>
    </p:spTree>
    <p:extLst>
      <p:ext uri="{BB962C8B-B14F-4D97-AF65-F5344CB8AC3E}">
        <p14:creationId xmlns:p14="http://schemas.microsoft.com/office/powerpoint/2010/main" val="212218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513" y="761982"/>
            <a:ext cx="10680741" cy="452441"/>
          </a:xfrm>
        </p:spPr>
        <p:txBody>
          <a:bodyPr>
            <a:normAutofit fontScale="90000"/>
          </a:bodyPr>
          <a:lstStyle/>
          <a:p>
            <a:r>
              <a:rPr lang="en-IN" sz="3200" dirty="0" smtClean="0"/>
              <a:t>Computer Network Components</a:t>
            </a:r>
            <a:endParaRPr lang="en-IN" sz="3200" dirty="0"/>
          </a:p>
        </p:txBody>
      </p:sp>
      <p:sp>
        <p:nvSpPr>
          <p:cNvPr id="3" name="Content Placeholder 2"/>
          <p:cNvSpPr>
            <a:spLocks noGrp="1"/>
          </p:cNvSpPr>
          <p:nvPr>
            <p:ph idx="1"/>
          </p:nvPr>
        </p:nvSpPr>
        <p:spPr/>
        <p:txBody>
          <a:bodyPr>
            <a:normAutofit/>
          </a:bodyPr>
          <a:lstStyle/>
          <a:p>
            <a:r>
              <a:rPr lang="en-US" b="1" dirty="0"/>
              <a:t>Switches</a:t>
            </a:r>
          </a:p>
          <a:p>
            <a:pPr marL="0" indent="0" algn="just">
              <a:buNone/>
            </a:pPr>
            <a:r>
              <a:rPr lang="en-US" dirty="0"/>
              <a:t>Switches work as a controller which connects computers, printers, and other hardware devices to a network in a campus or a building.</a:t>
            </a:r>
          </a:p>
          <a:p>
            <a:pPr marL="0" indent="0" algn="just">
              <a:buNone/>
            </a:pPr>
            <a:r>
              <a:rPr lang="en-US" dirty="0"/>
              <a:t>It allows devices on your network to communicate with each other, as well as with other networks. It helps you to share resources and reduce the costing of any organization.</a:t>
            </a:r>
          </a:p>
          <a:p>
            <a:r>
              <a:rPr lang="en-US" b="1" dirty="0"/>
              <a:t>Routers</a:t>
            </a:r>
          </a:p>
          <a:p>
            <a:pPr marL="0" indent="0" algn="just">
              <a:buNone/>
            </a:pPr>
            <a:r>
              <a:rPr lang="en-US" dirty="0"/>
              <a:t>Routers help you to connect with multiple networks. It enables you to share a single internet connection with multiple devices and saves money. This networking component acts as a dispatcher, which allows you to analyze data sent across a network. It automatically selects the best route for data to travel and send it on its way.</a:t>
            </a:r>
          </a:p>
          <a:p>
            <a:r>
              <a:rPr lang="en-US" b="1" dirty="0"/>
              <a:t>Servers:</a:t>
            </a:r>
          </a:p>
          <a:p>
            <a:pPr marL="0" indent="0" algn="just">
              <a:buNone/>
            </a:pPr>
            <a:r>
              <a:rPr lang="en-US" dirty="0"/>
              <a:t>Servers are computers that hold shared programs, files, and the network operating system. Servers allow access to network resources to all the users of the network.</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a:t>
            </a:fld>
            <a:endParaRPr lang="en-US" dirty="0"/>
          </a:p>
        </p:txBody>
      </p:sp>
    </p:spTree>
    <p:extLst>
      <p:ext uri="{BB962C8B-B14F-4D97-AF65-F5344CB8AC3E}">
        <p14:creationId xmlns:p14="http://schemas.microsoft.com/office/powerpoint/2010/main" val="1442600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508" y="761982"/>
            <a:ext cx="10680741" cy="452441"/>
          </a:xfrm>
        </p:spPr>
        <p:txBody>
          <a:bodyPr/>
          <a:lstStyle/>
          <a:p>
            <a:r>
              <a:rPr lang="en-IN" sz="2800" dirty="0" smtClean="0"/>
              <a:t>Computer Network Components</a:t>
            </a:r>
            <a:endParaRPr lang="en-IN" dirty="0"/>
          </a:p>
        </p:txBody>
      </p:sp>
      <p:sp>
        <p:nvSpPr>
          <p:cNvPr id="3" name="Content Placeholder 2"/>
          <p:cNvSpPr>
            <a:spLocks noGrp="1"/>
          </p:cNvSpPr>
          <p:nvPr>
            <p:ph idx="1"/>
          </p:nvPr>
        </p:nvSpPr>
        <p:spPr>
          <a:xfrm>
            <a:off x="285709" y="1223049"/>
            <a:ext cx="11715833" cy="5195004"/>
          </a:xfrm>
        </p:spPr>
        <p:txBody>
          <a:bodyPr>
            <a:normAutofit fontScale="92500" lnSpcReduction="20000"/>
          </a:bodyPr>
          <a:lstStyle/>
          <a:p>
            <a:r>
              <a:rPr lang="en-US" b="1" dirty="0"/>
              <a:t>Clients:</a:t>
            </a:r>
          </a:p>
          <a:p>
            <a:pPr marL="0" indent="0" algn="just">
              <a:buNone/>
            </a:pPr>
            <a:r>
              <a:rPr lang="en-US" dirty="0"/>
              <a:t>Clients are computer devices which access and uses the network as well as shares network resources. They are also users of the network, as they can send and receive requests from the server.</a:t>
            </a:r>
          </a:p>
          <a:p>
            <a:r>
              <a:rPr lang="en-US" b="1" dirty="0"/>
              <a:t>Transmission Media:</a:t>
            </a:r>
          </a:p>
          <a:p>
            <a:pPr marL="0" indent="0" algn="just">
              <a:buNone/>
            </a:pPr>
            <a:r>
              <a:rPr lang="en-US" dirty="0"/>
              <a:t>Transmission media is a carrier used to interconnect computers in a network, such as coaxial cable, twisted-pair wire, and optical fiber cable. It is also known as links, channels, or </a:t>
            </a:r>
            <a:r>
              <a:rPr lang="en-US" dirty="0" smtClean="0"/>
              <a:t>lines.</a:t>
            </a:r>
          </a:p>
          <a:p>
            <a:r>
              <a:rPr lang="en-US" b="1" dirty="0"/>
              <a:t>Shared Data:</a:t>
            </a:r>
          </a:p>
          <a:p>
            <a:pPr marL="0" indent="0" algn="just">
              <a:buNone/>
            </a:pPr>
            <a:r>
              <a:rPr lang="en-US" dirty="0"/>
              <a:t>Shared data are data which is shared between the clients such as data files, printer access programs, and email</a:t>
            </a:r>
            <a:r>
              <a:rPr lang="en-US" dirty="0" smtClean="0"/>
              <a:t>.</a:t>
            </a:r>
          </a:p>
          <a:p>
            <a:r>
              <a:rPr lang="en-US" b="1" dirty="0" smtClean="0"/>
              <a:t>Network Interface Card:</a:t>
            </a:r>
          </a:p>
          <a:p>
            <a:pPr marL="0" indent="0" algn="just">
              <a:buNone/>
            </a:pPr>
            <a:r>
              <a:rPr lang="en-US" dirty="0" smtClean="0"/>
              <a:t>Network Interface card sends, receives data, and controls data flow between the computer and the network.</a:t>
            </a:r>
          </a:p>
          <a:p>
            <a:r>
              <a:rPr lang="en-US" b="1" dirty="0" smtClean="0"/>
              <a:t>Local Operating System:</a:t>
            </a:r>
          </a:p>
          <a:p>
            <a:pPr marL="0" indent="0" algn="just">
              <a:buNone/>
            </a:pPr>
            <a:r>
              <a:rPr lang="en-US" dirty="0" smtClean="0"/>
              <a:t>A local OS which helps personal computers to access files, print to a local printer and uses one or more disk and CD drives which are located on the computer.</a:t>
            </a:r>
          </a:p>
          <a:p>
            <a:r>
              <a:rPr lang="en-US" b="1" dirty="0" smtClean="0"/>
              <a:t>Network Operating System:</a:t>
            </a:r>
          </a:p>
          <a:p>
            <a:pPr marL="0" indent="0" algn="just">
              <a:buNone/>
            </a:pPr>
            <a:r>
              <a:rPr lang="en-US" dirty="0" smtClean="0"/>
              <a:t>The network operating system is a program which runs on computers and servers. It allows the computers to communicate via network.</a:t>
            </a:r>
          </a:p>
          <a:p>
            <a:pPr marL="0" indent="0" algn="just">
              <a:buNone/>
            </a:pPr>
            <a:endParaRPr lang="en-US" dirty="0"/>
          </a:p>
          <a:p>
            <a:pPr marL="0" indent="0" algn="just">
              <a:buNone/>
            </a:pPr>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9</a:t>
            </a:fld>
            <a:endParaRPr lang="en-US" dirty="0"/>
          </a:p>
        </p:txBody>
      </p:sp>
    </p:spTree>
    <p:extLst>
      <p:ext uri="{BB962C8B-B14F-4D97-AF65-F5344CB8AC3E}">
        <p14:creationId xmlns:p14="http://schemas.microsoft.com/office/powerpoint/2010/main" val="35761203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Installing Network using Windows NT bases Systems</Template>
  <TotalTime>1373</TotalTime>
  <Words>3739</Words>
  <Application>Microsoft Office PowerPoint</Application>
  <PresentationFormat>Widescreen</PresentationFormat>
  <Paragraphs>505</Paragraphs>
  <Slides>71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ＭＳ Ｐゴシック</vt:lpstr>
      <vt:lpstr>Arial</vt:lpstr>
      <vt:lpstr>Calibri</vt:lpstr>
      <vt:lpstr>Times New Roman</vt:lpstr>
      <vt:lpstr>Tw Cen MT</vt:lpstr>
      <vt:lpstr>Wingdings</vt:lpstr>
      <vt:lpstr>Wingdings 2</vt:lpstr>
      <vt:lpstr>WidescreenPresentation</vt:lpstr>
      <vt:lpstr>File and Printer sharing in Windows NT Environment </vt:lpstr>
      <vt:lpstr> Introduction to Internet and WWW</vt:lpstr>
      <vt:lpstr>Index</vt:lpstr>
      <vt:lpstr>Basics of Computer Networks and Network Topology </vt:lpstr>
      <vt:lpstr>Computer Network</vt:lpstr>
      <vt:lpstr>Advantages of a Computer Network</vt:lpstr>
      <vt:lpstr>Computer Network Components</vt:lpstr>
      <vt:lpstr>Computer Network Components</vt:lpstr>
      <vt:lpstr>Computer Network Components</vt:lpstr>
      <vt:lpstr>Computer Network Components</vt:lpstr>
      <vt:lpstr>Unique Identifiers of Network</vt:lpstr>
      <vt:lpstr>Unique Identifiers of Network</vt:lpstr>
      <vt:lpstr>Types of computer network</vt:lpstr>
      <vt:lpstr>Types of computer network</vt:lpstr>
      <vt:lpstr>Types of computer network</vt:lpstr>
      <vt:lpstr>Types of computer network</vt:lpstr>
      <vt:lpstr>Types of computer network</vt:lpstr>
      <vt:lpstr>Types of computer network</vt:lpstr>
      <vt:lpstr>Types of computer network</vt:lpstr>
      <vt:lpstr>Network Topology</vt:lpstr>
      <vt:lpstr>Network Topology</vt:lpstr>
      <vt:lpstr>Types of Network Topology</vt:lpstr>
      <vt:lpstr>Types of Network Topology</vt:lpstr>
      <vt:lpstr>Types of Network Topology</vt:lpstr>
      <vt:lpstr>Types of Network Topology</vt:lpstr>
      <vt:lpstr>Types of Network Topology</vt:lpstr>
      <vt:lpstr>Types of Network Topology</vt:lpstr>
      <vt:lpstr>Types of Network Topology</vt:lpstr>
      <vt:lpstr>Types of Network Topology</vt:lpstr>
      <vt:lpstr>Types of Network Topology</vt:lpstr>
      <vt:lpstr>Types of Network Topology</vt:lpstr>
      <vt:lpstr>Types of Network Topology</vt:lpstr>
      <vt:lpstr>Introduction to Internet </vt:lpstr>
      <vt:lpstr>What is Internet?</vt:lpstr>
      <vt:lpstr>Evolution</vt:lpstr>
      <vt:lpstr>Internet-Based Services</vt:lpstr>
      <vt:lpstr>PowerPoint Presentation</vt:lpstr>
      <vt:lpstr>What is WWW?</vt:lpstr>
      <vt:lpstr>HTTP</vt:lpstr>
      <vt:lpstr>URL</vt:lpstr>
      <vt:lpstr>Website</vt:lpstr>
      <vt:lpstr>IP address</vt:lpstr>
      <vt:lpstr>ISP</vt:lpstr>
      <vt:lpstr>Modes of Connecting Internet</vt:lpstr>
      <vt:lpstr>Modes of Connecting Internet</vt:lpstr>
      <vt:lpstr>Modes of Connecting Internet</vt:lpstr>
      <vt:lpstr>Modes of Connecting Internet</vt:lpstr>
      <vt:lpstr>Modes of Connecting Internet</vt:lpstr>
      <vt:lpstr>Modes of Connecting Internet</vt:lpstr>
      <vt:lpstr>Modes of Connecting Internet</vt:lpstr>
      <vt:lpstr>Modes of Connecting Internet</vt:lpstr>
      <vt:lpstr>IP/MAC Address</vt:lpstr>
      <vt:lpstr>IP/MAC Address</vt:lpstr>
      <vt:lpstr>Finding your Device’s Mac address</vt:lpstr>
      <vt:lpstr>Finding your Device’s IP address</vt:lpstr>
      <vt:lpstr>Finding your Device’s IP address through command prompt</vt:lpstr>
      <vt:lpstr> Web Browsers and Search engines </vt:lpstr>
      <vt:lpstr>Web Browsers</vt:lpstr>
      <vt:lpstr>Some popular web browsers</vt:lpstr>
      <vt:lpstr>Some popular web browsers</vt:lpstr>
      <vt:lpstr>Search engine</vt:lpstr>
      <vt:lpstr>Some popular search engines</vt:lpstr>
      <vt:lpstr>  Downloading and Printing web Pages </vt:lpstr>
      <vt:lpstr>Downloading / Saving a webpage</vt:lpstr>
      <vt:lpstr>Downloading / Saving a webpage</vt:lpstr>
      <vt:lpstr>Downloading / Saving a webpage</vt:lpstr>
      <vt:lpstr>Downloading / Saving a webpage</vt:lpstr>
      <vt:lpstr>Downloading / Saving a webpage</vt:lpstr>
      <vt:lpstr>Printing a webpage</vt:lpstr>
      <vt:lpstr>Printing a webpage</vt:lpstr>
      <vt:lpstr>Printing a webpage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and Printer sharing in Windows NT Environment</dc:title>
  <dc:creator>Siddhant Tripathi</dc:creator>
  <cp:lastModifiedBy>suman</cp:lastModifiedBy>
  <cp:revision>320</cp:revision>
  <dcterms:created xsi:type="dcterms:W3CDTF">2020-05-02T05:50:57Z</dcterms:created>
  <dcterms:modified xsi:type="dcterms:W3CDTF">2021-11-23T11:05:23Z</dcterms:modified>
</cp:coreProperties>
</file>