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7"/>
  </p:notesMasterIdLst>
  <p:sldIdLst>
    <p:sldId id="256" r:id="rId2"/>
    <p:sldId id="258" r:id="rId3"/>
    <p:sldId id="359" r:id="rId4"/>
    <p:sldId id="259" r:id="rId5"/>
    <p:sldId id="260" r:id="rId6"/>
    <p:sldId id="261" r:id="rId7"/>
    <p:sldId id="263" r:id="rId8"/>
    <p:sldId id="264" r:id="rId9"/>
    <p:sldId id="266" r:id="rId10"/>
    <p:sldId id="267" r:id="rId11"/>
    <p:sldId id="358" r:id="rId12"/>
    <p:sldId id="268" r:id="rId13"/>
    <p:sldId id="279" r:id="rId14"/>
    <p:sldId id="280" r:id="rId15"/>
    <p:sldId id="375" r:id="rId16"/>
    <p:sldId id="377" r:id="rId17"/>
    <p:sldId id="378" r:id="rId18"/>
    <p:sldId id="269" r:id="rId19"/>
    <p:sldId id="270" r:id="rId20"/>
    <p:sldId id="271" r:id="rId21"/>
    <p:sldId id="272" r:id="rId22"/>
    <p:sldId id="273" r:id="rId23"/>
    <p:sldId id="274" r:id="rId24"/>
    <p:sldId id="275" r:id="rId25"/>
    <p:sldId id="276" r:id="rId26"/>
    <p:sldId id="277" r:id="rId27"/>
    <p:sldId id="278" r:id="rId28"/>
    <p:sldId id="281" r:id="rId29"/>
    <p:sldId id="282" r:id="rId30"/>
    <p:sldId id="283" r:id="rId31"/>
    <p:sldId id="284" r:id="rId32"/>
    <p:sldId id="285" r:id="rId33"/>
    <p:sldId id="379" r:id="rId34"/>
    <p:sldId id="286" r:id="rId35"/>
    <p:sldId id="290" r:id="rId36"/>
    <p:sldId id="287" r:id="rId37"/>
    <p:sldId id="288" r:id="rId38"/>
    <p:sldId id="289"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73" r:id="rId72"/>
    <p:sldId id="374" r:id="rId73"/>
    <p:sldId id="310" r:id="rId74"/>
    <p:sldId id="311" r:id="rId75"/>
    <p:sldId id="312" r:id="rId76"/>
    <p:sldId id="313" r:id="rId77"/>
    <p:sldId id="314" r:id="rId78"/>
    <p:sldId id="315" r:id="rId79"/>
    <p:sldId id="316" r:id="rId80"/>
    <p:sldId id="317" r:id="rId81"/>
    <p:sldId id="318" r:id="rId82"/>
    <p:sldId id="319" r:id="rId83"/>
    <p:sldId id="320" r:id="rId84"/>
    <p:sldId id="321" r:id="rId85"/>
    <p:sldId id="322" r:id="rId86"/>
    <p:sldId id="323" r:id="rId87"/>
    <p:sldId id="324" r:id="rId88"/>
    <p:sldId id="325" r:id="rId89"/>
    <p:sldId id="326" r:id="rId90"/>
    <p:sldId id="327" r:id="rId91"/>
    <p:sldId id="328" r:id="rId92"/>
    <p:sldId id="329"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91" d="100"/>
          <a:sy n="91" d="100"/>
        </p:scale>
        <p:origin x="1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t>4</a:t>
            </a:fld>
            <a:endParaRPr lang="en-US"/>
          </a:p>
        </p:txBody>
      </p:sp>
    </p:spTree>
    <p:extLst>
      <p:ext uri="{BB962C8B-B14F-4D97-AF65-F5344CB8AC3E}">
        <p14:creationId xmlns:p14="http://schemas.microsoft.com/office/powerpoint/2010/main" val="275900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t>17</a:t>
            </a:fld>
            <a:endParaRPr lang="en-US"/>
          </a:p>
        </p:txBody>
      </p:sp>
    </p:spTree>
    <p:extLst>
      <p:ext uri="{BB962C8B-B14F-4D97-AF65-F5344CB8AC3E}">
        <p14:creationId xmlns:p14="http://schemas.microsoft.com/office/powerpoint/2010/main" val="7913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t>28</a:t>
            </a:fld>
            <a:endParaRPr lang="en-US"/>
          </a:p>
        </p:txBody>
      </p:sp>
    </p:spTree>
    <p:extLst>
      <p:ext uri="{BB962C8B-B14F-4D97-AF65-F5344CB8AC3E}">
        <p14:creationId xmlns:p14="http://schemas.microsoft.com/office/powerpoint/2010/main" val="1512678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t>33</a:t>
            </a:fld>
            <a:endParaRPr lang="en-US"/>
          </a:p>
        </p:txBody>
      </p:sp>
    </p:spTree>
    <p:extLst>
      <p:ext uri="{BB962C8B-B14F-4D97-AF65-F5344CB8AC3E}">
        <p14:creationId xmlns:p14="http://schemas.microsoft.com/office/powerpoint/2010/main" val="439396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D3DA925E-926E-4C4F-A931-82B44C26D75A}" type="datetime1">
              <a:rPr lang="en-US" smtClean="0"/>
              <a:t>11/23/2021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9CEA0-2A29-449B-8B1C-1CE97AF630DA}"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47052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sz="2500"/>
            </a:lvl1pPr>
          </a:lstStyle>
          <a:p>
            <a:r>
              <a:rPr lang="en-US" dirty="0"/>
              <a:t>Click to edit Master title style</a:t>
            </a:r>
          </a:p>
        </p:txBody>
      </p:sp>
      <p:sp>
        <p:nvSpPr>
          <p:cNvPr id="3" name="Rectangle 2"/>
          <p:cNvSpPr>
            <a:spLocks noGrp="1"/>
          </p:cNvSpPr>
          <p:nvPr>
            <p:ph type="dt" sz="half" idx="10"/>
          </p:nvPr>
        </p:nvSpPr>
        <p:spPr/>
        <p:txBody>
          <a:bodyPr/>
          <a:lstStyle/>
          <a:p>
            <a:fld id="{E437C72D-A588-4028-8BDA-DE7DB8510C04}" type="datetime1">
              <a:rPr lang="en-US" smtClean="0"/>
              <a:t>11/23/2021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33F74968-3514-4380-B13D-51FF569736F2}" type="datetime1">
              <a:rPr lang="en-US" smtClean="0"/>
              <a:t>11/23/2021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DF20AF51-71BC-4314-A5E8-022F394636FB}" type="datetime1">
              <a:rPr lang="en-US" smtClean="0"/>
              <a:t>11/23/2021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DBA7F640-1520-4515-BA6A-B8AC3FEE4D0E}" type="datetime1">
              <a:rPr lang="en-US" smtClean="0"/>
              <a:t>11/23/2021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6482A9E-1FD5-434A-A0B9-6681F4ED81B5}"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pic>
        <p:nvPicPr>
          <p:cNvPr id="6" name="Picture 5"/>
          <p:cNvPicPr>
            <a:picLocks noChangeAspect="1"/>
          </p:cNvPicPr>
          <p:nvPr userDrawn="1"/>
        </p:nvPicPr>
        <p:blipFill>
          <a:blip r:embed="rId2"/>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37731-463A-4C16-B314-8AD30A60F788}"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B954BE4A-B550-492C-BEB5-EDAE0810D5B5}"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A56CF2CC-E42B-443B-8A2D-517B865D44A3}" type="datetime1">
              <a:rPr lang="en-US" smtClean="0"/>
              <a:t>11/23/2021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BCCF7891-3B30-474C-BE9A-111DB7FB728E}" type="datetime1">
              <a:rPr lang="en-US" smtClean="0"/>
              <a:t>11/23/2021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Sheets </a:t>
            </a:r>
            <a:r>
              <a:rPr lang="en-IN" b="1" dirty="0" smtClean="0"/>
              <a:t>bar</a:t>
            </a:r>
            <a:endParaRPr lang="en-IN" dirty="0"/>
          </a:p>
        </p:txBody>
      </p:sp>
      <p:sp>
        <p:nvSpPr>
          <p:cNvPr id="3" name="Content Placeholder 2"/>
          <p:cNvSpPr>
            <a:spLocks noGrp="1"/>
          </p:cNvSpPr>
          <p:nvPr>
            <p:ph idx="1"/>
          </p:nvPr>
        </p:nvSpPr>
        <p:spPr/>
        <p:txBody>
          <a:bodyPr/>
          <a:lstStyle/>
          <a:p>
            <a:pPr algn="just"/>
            <a:r>
              <a:rPr lang="en-US" dirty="0"/>
              <a:t>In </a:t>
            </a:r>
            <a:r>
              <a:rPr lang="en-US" dirty="0" err="1"/>
              <a:t>Calc</a:t>
            </a:r>
            <a:r>
              <a:rPr lang="en-US" dirty="0"/>
              <a:t> </a:t>
            </a:r>
            <a:r>
              <a:rPr lang="en-US" dirty="0" smtClean="0"/>
              <a:t>one </a:t>
            </a:r>
            <a:r>
              <a:rPr lang="en-US" dirty="0"/>
              <a:t>can have more than one sheet in a spreadsheet. </a:t>
            </a:r>
            <a:endParaRPr lang="en-US" dirty="0" smtClean="0"/>
          </a:p>
          <a:p>
            <a:pPr algn="just"/>
            <a:r>
              <a:rPr lang="en-US" dirty="0" smtClean="0"/>
              <a:t>At </a:t>
            </a:r>
            <a:r>
              <a:rPr lang="en-US" dirty="0"/>
              <a:t>the bottom of the grid of cells in a spreadsheet the sheets bar is located, indicating how many sheets there are in your spreadsheet</a:t>
            </a:r>
            <a:r>
              <a:rPr lang="en-US" dirty="0" smtClean="0"/>
              <a:t>.</a:t>
            </a:r>
          </a:p>
          <a:p>
            <a:pPr algn="just"/>
            <a:r>
              <a:rPr lang="en-US" dirty="0" smtClean="0"/>
              <a:t>Clicking </a:t>
            </a:r>
            <a:r>
              <a:rPr lang="en-US" dirty="0"/>
              <a:t>on a sheet's tab enables access and displays to the workspace each individual sheet. An active sheet is indicated with a highlight color in the sheet's tab.</a:t>
            </a:r>
            <a:endParaRPr lang="en-IN" dirty="0"/>
          </a:p>
        </p:txBody>
      </p:sp>
      <p:pic>
        <p:nvPicPr>
          <p:cNvPr id="5122" name="Picture 2" descr="https://elearn.ellak.gr/pluginfile.php/4500/mod_page/content/14/calc-sheet-t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795" y="3983198"/>
            <a:ext cx="8641660" cy="75861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spTree>
    <p:extLst>
      <p:ext uri="{BB962C8B-B14F-4D97-AF65-F5344CB8AC3E}">
        <p14:creationId xmlns:p14="http://schemas.microsoft.com/office/powerpoint/2010/main" val="31368458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Freezing and Splitting</a:t>
            </a:r>
            <a:endParaRPr lang="en-IN" dirty="0"/>
          </a:p>
        </p:txBody>
      </p:sp>
      <p:sp>
        <p:nvSpPr>
          <p:cNvPr id="3" name="Content Placeholder 2"/>
          <p:cNvSpPr>
            <a:spLocks noGrp="1"/>
          </p:cNvSpPr>
          <p:nvPr>
            <p:ph idx="1"/>
          </p:nvPr>
        </p:nvSpPr>
        <p:spPr/>
        <p:txBody>
          <a:bodyPr/>
          <a:lstStyle/>
          <a:p>
            <a:pPr marL="0" indent="0">
              <a:buNone/>
            </a:pPr>
            <a:r>
              <a:rPr lang="en-IN" b="1" dirty="0" smtClean="0"/>
              <a:t>Unfreezing</a:t>
            </a:r>
            <a:endParaRPr lang="en-IN" b="1" dirty="0"/>
          </a:p>
          <a:p>
            <a:r>
              <a:rPr lang="en-US" dirty="0"/>
              <a:t>When a row or column in a spreadsheet is frozen the Freeze button is </a:t>
            </a:r>
            <a:r>
              <a:rPr lang="en-US" dirty="0" smtClean="0"/>
              <a:t>highlighted. </a:t>
            </a:r>
            <a:r>
              <a:rPr lang="en-US" dirty="0"/>
              <a:t>To revert a row or column back to normal state and remove freezing simply click on the Freeze button</a:t>
            </a:r>
            <a:r>
              <a:rPr lang="en-US" dirty="0" smtClean="0"/>
              <a:t>.</a:t>
            </a:r>
          </a:p>
          <a:p>
            <a:r>
              <a:rPr lang="en-US" dirty="0" smtClean="0"/>
              <a:t>Or </a:t>
            </a:r>
            <a:r>
              <a:rPr lang="en-US" dirty="0"/>
              <a:t>go to </a:t>
            </a:r>
            <a:r>
              <a:rPr lang="en-US" b="1" dirty="0"/>
              <a:t>View </a:t>
            </a:r>
            <a:r>
              <a:rPr lang="en-US" dirty="0"/>
              <a:t>on the Menu bar and click </a:t>
            </a:r>
            <a:r>
              <a:rPr lang="en-US" b="1" dirty="0"/>
              <a:t>Freeze Rows and </a:t>
            </a:r>
            <a:r>
              <a:rPr lang="en-US" b="1" dirty="0" smtClean="0"/>
              <a:t>Columns </a:t>
            </a:r>
            <a:r>
              <a:rPr lang="en-US" dirty="0" smtClean="0"/>
              <a:t>to </a:t>
            </a:r>
            <a:r>
              <a:rPr lang="en-US" dirty="0"/>
              <a:t>toggle it off</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100</a:t>
            </a:fld>
            <a:endParaRPr lang="en-US" dirty="0"/>
          </a:p>
        </p:txBody>
      </p:sp>
    </p:spTree>
    <p:extLst>
      <p:ext uri="{BB962C8B-B14F-4D97-AF65-F5344CB8AC3E}">
        <p14:creationId xmlns:p14="http://schemas.microsoft.com/office/powerpoint/2010/main" val="15151286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Freezing and Splitting</a:t>
            </a:r>
            <a:endParaRPr lang="en-IN" dirty="0"/>
          </a:p>
        </p:txBody>
      </p:sp>
      <p:sp>
        <p:nvSpPr>
          <p:cNvPr id="3" name="Content Placeholder 2"/>
          <p:cNvSpPr>
            <a:spLocks noGrp="1"/>
          </p:cNvSpPr>
          <p:nvPr>
            <p:ph idx="1"/>
          </p:nvPr>
        </p:nvSpPr>
        <p:spPr/>
        <p:txBody>
          <a:bodyPr/>
          <a:lstStyle/>
          <a:p>
            <a:pPr algn="just"/>
            <a:r>
              <a:rPr lang="en-US" dirty="0"/>
              <a:t>Another useful tool to help you view a sheet is the Split Window tool. </a:t>
            </a:r>
            <a:r>
              <a:rPr lang="en-US" dirty="0" smtClean="0"/>
              <a:t>The </a:t>
            </a:r>
            <a:r>
              <a:rPr lang="en-US" dirty="0"/>
              <a:t>screen can be split </a:t>
            </a:r>
            <a:r>
              <a:rPr lang="en-US" dirty="0" smtClean="0"/>
              <a:t>horizontally</a:t>
            </a:r>
            <a:r>
              <a:rPr lang="en-US" dirty="0"/>
              <a:t>, vertically, or both, displaying up to four portions </a:t>
            </a:r>
            <a:r>
              <a:rPr lang="en-US" dirty="0" smtClean="0"/>
              <a:t>of the </a:t>
            </a:r>
            <a:r>
              <a:rPr lang="en-US" dirty="0"/>
              <a:t>spreadsheet at the same time.</a:t>
            </a:r>
            <a:endParaRPr lang="en-US" dirty="0" smtClean="0"/>
          </a:p>
          <a:p>
            <a:pPr marL="0" indent="0">
              <a:buNone/>
            </a:pPr>
            <a:r>
              <a:rPr lang="en-IN" b="1" dirty="0"/>
              <a:t>Split window horizontally</a:t>
            </a:r>
          </a:p>
          <a:p>
            <a:pPr algn="just"/>
            <a:r>
              <a:rPr lang="en-US" dirty="0"/>
              <a:t>To split horizontally into two separate windows select a row and click </a:t>
            </a:r>
            <a:r>
              <a:rPr lang="en-US" dirty="0" smtClean="0"/>
              <a:t>the Split </a:t>
            </a:r>
            <a:r>
              <a:rPr lang="en-US" dirty="0"/>
              <a:t>window button. </a:t>
            </a:r>
            <a:endParaRPr lang="en-US" dirty="0" smtClean="0"/>
          </a:p>
          <a:p>
            <a:r>
              <a:rPr lang="en-US" dirty="0" smtClean="0"/>
              <a:t>A </a:t>
            </a:r>
            <a:r>
              <a:rPr lang="en-US" dirty="0"/>
              <a:t>gray line indicates the borders between the two windows.</a:t>
            </a: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101</a:t>
            </a:fld>
            <a:endParaRPr lang="en-US" dirty="0"/>
          </a:p>
        </p:txBody>
      </p:sp>
    </p:spTree>
    <p:extLst>
      <p:ext uri="{BB962C8B-B14F-4D97-AF65-F5344CB8AC3E}">
        <p14:creationId xmlns:p14="http://schemas.microsoft.com/office/powerpoint/2010/main" val="9852274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Freezing and Splitting</a:t>
            </a:r>
            <a:endParaRPr lang="en-IN" dirty="0"/>
          </a:p>
        </p:txBody>
      </p:sp>
      <p:sp>
        <p:nvSpPr>
          <p:cNvPr id="3" name="Content Placeholder 2"/>
          <p:cNvSpPr>
            <a:spLocks noGrp="1"/>
          </p:cNvSpPr>
          <p:nvPr>
            <p:ph idx="1"/>
          </p:nvPr>
        </p:nvSpPr>
        <p:spPr/>
        <p:txBody>
          <a:bodyPr/>
          <a:lstStyle/>
          <a:p>
            <a:r>
              <a:rPr lang="en-IN" dirty="0" smtClean="0"/>
              <a:t>Split Windows Horizontally</a:t>
            </a:r>
          </a:p>
          <a:p>
            <a:endParaRPr lang="en-IN" dirty="0"/>
          </a:p>
        </p:txBody>
      </p:sp>
      <p:pic>
        <p:nvPicPr>
          <p:cNvPr id="4" name="Picture 3"/>
          <p:cNvPicPr>
            <a:picLocks noChangeAspect="1"/>
          </p:cNvPicPr>
          <p:nvPr/>
        </p:nvPicPr>
        <p:blipFill>
          <a:blip r:embed="rId2"/>
          <a:stretch>
            <a:fillRect/>
          </a:stretch>
        </p:blipFill>
        <p:spPr>
          <a:xfrm>
            <a:off x="2833687" y="1839821"/>
            <a:ext cx="6619875" cy="3857625"/>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102</a:t>
            </a:fld>
            <a:endParaRPr lang="en-US" dirty="0"/>
          </a:p>
        </p:txBody>
      </p:sp>
    </p:spTree>
    <p:extLst>
      <p:ext uri="{BB962C8B-B14F-4D97-AF65-F5344CB8AC3E}">
        <p14:creationId xmlns:p14="http://schemas.microsoft.com/office/powerpoint/2010/main" val="10834705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Freezing and Splitting</a:t>
            </a:r>
            <a:endParaRPr lang="en-IN" dirty="0"/>
          </a:p>
        </p:txBody>
      </p:sp>
      <p:sp>
        <p:nvSpPr>
          <p:cNvPr id="3" name="Content Placeholder 2"/>
          <p:cNvSpPr>
            <a:spLocks noGrp="1"/>
          </p:cNvSpPr>
          <p:nvPr>
            <p:ph idx="1"/>
          </p:nvPr>
        </p:nvSpPr>
        <p:spPr/>
        <p:txBody>
          <a:bodyPr/>
          <a:lstStyle/>
          <a:p>
            <a:pPr marL="0" indent="0">
              <a:buNone/>
            </a:pPr>
            <a:r>
              <a:rPr lang="en-IN" b="1" dirty="0"/>
              <a:t>Split window vertically</a:t>
            </a:r>
          </a:p>
          <a:p>
            <a:pPr algn="just"/>
            <a:r>
              <a:rPr lang="en-US" dirty="0"/>
              <a:t>To split vertically into two separate windows select a column and click </a:t>
            </a:r>
            <a:r>
              <a:rPr lang="en-US" dirty="0" smtClean="0"/>
              <a:t>the Split </a:t>
            </a:r>
            <a:r>
              <a:rPr lang="en-US" dirty="0"/>
              <a:t>window button. </a:t>
            </a:r>
            <a:endParaRPr lang="en-US" dirty="0" smtClean="0"/>
          </a:p>
          <a:p>
            <a:pPr algn="just"/>
            <a:r>
              <a:rPr lang="en-US" dirty="0" smtClean="0"/>
              <a:t>A </a:t>
            </a:r>
            <a:r>
              <a:rPr lang="en-US" dirty="0"/>
              <a:t>gray line indicates the borders between the two windows.</a:t>
            </a:r>
            <a:endParaRPr lang="en-IN" dirty="0"/>
          </a:p>
        </p:txBody>
      </p:sp>
      <p:pic>
        <p:nvPicPr>
          <p:cNvPr id="4" name="Picture 3"/>
          <p:cNvPicPr>
            <a:picLocks noChangeAspect="1"/>
          </p:cNvPicPr>
          <p:nvPr/>
        </p:nvPicPr>
        <p:blipFill>
          <a:blip r:embed="rId2"/>
          <a:stretch>
            <a:fillRect/>
          </a:stretch>
        </p:blipFill>
        <p:spPr>
          <a:xfrm>
            <a:off x="2536770" y="2684900"/>
            <a:ext cx="6677025" cy="3800475"/>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103</a:t>
            </a:fld>
            <a:endParaRPr lang="en-US" dirty="0"/>
          </a:p>
        </p:txBody>
      </p:sp>
    </p:spTree>
    <p:extLst>
      <p:ext uri="{BB962C8B-B14F-4D97-AF65-F5344CB8AC3E}">
        <p14:creationId xmlns:p14="http://schemas.microsoft.com/office/powerpoint/2010/main" val="42462062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83" y="761982"/>
            <a:ext cx="10680741" cy="452441"/>
          </a:xfrm>
        </p:spPr>
        <p:txBody>
          <a:bodyPr/>
          <a:lstStyle/>
          <a:p>
            <a:r>
              <a:rPr lang="en-IN" b="1" dirty="0"/>
              <a:t>Freezing and Splitting</a:t>
            </a:r>
            <a:endParaRPr lang="en-IN" dirty="0"/>
          </a:p>
        </p:txBody>
      </p:sp>
      <p:sp>
        <p:nvSpPr>
          <p:cNvPr id="3" name="Content Placeholder 2"/>
          <p:cNvSpPr>
            <a:spLocks noGrp="1"/>
          </p:cNvSpPr>
          <p:nvPr>
            <p:ph idx="1"/>
          </p:nvPr>
        </p:nvSpPr>
        <p:spPr/>
        <p:txBody>
          <a:bodyPr/>
          <a:lstStyle/>
          <a:p>
            <a:pPr marL="0" indent="0">
              <a:buNone/>
            </a:pPr>
            <a:r>
              <a:rPr lang="en-IN" b="1" dirty="0"/>
              <a:t>Split window into 4</a:t>
            </a:r>
          </a:p>
          <a:p>
            <a:pPr algn="just"/>
            <a:r>
              <a:rPr lang="en-US" dirty="0"/>
              <a:t>To split into 4 separate windows select a cell and click </a:t>
            </a:r>
            <a:r>
              <a:rPr lang="en-US" dirty="0" smtClean="0"/>
              <a:t>the split </a:t>
            </a:r>
            <a:r>
              <a:rPr lang="en-US" dirty="0"/>
              <a:t>window button. </a:t>
            </a:r>
            <a:endParaRPr lang="en-US" dirty="0" smtClean="0"/>
          </a:p>
          <a:p>
            <a:pPr algn="just"/>
            <a:r>
              <a:rPr lang="en-US" dirty="0" smtClean="0"/>
              <a:t>A </a:t>
            </a:r>
            <a:r>
              <a:rPr lang="en-US" dirty="0"/>
              <a:t>gray line indicates the borders between the windows.</a:t>
            </a:r>
            <a:endParaRPr lang="en-IN" dirty="0"/>
          </a:p>
        </p:txBody>
      </p:sp>
      <p:pic>
        <p:nvPicPr>
          <p:cNvPr id="4" name="Picture 3"/>
          <p:cNvPicPr>
            <a:picLocks noChangeAspect="1"/>
          </p:cNvPicPr>
          <p:nvPr/>
        </p:nvPicPr>
        <p:blipFill>
          <a:blip r:embed="rId2"/>
          <a:stretch>
            <a:fillRect/>
          </a:stretch>
        </p:blipFill>
        <p:spPr>
          <a:xfrm>
            <a:off x="2571093" y="2491937"/>
            <a:ext cx="6629400" cy="3829050"/>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104</a:t>
            </a:fld>
            <a:endParaRPr lang="en-US" dirty="0"/>
          </a:p>
        </p:txBody>
      </p:sp>
    </p:spTree>
    <p:extLst>
      <p:ext uri="{BB962C8B-B14F-4D97-AF65-F5344CB8AC3E}">
        <p14:creationId xmlns:p14="http://schemas.microsoft.com/office/powerpoint/2010/main" val="36284966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Freezing and Splitting</a:t>
            </a:r>
            <a:endParaRPr lang="en-IN" dirty="0"/>
          </a:p>
        </p:txBody>
      </p:sp>
      <p:sp>
        <p:nvSpPr>
          <p:cNvPr id="3" name="Content Placeholder 2"/>
          <p:cNvSpPr>
            <a:spLocks noGrp="1"/>
          </p:cNvSpPr>
          <p:nvPr>
            <p:ph idx="1"/>
          </p:nvPr>
        </p:nvSpPr>
        <p:spPr/>
        <p:txBody>
          <a:bodyPr/>
          <a:lstStyle/>
          <a:p>
            <a:pPr marL="0" indent="0">
              <a:buNone/>
            </a:pPr>
            <a:r>
              <a:rPr lang="en-IN" b="1" dirty="0"/>
              <a:t>Remove the split</a:t>
            </a:r>
          </a:p>
          <a:p>
            <a:pPr algn="just"/>
            <a:r>
              <a:rPr lang="en-US" dirty="0"/>
              <a:t>When a sheet is split into separate parts the split button is </a:t>
            </a:r>
            <a:r>
              <a:rPr lang="en-US" dirty="0" smtClean="0"/>
              <a:t>highlighted. To </a:t>
            </a:r>
            <a:r>
              <a:rPr lang="en-US" dirty="0"/>
              <a:t>remove the split simply click on the Split Window button.</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105</a:t>
            </a:fld>
            <a:endParaRPr lang="en-US" dirty="0"/>
          </a:p>
        </p:txBody>
      </p:sp>
    </p:spTree>
    <p:extLst>
      <p:ext uri="{BB962C8B-B14F-4D97-AF65-F5344CB8AC3E}">
        <p14:creationId xmlns:p14="http://schemas.microsoft.com/office/powerpoint/2010/main" val="231765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document</a:t>
            </a:r>
            <a:endParaRPr lang="en-US" dirty="0"/>
          </a:p>
        </p:txBody>
      </p:sp>
      <p:sp>
        <p:nvSpPr>
          <p:cNvPr id="3" name="Content Placeholder 2"/>
          <p:cNvSpPr>
            <a:spLocks noGrp="1"/>
          </p:cNvSpPr>
          <p:nvPr>
            <p:ph idx="1"/>
          </p:nvPr>
        </p:nvSpPr>
        <p:spPr/>
        <p:txBody>
          <a:bodyPr/>
          <a:lstStyle/>
          <a:p>
            <a:r>
              <a:rPr lang="en-US" dirty="0"/>
              <a:t>Choose Create -&gt; </a:t>
            </a:r>
            <a:r>
              <a:rPr lang="en-US" dirty="0" err="1" smtClean="0"/>
              <a:t>Calc</a:t>
            </a:r>
            <a:r>
              <a:rPr lang="en-US" dirty="0" smtClean="0"/>
              <a:t> Spreadsheet  </a:t>
            </a:r>
            <a:r>
              <a:rPr lang="en-US" dirty="0"/>
              <a:t>from left pane to create a new </a:t>
            </a:r>
            <a:r>
              <a:rPr lang="en-US" dirty="0" smtClean="0"/>
              <a:t>file</a:t>
            </a:r>
            <a:endParaRPr lang="en-US" dirty="0"/>
          </a:p>
          <a:p>
            <a:r>
              <a:rPr lang="en-US" dirty="0" smtClean="0"/>
              <a:t>One </a:t>
            </a:r>
            <a:r>
              <a:rPr lang="en-US" dirty="0"/>
              <a:t>can also choose to work with a starting template.</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grpSp>
        <p:nvGrpSpPr>
          <p:cNvPr id="10" name="Group 9"/>
          <p:cNvGrpSpPr/>
          <p:nvPr/>
        </p:nvGrpSpPr>
        <p:grpSpPr>
          <a:xfrm>
            <a:off x="1547569" y="2175379"/>
            <a:ext cx="6345700" cy="4682621"/>
            <a:chOff x="1547569" y="2175379"/>
            <a:chExt cx="6345700" cy="4682621"/>
          </a:xfrm>
        </p:grpSpPr>
        <p:cxnSp>
          <p:nvCxnSpPr>
            <p:cNvPr id="6" name="Straight Arrow Connector 5"/>
            <p:cNvCxnSpPr/>
            <p:nvPr/>
          </p:nvCxnSpPr>
          <p:spPr>
            <a:xfrm flipV="1">
              <a:off x="1547569" y="5066602"/>
              <a:ext cx="699247" cy="30121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pic>
          <p:nvPicPr>
            <p:cNvPr id="9" name="Picture 8"/>
            <p:cNvPicPr>
              <a:picLocks noChangeAspect="1"/>
            </p:cNvPicPr>
            <p:nvPr/>
          </p:nvPicPr>
          <p:blipFill>
            <a:blip r:embed="rId2"/>
            <a:stretch>
              <a:fillRect/>
            </a:stretch>
          </p:blipFill>
          <p:spPr>
            <a:xfrm>
              <a:off x="2246816" y="2175379"/>
              <a:ext cx="5646453" cy="4682621"/>
            </a:xfrm>
            <a:prstGeom prst="rect">
              <a:avLst/>
            </a:prstGeom>
          </p:spPr>
        </p:pic>
      </p:grpSp>
    </p:spTree>
    <p:extLst>
      <p:ext uri="{BB962C8B-B14F-4D97-AF65-F5344CB8AC3E}">
        <p14:creationId xmlns:p14="http://schemas.microsoft.com/office/powerpoint/2010/main" val="148641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8878"/>
            <a:ext cx="10515600" cy="399995"/>
          </a:xfrm>
        </p:spPr>
        <p:txBody>
          <a:bodyPr>
            <a:noAutofit/>
          </a:bodyPr>
          <a:lstStyle/>
          <a:p>
            <a:r>
              <a:rPr lang="en-IN" b="1" dirty="0"/>
              <a:t>Saving and Exporting </a:t>
            </a:r>
            <a:r>
              <a:rPr lang="en-IN" b="1" dirty="0" smtClean="0"/>
              <a:t>spreadsheets</a:t>
            </a:r>
            <a:endParaRPr lang="en-IN" dirty="0"/>
          </a:p>
        </p:txBody>
      </p:sp>
      <p:sp>
        <p:nvSpPr>
          <p:cNvPr id="3" name="Content Placeholder 2"/>
          <p:cNvSpPr>
            <a:spLocks noGrp="1"/>
          </p:cNvSpPr>
          <p:nvPr>
            <p:ph idx="1"/>
          </p:nvPr>
        </p:nvSpPr>
        <p:spPr>
          <a:xfrm>
            <a:off x="838200" y="1521151"/>
            <a:ext cx="10515600" cy="4655812"/>
          </a:xfrm>
        </p:spPr>
        <p:txBody>
          <a:bodyPr/>
          <a:lstStyle/>
          <a:p>
            <a:pPr marL="0" indent="0" algn="just">
              <a:buNone/>
            </a:pPr>
            <a:r>
              <a:rPr lang="en-US" dirty="0" err="1"/>
              <a:t>Calc</a:t>
            </a:r>
            <a:r>
              <a:rPr lang="en-US" dirty="0"/>
              <a:t> uses the Open Document Format with the extension *.</a:t>
            </a:r>
            <a:r>
              <a:rPr lang="en-US" dirty="0" err="1"/>
              <a:t>ods</a:t>
            </a:r>
            <a:r>
              <a:rPr lang="en-US" dirty="0"/>
              <a:t> to save spreadsheets. If </a:t>
            </a:r>
            <a:r>
              <a:rPr lang="en-US" dirty="0" smtClean="0"/>
              <a:t>one needs </a:t>
            </a:r>
            <a:r>
              <a:rPr lang="en-US" dirty="0"/>
              <a:t>to exchange files with users who are using Microsoft </a:t>
            </a:r>
            <a:r>
              <a:rPr lang="en-US" dirty="0" err="1" smtClean="0"/>
              <a:t>Ofiice</a:t>
            </a:r>
            <a:r>
              <a:rPr lang="en-US" dirty="0" smtClean="0"/>
              <a:t>,  </a:t>
            </a:r>
            <a:r>
              <a:rPr lang="en-US" dirty="0" err="1"/>
              <a:t>Calc</a:t>
            </a:r>
            <a:r>
              <a:rPr lang="en-US" dirty="0"/>
              <a:t> supports saving to </a:t>
            </a:r>
            <a:r>
              <a:rPr lang="en-US" dirty="0" err="1"/>
              <a:t>xls</a:t>
            </a:r>
            <a:r>
              <a:rPr lang="en-US" dirty="0"/>
              <a:t> format. Of course you can export a spreadsheet to a variety of file formats including CSV, PDF, HTML and other formats</a:t>
            </a:r>
            <a:r>
              <a:rPr lang="en-US" dirty="0" smtClean="0"/>
              <a:t>.</a:t>
            </a:r>
          </a:p>
          <a:p>
            <a:r>
              <a:rPr lang="en-US" dirty="0"/>
              <a:t>Choose File -&gt; </a:t>
            </a:r>
            <a:r>
              <a:rPr lang="en-US" b="1" dirty="0"/>
              <a:t>Save</a:t>
            </a:r>
            <a:r>
              <a:rPr lang="en-US" dirty="0"/>
              <a:t> from the menu bar</a:t>
            </a:r>
          </a:p>
          <a:p>
            <a:r>
              <a:rPr lang="en-US" dirty="0"/>
              <a:t>Also you can use keyboard shortcut </a:t>
            </a:r>
            <a:r>
              <a:rPr lang="en-US" dirty="0" err="1"/>
              <a:t>Ctrl+S</a:t>
            </a:r>
            <a:r>
              <a:rPr lang="en-US" dirty="0"/>
              <a:t> to save a document</a:t>
            </a:r>
          </a:p>
          <a:p>
            <a:r>
              <a:rPr lang="en-US" dirty="0"/>
              <a:t>Or Click the </a:t>
            </a:r>
            <a:r>
              <a:rPr lang="en-US" b="1" dirty="0"/>
              <a:t>Save </a:t>
            </a:r>
            <a:r>
              <a:rPr lang="en-US" dirty="0"/>
              <a:t>icon on the Standard toolbar.</a:t>
            </a:r>
          </a:p>
          <a:p>
            <a:pPr algn="just"/>
            <a:r>
              <a:rPr lang="en-US" dirty="0"/>
              <a:t>Choose File-&gt;</a:t>
            </a:r>
            <a:r>
              <a:rPr lang="en-US" b="1" dirty="0"/>
              <a:t>Save as</a:t>
            </a:r>
            <a:r>
              <a:rPr lang="en-US" dirty="0"/>
              <a:t> ,if you want to save the current version as a new document by changing the file name or file type, or by saving the file in a different location on your computer.</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spTree>
    <p:extLst>
      <p:ext uri="{BB962C8B-B14F-4D97-AF65-F5344CB8AC3E}">
        <p14:creationId xmlns:p14="http://schemas.microsoft.com/office/powerpoint/2010/main" val="379982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Saving and Exporting spreadsheets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2795452" y="1336560"/>
            <a:ext cx="6180922" cy="4789921"/>
          </a:xfrm>
          <a:prstGeom prst="rect">
            <a:avLst/>
          </a:prstGeom>
        </p:spPr>
      </p:pic>
    </p:spTree>
    <p:extLst>
      <p:ext uri="{BB962C8B-B14F-4D97-AF65-F5344CB8AC3E}">
        <p14:creationId xmlns:p14="http://schemas.microsoft.com/office/powerpoint/2010/main" val="98266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Opening an existing </a:t>
            </a:r>
            <a:r>
              <a:rPr lang="en-US" dirty="0" smtClean="0"/>
              <a:t>spreadsheet</a:t>
            </a:r>
            <a:endParaRPr lang="en-US" dirty="0"/>
          </a:p>
        </p:txBody>
      </p:sp>
      <p:sp>
        <p:nvSpPr>
          <p:cNvPr id="3" name="Content Placeholder 2"/>
          <p:cNvSpPr>
            <a:spLocks noGrp="1"/>
          </p:cNvSpPr>
          <p:nvPr>
            <p:ph idx="1"/>
          </p:nvPr>
        </p:nvSpPr>
        <p:spPr/>
        <p:txBody>
          <a:bodyPr/>
          <a:lstStyle/>
          <a:p>
            <a:r>
              <a:rPr lang="en-US" dirty="0"/>
              <a:t>Click Open file option from the left pane to open an already </a:t>
            </a:r>
            <a:r>
              <a:rPr lang="en-US" dirty="0" smtClean="0"/>
              <a:t>existing file</a:t>
            </a:r>
            <a:endParaRPr lang="en-US" dirty="0"/>
          </a:p>
          <a:p>
            <a:r>
              <a:rPr lang="en-US" dirty="0"/>
              <a:t>Also </a:t>
            </a:r>
            <a:r>
              <a:rPr lang="en-US" dirty="0" smtClean="0"/>
              <a:t>one </a:t>
            </a:r>
            <a:r>
              <a:rPr lang="en-US" dirty="0"/>
              <a:t>can use the keyboard shortcut </a:t>
            </a:r>
            <a:r>
              <a:rPr lang="en-US" dirty="0" err="1"/>
              <a:t>Ctrl+O</a:t>
            </a:r>
            <a:r>
              <a:rPr lang="en-US" dirty="0"/>
              <a:t> to open a document.</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grpSp>
        <p:nvGrpSpPr>
          <p:cNvPr id="5" name="Group 4"/>
          <p:cNvGrpSpPr/>
          <p:nvPr/>
        </p:nvGrpSpPr>
        <p:grpSpPr>
          <a:xfrm>
            <a:off x="1730449" y="3386484"/>
            <a:ext cx="6345700" cy="3192437"/>
            <a:chOff x="1547569" y="2175379"/>
            <a:chExt cx="6345700" cy="3192437"/>
          </a:xfrm>
        </p:grpSpPr>
        <p:cxnSp>
          <p:nvCxnSpPr>
            <p:cNvPr id="6" name="Straight Arrow Connector 5"/>
            <p:cNvCxnSpPr/>
            <p:nvPr/>
          </p:nvCxnSpPr>
          <p:spPr>
            <a:xfrm flipV="1">
              <a:off x="1547569" y="5066602"/>
              <a:ext cx="699247" cy="30121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rotWithShape="1">
            <a:blip r:embed="rId2"/>
            <a:srcRect b="83968"/>
            <a:stretch/>
          </p:blipFill>
          <p:spPr>
            <a:xfrm>
              <a:off x="2246816" y="2175379"/>
              <a:ext cx="5646453" cy="750701"/>
            </a:xfrm>
            <a:prstGeom prst="rect">
              <a:avLst/>
            </a:prstGeom>
          </p:spPr>
        </p:pic>
      </p:grpSp>
    </p:spTree>
    <p:extLst>
      <p:ext uri="{BB962C8B-B14F-4D97-AF65-F5344CB8AC3E}">
        <p14:creationId xmlns:p14="http://schemas.microsoft.com/office/powerpoint/2010/main" val="1380238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a sheet</a:t>
            </a:r>
            <a:endParaRPr lang="en-US" dirty="0"/>
          </a:p>
        </p:txBody>
      </p:sp>
      <p:sp>
        <p:nvSpPr>
          <p:cNvPr id="3" name="Content Placeholder 2"/>
          <p:cNvSpPr>
            <a:spLocks noGrp="1"/>
          </p:cNvSpPr>
          <p:nvPr>
            <p:ph idx="1"/>
          </p:nvPr>
        </p:nvSpPr>
        <p:spPr/>
        <p:txBody>
          <a:bodyPr/>
          <a:lstStyle/>
          <a:p>
            <a:r>
              <a:rPr lang="en-US" dirty="0"/>
              <a:t>To quickly print a spreadsheet, click on the </a:t>
            </a:r>
            <a:r>
              <a:rPr lang="en-US" b="1" i="1" dirty="0" smtClean="0"/>
              <a:t>Print</a:t>
            </a:r>
            <a:r>
              <a:rPr lang="en-US" b="1" dirty="0" smtClean="0"/>
              <a:t> </a:t>
            </a:r>
            <a:r>
              <a:rPr lang="en-US" dirty="0"/>
              <a:t>icon </a:t>
            </a:r>
            <a:r>
              <a:rPr lang="en-US" dirty="0" smtClean="0"/>
              <a:t>on the Standard toolbar</a:t>
            </a:r>
          </a:p>
          <a:p>
            <a:r>
              <a:rPr lang="en-US" dirty="0"/>
              <a:t>For more control over printing, select </a:t>
            </a:r>
            <a:r>
              <a:rPr lang="en-US" b="1" i="1" dirty="0"/>
              <a:t>File &gt; Print</a:t>
            </a:r>
            <a:r>
              <a:rPr lang="en-US" b="1" dirty="0"/>
              <a:t> </a:t>
            </a:r>
            <a:r>
              <a:rPr lang="en-US" dirty="0"/>
              <a:t>on the Menu </a:t>
            </a:r>
            <a:r>
              <a:rPr lang="en-US" dirty="0" smtClean="0"/>
              <a:t>bar </a:t>
            </a:r>
            <a:r>
              <a:rPr lang="en-US" dirty="0"/>
              <a:t>or press </a:t>
            </a:r>
            <a:r>
              <a:rPr lang="en-US" i="1" dirty="0" err="1" smtClean="0"/>
              <a:t>Ctrl+P</a:t>
            </a:r>
            <a:endParaRPr lang="en-US" dirty="0" smtClean="0"/>
          </a:p>
          <a:p>
            <a:r>
              <a:rPr lang="en-US" dirty="0"/>
              <a:t>The Print dialog has multiple tabs where you can choose a range of </a:t>
            </a:r>
            <a:r>
              <a:rPr lang="en-US" dirty="0" smtClean="0"/>
              <a:t>options.</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3487782" y="2501653"/>
            <a:ext cx="4767944" cy="3792528"/>
          </a:xfrm>
          <a:prstGeom prst="rect">
            <a:avLst/>
          </a:prstGeom>
        </p:spPr>
      </p:pic>
    </p:spTree>
    <p:extLst>
      <p:ext uri="{BB962C8B-B14F-4D97-AF65-F5344CB8AC3E}">
        <p14:creationId xmlns:p14="http://schemas.microsoft.com/office/powerpoint/2010/main" val="2901648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a sheet</a:t>
            </a:r>
          </a:p>
        </p:txBody>
      </p:sp>
      <p:sp>
        <p:nvSpPr>
          <p:cNvPr id="3" name="Content Placeholder 2"/>
          <p:cNvSpPr>
            <a:spLocks noGrp="1"/>
          </p:cNvSpPr>
          <p:nvPr>
            <p:ph idx="1"/>
          </p:nvPr>
        </p:nvSpPr>
        <p:spPr/>
        <p:txBody>
          <a:bodyPr>
            <a:normAutofit/>
          </a:bodyPr>
          <a:lstStyle/>
          <a:p>
            <a:r>
              <a:rPr lang="en-US" b="1" dirty="0" smtClean="0"/>
              <a:t>Printer</a:t>
            </a:r>
            <a:endParaRPr lang="en-US" b="1" dirty="0"/>
          </a:p>
          <a:p>
            <a:pPr lvl="1"/>
            <a:r>
              <a:rPr lang="en-US" dirty="0" smtClean="0"/>
              <a:t>Select </a:t>
            </a:r>
            <a:r>
              <a:rPr lang="en-US" dirty="0"/>
              <a:t>the printer to use, from the list of those available.</a:t>
            </a:r>
          </a:p>
          <a:p>
            <a:pPr lvl="1"/>
            <a:r>
              <a:rPr lang="en-US" dirty="0" smtClean="0"/>
              <a:t>Click </a:t>
            </a:r>
            <a:r>
              <a:rPr lang="en-US" dirty="0"/>
              <a:t>the </a:t>
            </a:r>
            <a:r>
              <a:rPr lang="en-US" b="1" dirty="0"/>
              <a:t>Properties </a:t>
            </a:r>
            <a:r>
              <a:rPr lang="en-US" dirty="0"/>
              <a:t>button to change any required settings of the selected printer.</a:t>
            </a:r>
          </a:p>
          <a:p>
            <a:r>
              <a:rPr lang="en-US" b="1" dirty="0" smtClean="0"/>
              <a:t>Range </a:t>
            </a:r>
            <a:r>
              <a:rPr lang="en-US" b="1" dirty="0"/>
              <a:t>and Copies</a:t>
            </a:r>
          </a:p>
          <a:p>
            <a:pPr lvl="1"/>
            <a:r>
              <a:rPr lang="en-US" dirty="0" smtClean="0"/>
              <a:t>Select </a:t>
            </a:r>
            <a:r>
              <a:rPr lang="en-US" dirty="0"/>
              <a:t>which sheets and pages to </a:t>
            </a:r>
            <a:r>
              <a:rPr lang="en-US" dirty="0" smtClean="0"/>
              <a:t>print</a:t>
            </a:r>
          </a:p>
          <a:p>
            <a:pPr lvl="1"/>
            <a:r>
              <a:rPr lang="en-US" dirty="0" smtClean="0"/>
              <a:t>Single </a:t>
            </a:r>
            <a:r>
              <a:rPr lang="en-US" dirty="0"/>
              <a:t>or double sided </a:t>
            </a:r>
            <a:r>
              <a:rPr lang="en-US" dirty="0" smtClean="0"/>
              <a:t>printing</a:t>
            </a:r>
          </a:p>
          <a:p>
            <a:pPr lvl="1"/>
            <a:r>
              <a:rPr lang="en-US" dirty="0" smtClean="0"/>
              <a:t>The </a:t>
            </a:r>
            <a:r>
              <a:rPr lang="en-US" dirty="0"/>
              <a:t>number </a:t>
            </a:r>
            <a:r>
              <a:rPr lang="en-US" dirty="0" smtClean="0"/>
              <a:t>of copies </a:t>
            </a:r>
            <a:r>
              <a:rPr lang="en-US" dirty="0"/>
              <a:t>to </a:t>
            </a:r>
            <a:r>
              <a:rPr lang="en-US" dirty="0" smtClean="0"/>
              <a:t>print</a:t>
            </a:r>
          </a:p>
          <a:p>
            <a:r>
              <a:rPr lang="en-US" b="1" dirty="0" smtClean="0"/>
              <a:t>Page </a:t>
            </a:r>
            <a:r>
              <a:rPr lang="en-US" b="1" dirty="0"/>
              <a:t>Layout</a:t>
            </a:r>
          </a:p>
          <a:p>
            <a:pPr lvl="1"/>
            <a:r>
              <a:rPr lang="en-US" dirty="0" smtClean="0"/>
              <a:t>Select </a:t>
            </a:r>
            <a:r>
              <a:rPr lang="en-US" dirty="0"/>
              <a:t>page layout properties such as paper size, portrait, or landscape </a:t>
            </a:r>
            <a:r>
              <a:rPr lang="en-US" dirty="0" smtClean="0"/>
              <a:t>orientation</a:t>
            </a:r>
            <a:endParaRPr lang="en-US" dirty="0"/>
          </a:p>
          <a:p>
            <a:pPr lvl="1"/>
            <a:r>
              <a:rPr lang="en-US" dirty="0" smtClean="0"/>
              <a:t>How </a:t>
            </a:r>
            <a:r>
              <a:rPr lang="en-US" dirty="0"/>
              <a:t>many pages are printed per sheet of </a:t>
            </a:r>
            <a:r>
              <a:rPr lang="en-US" dirty="0" smtClean="0"/>
              <a:t>paper</a:t>
            </a:r>
          </a:p>
          <a:p>
            <a:pPr lvl="1"/>
            <a:r>
              <a:rPr lang="en-US" dirty="0" smtClean="0"/>
              <a:t>The </a:t>
            </a:r>
            <a:r>
              <a:rPr lang="en-US" dirty="0"/>
              <a:t>order in which the pages </a:t>
            </a:r>
            <a:r>
              <a:rPr lang="en-US" dirty="0" smtClean="0"/>
              <a:t>are printed </a:t>
            </a:r>
            <a:r>
              <a:rPr lang="en-US" dirty="0"/>
              <a:t>on a sheet of </a:t>
            </a:r>
            <a:r>
              <a:rPr lang="en-US" dirty="0" smtClean="0"/>
              <a:t>paper </a:t>
            </a:r>
            <a:r>
              <a:rPr lang="en-US" dirty="0"/>
              <a:t>and whether a border is drawn around each page.</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spTree>
    <p:extLst>
      <p:ext uri="{BB962C8B-B14F-4D97-AF65-F5344CB8AC3E}">
        <p14:creationId xmlns:p14="http://schemas.microsoft.com/office/powerpoint/2010/main" val="2753528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Navigating and </a:t>
            </a:r>
            <a:r>
              <a:rPr lang="en-US" dirty="0" smtClean="0"/>
              <a:t>Selecting </a:t>
            </a:r>
            <a:r>
              <a:rPr lang="en-US" dirty="0"/>
              <a:t>within spreadsheets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17</a:t>
            </a:fld>
            <a:endParaRPr lang="en-US"/>
          </a:p>
        </p:txBody>
      </p:sp>
    </p:spTree>
    <p:extLst>
      <p:ext uri="{BB962C8B-B14F-4D97-AF65-F5344CB8AC3E}">
        <p14:creationId xmlns:p14="http://schemas.microsoft.com/office/powerpoint/2010/main" val="1146039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Navigating and Selecting within </a:t>
            </a:r>
            <a:r>
              <a:rPr lang="en-US" b="1" dirty="0" smtClean="0"/>
              <a:t>spreadsheets</a:t>
            </a:r>
            <a:endParaRPr lang="en-IN" dirty="0"/>
          </a:p>
        </p:txBody>
      </p:sp>
      <p:sp>
        <p:nvSpPr>
          <p:cNvPr id="3" name="Content Placeholder 2"/>
          <p:cNvSpPr>
            <a:spLocks noGrp="1"/>
          </p:cNvSpPr>
          <p:nvPr>
            <p:ph idx="1"/>
          </p:nvPr>
        </p:nvSpPr>
        <p:spPr/>
        <p:txBody>
          <a:bodyPr/>
          <a:lstStyle/>
          <a:p>
            <a:pPr algn="just"/>
            <a:r>
              <a:rPr lang="en-US" dirty="0"/>
              <a:t>Working with spreadsheets usually involves editing a large number of cells. Therefore it is an essential skill to navigate quickly and make selections inside a spreadsheet</a:t>
            </a:r>
            <a:r>
              <a:rPr lang="en-US" dirty="0" smtClean="0"/>
              <a:t>.</a:t>
            </a:r>
          </a:p>
          <a:p>
            <a:pPr marL="0" indent="0" algn="just">
              <a:buNone/>
            </a:pPr>
            <a:r>
              <a:rPr lang="en-IN" b="1" dirty="0"/>
              <a:t>Cell navigation</a:t>
            </a:r>
          </a:p>
          <a:p>
            <a:pPr algn="just"/>
            <a:r>
              <a:rPr lang="en-US" dirty="0"/>
              <a:t>You can navigate to any cell by clicking with the mouse, however you should learn the following navigation shortcuts keys to speed up data entry with Calc.</a:t>
            </a:r>
            <a:endParaRPr lang="en-IN" dirty="0"/>
          </a:p>
        </p:txBody>
      </p:sp>
      <p:pic>
        <p:nvPicPr>
          <p:cNvPr id="6146" name="Picture 2" descr="https://elearn.ellak.gr/pluginfile.php/4508/mod_page/content/8/calc-cell-navig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716" y="3512552"/>
            <a:ext cx="5277069" cy="245717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spTree>
    <p:extLst>
      <p:ext uri="{BB962C8B-B14F-4D97-AF65-F5344CB8AC3E}">
        <p14:creationId xmlns:p14="http://schemas.microsoft.com/office/powerpoint/2010/main" val="371131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Navigating and Selecting within spreadsheets</a:t>
            </a:r>
            <a:endParaRPr lang="en-IN" dirty="0"/>
          </a:p>
        </p:txBody>
      </p:sp>
      <p:sp>
        <p:nvSpPr>
          <p:cNvPr id="3" name="Content Placeholder 2"/>
          <p:cNvSpPr>
            <a:spLocks noGrp="1"/>
          </p:cNvSpPr>
          <p:nvPr>
            <p:ph idx="1"/>
          </p:nvPr>
        </p:nvSpPr>
        <p:spPr/>
        <p:txBody>
          <a:bodyPr/>
          <a:lstStyle/>
          <a:p>
            <a:pPr algn="just"/>
            <a:r>
              <a:rPr lang="en-US" i="1" dirty="0"/>
              <a:t>Enter</a:t>
            </a:r>
            <a:r>
              <a:rPr lang="en-US" dirty="0"/>
              <a:t> key moves the cell focus down the next row.</a:t>
            </a:r>
          </a:p>
          <a:p>
            <a:pPr algn="just"/>
            <a:r>
              <a:rPr lang="en-US" i="1" dirty="0" err="1"/>
              <a:t>Shift+Enter</a:t>
            </a:r>
            <a:r>
              <a:rPr lang="en-US" dirty="0"/>
              <a:t> moves the focus up to the previous row.</a:t>
            </a:r>
          </a:p>
          <a:p>
            <a:pPr algn="just"/>
            <a:r>
              <a:rPr lang="en-US" i="1" dirty="0"/>
              <a:t>Tab</a:t>
            </a:r>
            <a:r>
              <a:rPr lang="en-US" dirty="0"/>
              <a:t> moves the cell focus right the next column.</a:t>
            </a:r>
          </a:p>
          <a:p>
            <a:pPr algn="just"/>
            <a:r>
              <a:rPr lang="en-US" i="1" dirty="0" err="1"/>
              <a:t>Shift+Tab</a:t>
            </a:r>
            <a:r>
              <a:rPr lang="en-US" dirty="0"/>
              <a:t> moves the focus left the next column.</a:t>
            </a:r>
          </a:p>
          <a:p>
            <a:pPr marL="0" indent="0" algn="just">
              <a:buNone/>
            </a:pPr>
            <a:r>
              <a:rPr lang="en-US" dirty="0"/>
              <a:t>Alternatively you can navigate using the arrow keys on the keyboard or the </a:t>
            </a:r>
            <a:r>
              <a:rPr lang="en-US" i="1" dirty="0"/>
              <a:t>Page Up</a:t>
            </a:r>
            <a:r>
              <a:rPr lang="en-US" dirty="0"/>
              <a:t>, </a:t>
            </a:r>
            <a:r>
              <a:rPr lang="en-US" i="1" dirty="0"/>
              <a:t>Page Down</a:t>
            </a:r>
            <a:r>
              <a:rPr lang="en-US" dirty="0"/>
              <a:t>, </a:t>
            </a:r>
            <a:r>
              <a:rPr lang="en-US" i="1" dirty="0"/>
              <a:t>Home</a:t>
            </a:r>
            <a:r>
              <a:rPr lang="en-US" dirty="0"/>
              <a:t> and </a:t>
            </a:r>
            <a:r>
              <a:rPr lang="en-US" i="1" dirty="0"/>
              <a:t>End</a:t>
            </a:r>
            <a:r>
              <a:rPr lang="en-US" dirty="0"/>
              <a:t> keys.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137853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133825"/>
          </a:xfrm>
        </p:spPr>
        <p:txBody>
          <a:bodyPr>
            <a:normAutofit fontScale="70000" lnSpcReduction="20000"/>
          </a:bodyPr>
          <a:lstStyle/>
          <a:p>
            <a:r>
              <a:rPr lang="en-US" sz="2400" dirty="0" smtClean="0"/>
              <a:t>Introduction to Spreadsheet</a:t>
            </a:r>
          </a:p>
          <a:p>
            <a:pPr lvl="1"/>
            <a:r>
              <a:rPr lang="en-US" sz="2400" dirty="0" smtClean="0"/>
              <a:t>Spreadsheets, sheets and cells</a:t>
            </a:r>
          </a:p>
          <a:p>
            <a:pPr lvl="1"/>
            <a:r>
              <a:rPr lang="en-US" sz="2400" dirty="0" smtClean="0"/>
              <a:t>Spreadsheet Layout</a:t>
            </a:r>
          </a:p>
          <a:p>
            <a:r>
              <a:rPr lang="en-US" sz="2400" dirty="0" smtClean="0"/>
              <a:t>Creating, opening, saving and printing a spreadsheet</a:t>
            </a:r>
          </a:p>
          <a:p>
            <a:r>
              <a:rPr lang="en-US" sz="2400" dirty="0" smtClean="0"/>
              <a:t>Navigation within sheets</a:t>
            </a:r>
          </a:p>
          <a:p>
            <a:r>
              <a:rPr lang="en-US" sz="2400" dirty="0" smtClean="0"/>
              <a:t>Selecting cells, rows/columns and sheets</a:t>
            </a:r>
          </a:p>
          <a:p>
            <a:r>
              <a:rPr lang="en-US" sz="2400" dirty="0" smtClean="0"/>
              <a:t>Working with columns, rows and sheets</a:t>
            </a:r>
          </a:p>
          <a:p>
            <a:pPr lvl="1"/>
            <a:r>
              <a:rPr lang="en-US" sz="2400" dirty="0" smtClean="0"/>
              <a:t>Inserting and Deleting rows and columns</a:t>
            </a:r>
          </a:p>
          <a:p>
            <a:pPr lvl="1"/>
            <a:r>
              <a:rPr lang="en-US" sz="2400" dirty="0" smtClean="0"/>
              <a:t>Resizing rows and columns</a:t>
            </a:r>
          </a:p>
          <a:p>
            <a:r>
              <a:rPr lang="en-US" sz="2400" dirty="0" smtClean="0"/>
              <a:t>Working with sheets</a:t>
            </a:r>
          </a:p>
          <a:p>
            <a:pPr lvl="1"/>
            <a:r>
              <a:rPr lang="en-US" sz="2400" dirty="0" smtClean="0"/>
              <a:t>Inserting and deleting sheets</a:t>
            </a:r>
          </a:p>
          <a:p>
            <a:pPr lvl="1"/>
            <a:r>
              <a:rPr lang="en-US" sz="2400" dirty="0" smtClean="0"/>
              <a:t>Move and Copy sheets</a:t>
            </a:r>
          </a:p>
          <a:p>
            <a:pPr lvl="1"/>
            <a:r>
              <a:rPr lang="en-US" sz="2400" dirty="0" smtClean="0"/>
              <a:t>Renaming sheets</a:t>
            </a:r>
          </a:p>
          <a:p>
            <a:r>
              <a:rPr lang="en-US" sz="2400" dirty="0" smtClean="0"/>
              <a:t>Formatting data and cells</a:t>
            </a:r>
          </a:p>
          <a:p>
            <a:pPr lvl="1"/>
            <a:r>
              <a:rPr lang="en-US" sz="2400" dirty="0" smtClean="0"/>
              <a:t>Formatting Data – Number, text, date</a:t>
            </a:r>
          </a:p>
          <a:p>
            <a:pPr lvl="1"/>
            <a:r>
              <a:rPr lang="en-US" sz="2400" dirty="0" smtClean="0"/>
              <a:t>Formatting cells – Font, Alignment, Text wrapping, Merging ad splitting, Background and Border</a:t>
            </a:r>
          </a:p>
          <a:p>
            <a:pPr lvl="1"/>
            <a:r>
              <a:rPr lang="en-US" sz="2400" dirty="0" smtClean="0"/>
              <a:t>Conditional Formatting – Color Scale, Data Bars, Icon Set, Condition</a:t>
            </a:r>
          </a:p>
          <a:p>
            <a:endParaRPr lang="en-US" sz="2400" dirty="0" smtClean="0"/>
          </a:p>
          <a:p>
            <a:endParaRPr lang="en-US" sz="2400" dirty="0" smtClean="0"/>
          </a:p>
          <a:p>
            <a:pPr lvl="1"/>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a:t>
            </a:fld>
            <a:endParaRPr lang="en-US"/>
          </a:p>
        </p:txBody>
      </p:sp>
    </p:spTree>
    <p:extLst>
      <p:ext uri="{BB962C8B-B14F-4D97-AF65-F5344CB8AC3E}">
        <p14:creationId xmlns:p14="http://schemas.microsoft.com/office/powerpoint/2010/main" val="187165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9594"/>
            <a:ext cx="10515600" cy="754374"/>
          </a:xfrm>
        </p:spPr>
        <p:txBody>
          <a:bodyPr>
            <a:normAutofit/>
          </a:bodyPr>
          <a:lstStyle/>
          <a:p>
            <a:r>
              <a:rPr lang="en-IN" b="1" dirty="0"/>
              <a:t>Sheet </a:t>
            </a:r>
            <a:r>
              <a:rPr lang="en-IN" b="1" dirty="0" smtClean="0"/>
              <a:t>navigation</a:t>
            </a:r>
            <a:endParaRPr lang="en-IN" dirty="0"/>
          </a:p>
        </p:txBody>
      </p:sp>
      <p:sp>
        <p:nvSpPr>
          <p:cNvPr id="3" name="Content Placeholder 2"/>
          <p:cNvSpPr>
            <a:spLocks noGrp="1"/>
          </p:cNvSpPr>
          <p:nvPr>
            <p:ph idx="1"/>
          </p:nvPr>
        </p:nvSpPr>
        <p:spPr>
          <a:xfrm>
            <a:off x="838200" y="1307507"/>
            <a:ext cx="10515600" cy="4869456"/>
          </a:xfrm>
        </p:spPr>
        <p:txBody>
          <a:bodyPr>
            <a:normAutofit/>
          </a:bodyPr>
          <a:lstStyle/>
          <a:p>
            <a:pPr marL="0" indent="0" algn="just">
              <a:buNone/>
            </a:pPr>
            <a:r>
              <a:rPr lang="en-US" dirty="0"/>
              <a:t>Each sheet inside a spreadsheet file is independent of the other sheets, though you can refer to a cell from another sheet when using formulas. To navigate between different sheets in a spreadsheet:</a:t>
            </a:r>
          </a:p>
          <a:p>
            <a:r>
              <a:rPr lang="en-US" dirty="0"/>
              <a:t>Click on one of the sheet tabs at the bottom of the spreadsheet or</a:t>
            </a:r>
          </a:p>
          <a:p>
            <a:r>
              <a:rPr lang="en-US" dirty="0"/>
              <a:t>Use the Navigator </a:t>
            </a:r>
            <a:r>
              <a:rPr lang="en-IN" dirty="0"/>
              <a:t>tab in the Sidebar.</a:t>
            </a:r>
          </a:p>
          <a:p>
            <a:pPr marL="0" indent="0">
              <a:buNone/>
            </a:pPr>
            <a:endParaRPr lang="en-IN" dirty="0"/>
          </a:p>
          <a:p>
            <a:pPr marL="0" indent="0" algn="just">
              <a:buNone/>
            </a:pPr>
            <a:r>
              <a:rPr lang="en-US" dirty="0"/>
              <a:t>If there are a lot of sheets in your spreadsheet, then some of the sheet tabs may be hidden behind the horizontal scroll bar at the bottom of the screen. In this case, use the four buttons to the left of the sheet tabs to move the tabs into view.</a:t>
            </a:r>
          </a:p>
          <a:p>
            <a:pPr lvl="1" algn="just"/>
            <a:endParaRPr lang="en-IN"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631" y="4735077"/>
            <a:ext cx="5038725" cy="1495425"/>
          </a:xfrm>
          <a:prstGeom prst="rect">
            <a:avLst/>
          </a:prstGeom>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20</a:t>
            </a:fld>
            <a:endParaRPr lang="en-US" dirty="0"/>
          </a:p>
        </p:txBody>
      </p:sp>
    </p:spTree>
    <p:extLst>
      <p:ext uri="{BB962C8B-B14F-4D97-AF65-F5344CB8AC3E}">
        <p14:creationId xmlns:p14="http://schemas.microsoft.com/office/powerpoint/2010/main" val="4291436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0607"/>
            <a:ext cx="10515600" cy="506546"/>
          </a:xfrm>
        </p:spPr>
        <p:txBody>
          <a:bodyPr>
            <a:normAutofit fontScale="90000"/>
          </a:bodyPr>
          <a:lstStyle/>
          <a:p>
            <a:r>
              <a:rPr lang="en-IN" sz="3200" b="1" dirty="0"/>
              <a:t>Selecting </a:t>
            </a:r>
            <a:r>
              <a:rPr lang="en-IN" sz="3200" b="1" dirty="0" smtClean="0"/>
              <a:t>cells</a:t>
            </a:r>
            <a:endParaRPr lang="en-IN" sz="3200" dirty="0"/>
          </a:p>
        </p:txBody>
      </p:sp>
      <p:sp>
        <p:nvSpPr>
          <p:cNvPr id="3" name="Content Placeholder 2"/>
          <p:cNvSpPr>
            <a:spLocks noGrp="1"/>
          </p:cNvSpPr>
          <p:nvPr>
            <p:ph idx="1"/>
          </p:nvPr>
        </p:nvSpPr>
        <p:spPr>
          <a:xfrm>
            <a:off x="711200" y="1386328"/>
            <a:ext cx="10515600" cy="5471672"/>
          </a:xfrm>
        </p:spPr>
        <p:txBody>
          <a:bodyPr>
            <a:normAutofit fontScale="92500" lnSpcReduction="20000"/>
          </a:bodyPr>
          <a:lstStyle/>
          <a:p>
            <a:r>
              <a:rPr lang="en-IN" sz="2400" b="1" dirty="0"/>
              <a:t>Single </a:t>
            </a:r>
            <a:r>
              <a:rPr lang="en-IN" sz="2400" b="1" dirty="0" smtClean="0"/>
              <a:t>cell</a:t>
            </a:r>
          </a:p>
          <a:p>
            <a:pPr marL="0" indent="0" algn="just">
              <a:buNone/>
            </a:pPr>
            <a:r>
              <a:rPr lang="en-US" sz="2300" dirty="0"/>
              <a:t>To select a cell using the mouse, place the mouse pointer over the cell and click the left mouse button. When a cell is selected or in focus, the cell borders are emphasized. The cell reference name is displayed in the Name Box in the Formula bar.</a:t>
            </a:r>
          </a:p>
          <a:p>
            <a:pPr marL="0" indent="0" algn="just">
              <a:buNone/>
            </a:pPr>
            <a:endParaRPr lang="en-IN" b="1" dirty="0"/>
          </a:p>
          <a:p>
            <a:endParaRPr lang="en-IN" b="1" dirty="0" smtClean="0"/>
          </a:p>
          <a:p>
            <a:endParaRPr lang="en-IN" b="1" dirty="0"/>
          </a:p>
          <a:p>
            <a:endParaRPr lang="en-IN" b="1" dirty="0" smtClean="0"/>
          </a:p>
          <a:p>
            <a:r>
              <a:rPr lang="en-IN" sz="2400" b="1" dirty="0" smtClean="0"/>
              <a:t>Range </a:t>
            </a:r>
            <a:r>
              <a:rPr lang="en-IN" sz="2400" b="1" dirty="0"/>
              <a:t>of contiguous cells</a:t>
            </a:r>
          </a:p>
          <a:p>
            <a:pPr marL="0" indent="0">
              <a:buNone/>
            </a:pPr>
            <a:r>
              <a:rPr lang="en-US" sz="2500" dirty="0"/>
              <a:t>A range of cells can be selected using the keyboard or the mouse. The cells range name is displayed in the Name Box in the Formula bar. A cell range has the following syntax. In the example below the selected cell range is named B3:C6</a:t>
            </a:r>
          </a:p>
          <a:p>
            <a:pPr marL="0" indent="0">
              <a:buNone/>
            </a:pPr>
            <a:endParaRPr lang="en-US" sz="2500" dirty="0"/>
          </a:p>
          <a:p>
            <a:pPr marL="0" indent="0">
              <a:buNone/>
            </a:pPr>
            <a:r>
              <a:rPr lang="en-IN" dirty="0" smtClean="0"/>
              <a:t/>
            </a:r>
            <a:br>
              <a:rPr lang="en-IN" dirty="0" smtClean="0"/>
            </a:br>
            <a:r>
              <a:rPr lang="en-IN" dirty="0" smtClean="0"/>
              <a:t/>
            </a:r>
            <a:br>
              <a:rPr lang="en-IN"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314" y="2464723"/>
            <a:ext cx="2943860" cy="146719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538" y="5227714"/>
            <a:ext cx="2574153" cy="1499657"/>
          </a:xfrm>
          <a:prstGeom prst="rect">
            <a:avLst/>
          </a:prstGeom>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21</a:t>
            </a:fld>
            <a:endParaRPr lang="en-US" dirty="0"/>
          </a:p>
        </p:txBody>
      </p:sp>
    </p:spTree>
    <p:extLst>
      <p:ext uri="{BB962C8B-B14F-4D97-AF65-F5344CB8AC3E}">
        <p14:creationId xmlns:p14="http://schemas.microsoft.com/office/powerpoint/2010/main" val="2311440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Selecting cells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2200" dirty="0" smtClean="0"/>
              <a:t>1) </a:t>
            </a:r>
            <a:r>
              <a:rPr lang="en-US" sz="2200" dirty="0"/>
              <a:t>To select a range of cells using the mouse:</a:t>
            </a:r>
          </a:p>
          <a:p>
            <a:pPr algn="just"/>
            <a:r>
              <a:rPr lang="en-US" sz="2200" dirty="0"/>
              <a:t>Select the upper left cell.</a:t>
            </a:r>
          </a:p>
          <a:p>
            <a:pPr algn="just"/>
            <a:r>
              <a:rPr lang="en-US" sz="2200" dirty="0"/>
              <a:t>Press and hold down the left mouse button.</a:t>
            </a:r>
          </a:p>
          <a:p>
            <a:pPr algn="just"/>
            <a:r>
              <a:rPr lang="en-US" sz="2200" dirty="0"/>
              <a:t>Move the mouse cursor to the lower right cell and release the left mouse button.</a:t>
            </a:r>
          </a:p>
          <a:p>
            <a:pPr marL="0" indent="0">
              <a:buNone/>
            </a:pPr>
            <a:endParaRPr lang="en-US" dirty="0" smtClean="0"/>
          </a:p>
          <a:p>
            <a:pPr marL="0" indent="0">
              <a:buNone/>
            </a:pPr>
            <a:r>
              <a:rPr lang="en-US" dirty="0" smtClean="0"/>
              <a:t>2) </a:t>
            </a:r>
            <a:r>
              <a:rPr lang="en-US" sz="2200" dirty="0"/>
              <a:t>To select a range of cells using the SHIFT key:</a:t>
            </a:r>
          </a:p>
          <a:p>
            <a:r>
              <a:rPr lang="en-US" sz="2200" dirty="0"/>
              <a:t>Select the upper left cell</a:t>
            </a:r>
          </a:p>
          <a:p>
            <a:pPr algn="just"/>
            <a:r>
              <a:rPr lang="en-US" sz="2200" dirty="0"/>
              <a:t>Hold down the </a:t>
            </a:r>
            <a:r>
              <a:rPr lang="en-US" sz="2200" i="1" dirty="0"/>
              <a:t>SHIFT</a:t>
            </a:r>
            <a:r>
              <a:rPr lang="en-US" sz="2200" dirty="0"/>
              <a:t> key.</a:t>
            </a:r>
          </a:p>
          <a:p>
            <a:pPr algn="just"/>
            <a:r>
              <a:rPr lang="en-US" sz="2200" dirty="0"/>
              <a:t>Select the lower right cell.</a:t>
            </a:r>
          </a:p>
          <a:p>
            <a:pPr marL="0" indent="0" algn="just">
              <a:buNone/>
            </a:pPr>
            <a:endParaRPr lang="en-US" dirty="0" smtClean="0"/>
          </a:p>
          <a:p>
            <a:pPr marL="0" indent="0" algn="just">
              <a:buNone/>
            </a:pPr>
            <a:r>
              <a:rPr lang="en-US" sz="2200" dirty="0" smtClean="0"/>
              <a:t>3) </a:t>
            </a:r>
            <a:r>
              <a:rPr lang="en-US" sz="2200" dirty="0"/>
              <a:t>You can also directly </a:t>
            </a:r>
            <a:r>
              <a:rPr lang="en-US" sz="2200" dirty="0" smtClean="0"/>
              <a:t>select </a:t>
            </a:r>
            <a:r>
              <a:rPr lang="en-US" sz="2200" dirty="0"/>
              <a:t>a range of cells using the </a:t>
            </a:r>
            <a:r>
              <a:rPr lang="en-US" sz="2200" i="1" dirty="0"/>
              <a:t>Name Box</a:t>
            </a:r>
            <a:r>
              <a:rPr lang="en-US" sz="2200" dirty="0"/>
              <a:t>. Click into the Name Box on the </a:t>
            </a:r>
            <a:r>
              <a:rPr lang="en-US" sz="2200" i="1" dirty="0"/>
              <a:t>Formula Bar</a:t>
            </a:r>
            <a:r>
              <a:rPr lang="en-US" sz="2200" dirty="0"/>
              <a:t> and type the cells range name.</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22</a:t>
            </a:fld>
            <a:endParaRPr lang="en-US" dirty="0"/>
          </a:p>
        </p:txBody>
      </p:sp>
    </p:spTree>
    <p:extLst>
      <p:ext uri="{BB962C8B-B14F-4D97-AF65-F5344CB8AC3E}">
        <p14:creationId xmlns:p14="http://schemas.microsoft.com/office/powerpoint/2010/main" val="222998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Selecting cells</a:t>
            </a:r>
            <a:endParaRPr lang="en-IN" dirty="0"/>
          </a:p>
        </p:txBody>
      </p:sp>
      <p:sp>
        <p:nvSpPr>
          <p:cNvPr id="3" name="Content Placeholder 2"/>
          <p:cNvSpPr>
            <a:spLocks noGrp="1"/>
          </p:cNvSpPr>
          <p:nvPr>
            <p:ph idx="1"/>
          </p:nvPr>
        </p:nvSpPr>
        <p:spPr/>
        <p:txBody>
          <a:bodyPr/>
          <a:lstStyle/>
          <a:p>
            <a:pPr marL="0" indent="0">
              <a:buNone/>
            </a:pPr>
            <a:r>
              <a:rPr lang="en-IN" b="1" dirty="0"/>
              <a:t>Range of non-contiguous cells</a:t>
            </a:r>
          </a:p>
          <a:p>
            <a:r>
              <a:rPr lang="en-US" sz="2400" dirty="0"/>
              <a:t>Select the cell or range of cells using one of the methods above.</a:t>
            </a:r>
          </a:p>
          <a:p>
            <a:r>
              <a:rPr lang="en-US" sz="2400" dirty="0"/>
              <a:t>Hold down the CTRL key</a:t>
            </a:r>
          </a:p>
          <a:p>
            <a:r>
              <a:rPr lang="en-US" sz="2400" dirty="0"/>
              <a:t>Using the mouse move and select the next cell or range of cells.</a:t>
            </a:r>
          </a:p>
          <a:p>
            <a:r>
              <a:rPr lang="en-US" sz="2400" dirty="0"/>
              <a:t>Repeat the above step for all required selections.</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603" y="3670452"/>
            <a:ext cx="4799619" cy="2582251"/>
          </a:xfrm>
          <a:prstGeom prst="rect">
            <a:avLst/>
          </a:prstGeom>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spTree>
    <p:extLst>
      <p:ext uri="{BB962C8B-B14F-4D97-AF65-F5344CB8AC3E}">
        <p14:creationId xmlns:p14="http://schemas.microsoft.com/office/powerpoint/2010/main" val="2764940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8207"/>
            <a:ext cx="10515600" cy="651825"/>
          </a:xfrm>
        </p:spPr>
        <p:txBody>
          <a:bodyPr>
            <a:normAutofit/>
          </a:bodyPr>
          <a:lstStyle/>
          <a:p>
            <a:r>
              <a:rPr lang="en-IN" sz="2600" b="1" dirty="0"/>
              <a:t>Selecting columns and </a:t>
            </a:r>
            <a:r>
              <a:rPr lang="en-IN" sz="2600" b="1" dirty="0" smtClean="0"/>
              <a:t>rows</a:t>
            </a:r>
            <a:endParaRPr lang="en-IN" sz="2600" dirty="0"/>
          </a:p>
        </p:txBody>
      </p:sp>
      <p:sp>
        <p:nvSpPr>
          <p:cNvPr id="3" name="Content Placeholder 2"/>
          <p:cNvSpPr>
            <a:spLocks noGrp="1"/>
          </p:cNvSpPr>
          <p:nvPr>
            <p:ph idx="1"/>
          </p:nvPr>
        </p:nvSpPr>
        <p:spPr>
          <a:xfrm>
            <a:off x="838200" y="1290414"/>
            <a:ext cx="10515600" cy="5567585"/>
          </a:xfrm>
        </p:spPr>
        <p:txBody>
          <a:bodyPr>
            <a:normAutofit/>
          </a:bodyPr>
          <a:lstStyle/>
          <a:p>
            <a:pPr marL="0" indent="0">
              <a:buNone/>
            </a:pPr>
            <a:r>
              <a:rPr lang="en-US" sz="2400" b="1" dirty="0"/>
              <a:t>Single column or row</a:t>
            </a:r>
          </a:p>
          <a:p>
            <a:r>
              <a:rPr lang="en-US" sz="2400" dirty="0"/>
              <a:t>To select a single column or row, click on the column or row header</a:t>
            </a:r>
            <a:r>
              <a:rPr lang="en-US" sz="2400" dirty="0" smtClean="0"/>
              <a:t>.</a:t>
            </a:r>
          </a:p>
          <a:p>
            <a:endParaRPr lang="en-US" sz="2400" dirty="0"/>
          </a:p>
          <a:p>
            <a:endParaRPr lang="en-US" sz="2400" dirty="0" smtClean="0"/>
          </a:p>
          <a:p>
            <a:endParaRPr lang="en-US" sz="2400" dirty="0"/>
          </a:p>
          <a:p>
            <a:pPr marL="0" indent="0">
              <a:buNone/>
            </a:pPr>
            <a:r>
              <a:rPr lang="en-IN" sz="2400" b="1" dirty="0" smtClean="0"/>
              <a:t>Multiple </a:t>
            </a:r>
            <a:r>
              <a:rPr lang="en-IN" sz="2400" b="1" dirty="0"/>
              <a:t>columns or rows</a:t>
            </a:r>
          </a:p>
          <a:p>
            <a:pPr marL="0" indent="0">
              <a:buNone/>
            </a:pPr>
            <a:r>
              <a:rPr lang="en-US" sz="2400" dirty="0"/>
              <a:t>To select multiple columns or rows that are contiguous:</a:t>
            </a:r>
          </a:p>
          <a:p>
            <a:r>
              <a:rPr lang="en-US" sz="2400" dirty="0"/>
              <a:t>Click on the first column or row in the group.</a:t>
            </a:r>
          </a:p>
          <a:p>
            <a:r>
              <a:rPr lang="en-US" sz="2400" dirty="0"/>
              <a:t>Hold down the </a:t>
            </a:r>
            <a:r>
              <a:rPr lang="en-US" sz="2400" i="1" dirty="0"/>
              <a:t>SHIFT</a:t>
            </a:r>
            <a:r>
              <a:rPr lang="en-US" sz="2400" dirty="0"/>
              <a:t> key.</a:t>
            </a:r>
          </a:p>
          <a:p>
            <a:r>
              <a:rPr lang="en-US" sz="2400" dirty="0"/>
              <a:t>Click the last column or row in the group.</a:t>
            </a:r>
          </a:p>
          <a:p>
            <a:pPr marL="0" indent="0">
              <a:buNone/>
            </a:pPr>
            <a:r>
              <a:rPr lang="en-IN" sz="2400" dirty="0" smtClean="0"/>
              <a:t/>
            </a:r>
            <a:br>
              <a:rPr lang="en-IN" sz="2400" dirty="0" smtClean="0"/>
            </a:br>
            <a:endParaRPr lang="en-US" sz="2400" dirty="0"/>
          </a:p>
          <a:p>
            <a:endParaRPr lang="en-IN" dirty="0"/>
          </a:p>
        </p:txBody>
      </p:sp>
      <p:sp>
        <p:nvSpPr>
          <p:cNvPr id="4" name="AutoShape 2" descr="https://elearn.ellak.gr/pluginfile.php/4508/mod_page/content/8/calc-single-row-selectio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186" y="2174639"/>
            <a:ext cx="4775833" cy="154583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967" y="4936979"/>
            <a:ext cx="4775833" cy="1670069"/>
          </a:xfrm>
          <a:prstGeom prst="rect">
            <a:avLst/>
          </a:prstGeom>
        </p:spPr>
      </p:pic>
      <p:sp>
        <p:nvSpPr>
          <p:cNvPr id="6" name="Slide Number Placeholder 5"/>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spTree>
    <p:extLst>
      <p:ext uri="{BB962C8B-B14F-4D97-AF65-F5344CB8AC3E}">
        <p14:creationId xmlns:p14="http://schemas.microsoft.com/office/powerpoint/2010/main" val="3241878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Selecting columns and rows</a:t>
            </a:r>
            <a:endParaRPr lang="en-IN" dirty="0"/>
          </a:p>
        </p:txBody>
      </p:sp>
      <p:sp>
        <p:nvSpPr>
          <p:cNvPr id="3" name="Content Placeholder 2"/>
          <p:cNvSpPr>
            <a:spLocks noGrp="1"/>
          </p:cNvSpPr>
          <p:nvPr>
            <p:ph idx="1"/>
          </p:nvPr>
        </p:nvSpPr>
        <p:spPr/>
        <p:txBody>
          <a:bodyPr>
            <a:normAutofit/>
          </a:bodyPr>
          <a:lstStyle/>
          <a:p>
            <a:pPr marL="0" indent="0">
              <a:buNone/>
            </a:pPr>
            <a:r>
              <a:rPr lang="en-US" sz="2000" b="1" dirty="0"/>
              <a:t>To select multiple columns or rows that are not contiguous:</a:t>
            </a:r>
            <a:endParaRPr lang="en-US" sz="2000" b="1" dirty="0" smtClean="0"/>
          </a:p>
          <a:p>
            <a:r>
              <a:rPr lang="en-US" sz="2000" dirty="0"/>
              <a:t>Click on the first column or row in the group.</a:t>
            </a:r>
          </a:p>
          <a:p>
            <a:r>
              <a:rPr lang="en-US" sz="2000" dirty="0"/>
              <a:t>Hold down the </a:t>
            </a:r>
            <a:r>
              <a:rPr lang="en-US" sz="2000" i="1" dirty="0"/>
              <a:t>CTRL</a:t>
            </a:r>
            <a:r>
              <a:rPr lang="en-US" sz="2000" dirty="0"/>
              <a:t> key.</a:t>
            </a:r>
          </a:p>
          <a:p>
            <a:r>
              <a:rPr lang="en-US" sz="2000" dirty="0"/>
              <a:t>Click on all of the subsequent columns or rows while holding down the </a:t>
            </a:r>
            <a:r>
              <a:rPr lang="en-US" sz="2000" i="1" dirty="0"/>
              <a:t>CTRL</a:t>
            </a:r>
            <a:r>
              <a:rPr lang="en-US" sz="2000" dirty="0"/>
              <a:t> key</a:t>
            </a:r>
            <a:r>
              <a:rPr lang="en-US" sz="2000" dirty="0" smtClean="0"/>
              <a:t>.</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445" y="3626223"/>
            <a:ext cx="5431706" cy="2685677"/>
          </a:xfrm>
          <a:prstGeom prst="rect">
            <a:avLst/>
          </a:prstGeom>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25</a:t>
            </a:fld>
            <a:endParaRPr lang="en-US" dirty="0"/>
          </a:p>
        </p:txBody>
      </p:sp>
    </p:spTree>
    <p:extLst>
      <p:ext uri="{BB962C8B-B14F-4D97-AF65-F5344CB8AC3E}">
        <p14:creationId xmlns:p14="http://schemas.microsoft.com/office/powerpoint/2010/main" val="3788420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517" y="1213668"/>
            <a:ext cx="10515600" cy="5698399"/>
          </a:xfrm>
        </p:spPr>
        <p:txBody>
          <a:bodyPr>
            <a:normAutofit/>
          </a:bodyPr>
          <a:lstStyle/>
          <a:p>
            <a:pPr algn="just"/>
            <a:r>
              <a:rPr lang="en-IN" sz="2400" b="1" dirty="0"/>
              <a:t>Entire sheet</a:t>
            </a:r>
          </a:p>
          <a:p>
            <a:pPr algn="just"/>
            <a:r>
              <a:rPr lang="en-US" sz="2400" dirty="0"/>
              <a:t>To select the entire sheet, click on the small box between the column headers and the row headers, or use the key combination </a:t>
            </a:r>
            <a:r>
              <a:rPr lang="en-US" sz="2400" i="1" dirty="0"/>
              <a:t>CTRL+A</a:t>
            </a:r>
            <a:r>
              <a:rPr lang="en-US" sz="2400" dirty="0"/>
              <a:t> to select the entire sheet.</a:t>
            </a:r>
          </a:p>
          <a:p>
            <a:endParaRPr lang="en-US" dirty="0" smtClean="0"/>
          </a:p>
          <a:p>
            <a:endParaRPr lang="en-US" dirty="0"/>
          </a:p>
          <a:p>
            <a:endParaRPr lang="en-US" dirty="0" smtClean="0"/>
          </a:p>
          <a:p>
            <a:endParaRPr lang="en-US" dirty="0"/>
          </a:p>
          <a:p>
            <a:endParaRPr lang="en-IN" sz="2400" b="1" dirty="0" smtClean="0"/>
          </a:p>
          <a:p>
            <a:r>
              <a:rPr lang="en-IN" sz="2400" b="1" dirty="0" smtClean="0"/>
              <a:t>Selecting </a:t>
            </a:r>
            <a:r>
              <a:rPr lang="en-IN" sz="2400" b="1" dirty="0"/>
              <a:t>sheets</a:t>
            </a:r>
          </a:p>
          <a:p>
            <a:r>
              <a:rPr lang="en-US" sz="2400" dirty="0" smtClean="0"/>
              <a:t>One can </a:t>
            </a:r>
            <a:r>
              <a:rPr lang="en-US" sz="2400" dirty="0"/>
              <a:t>select either one or multiple sheets in Calc. It can be advantageous to select multiple sheets, especially when </a:t>
            </a:r>
            <a:r>
              <a:rPr lang="en-US" sz="2400" dirty="0" smtClean="0"/>
              <a:t>one wants </a:t>
            </a:r>
            <a:r>
              <a:rPr lang="en-US" sz="2400" dirty="0"/>
              <a:t>to make changes to many sheets </a:t>
            </a:r>
            <a:r>
              <a:rPr lang="en-US" sz="2400" dirty="0" smtClean="0"/>
              <a:t>at once</a:t>
            </a:r>
            <a:r>
              <a:rPr lang="en-US" sz="2400" dirty="0"/>
              <a:t>.</a:t>
            </a: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430" y="2572508"/>
            <a:ext cx="3400425" cy="2143125"/>
          </a:xfrm>
          <a:prstGeom prst="rect">
            <a:avLst/>
          </a:prstGeom>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26</a:t>
            </a:fld>
            <a:endParaRPr lang="en-US" dirty="0"/>
          </a:p>
        </p:txBody>
      </p:sp>
      <p:sp>
        <p:nvSpPr>
          <p:cNvPr id="5" name="Title 1"/>
          <p:cNvSpPr>
            <a:spLocks noGrp="1"/>
          </p:cNvSpPr>
          <p:nvPr>
            <p:ph type="title"/>
          </p:nvPr>
        </p:nvSpPr>
        <p:spPr>
          <a:xfrm>
            <a:off x="1320800" y="761982"/>
            <a:ext cx="10680741" cy="452441"/>
          </a:xfrm>
        </p:spPr>
        <p:txBody>
          <a:bodyPr/>
          <a:lstStyle/>
          <a:p>
            <a:r>
              <a:rPr lang="en-IN" sz="2400" b="1" dirty="0"/>
              <a:t>Selecting </a:t>
            </a:r>
            <a:r>
              <a:rPr lang="en-IN" sz="2400" b="1" dirty="0" smtClean="0"/>
              <a:t>sheets</a:t>
            </a:r>
            <a:endParaRPr lang="en-IN" dirty="0"/>
          </a:p>
        </p:txBody>
      </p:sp>
    </p:spTree>
    <p:extLst>
      <p:ext uri="{BB962C8B-B14F-4D97-AF65-F5344CB8AC3E}">
        <p14:creationId xmlns:p14="http://schemas.microsoft.com/office/powerpoint/2010/main" val="2332507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3235"/>
            <a:ext cx="10515600" cy="5537674"/>
          </a:xfrm>
        </p:spPr>
        <p:txBody>
          <a:bodyPr>
            <a:normAutofit fontScale="40000" lnSpcReduction="20000"/>
          </a:bodyPr>
          <a:lstStyle/>
          <a:p>
            <a:pPr marL="0" indent="0" algn="just">
              <a:buNone/>
            </a:pPr>
            <a:r>
              <a:rPr lang="en-IN" sz="5100" b="1" dirty="0"/>
              <a:t>Single sheet</a:t>
            </a:r>
          </a:p>
          <a:p>
            <a:r>
              <a:rPr lang="en-US" sz="3500" dirty="0"/>
              <a:t>Click on the sheet tab for the sheet </a:t>
            </a:r>
            <a:r>
              <a:rPr lang="en-US" sz="3500" dirty="0" smtClean="0"/>
              <a:t>one wants </a:t>
            </a:r>
            <a:r>
              <a:rPr lang="en-US" sz="3500" dirty="0"/>
              <a:t>to select. The tab for the selected sheet becomes white</a:t>
            </a:r>
            <a:r>
              <a:rPr lang="en-US" sz="3500" dirty="0" smtClean="0"/>
              <a:t>. </a:t>
            </a:r>
            <a:endParaRPr lang="en-US" sz="5000" dirty="0"/>
          </a:p>
          <a:p>
            <a:endParaRPr lang="en-US" sz="2000" dirty="0" smtClean="0"/>
          </a:p>
          <a:p>
            <a:endParaRPr lang="en-US" sz="2000" dirty="0"/>
          </a:p>
          <a:p>
            <a:pPr marL="0" indent="0" algn="just">
              <a:buNone/>
            </a:pPr>
            <a:r>
              <a:rPr lang="en-IN" sz="4500" b="1" dirty="0"/>
              <a:t>Multiple continuous sheets</a:t>
            </a:r>
          </a:p>
          <a:p>
            <a:r>
              <a:rPr lang="en-US" sz="3500" dirty="0"/>
              <a:t>To select multiple contiguous sheets:</a:t>
            </a:r>
          </a:p>
          <a:p>
            <a:r>
              <a:rPr lang="en-US" sz="3500" dirty="0"/>
              <a:t>Click on the sheet tab for the first desired sheet.</a:t>
            </a:r>
          </a:p>
          <a:p>
            <a:r>
              <a:rPr lang="en-US" sz="3500" dirty="0"/>
              <a:t>Move the mouse pointer over the sheet tab for the last desired sheet.</a:t>
            </a:r>
          </a:p>
          <a:p>
            <a:r>
              <a:rPr lang="en-US" sz="3500" dirty="0"/>
              <a:t>Hold down the Shift key and click on the sheet tab.</a:t>
            </a:r>
            <a:endParaRPr lang="en-US" sz="5000" dirty="0"/>
          </a:p>
          <a:p>
            <a:pPr marL="0" indent="0">
              <a:buNone/>
            </a:pPr>
            <a:endParaRPr lang="en-IN" sz="2300" dirty="0" smtClean="0"/>
          </a:p>
          <a:p>
            <a:pPr marL="0" indent="0">
              <a:buNone/>
            </a:pPr>
            <a:endParaRPr lang="en-IN" dirty="0"/>
          </a:p>
          <a:p>
            <a:pPr marL="0" indent="0">
              <a:buNone/>
            </a:pPr>
            <a:endParaRPr lang="en-IN" sz="2900" b="1" dirty="0" smtClean="0"/>
          </a:p>
          <a:p>
            <a:pPr marL="0" indent="0" algn="just">
              <a:buNone/>
            </a:pPr>
            <a:r>
              <a:rPr lang="en-IN" sz="4500" b="1" dirty="0"/>
              <a:t>Multiple non-contiguous sheets</a:t>
            </a:r>
          </a:p>
          <a:p>
            <a:r>
              <a:rPr lang="en-US" sz="3500" dirty="0"/>
              <a:t>To select multiple non-contiguous sheets hold down the CTRL Key while selecting each </a:t>
            </a:r>
            <a:r>
              <a:rPr lang="en-US" sz="3500" dirty="0" smtClean="0"/>
              <a:t>sheet.</a:t>
            </a:r>
            <a:endParaRPr lang="en-IN" sz="3500" dirty="0"/>
          </a:p>
          <a:p>
            <a:pPr marL="0" indent="0">
              <a:buNone/>
            </a:pPr>
            <a:endParaRPr lang="en-IN" sz="2500" b="1" dirty="0" smtClean="0"/>
          </a:p>
          <a:p>
            <a:pPr marL="0" indent="0">
              <a:buNone/>
            </a:pPr>
            <a:endParaRPr lang="en-IN" b="1" dirty="0"/>
          </a:p>
          <a:p>
            <a:pPr marL="0" indent="0">
              <a:buNone/>
            </a:pPr>
            <a:endParaRPr lang="en-IN" sz="2900" b="1" dirty="0" smtClean="0"/>
          </a:p>
          <a:p>
            <a:pPr marL="0" indent="0" algn="just">
              <a:buNone/>
            </a:pPr>
            <a:r>
              <a:rPr lang="en-IN" sz="4500" b="1" dirty="0"/>
              <a:t>All sheets</a:t>
            </a:r>
          </a:p>
          <a:p>
            <a:r>
              <a:rPr lang="en-US" sz="3500" dirty="0"/>
              <a:t>Right-click a sheet tab and choose </a:t>
            </a:r>
            <a:r>
              <a:rPr lang="en-US" sz="3500" i="1" dirty="0"/>
              <a:t>Select All Sheets</a:t>
            </a:r>
            <a:r>
              <a:rPr lang="en-US" sz="3500" dirty="0"/>
              <a:t> from the context menu</a:t>
            </a:r>
            <a:r>
              <a:rPr lang="en-US" sz="3500" dirty="0" smtClean="0"/>
              <a:t>.</a:t>
            </a:r>
            <a:r>
              <a:rPr lang="en-US" sz="2900" dirty="0" smtClean="0"/>
              <a:t/>
            </a:r>
            <a:br>
              <a:rPr lang="en-US" sz="2900" dirty="0" smtClean="0"/>
            </a:br>
            <a:r>
              <a:rPr lang="en-IN" sz="2500" dirty="0" smtClean="0"/>
              <a:t/>
            </a:r>
            <a:br>
              <a:rPr lang="en-IN" sz="2500" dirty="0" smtClean="0"/>
            </a:br>
            <a:endParaRPr lang="en-IN" sz="25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479" y="2038612"/>
            <a:ext cx="4609524" cy="2285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479" y="3661008"/>
            <a:ext cx="4584127" cy="29206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5479" y="5346896"/>
            <a:ext cx="4685714" cy="241270"/>
          </a:xfrm>
          <a:prstGeom prst="rect">
            <a:avLst/>
          </a:prstGeom>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27</a:t>
            </a:fld>
            <a:endParaRPr lang="en-US" dirty="0"/>
          </a:p>
        </p:txBody>
      </p:sp>
      <p:sp>
        <p:nvSpPr>
          <p:cNvPr id="10" name="Title 1"/>
          <p:cNvSpPr>
            <a:spLocks noGrp="1"/>
          </p:cNvSpPr>
          <p:nvPr>
            <p:ph type="title"/>
          </p:nvPr>
        </p:nvSpPr>
        <p:spPr>
          <a:xfrm>
            <a:off x="1058041" y="750959"/>
            <a:ext cx="10680741" cy="452441"/>
          </a:xfrm>
        </p:spPr>
        <p:txBody>
          <a:bodyPr/>
          <a:lstStyle/>
          <a:p>
            <a:r>
              <a:rPr lang="en-IN" sz="2400" b="1" dirty="0"/>
              <a:t>Selecting </a:t>
            </a:r>
            <a:r>
              <a:rPr lang="en-IN" sz="2400" b="1" dirty="0" smtClean="0"/>
              <a:t>sheets</a:t>
            </a:r>
            <a:endParaRPr lang="en-IN" dirty="0"/>
          </a:p>
        </p:txBody>
      </p:sp>
    </p:spTree>
    <p:extLst>
      <p:ext uri="{BB962C8B-B14F-4D97-AF65-F5344CB8AC3E}">
        <p14:creationId xmlns:p14="http://schemas.microsoft.com/office/powerpoint/2010/main" val="6651341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dirty="0" smtClean="0"/>
              <a:t>Working with columns, rows and sheets</a:t>
            </a:r>
            <a:endParaRPr lang="en-IN" sz="4800"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28</a:t>
            </a:fld>
            <a:endParaRPr lang="en-US"/>
          </a:p>
        </p:txBody>
      </p:sp>
    </p:spTree>
    <p:extLst>
      <p:ext uri="{BB962C8B-B14F-4D97-AF65-F5344CB8AC3E}">
        <p14:creationId xmlns:p14="http://schemas.microsoft.com/office/powerpoint/2010/main" val="52573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algn="just"/>
            <a:r>
              <a:rPr lang="en-US" dirty="0"/>
              <a:t>Α sheet can be seen as a large table, therefore it is essential to learn how to add, remove and resize rows and columns. When working with multiple sheets inside a spreadsheet some basic sheet editing commands are also required.</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29</a:t>
            </a:fld>
            <a:endParaRPr lang="en-US" dirty="0"/>
          </a:p>
        </p:txBody>
      </p:sp>
    </p:spTree>
    <p:extLst>
      <p:ext uri="{BB962C8B-B14F-4D97-AF65-F5344CB8AC3E}">
        <p14:creationId xmlns:p14="http://schemas.microsoft.com/office/powerpoint/2010/main" val="316451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133825"/>
          </a:xfrm>
        </p:spPr>
        <p:txBody>
          <a:bodyPr>
            <a:normAutofit/>
          </a:bodyPr>
          <a:lstStyle/>
          <a:p>
            <a:r>
              <a:rPr lang="en-US" sz="1800" dirty="0"/>
              <a:t>Sorting and Filtering</a:t>
            </a:r>
          </a:p>
          <a:p>
            <a:r>
              <a:rPr lang="en-US" sz="1800" dirty="0" smtClean="0"/>
              <a:t>Freezing and splitting panes</a:t>
            </a:r>
          </a:p>
          <a:p>
            <a:endParaRPr lang="en-US" sz="2400" dirty="0" smtClean="0"/>
          </a:p>
          <a:p>
            <a:endParaRPr lang="en-US" sz="2400" dirty="0" smtClean="0"/>
          </a:p>
          <a:p>
            <a:endParaRPr lang="en-US" sz="2400" dirty="0" smtClean="0"/>
          </a:p>
          <a:p>
            <a:pPr lvl="1"/>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a:p>
        </p:txBody>
      </p:sp>
    </p:spTree>
    <p:extLst>
      <p:ext uri="{BB962C8B-B14F-4D97-AF65-F5344CB8AC3E}">
        <p14:creationId xmlns:p14="http://schemas.microsoft.com/office/powerpoint/2010/main" val="1294606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9"/>
            <a:ext cx="10515600" cy="668916"/>
          </a:xfrm>
        </p:spPr>
        <p:txBody>
          <a:bodyPr>
            <a:normAutofit/>
          </a:bodyPr>
          <a:lstStyle/>
          <a:p>
            <a:r>
              <a:rPr lang="en-IN" b="1" dirty="0"/>
              <a:t>Inserting and </a:t>
            </a:r>
            <a:r>
              <a:rPr lang="en-IN" b="1" dirty="0" smtClean="0"/>
              <a:t>deleting rows and columns</a:t>
            </a:r>
            <a:endParaRPr lang="en-IN" dirty="0"/>
          </a:p>
        </p:txBody>
      </p:sp>
      <p:sp>
        <p:nvSpPr>
          <p:cNvPr id="3" name="Content Placeholder 2"/>
          <p:cNvSpPr>
            <a:spLocks noGrp="1"/>
          </p:cNvSpPr>
          <p:nvPr>
            <p:ph idx="1"/>
          </p:nvPr>
        </p:nvSpPr>
        <p:spPr>
          <a:xfrm>
            <a:off x="838200" y="1247686"/>
            <a:ext cx="10839994" cy="5427434"/>
          </a:xfrm>
        </p:spPr>
        <p:txBody>
          <a:bodyPr>
            <a:normAutofit/>
          </a:bodyPr>
          <a:lstStyle/>
          <a:p>
            <a:pPr marL="0" indent="0">
              <a:buNone/>
            </a:pPr>
            <a:r>
              <a:rPr lang="en-US" dirty="0"/>
              <a:t>To insert or delete rows and columns use the Standard toolbar buttons or the context menu items. To insert or delete a row or column:</a:t>
            </a:r>
          </a:p>
          <a:p>
            <a:pPr marL="514350" indent="-514350">
              <a:buFont typeface="+mj-lt"/>
              <a:buAutoNum type="arabicPeriod"/>
            </a:pPr>
            <a:r>
              <a:rPr lang="en-US" dirty="0"/>
              <a:t>Click on any cell of the row or column</a:t>
            </a:r>
          </a:p>
          <a:p>
            <a:pPr marL="514350" indent="-514350">
              <a:buFont typeface="+mj-lt"/>
              <a:buAutoNum type="arabicPeriod"/>
            </a:pPr>
            <a:r>
              <a:rPr lang="en-US" dirty="0"/>
              <a:t>Use one of the following buttons</a:t>
            </a:r>
          </a:p>
          <a:p>
            <a:pPr lvl="1"/>
            <a:r>
              <a:rPr lang="en-US" dirty="0"/>
              <a:t>Click </a:t>
            </a:r>
            <a:r>
              <a:rPr lang="en-US" dirty="0" smtClean="0"/>
              <a:t>the        </a:t>
            </a:r>
            <a:r>
              <a:rPr lang="en-US" dirty="0"/>
              <a:t>button to insert a row above the current </a:t>
            </a:r>
            <a:r>
              <a:rPr lang="en-US" dirty="0" smtClean="0"/>
              <a:t>row.</a:t>
            </a:r>
          </a:p>
          <a:p>
            <a:pPr lvl="1"/>
            <a:r>
              <a:rPr lang="en-IN" dirty="0"/>
              <a:t>Click </a:t>
            </a:r>
            <a:r>
              <a:rPr lang="en-IN" dirty="0" smtClean="0"/>
              <a:t>the        </a:t>
            </a:r>
            <a:r>
              <a:rPr lang="en-US" dirty="0"/>
              <a:t>button to insert a column left to the current </a:t>
            </a:r>
            <a:r>
              <a:rPr lang="en-US" dirty="0" smtClean="0"/>
              <a:t>column.</a:t>
            </a:r>
          </a:p>
          <a:p>
            <a:pPr lvl="1"/>
            <a:r>
              <a:rPr lang="en-IN" dirty="0"/>
              <a:t>Click </a:t>
            </a:r>
            <a:r>
              <a:rPr lang="en-IN" dirty="0" smtClean="0"/>
              <a:t>the        </a:t>
            </a:r>
            <a:r>
              <a:rPr lang="en-US" dirty="0"/>
              <a:t>button to delete the current </a:t>
            </a:r>
            <a:r>
              <a:rPr lang="en-US" dirty="0" smtClean="0"/>
              <a:t>row.</a:t>
            </a:r>
          </a:p>
          <a:p>
            <a:pPr lvl="1"/>
            <a:r>
              <a:rPr lang="en-IN" dirty="0"/>
              <a:t>Click </a:t>
            </a:r>
            <a:r>
              <a:rPr lang="en-IN" dirty="0" smtClean="0"/>
              <a:t>the        </a:t>
            </a:r>
            <a:r>
              <a:rPr lang="en-US" dirty="0"/>
              <a:t>button to delete the current </a:t>
            </a:r>
            <a:r>
              <a:rPr lang="en-US" dirty="0" smtClean="0"/>
              <a:t>column.</a:t>
            </a:r>
          </a:p>
          <a:p>
            <a:pPr marL="0" indent="0" algn="just">
              <a:buNone/>
            </a:pPr>
            <a:r>
              <a:rPr lang="en-US" dirty="0"/>
              <a:t>Alternatively </a:t>
            </a:r>
            <a:r>
              <a:rPr lang="en-US" dirty="0" smtClean="0"/>
              <a:t>one </a:t>
            </a:r>
            <a:r>
              <a:rPr lang="en-US" dirty="0"/>
              <a:t>can use the context menu to access the above commands. Right click on a column or row </a:t>
            </a:r>
            <a:r>
              <a:rPr lang="en-US" b="1" dirty="0"/>
              <a:t>header</a:t>
            </a:r>
            <a:r>
              <a:rPr lang="en-US" dirty="0"/>
              <a:t> and choose one of the available commands.</a:t>
            </a:r>
          </a:p>
          <a:p>
            <a:endParaRPr lang="en-IN" dirty="0"/>
          </a:p>
        </p:txBody>
      </p:sp>
      <p:pic>
        <p:nvPicPr>
          <p:cNvPr id="1026" name="Picture 2" descr="https://elearn.ellak.gr/pluginfile.php/4509/mod_page/content/11/calc-insert-row-above-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680" y="2972847"/>
            <a:ext cx="238982" cy="2124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learn.ellak.gr/pluginfile.php/4509/mod_page/content/11/calc-insert-row-before-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446" y="3358833"/>
            <a:ext cx="255004" cy="226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learn.ellak.gr/pluginfile.php/4509/mod_page/content/11/calc-delete-row-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446" y="3724876"/>
            <a:ext cx="255004" cy="2266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elearn.ellak.gr/pluginfile.php/4509/mod_page/content/11/calc-delete-column-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1445" y="4135076"/>
            <a:ext cx="253399" cy="2252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learn.ellak.gr/pluginfile.php/4509/mod_page/content/11/calc-insert-delete-row-column-context-menu.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2639" y="5526739"/>
            <a:ext cx="1819275" cy="923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30</a:t>
            </a:fld>
            <a:endParaRPr lang="en-US" dirty="0"/>
          </a:p>
        </p:txBody>
      </p:sp>
    </p:spTree>
    <p:extLst>
      <p:ext uri="{BB962C8B-B14F-4D97-AF65-F5344CB8AC3E}">
        <p14:creationId xmlns:p14="http://schemas.microsoft.com/office/powerpoint/2010/main" val="1209854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Resizing rows </a:t>
            </a:r>
            <a:r>
              <a:rPr lang="en-IN" b="1" dirty="0"/>
              <a:t>and columns</a:t>
            </a:r>
            <a:endParaRPr lang="en-IN" dirty="0"/>
          </a:p>
        </p:txBody>
      </p:sp>
      <p:sp>
        <p:nvSpPr>
          <p:cNvPr id="3" name="Content Placeholder 2"/>
          <p:cNvSpPr>
            <a:spLocks noGrp="1"/>
          </p:cNvSpPr>
          <p:nvPr>
            <p:ph idx="1"/>
          </p:nvPr>
        </p:nvSpPr>
        <p:spPr>
          <a:xfrm>
            <a:off x="285709" y="1214423"/>
            <a:ext cx="11715833" cy="5473760"/>
          </a:xfrm>
        </p:spPr>
        <p:txBody>
          <a:bodyPr>
            <a:normAutofit/>
          </a:bodyPr>
          <a:lstStyle/>
          <a:p>
            <a:pPr algn="just"/>
            <a:r>
              <a:rPr lang="en-US" sz="1800" dirty="0"/>
              <a:t>Note that when inserting columns or rows </a:t>
            </a:r>
            <a:r>
              <a:rPr lang="en-US" sz="1800" dirty="0" smtClean="0"/>
              <a:t>one </a:t>
            </a:r>
            <a:r>
              <a:rPr lang="en-US" sz="1800" dirty="0" err="1" smtClean="0"/>
              <a:t>does’ntt</a:t>
            </a:r>
            <a:r>
              <a:rPr lang="en-US" sz="1800" dirty="0" smtClean="0"/>
              <a:t> </a:t>
            </a:r>
            <a:r>
              <a:rPr lang="en-US" sz="1800" dirty="0"/>
              <a:t>actually add new ones, only the contents are added and the data to adjacent cells are moved. The same applies when you delete columns or rows</a:t>
            </a:r>
            <a:r>
              <a:rPr lang="en-US" sz="1800" dirty="0" smtClean="0"/>
              <a:t>.</a:t>
            </a:r>
          </a:p>
          <a:p>
            <a:pPr marL="0" indent="0">
              <a:buNone/>
            </a:pPr>
            <a:r>
              <a:rPr lang="en-IN" sz="1800" b="1" dirty="0" smtClean="0"/>
              <a:t>Resizing</a:t>
            </a:r>
            <a:endParaRPr lang="en-IN" sz="1800" b="1" dirty="0"/>
          </a:p>
          <a:p>
            <a:pPr marL="0" indent="0">
              <a:buNone/>
            </a:pPr>
            <a:r>
              <a:rPr lang="en-US" sz="1800" dirty="0" smtClean="0"/>
              <a:t>One </a:t>
            </a:r>
            <a:r>
              <a:rPr lang="en-US" sz="1800" dirty="0"/>
              <a:t>can resize the width of a column or the height of a row with one of the following ways:</a:t>
            </a:r>
          </a:p>
          <a:p>
            <a:pPr marL="0" indent="0">
              <a:buNone/>
            </a:pPr>
            <a:r>
              <a:rPr lang="en-IN" sz="1800" b="1" dirty="0"/>
              <a:t>a) Dragging</a:t>
            </a:r>
          </a:p>
          <a:p>
            <a:pPr marL="0" indent="0">
              <a:buNone/>
            </a:pPr>
            <a:r>
              <a:rPr lang="en-US" sz="1800" dirty="0"/>
              <a:t>Place the mouse cursor on the edge of a column or row header and when the resize mouse icon appears drag to resize</a:t>
            </a:r>
            <a:r>
              <a:rPr lang="en-US" sz="1800" dirty="0" smtClean="0"/>
              <a:t>.</a:t>
            </a:r>
          </a:p>
          <a:p>
            <a:pPr marL="0" indent="0">
              <a:buNone/>
            </a:pPr>
            <a:endParaRPr lang="en-US" sz="1800" dirty="0"/>
          </a:p>
          <a:p>
            <a:pPr marL="0" indent="0">
              <a:buNone/>
            </a:pPr>
            <a:endParaRPr lang="en-US" sz="1800" dirty="0" smtClean="0"/>
          </a:p>
          <a:p>
            <a:pPr marL="0" indent="0">
              <a:buNone/>
            </a:pPr>
            <a:r>
              <a:rPr lang="en-US" sz="1800" b="1" dirty="0"/>
              <a:t>b) Using the context menu</a:t>
            </a:r>
          </a:p>
          <a:p>
            <a:pPr marL="0" indent="0">
              <a:buNone/>
            </a:pPr>
            <a:r>
              <a:rPr lang="en-US" sz="1800" dirty="0"/>
              <a:t>In this way </a:t>
            </a:r>
            <a:r>
              <a:rPr lang="en-US" sz="1800" dirty="0" smtClean="0"/>
              <a:t>one </a:t>
            </a:r>
            <a:r>
              <a:rPr lang="en-US" sz="1800" dirty="0"/>
              <a:t>can resize multiple columns or rows at once. Select one or more columns or rows and right click to bring the context menu. Select the</a:t>
            </a:r>
            <a:r>
              <a:rPr lang="en-US" sz="1800" i="1" dirty="0"/>
              <a:t> Column Width</a:t>
            </a:r>
            <a:r>
              <a:rPr lang="en-US" sz="1800" dirty="0"/>
              <a:t> (or Row Height) command to bring the window to set the new size.</a:t>
            </a:r>
            <a:r>
              <a:rPr lang="en-US" sz="1800" dirty="0" smtClean="0"/>
              <a:t/>
            </a:r>
            <a:br>
              <a:rPr lang="en-US" sz="1800" dirty="0" smtClean="0"/>
            </a:br>
            <a:r>
              <a:rPr lang="en-US" sz="1800" dirty="0" smtClean="0"/>
              <a:t/>
            </a:r>
            <a:br>
              <a:rPr lang="en-US" sz="1800" dirty="0" smtClean="0"/>
            </a:br>
            <a:r>
              <a:rPr lang="en-IN" sz="1800" dirty="0" smtClean="0"/>
              <a:t/>
            </a:r>
            <a:br>
              <a:rPr lang="en-IN" sz="1800" dirty="0" smtClean="0"/>
            </a:br>
            <a:endParaRPr lang="en-IN" sz="1800" dirty="0"/>
          </a:p>
        </p:txBody>
      </p:sp>
      <p:pic>
        <p:nvPicPr>
          <p:cNvPr id="2050" name="Picture 2" descr="https://elearn.ellak.gr/pluginfile.php/4509/mod_page/content/11/calc-resize-column-dr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369" y="3461657"/>
            <a:ext cx="2419704" cy="10423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learn.ellak.gr/pluginfile.php/4509/mod_page/content/11/calc-change-column-wid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411" y="5238206"/>
            <a:ext cx="2424456" cy="8081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31</a:t>
            </a:fld>
            <a:endParaRPr lang="en-US" dirty="0"/>
          </a:p>
        </p:txBody>
      </p:sp>
    </p:spTree>
    <p:extLst>
      <p:ext uri="{BB962C8B-B14F-4D97-AF65-F5344CB8AC3E}">
        <p14:creationId xmlns:p14="http://schemas.microsoft.com/office/powerpoint/2010/main" val="920841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Resizing </a:t>
            </a:r>
            <a:r>
              <a:rPr lang="en-IN" b="1" dirty="0"/>
              <a:t>rows and columns</a:t>
            </a:r>
            <a:endParaRPr lang="en-IN" dirty="0"/>
          </a:p>
        </p:txBody>
      </p:sp>
      <p:sp>
        <p:nvSpPr>
          <p:cNvPr id="3" name="Content Placeholder 2"/>
          <p:cNvSpPr>
            <a:spLocks noGrp="1"/>
          </p:cNvSpPr>
          <p:nvPr>
            <p:ph idx="1"/>
          </p:nvPr>
        </p:nvSpPr>
        <p:spPr/>
        <p:txBody>
          <a:bodyPr/>
          <a:lstStyle/>
          <a:p>
            <a:pPr marL="0" indent="0">
              <a:buNone/>
            </a:pPr>
            <a:r>
              <a:rPr lang="en-US" sz="2400" dirty="0"/>
              <a:t>Type the value for the column width (or row height</a:t>
            </a:r>
            <a:r>
              <a:rPr lang="en-US" sz="2400" dirty="0" smtClean="0"/>
              <a:t>).</a:t>
            </a:r>
          </a:p>
          <a:p>
            <a:endParaRPr lang="en-US" sz="2400" dirty="0"/>
          </a:p>
          <a:p>
            <a:endParaRPr lang="en-US" sz="2400" dirty="0" smtClean="0"/>
          </a:p>
          <a:p>
            <a:endParaRPr lang="en-US" sz="2400" dirty="0"/>
          </a:p>
          <a:p>
            <a:endParaRPr lang="en-US" sz="2400" dirty="0" smtClean="0"/>
          </a:p>
          <a:p>
            <a:endParaRPr lang="en-US" sz="2400" b="1" dirty="0" smtClean="0"/>
          </a:p>
          <a:p>
            <a:r>
              <a:rPr lang="en-US" sz="2400" b="1" dirty="0" smtClean="0"/>
              <a:t>Optimal </a:t>
            </a:r>
            <a:r>
              <a:rPr lang="en-US" sz="2400" b="1" dirty="0"/>
              <a:t>column width or row height.</a:t>
            </a:r>
          </a:p>
          <a:p>
            <a:pPr algn="just"/>
            <a:r>
              <a:rPr lang="en-US" sz="2400" dirty="0"/>
              <a:t>To quickly change the width of a column or height of a row place the mouse cursor on the </a:t>
            </a:r>
            <a:r>
              <a:rPr lang="en-US" sz="2400" b="1" dirty="0"/>
              <a:t>edge</a:t>
            </a:r>
            <a:r>
              <a:rPr lang="en-US" sz="2400" dirty="0"/>
              <a:t> of a column or row header and double click. The width or height will adjust to the optimal size.</a:t>
            </a:r>
          </a:p>
          <a:p>
            <a:endParaRPr lang="en-IN" dirty="0"/>
          </a:p>
        </p:txBody>
      </p:sp>
      <p:pic>
        <p:nvPicPr>
          <p:cNvPr id="3074" name="Picture 2" descr="https://elearn.ellak.gr/pluginfile.php/4509/mod_page/content/11/calc-resize-column-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909" y="2033100"/>
            <a:ext cx="2809875" cy="14478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32</a:t>
            </a:fld>
            <a:endParaRPr lang="en-US" dirty="0"/>
          </a:p>
        </p:txBody>
      </p:sp>
    </p:spTree>
    <p:extLst>
      <p:ext uri="{BB962C8B-B14F-4D97-AF65-F5344CB8AC3E}">
        <p14:creationId xmlns:p14="http://schemas.microsoft.com/office/powerpoint/2010/main" val="3696266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800" dirty="0" smtClean="0"/>
              <a:t>Working with Sheets</a:t>
            </a:r>
            <a:endParaRPr lang="en-IN" sz="4800"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33</a:t>
            </a:fld>
            <a:endParaRPr lang="en-US"/>
          </a:p>
        </p:txBody>
      </p:sp>
    </p:spTree>
    <p:extLst>
      <p:ext uri="{BB962C8B-B14F-4D97-AF65-F5344CB8AC3E}">
        <p14:creationId xmlns:p14="http://schemas.microsoft.com/office/powerpoint/2010/main" val="2124444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423" y="761982"/>
            <a:ext cx="10680741" cy="452441"/>
          </a:xfrm>
        </p:spPr>
        <p:txBody>
          <a:bodyPr/>
          <a:lstStyle/>
          <a:p>
            <a:r>
              <a:rPr lang="en-IN" sz="2600" b="1" dirty="0" smtClean="0"/>
              <a:t>Working with sheets</a:t>
            </a:r>
            <a:endParaRPr lang="en-IN" sz="2600" dirty="0"/>
          </a:p>
        </p:txBody>
      </p:sp>
      <p:sp>
        <p:nvSpPr>
          <p:cNvPr id="3" name="Content Placeholder 2"/>
          <p:cNvSpPr>
            <a:spLocks noGrp="1"/>
          </p:cNvSpPr>
          <p:nvPr>
            <p:ph idx="1"/>
          </p:nvPr>
        </p:nvSpPr>
        <p:spPr/>
        <p:txBody>
          <a:bodyPr/>
          <a:lstStyle/>
          <a:p>
            <a:pPr marL="0" indent="0">
              <a:buNone/>
            </a:pPr>
            <a:r>
              <a:rPr lang="en-IN" b="1" dirty="0"/>
              <a:t>Inserting new sheets</a:t>
            </a:r>
          </a:p>
          <a:p>
            <a:r>
              <a:rPr lang="en-US" dirty="0"/>
              <a:t>Click on the Add Sheet </a:t>
            </a:r>
            <a:r>
              <a:rPr lang="en-US" dirty="0" smtClean="0"/>
              <a:t>icon. </a:t>
            </a:r>
            <a:r>
              <a:rPr lang="en-US" dirty="0"/>
              <a:t>This creates and inserts a new sheet after the last sheet in the spreadsheet</a:t>
            </a:r>
            <a:r>
              <a:rPr lang="en-US" dirty="0" smtClean="0"/>
              <a:t>.</a:t>
            </a:r>
          </a:p>
          <a:p>
            <a:r>
              <a:rPr lang="en-US" dirty="0" smtClean="0"/>
              <a:t>Or </a:t>
            </a:r>
            <a:r>
              <a:rPr lang="en-US" dirty="0"/>
              <a:t>you can use the context menu. Right click on the Sheets Tab and choose the </a:t>
            </a:r>
            <a:r>
              <a:rPr lang="en-US" i="1" dirty="0"/>
              <a:t>Insert Sheet</a:t>
            </a:r>
            <a:r>
              <a:rPr lang="en-US" dirty="0"/>
              <a:t> command.</a:t>
            </a:r>
          </a:p>
          <a:p>
            <a:pPr marL="0" indent="0">
              <a:buNone/>
            </a:pPr>
            <a:r>
              <a:rPr lang="en-US" dirty="0" smtClean="0"/>
              <a:t/>
            </a:r>
            <a:br>
              <a:rPr lang="en-US" dirty="0" smtClean="0"/>
            </a:br>
            <a:r>
              <a:rPr lang="en-IN" dirty="0"/>
              <a:t/>
            </a:r>
            <a:br>
              <a:rPr lang="en-IN" dirty="0"/>
            </a:br>
            <a:endParaRPr lang="en-IN" dirty="0"/>
          </a:p>
        </p:txBody>
      </p:sp>
      <p:pic>
        <p:nvPicPr>
          <p:cNvPr id="4100" name="Picture 4" descr="https://elearn.ellak.gr/pluginfile.php/4509/mod_page/content/11/calc-insert-she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611" y="2875066"/>
            <a:ext cx="1573334" cy="2188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elearn.ellak.gr/pluginfile.php/4509/mod_page/content/11/calc-insert-sheet-context-men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611" y="3830592"/>
            <a:ext cx="1562100" cy="923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34</a:t>
            </a:fld>
            <a:endParaRPr lang="en-US" dirty="0"/>
          </a:p>
        </p:txBody>
      </p:sp>
    </p:spTree>
    <p:extLst>
      <p:ext uri="{BB962C8B-B14F-4D97-AF65-F5344CB8AC3E}">
        <p14:creationId xmlns:p14="http://schemas.microsoft.com/office/powerpoint/2010/main" val="868015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Delete sheets</a:t>
            </a:r>
          </a:p>
          <a:p>
            <a:pPr algn="just"/>
            <a:r>
              <a:rPr lang="en-US" dirty="0"/>
              <a:t>Right-click on the sheet tab where </a:t>
            </a:r>
            <a:r>
              <a:rPr lang="en-US" sz="2400" dirty="0"/>
              <a:t>one</a:t>
            </a:r>
            <a:r>
              <a:rPr lang="en-US" dirty="0" smtClean="0"/>
              <a:t> wants </a:t>
            </a:r>
            <a:r>
              <a:rPr lang="en-US" dirty="0"/>
              <a:t>to delete a sheet and select </a:t>
            </a:r>
            <a:r>
              <a:rPr lang="en-US" i="1" dirty="0"/>
              <a:t>Delete Sheet</a:t>
            </a:r>
            <a:r>
              <a:rPr lang="en-US" dirty="0"/>
              <a:t> from the context menu.</a:t>
            </a:r>
          </a:p>
          <a:p>
            <a:pPr marL="0" indent="0">
              <a:buNone/>
            </a:pPr>
            <a:r>
              <a:rPr lang="en-US" dirty="0" smtClean="0"/>
              <a:t/>
            </a:r>
            <a:br>
              <a:rPr lang="en-US" dirty="0" smtClean="0"/>
            </a:br>
            <a:endParaRPr lang="en-IN" dirty="0"/>
          </a:p>
        </p:txBody>
      </p:sp>
      <p:pic>
        <p:nvPicPr>
          <p:cNvPr id="7170" name="Picture 2" descr="https://elearn.ellak.gr/pluginfile.php/4509/mod_page/content/11/Workspace%201_0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8008" y="3069772"/>
            <a:ext cx="2584176" cy="16072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35</a:t>
            </a:fld>
            <a:endParaRPr lang="en-US" dirty="0"/>
          </a:p>
        </p:txBody>
      </p:sp>
      <p:sp>
        <p:nvSpPr>
          <p:cNvPr id="6" name="Title 1"/>
          <p:cNvSpPr>
            <a:spLocks noGrp="1"/>
          </p:cNvSpPr>
          <p:nvPr>
            <p:ph type="title"/>
          </p:nvPr>
        </p:nvSpPr>
        <p:spPr/>
        <p:txBody>
          <a:bodyPr/>
          <a:lstStyle/>
          <a:p>
            <a:r>
              <a:rPr lang="en-IN" sz="2400" b="1" dirty="0"/>
              <a:t>Working with sheets</a:t>
            </a:r>
            <a:endParaRPr lang="en-IN" dirty="0"/>
          </a:p>
        </p:txBody>
      </p:sp>
    </p:spTree>
    <p:extLst>
      <p:ext uri="{BB962C8B-B14F-4D97-AF65-F5344CB8AC3E}">
        <p14:creationId xmlns:p14="http://schemas.microsoft.com/office/powerpoint/2010/main" val="3572462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Working with sheets</a:t>
            </a:r>
            <a:endParaRPr lang="en-IN" dirty="0"/>
          </a:p>
        </p:txBody>
      </p:sp>
      <p:sp>
        <p:nvSpPr>
          <p:cNvPr id="3" name="Content Placeholder 2"/>
          <p:cNvSpPr>
            <a:spLocks noGrp="1"/>
          </p:cNvSpPr>
          <p:nvPr>
            <p:ph idx="1"/>
          </p:nvPr>
        </p:nvSpPr>
        <p:spPr/>
        <p:txBody>
          <a:bodyPr>
            <a:normAutofit/>
          </a:bodyPr>
          <a:lstStyle/>
          <a:p>
            <a:pPr marL="0" indent="0">
              <a:buNone/>
            </a:pPr>
            <a:r>
              <a:rPr lang="en-IN" b="1" dirty="0"/>
              <a:t>Moving and copying sheets</a:t>
            </a:r>
          </a:p>
          <a:p>
            <a:pPr marL="0" indent="0" algn="just">
              <a:buNone/>
            </a:pPr>
            <a:r>
              <a:rPr lang="en-US" dirty="0"/>
              <a:t>You can move or copy sheets within the same spreadsheet by dragging and dropping or using the </a:t>
            </a:r>
            <a:r>
              <a:rPr lang="en-US" i="1" dirty="0"/>
              <a:t>Move/Copy Sheet</a:t>
            </a:r>
            <a:r>
              <a:rPr lang="en-US" dirty="0"/>
              <a:t> dialog. To move or copy a sheet into another spreadsheet file you must use the Move/Copy Sheet dialog. To bring the Move/Copy Sheet dialog right click on a sheet and select the Move/Copy Sheet command from the context menu. In this dialog you can set the following:</a:t>
            </a:r>
          </a:p>
          <a:p>
            <a:pPr algn="just"/>
            <a:r>
              <a:rPr lang="en-US" dirty="0"/>
              <a:t>Choose the action type (move or copy)</a:t>
            </a:r>
          </a:p>
          <a:p>
            <a:pPr algn="just"/>
            <a:r>
              <a:rPr lang="en-US" dirty="0"/>
              <a:t>The document location (current spreadsheet or another)</a:t>
            </a:r>
          </a:p>
          <a:p>
            <a:pPr algn="just"/>
            <a:r>
              <a:rPr lang="en-US" dirty="0"/>
              <a:t>The sheet's new location</a:t>
            </a:r>
          </a:p>
          <a:p>
            <a:pPr algn="just"/>
            <a:r>
              <a:rPr lang="en-US" dirty="0"/>
              <a:t>The new name when copying a sheet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36</a:t>
            </a:fld>
            <a:endParaRPr lang="en-US" dirty="0"/>
          </a:p>
        </p:txBody>
      </p:sp>
    </p:spTree>
    <p:extLst>
      <p:ext uri="{BB962C8B-B14F-4D97-AF65-F5344CB8AC3E}">
        <p14:creationId xmlns:p14="http://schemas.microsoft.com/office/powerpoint/2010/main" val="2481394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Working with sheets</a:t>
            </a:r>
            <a:endParaRPr lang="en-IN" dirty="0"/>
          </a:p>
        </p:txBody>
      </p:sp>
      <p:pic>
        <p:nvPicPr>
          <p:cNvPr id="5122" name="Picture 2" descr="https://elearn.ellak.gr/pluginfile.php/4509/mod_page/content/11/calc-move-copy-sheet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1998" y="1782896"/>
            <a:ext cx="274283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elearn.ellak.gr/pluginfile.php/4509/mod_page/content/11/calc-move-copy-sheets-af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000" y="6315550"/>
            <a:ext cx="2028825" cy="190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normAutofit lnSpcReduction="10000"/>
          </a:bodyPr>
          <a:lstStyle/>
          <a:p>
            <a:fld id="{26A31B2F-AFDF-4768-87BA-3AF3DB3FE775}" type="slidenum">
              <a:rPr lang="en-US" smtClean="0"/>
              <a:pPr/>
              <a:t>37</a:t>
            </a:fld>
            <a:endParaRPr lang="en-US" dirty="0"/>
          </a:p>
        </p:txBody>
      </p:sp>
    </p:spTree>
    <p:extLst>
      <p:ext uri="{BB962C8B-B14F-4D97-AF65-F5344CB8AC3E}">
        <p14:creationId xmlns:p14="http://schemas.microsoft.com/office/powerpoint/2010/main" val="96934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2742" y="1159053"/>
            <a:ext cx="10515600" cy="4351338"/>
          </a:xfrm>
        </p:spPr>
        <p:txBody>
          <a:bodyPr/>
          <a:lstStyle/>
          <a:p>
            <a:pPr marL="0" indent="0">
              <a:buNone/>
            </a:pPr>
            <a:r>
              <a:rPr lang="en-IN" b="1" dirty="0"/>
              <a:t>Renaming sheets</a:t>
            </a:r>
          </a:p>
          <a:p>
            <a:pPr marL="0" indent="0" algn="just">
              <a:buNone/>
            </a:pPr>
            <a:r>
              <a:rPr lang="en-US" dirty="0"/>
              <a:t>By default, the name for each new sheet added has the format </a:t>
            </a:r>
            <a:r>
              <a:rPr lang="en-US" i="1" dirty="0" err="1"/>
              <a:t>SheetX</a:t>
            </a:r>
            <a:r>
              <a:rPr lang="en-US" dirty="0"/>
              <a:t>, where </a:t>
            </a:r>
            <a:r>
              <a:rPr lang="en-US" i="1" dirty="0"/>
              <a:t>X</a:t>
            </a:r>
            <a:r>
              <a:rPr lang="en-US" dirty="0"/>
              <a:t> is the number of the next sheet to be added. While this works for a small spreadsheet with only a few sheets, it can become difficult to identify sheets when a spreadsheet contains many sheets. </a:t>
            </a:r>
            <a:r>
              <a:rPr lang="en-US" dirty="0" smtClean="0"/>
              <a:t>One </a:t>
            </a:r>
            <a:r>
              <a:rPr lang="en-US" dirty="0"/>
              <a:t>can rename a sheet using one of the following methods:</a:t>
            </a:r>
          </a:p>
          <a:p>
            <a:pPr algn="just"/>
            <a:r>
              <a:rPr lang="en-US" dirty="0"/>
              <a:t>Right-click on a sheet tab and select </a:t>
            </a:r>
            <a:r>
              <a:rPr lang="en-US" i="1" dirty="0"/>
              <a:t>Rename Sheet</a:t>
            </a:r>
            <a:r>
              <a:rPr lang="en-US" dirty="0"/>
              <a:t> from the context menu to replace the existing name with a different one.</a:t>
            </a:r>
          </a:p>
          <a:p>
            <a:pPr algn="just"/>
            <a:r>
              <a:rPr lang="en-US" dirty="0"/>
              <a:t>Double-click on a sheet tab to open the Rename Sheet dialog.</a:t>
            </a:r>
          </a:p>
          <a:p>
            <a:endParaRPr lang="en-IN" dirty="0"/>
          </a:p>
        </p:txBody>
      </p:sp>
      <p:pic>
        <p:nvPicPr>
          <p:cNvPr id="6146" name="Picture 2" descr="https://elearn.ellak.gr/pluginfile.php/4509/mod_page/content/11/calc-rename-shee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931" y="5429506"/>
            <a:ext cx="2408163" cy="118367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38</a:t>
            </a:fld>
            <a:endParaRPr lang="en-US" dirty="0"/>
          </a:p>
        </p:txBody>
      </p:sp>
      <p:sp>
        <p:nvSpPr>
          <p:cNvPr id="5" name="Title 1"/>
          <p:cNvSpPr>
            <a:spLocks noGrp="1"/>
          </p:cNvSpPr>
          <p:nvPr>
            <p:ph type="title"/>
          </p:nvPr>
        </p:nvSpPr>
        <p:spPr>
          <a:xfrm>
            <a:off x="963448" y="761983"/>
            <a:ext cx="10680741" cy="452441"/>
          </a:xfrm>
        </p:spPr>
        <p:txBody>
          <a:bodyPr/>
          <a:lstStyle/>
          <a:p>
            <a:r>
              <a:rPr lang="en-IN" sz="2400" b="1" dirty="0"/>
              <a:t>Working with sheets</a:t>
            </a:r>
            <a:endParaRPr lang="en-IN" dirty="0"/>
          </a:p>
        </p:txBody>
      </p:sp>
    </p:spTree>
    <p:extLst>
      <p:ext uri="{BB962C8B-B14F-4D97-AF65-F5344CB8AC3E}">
        <p14:creationId xmlns:p14="http://schemas.microsoft.com/office/powerpoint/2010/main" val="1979040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Formatting Data and Cells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39</a:t>
            </a:fld>
            <a:endParaRPr lang="en-US"/>
          </a:p>
        </p:txBody>
      </p:sp>
    </p:spTree>
    <p:extLst>
      <p:ext uri="{BB962C8B-B14F-4D97-AF65-F5344CB8AC3E}">
        <p14:creationId xmlns:p14="http://schemas.microsoft.com/office/powerpoint/2010/main" val="674641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Introduction to Spreadsheets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4</a:t>
            </a:fld>
            <a:endParaRPr lang="en-US"/>
          </a:p>
        </p:txBody>
      </p:sp>
    </p:spTree>
    <p:extLst>
      <p:ext uri="{BB962C8B-B14F-4D97-AF65-F5344CB8AC3E}">
        <p14:creationId xmlns:p14="http://schemas.microsoft.com/office/powerpoint/2010/main" val="102312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Formatting </a:t>
            </a:r>
            <a:r>
              <a:rPr lang="en-IN" sz="2800" b="1" dirty="0" smtClean="0"/>
              <a:t>Data</a:t>
            </a:r>
            <a:endParaRPr lang="en-IN" sz="2800" dirty="0"/>
          </a:p>
        </p:txBody>
      </p:sp>
      <p:sp>
        <p:nvSpPr>
          <p:cNvPr id="3" name="Content Placeholder 2"/>
          <p:cNvSpPr>
            <a:spLocks noGrp="1"/>
          </p:cNvSpPr>
          <p:nvPr>
            <p:ph idx="1"/>
          </p:nvPr>
        </p:nvSpPr>
        <p:spPr/>
        <p:txBody>
          <a:bodyPr>
            <a:normAutofit/>
          </a:bodyPr>
          <a:lstStyle/>
          <a:p>
            <a:pPr algn="just"/>
            <a:r>
              <a:rPr lang="en-US" dirty="0"/>
              <a:t>Cells inside a spreadsheet can contain text or numerical data. Data in </a:t>
            </a:r>
            <a:r>
              <a:rPr lang="en-US" dirty="0" err="1"/>
              <a:t>Calc</a:t>
            </a:r>
            <a:r>
              <a:rPr lang="en-US" dirty="0"/>
              <a:t> can be formatted into various forms in order to denote the type of data and thus make cells more readable without changing the actual </a:t>
            </a:r>
            <a:r>
              <a:rPr lang="en-US" dirty="0" smtClean="0"/>
              <a:t>data </a:t>
            </a:r>
            <a:r>
              <a:rPr lang="en-US" dirty="0"/>
              <a:t>values</a:t>
            </a:r>
            <a:r>
              <a:rPr lang="en-US" dirty="0" smtClean="0"/>
              <a:t>.</a:t>
            </a:r>
          </a:p>
          <a:p>
            <a:pPr marL="0" indent="0">
              <a:buNone/>
            </a:pPr>
            <a:r>
              <a:rPr lang="en-IN" b="1" dirty="0"/>
              <a:t>Text</a:t>
            </a:r>
          </a:p>
          <a:p>
            <a:pPr algn="just"/>
            <a:r>
              <a:rPr lang="en-US" dirty="0"/>
              <a:t>The most basic data a cell can contain is simply text. To enter text inside a cell, simply select the cell and type the text using the keyboard. Text is left-aligned by default and can exceed the cell boundaries. This can be confusing to inexperienced users who mistakenly think the text is located to the adjacent cell. To check the actual contents of a cell select the cell and look at the input line in the Formula bar on the top of the window. A solution to this problem is to increase column width, force a new line or wrap text around the cell.</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40</a:t>
            </a:fld>
            <a:endParaRPr lang="en-US" dirty="0"/>
          </a:p>
        </p:txBody>
      </p:sp>
    </p:spTree>
    <p:extLst>
      <p:ext uri="{BB962C8B-B14F-4D97-AF65-F5344CB8AC3E}">
        <p14:creationId xmlns:p14="http://schemas.microsoft.com/office/powerpoint/2010/main" val="3397160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Formatting Data</a:t>
            </a:r>
            <a:endParaRPr lang="en-IN" dirty="0"/>
          </a:p>
        </p:txBody>
      </p:sp>
      <p:sp>
        <p:nvSpPr>
          <p:cNvPr id="3" name="Content Placeholder 2"/>
          <p:cNvSpPr>
            <a:spLocks noGrp="1"/>
          </p:cNvSpPr>
          <p:nvPr>
            <p:ph idx="1"/>
          </p:nvPr>
        </p:nvSpPr>
        <p:spPr/>
        <p:txBody>
          <a:bodyPr/>
          <a:lstStyle/>
          <a:p>
            <a:endParaRPr lang="en-IN" dirty="0" smtClean="0"/>
          </a:p>
          <a:p>
            <a:endParaRPr lang="en-IN" dirty="0"/>
          </a:p>
          <a:p>
            <a:endParaRPr lang="en-IN" dirty="0" smtClean="0"/>
          </a:p>
          <a:p>
            <a:pPr algn="just"/>
            <a:endParaRPr lang="en-US" dirty="0" smtClean="0"/>
          </a:p>
          <a:p>
            <a:pPr algn="just"/>
            <a:endParaRPr lang="en-US" dirty="0"/>
          </a:p>
          <a:p>
            <a:pPr algn="just"/>
            <a:endParaRPr lang="en-US" dirty="0" smtClean="0"/>
          </a:p>
          <a:p>
            <a:pPr algn="just"/>
            <a:endParaRPr lang="en-US" dirty="0"/>
          </a:p>
          <a:p>
            <a:pPr algn="just"/>
            <a:r>
              <a:rPr lang="en-US" dirty="0" smtClean="0"/>
              <a:t>To </a:t>
            </a:r>
            <a:r>
              <a:rPr lang="en-US" dirty="0"/>
              <a:t>force a new line of text (or a paragraph) use the </a:t>
            </a:r>
            <a:r>
              <a:rPr lang="en-US" i="1" dirty="0"/>
              <a:t>CTRL + ENTER</a:t>
            </a:r>
            <a:r>
              <a:rPr lang="en-US" dirty="0"/>
              <a:t> key combination. When a cell contains multiple lines of text you might find it more practical to use the input line text box of the Formula Bar. Click on the Extend Formula Bar </a:t>
            </a:r>
            <a:r>
              <a:rPr lang="en-US" dirty="0" smtClean="0"/>
              <a:t>icon    </a:t>
            </a:r>
            <a:r>
              <a:rPr lang="en-US" dirty="0"/>
              <a:t>located on the right of the Formula Bar and the text box becomes multi-line, as shown in the image above.</a:t>
            </a:r>
            <a:endParaRPr lang="en-IN" dirty="0"/>
          </a:p>
        </p:txBody>
      </p:sp>
      <p:pic>
        <p:nvPicPr>
          <p:cNvPr id="1026" name="Picture 2" descr="https://elearn.ellak.gr/pluginfile.php/4510/mod_page/content/23/calc-enter-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43" y="1666863"/>
            <a:ext cx="6087291" cy="22283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41</a:t>
            </a:fld>
            <a:endParaRPr lang="en-US" dirty="0"/>
          </a:p>
        </p:txBody>
      </p:sp>
    </p:spTree>
    <p:extLst>
      <p:ext uri="{BB962C8B-B14F-4D97-AF65-F5344CB8AC3E}">
        <p14:creationId xmlns:p14="http://schemas.microsoft.com/office/powerpoint/2010/main" val="2682905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Formatting Data</a:t>
            </a:r>
            <a:endParaRPr lang="en-IN" dirty="0"/>
          </a:p>
        </p:txBody>
      </p:sp>
      <p:sp>
        <p:nvSpPr>
          <p:cNvPr id="3" name="Content Placeholder 2"/>
          <p:cNvSpPr>
            <a:spLocks noGrp="1"/>
          </p:cNvSpPr>
          <p:nvPr>
            <p:ph idx="1"/>
          </p:nvPr>
        </p:nvSpPr>
        <p:spPr/>
        <p:txBody>
          <a:bodyPr>
            <a:normAutofit/>
          </a:bodyPr>
          <a:lstStyle/>
          <a:p>
            <a:r>
              <a:rPr lang="en-IN" b="1" dirty="0"/>
              <a:t>Numerical </a:t>
            </a:r>
            <a:r>
              <a:rPr lang="en-IN" b="1" dirty="0" smtClean="0"/>
              <a:t>data</a:t>
            </a:r>
          </a:p>
          <a:p>
            <a:pPr marL="0" indent="0" algn="just">
              <a:buNone/>
            </a:pPr>
            <a:r>
              <a:rPr lang="en-US" dirty="0" smtClean="0"/>
              <a:t>Spreadsheets are used mainly to process, analyze and extract information from numerical data and create this way applications to help us with everyday personal, business and scientific tasks. </a:t>
            </a:r>
            <a:r>
              <a:rPr lang="en-US" dirty="0" err="1" smtClean="0"/>
              <a:t>Calc</a:t>
            </a:r>
            <a:r>
              <a:rPr lang="en-US" dirty="0" smtClean="0"/>
              <a:t> can format numerical data and change their appearance according the quantity they represent. The most basic data formats </a:t>
            </a:r>
            <a:r>
              <a:rPr lang="en-US" dirty="0" err="1" smtClean="0"/>
              <a:t>Calc</a:t>
            </a:r>
            <a:r>
              <a:rPr lang="en-US" dirty="0" smtClean="0"/>
              <a:t> supports are:</a:t>
            </a:r>
          </a:p>
          <a:p>
            <a:pPr algn="just"/>
            <a:r>
              <a:rPr lang="en-US" dirty="0" smtClean="0"/>
              <a:t>Integer </a:t>
            </a:r>
            <a:r>
              <a:rPr lang="en-US" dirty="0"/>
              <a:t>numbers</a:t>
            </a:r>
          </a:p>
          <a:p>
            <a:pPr algn="just"/>
            <a:r>
              <a:rPr lang="en-US" dirty="0"/>
              <a:t>Numbers with decimal places (real numbers)</a:t>
            </a:r>
          </a:p>
          <a:p>
            <a:pPr algn="just"/>
            <a:r>
              <a:rPr lang="en-US" dirty="0"/>
              <a:t>Currency</a:t>
            </a:r>
          </a:p>
          <a:p>
            <a:pPr algn="just"/>
            <a:r>
              <a:rPr lang="en-US" dirty="0"/>
              <a:t>Percent</a:t>
            </a:r>
          </a:p>
          <a:p>
            <a:pPr algn="just"/>
            <a:r>
              <a:rPr lang="en-US" dirty="0"/>
              <a:t>Date and Time</a:t>
            </a:r>
          </a:p>
          <a:p>
            <a:pPr marL="0" indent="0">
              <a:buNone/>
            </a:pP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42</a:t>
            </a:fld>
            <a:endParaRPr lang="en-US" dirty="0"/>
          </a:p>
        </p:txBody>
      </p:sp>
    </p:spTree>
    <p:extLst>
      <p:ext uri="{BB962C8B-B14F-4D97-AF65-F5344CB8AC3E}">
        <p14:creationId xmlns:p14="http://schemas.microsoft.com/office/powerpoint/2010/main" val="2406519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Formatting Data</a:t>
            </a:r>
            <a:endParaRPr lang="en-IN" dirty="0"/>
          </a:p>
        </p:txBody>
      </p:sp>
      <p:sp>
        <p:nvSpPr>
          <p:cNvPr id="3" name="Content Placeholder 2"/>
          <p:cNvSpPr>
            <a:spLocks noGrp="1"/>
          </p:cNvSpPr>
          <p:nvPr>
            <p:ph idx="1"/>
          </p:nvPr>
        </p:nvSpPr>
        <p:spPr/>
        <p:txBody>
          <a:bodyPr/>
          <a:lstStyle/>
          <a:p>
            <a:pPr algn="just"/>
            <a:r>
              <a:rPr lang="en-US" dirty="0"/>
              <a:t>For example </a:t>
            </a:r>
            <a:r>
              <a:rPr lang="en-US" dirty="0" smtClean="0"/>
              <a:t>one </a:t>
            </a:r>
            <a:r>
              <a:rPr lang="en-US" dirty="0"/>
              <a:t>can control the number of decimal digits, the date and time format or display a currency symbol next to a value. In this way </a:t>
            </a:r>
            <a:r>
              <a:rPr lang="en-US" dirty="0" smtClean="0"/>
              <a:t>it helps </a:t>
            </a:r>
            <a:r>
              <a:rPr lang="en-US" dirty="0"/>
              <a:t>the user to better understand the information displayed in a spreadsheet while at the same time keeping the numerical value intact. Furthermore one can quickly change the formatting of any cell with just one command. The following table shows some examples of numerical data formatting.</a:t>
            </a:r>
            <a:endParaRPr lang="en-IN" dirty="0"/>
          </a:p>
        </p:txBody>
      </p:sp>
      <p:pic>
        <p:nvPicPr>
          <p:cNvPr id="2050" name="Picture 2" descr="https://elearn.ellak.gr/pluginfile.php/4510/mod_page/content/23/calc-number-data-typ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914" y="3411464"/>
            <a:ext cx="7272809" cy="19834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43</a:t>
            </a:fld>
            <a:endParaRPr lang="en-US" dirty="0"/>
          </a:p>
        </p:txBody>
      </p:sp>
    </p:spTree>
    <p:extLst>
      <p:ext uri="{BB962C8B-B14F-4D97-AF65-F5344CB8AC3E}">
        <p14:creationId xmlns:p14="http://schemas.microsoft.com/office/powerpoint/2010/main" val="2787344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Formatting Data</a:t>
            </a:r>
            <a:endParaRPr lang="en-IN" dirty="0"/>
          </a:p>
        </p:txBody>
      </p:sp>
      <p:sp>
        <p:nvSpPr>
          <p:cNvPr id="3" name="Content Placeholder 2"/>
          <p:cNvSpPr>
            <a:spLocks noGrp="1"/>
          </p:cNvSpPr>
          <p:nvPr>
            <p:ph idx="1"/>
          </p:nvPr>
        </p:nvSpPr>
        <p:spPr/>
        <p:txBody>
          <a:bodyPr/>
          <a:lstStyle/>
          <a:p>
            <a:r>
              <a:rPr lang="en-IN" b="1" dirty="0"/>
              <a:t>Formatting using the toolbar</a:t>
            </a:r>
          </a:p>
          <a:p>
            <a:pPr algn="just"/>
            <a:r>
              <a:rPr lang="en-US" dirty="0"/>
              <a:t>To quickly format a value entered in a cell to currency, percent, number, date or add decimal places use the corresponding buttons in the </a:t>
            </a:r>
            <a:r>
              <a:rPr lang="en-US" i="1" dirty="0"/>
              <a:t>Formatting toolbar</a:t>
            </a:r>
            <a:r>
              <a:rPr lang="en-US" dirty="0" smtClean="0"/>
              <a:t>.</a:t>
            </a:r>
            <a:r>
              <a:rPr lang="en-IN" dirty="0" smtClean="0"/>
              <a:t/>
            </a:r>
            <a:br>
              <a:rPr lang="en-IN" dirty="0" smtClean="0"/>
            </a:br>
            <a:endParaRPr lang="en-IN" dirty="0"/>
          </a:p>
        </p:txBody>
      </p:sp>
      <p:pic>
        <p:nvPicPr>
          <p:cNvPr id="3074" name="Picture 2" descr="https://elearn.ellak.gr/pluginfile.php/4510/mod_page/content/23/number-forma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415" y="3370218"/>
            <a:ext cx="6247361" cy="198661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44</a:t>
            </a:fld>
            <a:endParaRPr lang="en-US" dirty="0"/>
          </a:p>
        </p:txBody>
      </p:sp>
    </p:spTree>
    <p:extLst>
      <p:ext uri="{BB962C8B-B14F-4D97-AF65-F5344CB8AC3E}">
        <p14:creationId xmlns:p14="http://schemas.microsoft.com/office/powerpoint/2010/main" val="1234024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Formatting Data</a:t>
            </a:r>
            <a:endParaRPr lang="en-IN" dirty="0"/>
          </a:p>
        </p:txBody>
      </p:sp>
      <p:sp>
        <p:nvSpPr>
          <p:cNvPr id="3" name="Content Placeholder 2"/>
          <p:cNvSpPr>
            <a:spLocks noGrp="1"/>
          </p:cNvSpPr>
          <p:nvPr>
            <p:ph idx="1"/>
          </p:nvPr>
        </p:nvSpPr>
        <p:spPr/>
        <p:txBody>
          <a:bodyPr/>
          <a:lstStyle/>
          <a:p>
            <a:pPr marL="0" indent="0">
              <a:buNone/>
            </a:pPr>
            <a:r>
              <a:rPr lang="en-US" b="1" dirty="0"/>
              <a:t>Formatting with the Properties tab</a:t>
            </a:r>
          </a:p>
          <a:p>
            <a:pPr algn="just"/>
            <a:r>
              <a:rPr lang="en-US" dirty="0"/>
              <a:t>For more data formatting options one can use the Number Format section in the Properties tab in the Sidebar.</a:t>
            </a:r>
          </a:p>
          <a:p>
            <a:pPr marL="0" indent="0">
              <a:buNone/>
            </a:pPr>
            <a:r>
              <a:rPr lang="en-US" dirty="0" smtClean="0"/>
              <a:t/>
            </a:r>
            <a:br>
              <a:rPr lang="en-US" dirty="0" smtClean="0"/>
            </a:br>
            <a:r>
              <a:rPr lang="en-US" dirty="0" smtClean="0"/>
              <a:t/>
            </a:r>
            <a:br>
              <a:rPr lang="en-US" dirty="0" smtClean="0"/>
            </a:br>
            <a:endParaRPr lang="en-IN" dirty="0"/>
          </a:p>
        </p:txBody>
      </p:sp>
      <p:pic>
        <p:nvPicPr>
          <p:cNvPr id="4098" name="Picture 2" descr="https://elearn.ellak.gr/pluginfile.php/4510/mod_page/content/23/calc-number-format-side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366" y="2558057"/>
            <a:ext cx="4076668" cy="259688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45</a:t>
            </a:fld>
            <a:endParaRPr lang="en-US" dirty="0"/>
          </a:p>
        </p:txBody>
      </p:sp>
    </p:spTree>
    <p:extLst>
      <p:ext uri="{BB962C8B-B14F-4D97-AF65-F5344CB8AC3E}">
        <p14:creationId xmlns:p14="http://schemas.microsoft.com/office/powerpoint/2010/main" val="2873024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235" y="1219183"/>
            <a:ext cx="10515600" cy="4351338"/>
          </a:xfrm>
        </p:spPr>
        <p:txBody>
          <a:bodyPr/>
          <a:lstStyle/>
          <a:p>
            <a:pPr marL="0" indent="0">
              <a:buNone/>
            </a:pPr>
            <a:r>
              <a:rPr lang="en-IN" b="1" dirty="0"/>
              <a:t>The Format Cells window</a:t>
            </a:r>
          </a:p>
          <a:p>
            <a:pPr algn="just"/>
            <a:r>
              <a:rPr lang="en-US" dirty="0"/>
              <a:t>In this window </a:t>
            </a:r>
            <a:r>
              <a:rPr lang="en-US" dirty="0" smtClean="0"/>
              <a:t>one has all </a:t>
            </a:r>
            <a:r>
              <a:rPr lang="en-US" dirty="0"/>
              <a:t>the formatting options available. </a:t>
            </a:r>
            <a:endParaRPr lang="en-US" dirty="0" smtClean="0"/>
          </a:p>
          <a:p>
            <a:pPr algn="just"/>
            <a:r>
              <a:rPr lang="en-US" dirty="0" smtClean="0"/>
              <a:t>To </a:t>
            </a:r>
            <a:r>
              <a:rPr lang="en-US" dirty="0"/>
              <a:t>open this window click </a:t>
            </a:r>
            <a:r>
              <a:rPr lang="en-US" dirty="0" smtClean="0"/>
              <a:t>the </a:t>
            </a:r>
            <a:r>
              <a:rPr lang="en-US" dirty="0"/>
              <a:t>icon in the sidebar or use the context menu item </a:t>
            </a:r>
            <a:r>
              <a:rPr lang="en-US" i="1" dirty="0"/>
              <a:t>Format </a:t>
            </a:r>
            <a:r>
              <a:rPr lang="en-US" i="1" dirty="0" smtClean="0"/>
              <a:t>cells</a:t>
            </a:r>
            <a:r>
              <a:rPr lang="en-US" dirty="0" smtClean="0"/>
              <a:t>.</a:t>
            </a:r>
          </a:p>
          <a:p>
            <a:pPr algn="just"/>
            <a:r>
              <a:rPr lang="en-US" dirty="0" smtClean="0"/>
              <a:t>Choose </a:t>
            </a:r>
            <a:r>
              <a:rPr lang="en-US" dirty="0"/>
              <a:t>the </a:t>
            </a:r>
            <a:r>
              <a:rPr lang="en-US" i="1" dirty="0"/>
              <a:t>Category</a:t>
            </a:r>
            <a:r>
              <a:rPr lang="en-US" dirty="0"/>
              <a:t> and the </a:t>
            </a:r>
            <a:r>
              <a:rPr lang="en-US" i="1" dirty="0"/>
              <a:t>Format</a:t>
            </a:r>
            <a:r>
              <a:rPr lang="en-US" dirty="0"/>
              <a:t> type. A preview of how data is displayed is shown on the right of the Cell formatting window. If </a:t>
            </a:r>
            <a:r>
              <a:rPr lang="en-US" dirty="0" smtClean="0"/>
              <a:t>one </a:t>
            </a:r>
            <a:r>
              <a:rPr lang="en-US" dirty="0"/>
              <a:t>must use a formatting from a different locale change the </a:t>
            </a:r>
            <a:r>
              <a:rPr lang="en-US" i="1" dirty="0"/>
              <a:t>Language</a:t>
            </a:r>
            <a:r>
              <a:rPr lang="en-US" dirty="0"/>
              <a:t> in the drop down menu.</a:t>
            </a:r>
          </a:p>
          <a:p>
            <a:pPr marL="0" indent="0">
              <a:buNone/>
            </a:pPr>
            <a:r>
              <a:rPr lang="en-US" dirty="0" smtClean="0"/>
              <a:t/>
            </a:r>
            <a:br>
              <a:rPr lang="en-US" dirty="0" smtClean="0"/>
            </a:br>
            <a:r>
              <a:rPr lang="en-IN" dirty="0" smtClean="0"/>
              <a:t/>
            </a:r>
            <a:br>
              <a:rPr lang="en-IN" dirty="0" smtClean="0"/>
            </a:br>
            <a:endParaRPr lang="en-IN" dirty="0"/>
          </a:p>
        </p:txBody>
      </p:sp>
      <p:pic>
        <p:nvPicPr>
          <p:cNvPr id="5124" name="Picture 4" descr="https://elearn.ellak.gr/pluginfile.php/4510/mod_page/content/23/calc-format-cells-dialog-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60" y="3495722"/>
            <a:ext cx="5379449" cy="346037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46</a:t>
            </a:fld>
            <a:endParaRPr lang="en-US" dirty="0"/>
          </a:p>
        </p:txBody>
      </p:sp>
      <p:sp>
        <p:nvSpPr>
          <p:cNvPr id="5" name="Title 1"/>
          <p:cNvSpPr>
            <a:spLocks noGrp="1"/>
          </p:cNvSpPr>
          <p:nvPr>
            <p:ph type="title"/>
          </p:nvPr>
        </p:nvSpPr>
        <p:spPr>
          <a:xfrm>
            <a:off x="1121103" y="761983"/>
            <a:ext cx="10680741" cy="452441"/>
          </a:xfrm>
        </p:spPr>
        <p:txBody>
          <a:bodyPr/>
          <a:lstStyle/>
          <a:p>
            <a:r>
              <a:rPr lang="en-IN" sz="2400" b="1" dirty="0"/>
              <a:t>Formatting Data</a:t>
            </a:r>
            <a:endParaRPr lang="en-IN" dirty="0"/>
          </a:p>
        </p:txBody>
      </p:sp>
    </p:spTree>
    <p:extLst>
      <p:ext uri="{BB962C8B-B14F-4D97-AF65-F5344CB8AC3E}">
        <p14:creationId xmlns:p14="http://schemas.microsoft.com/office/powerpoint/2010/main" val="3522442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b="1" dirty="0"/>
              <a:t>Date and Time</a:t>
            </a:r>
          </a:p>
          <a:p>
            <a:pPr marL="0" indent="0" algn="just">
              <a:buNone/>
            </a:pPr>
            <a:r>
              <a:rPr lang="en-US" dirty="0"/>
              <a:t>It is important to understand that </a:t>
            </a:r>
            <a:r>
              <a:rPr lang="en-US" b="1" dirty="0"/>
              <a:t>Date</a:t>
            </a:r>
            <a:r>
              <a:rPr lang="en-US" dirty="0"/>
              <a:t> and </a:t>
            </a:r>
            <a:r>
              <a:rPr lang="en-US" b="1" dirty="0"/>
              <a:t>Time</a:t>
            </a:r>
            <a:r>
              <a:rPr lang="en-US" dirty="0"/>
              <a:t> in </a:t>
            </a:r>
            <a:r>
              <a:rPr lang="en-US" dirty="0" err="1"/>
              <a:t>Calc</a:t>
            </a:r>
            <a:r>
              <a:rPr lang="en-US" dirty="0"/>
              <a:t> are stored and treated internally as numbers. However you can format the display of a date and time to one of the available formats. To enter a </a:t>
            </a:r>
            <a:r>
              <a:rPr lang="en-US" b="1" dirty="0"/>
              <a:t>date</a:t>
            </a:r>
            <a:r>
              <a:rPr lang="en-US" dirty="0"/>
              <a:t> you must separate the date elements with a slash (/) or a hyphen (–). The date format automatically changes to the selected format used by Calc. When you enter a </a:t>
            </a:r>
            <a:r>
              <a:rPr lang="en-US" b="1" dirty="0"/>
              <a:t>time</a:t>
            </a:r>
            <a:r>
              <a:rPr lang="en-US" dirty="0"/>
              <a:t>, separate time elements with colons, for example 10:43:45. The time format automatically changes to the selected format used by Calc. In both cases </a:t>
            </a:r>
            <a:r>
              <a:rPr lang="en-US" dirty="0" err="1"/>
              <a:t>Calc</a:t>
            </a:r>
            <a:r>
              <a:rPr lang="en-US" dirty="0"/>
              <a:t> recognizes the data you entered as date or time and not as simple text or numbers.</a:t>
            </a:r>
          </a:p>
          <a:p>
            <a:pPr marL="0" indent="0">
              <a:buNone/>
            </a:pPr>
            <a:r>
              <a:rPr lang="en-US" dirty="0"/>
              <a:t>The following are valid date or time formats:</a:t>
            </a:r>
          </a:p>
          <a:p>
            <a:r>
              <a:rPr lang="en-US" dirty="0"/>
              <a:t>20/10/2012</a:t>
            </a:r>
          </a:p>
          <a:p>
            <a:r>
              <a:rPr lang="en-US" dirty="0"/>
              <a:t>20-10-2012</a:t>
            </a:r>
          </a:p>
          <a:p>
            <a:r>
              <a:rPr lang="en-US" dirty="0"/>
              <a:t>20 Oct 2012</a:t>
            </a:r>
          </a:p>
          <a:p>
            <a:r>
              <a:rPr lang="en-US" dirty="0"/>
              <a:t>10:43:45</a:t>
            </a:r>
          </a:p>
          <a:p>
            <a:r>
              <a:rPr lang="en-US" dirty="0"/>
              <a:t>10:43 AM</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47</a:t>
            </a:fld>
            <a:endParaRPr lang="en-US" dirty="0"/>
          </a:p>
        </p:txBody>
      </p:sp>
      <p:sp>
        <p:nvSpPr>
          <p:cNvPr id="5" name="Title 1"/>
          <p:cNvSpPr>
            <a:spLocks noGrp="1"/>
          </p:cNvSpPr>
          <p:nvPr>
            <p:ph type="title"/>
          </p:nvPr>
        </p:nvSpPr>
        <p:spPr>
          <a:xfrm>
            <a:off x="1320800" y="761982"/>
            <a:ext cx="10680741" cy="452441"/>
          </a:xfrm>
        </p:spPr>
        <p:txBody>
          <a:bodyPr/>
          <a:lstStyle/>
          <a:p>
            <a:r>
              <a:rPr lang="en-IN" sz="2400" b="1" dirty="0"/>
              <a:t>Formatting Data</a:t>
            </a:r>
            <a:endParaRPr lang="en-IN" dirty="0"/>
          </a:p>
        </p:txBody>
      </p:sp>
    </p:spTree>
    <p:extLst>
      <p:ext uri="{BB962C8B-B14F-4D97-AF65-F5344CB8AC3E}">
        <p14:creationId xmlns:p14="http://schemas.microsoft.com/office/powerpoint/2010/main" val="41062662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Once </a:t>
            </a:r>
            <a:r>
              <a:rPr lang="en-US" dirty="0" smtClean="0"/>
              <a:t>date </a:t>
            </a:r>
            <a:r>
              <a:rPr lang="en-US" dirty="0"/>
              <a:t>or </a:t>
            </a:r>
            <a:r>
              <a:rPr lang="en-US" dirty="0" smtClean="0"/>
              <a:t>time has been entered, one </a:t>
            </a:r>
            <a:r>
              <a:rPr lang="en-US" dirty="0"/>
              <a:t>can change the default format to one of the available </a:t>
            </a:r>
            <a:r>
              <a:rPr lang="en-US" dirty="0" smtClean="0"/>
              <a:t>formatting </a:t>
            </a:r>
            <a:r>
              <a:rPr lang="en-US" dirty="0"/>
              <a:t>options for date and time. Use the Format Cell window to list and preview the available formats.</a:t>
            </a:r>
          </a:p>
          <a:p>
            <a:pPr marL="0" indent="0">
              <a:buNone/>
            </a:pPr>
            <a:r>
              <a:rPr lang="en-US" dirty="0" smtClean="0"/>
              <a:t/>
            </a:r>
            <a:br>
              <a:rPr lang="en-US" dirty="0" smtClean="0"/>
            </a:br>
            <a:endParaRPr lang="en-IN" dirty="0"/>
          </a:p>
        </p:txBody>
      </p:sp>
      <p:pic>
        <p:nvPicPr>
          <p:cNvPr id="6146" name="Picture 2" descr="https://elearn.ellak.gr/pluginfile.php/4510/mod_page/content/23/calc-format-cells-d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2599509"/>
            <a:ext cx="8176290" cy="251848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48</a:t>
            </a:fld>
            <a:endParaRPr lang="en-US" dirty="0"/>
          </a:p>
        </p:txBody>
      </p:sp>
      <p:sp>
        <p:nvSpPr>
          <p:cNvPr id="6" name="Title 1"/>
          <p:cNvSpPr>
            <a:spLocks noGrp="1"/>
          </p:cNvSpPr>
          <p:nvPr>
            <p:ph type="title"/>
          </p:nvPr>
        </p:nvSpPr>
        <p:spPr/>
        <p:txBody>
          <a:bodyPr/>
          <a:lstStyle/>
          <a:p>
            <a:r>
              <a:rPr lang="en-IN" sz="2400" b="1" dirty="0"/>
              <a:t>Formatting Data</a:t>
            </a:r>
            <a:endParaRPr lang="en-IN" dirty="0"/>
          </a:p>
        </p:txBody>
      </p:sp>
    </p:spTree>
    <p:extLst>
      <p:ext uri="{BB962C8B-B14F-4D97-AF65-F5344CB8AC3E}">
        <p14:creationId xmlns:p14="http://schemas.microsoft.com/office/powerpoint/2010/main" val="42472174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Formatting </a:t>
            </a:r>
            <a:r>
              <a:rPr lang="en-IN" b="1" dirty="0" smtClean="0"/>
              <a:t>Cells</a:t>
            </a:r>
            <a:endParaRPr lang="en-IN" dirty="0"/>
          </a:p>
        </p:txBody>
      </p:sp>
      <p:sp>
        <p:nvSpPr>
          <p:cNvPr id="3" name="Content Placeholder 2"/>
          <p:cNvSpPr>
            <a:spLocks noGrp="1"/>
          </p:cNvSpPr>
          <p:nvPr>
            <p:ph idx="1"/>
          </p:nvPr>
        </p:nvSpPr>
        <p:spPr/>
        <p:txBody>
          <a:bodyPr/>
          <a:lstStyle/>
          <a:p>
            <a:pPr marL="0" indent="0" algn="just">
              <a:buNone/>
            </a:pPr>
            <a:r>
              <a:rPr lang="en-US" dirty="0"/>
              <a:t>Cells in a spreadsheet have similar properties with table cells in Writer.  </a:t>
            </a:r>
            <a:r>
              <a:rPr lang="en-US" dirty="0" smtClean="0"/>
              <a:t>One </a:t>
            </a:r>
            <a:r>
              <a:rPr lang="en-US" dirty="0"/>
              <a:t>can format the appearance of cells like for example changing fonts, alignment, borders and background colors. To format a cell or a group of cells </a:t>
            </a:r>
            <a:r>
              <a:rPr lang="en-US" dirty="0" smtClean="0"/>
              <a:t>one </a:t>
            </a:r>
            <a:r>
              <a:rPr lang="en-US" dirty="0"/>
              <a:t>can use one of the following tools:</a:t>
            </a:r>
          </a:p>
          <a:p>
            <a:pPr algn="just"/>
            <a:r>
              <a:rPr lang="en-US" dirty="0" smtClean="0"/>
              <a:t>Formatting toolbar</a:t>
            </a:r>
            <a:endParaRPr lang="en-US" dirty="0"/>
          </a:p>
          <a:p>
            <a:pPr algn="just"/>
            <a:r>
              <a:rPr lang="en-US" dirty="0"/>
              <a:t>Sidebar</a:t>
            </a:r>
          </a:p>
          <a:p>
            <a:pPr algn="just"/>
            <a:r>
              <a:rPr lang="en-US" dirty="0"/>
              <a:t>Format Cell window</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49</a:t>
            </a:fld>
            <a:endParaRPr lang="en-US" dirty="0"/>
          </a:p>
        </p:txBody>
      </p:sp>
    </p:spTree>
    <p:extLst>
      <p:ext uri="{BB962C8B-B14F-4D97-AF65-F5344CB8AC3E}">
        <p14:creationId xmlns:p14="http://schemas.microsoft.com/office/powerpoint/2010/main" val="2417219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a:t>
            </a:r>
            <a:r>
              <a:rPr lang="en-IN" b="1" dirty="0" smtClean="0"/>
              <a:t>Spreadsheets</a:t>
            </a:r>
            <a:endParaRPr lang="en-IN" dirty="0"/>
          </a:p>
        </p:txBody>
      </p:sp>
      <p:sp>
        <p:nvSpPr>
          <p:cNvPr id="3" name="Content Placeholder 2"/>
          <p:cNvSpPr>
            <a:spLocks noGrp="1"/>
          </p:cNvSpPr>
          <p:nvPr>
            <p:ph idx="1"/>
          </p:nvPr>
        </p:nvSpPr>
        <p:spPr/>
        <p:txBody>
          <a:bodyPr/>
          <a:lstStyle/>
          <a:p>
            <a:pPr marL="0" indent="0" algn="just">
              <a:buNone/>
            </a:pPr>
            <a:r>
              <a:rPr lang="en-US" dirty="0"/>
              <a:t>A spreadsheet is a computer application </a:t>
            </a:r>
            <a:r>
              <a:rPr lang="en-US" dirty="0" smtClean="0"/>
              <a:t>for </a:t>
            </a:r>
            <a:r>
              <a:rPr lang="en-US" dirty="0"/>
              <a:t>analysis, organization and storage of data in tabular </a:t>
            </a:r>
            <a:r>
              <a:rPr lang="en-US" dirty="0" smtClean="0"/>
              <a:t>form. Furthermore </a:t>
            </a:r>
            <a:r>
              <a:rPr lang="en-US" dirty="0"/>
              <a:t>in a spreadsheet we can manipulate </a:t>
            </a:r>
            <a:r>
              <a:rPr lang="en-US" dirty="0" smtClean="0"/>
              <a:t>the </a:t>
            </a:r>
            <a:r>
              <a:rPr lang="en-US" dirty="0"/>
              <a:t>data to produce certain results. . </a:t>
            </a:r>
            <a:r>
              <a:rPr lang="en-US" dirty="0" err="1"/>
              <a:t>Calc</a:t>
            </a:r>
            <a:r>
              <a:rPr lang="en-US" dirty="0"/>
              <a:t> is the spreadsheet component of </a:t>
            </a:r>
            <a:r>
              <a:rPr lang="en-US" dirty="0" err="1"/>
              <a:t>LibreOffice</a:t>
            </a:r>
            <a:r>
              <a:rPr lang="en-US" dirty="0"/>
              <a:t>. Other features provided by </a:t>
            </a:r>
            <a:r>
              <a:rPr lang="en-US" dirty="0" err="1"/>
              <a:t>Calc</a:t>
            </a:r>
            <a:r>
              <a:rPr lang="en-US" dirty="0"/>
              <a:t> include</a:t>
            </a:r>
            <a:r>
              <a:rPr lang="en-US" dirty="0" smtClean="0"/>
              <a:t>:</a:t>
            </a:r>
          </a:p>
          <a:p>
            <a:r>
              <a:rPr lang="en-US" dirty="0"/>
              <a:t>Functions, which can be used to create formulas to perform complex calculations on data.</a:t>
            </a:r>
          </a:p>
          <a:p>
            <a:r>
              <a:rPr lang="en-US" dirty="0"/>
              <a:t>Database functions to arrange, store, and filter data.</a:t>
            </a:r>
          </a:p>
          <a:p>
            <a:r>
              <a:rPr lang="en-US" dirty="0"/>
              <a:t>Dynamic charts giving a wide range of 2D and 3D charts.</a:t>
            </a:r>
          </a:p>
          <a:p>
            <a:r>
              <a:rPr lang="en-US" dirty="0"/>
              <a:t>Ability to open, edit, and save Microsoft Excel spreadsheets.</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a:t>
            </a:fld>
            <a:endParaRPr lang="en-US" dirty="0"/>
          </a:p>
        </p:txBody>
      </p:sp>
    </p:spTree>
    <p:extLst>
      <p:ext uri="{BB962C8B-B14F-4D97-AF65-F5344CB8AC3E}">
        <p14:creationId xmlns:p14="http://schemas.microsoft.com/office/powerpoint/2010/main" val="3357083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305" y="1219183"/>
            <a:ext cx="10515600" cy="5604395"/>
          </a:xfrm>
        </p:spPr>
        <p:txBody>
          <a:bodyPr>
            <a:normAutofit/>
          </a:bodyPr>
          <a:lstStyle/>
          <a:p>
            <a:pPr marL="0" indent="0">
              <a:buNone/>
            </a:pPr>
            <a:r>
              <a:rPr lang="en-IN" b="1" dirty="0" smtClean="0"/>
              <a:t>Formatting </a:t>
            </a:r>
            <a:r>
              <a:rPr lang="en-IN" b="1" dirty="0"/>
              <a:t>characters</a:t>
            </a:r>
          </a:p>
          <a:p>
            <a:pPr algn="just"/>
            <a:r>
              <a:rPr lang="en-US" dirty="0"/>
              <a:t>When one </a:t>
            </a:r>
            <a:r>
              <a:rPr lang="en-US" dirty="0" smtClean="0"/>
              <a:t>clicks </a:t>
            </a:r>
            <a:r>
              <a:rPr lang="en-US" dirty="0"/>
              <a:t>on a cell or a group of cells one can apply character </a:t>
            </a:r>
            <a:r>
              <a:rPr lang="en-US" dirty="0" smtClean="0"/>
              <a:t>formatting </a:t>
            </a:r>
            <a:r>
              <a:rPr lang="en-US" dirty="0"/>
              <a:t>using the toolbar or the Sidebar. This formatting applies to all contents of the cell or cells.</a:t>
            </a:r>
          </a:p>
          <a:p>
            <a:endParaRPr lang="en-US" dirty="0" smtClean="0"/>
          </a:p>
          <a:p>
            <a:endParaRPr lang="en-US" dirty="0" smtClean="0"/>
          </a:p>
          <a:p>
            <a:endParaRPr lang="en-US" dirty="0"/>
          </a:p>
          <a:p>
            <a:endParaRPr lang="en-US" dirty="0"/>
          </a:p>
          <a:p>
            <a:r>
              <a:rPr lang="en-US" dirty="0"/>
              <a:t>To format </a:t>
            </a:r>
            <a:r>
              <a:rPr lang="en-US" b="1" dirty="0"/>
              <a:t>part</a:t>
            </a:r>
            <a:r>
              <a:rPr lang="en-US" dirty="0"/>
              <a:t> of a text in a cell double click inside the cell, select the text and the apply the formatting.</a:t>
            </a:r>
          </a:p>
          <a:p>
            <a:pPr marL="0" indent="0">
              <a:buNone/>
            </a:pPr>
            <a:r>
              <a:rPr lang="en-US" dirty="0" smtClean="0"/>
              <a:t/>
            </a:r>
            <a:br>
              <a:rPr lang="en-US" dirty="0" smtClean="0"/>
            </a:br>
            <a:r>
              <a:rPr lang="en-US" dirty="0" smtClean="0"/>
              <a:t/>
            </a:r>
            <a:br>
              <a:rPr lang="en-US" dirty="0" smtClean="0"/>
            </a:br>
            <a:endParaRPr lang="en-IN" dirty="0"/>
          </a:p>
        </p:txBody>
      </p:sp>
      <p:pic>
        <p:nvPicPr>
          <p:cNvPr id="7170" name="Picture 2" descr="https://elearn.ellak.gr/pluginfile.php/6574/mod_page/content/21/calc-character-formatt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522" y="2703349"/>
            <a:ext cx="4254054" cy="13180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elearn.ellak.gr/pluginfile.php/6574/mod_page/content/21/calc-character-formattin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522" y="4807309"/>
            <a:ext cx="4057502" cy="12303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50</a:t>
            </a:fld>
            <a:endParaRPr lang="en-US" dirty="0"/>
          </a:p>
        </p:txBody>
      </p:sp>
      <p:sp>
        <p:nvSpPr>
          <p:cNvPr id="7" name="Title 1"/>
          <p:cNvSpPr>
            <a:spLocks noGrp="1"/>
          </p:cNvSpPr>
          <p:nvPr>
            <p:ph type="title"/>
          </p:nvPr>
        </p:nvSpPr>
        <p:spPr>
          <a:xfrm>
            <a:off x="1320800" y="761982"/>
            <a:ext cx="10680741" cy="452441"/>
          </a:xfrm>
        </p:spPr>
        <p:txBody>
          <a:bodyPr>
            <a:normAutofit fontScale="90000"/>
          </a:bodyPr>
          <a:lstStyle/>
          <a:p>
            <a:r>
              <a:rPr lang="en-IN" b="1" dirty="0"/>
              <a:t>Formatting </a:t>
            </a:r>
            <a:r>
              <a:rPr lang="en-IN" b="1" dirty="0" smtClean="0"/>
              <a:t>Cells</a:t>
            </a:r>
            <a:endParaRPr lang="en-IN" dirty="0"/>
          </a:p>
        </p:txBody>
      </p:sp>
    </p:spTree>
    <p:extLst>
      <p:ext uri="{BB962C8B-B14F-4D97-AF65-F5344CB8AC3E}">
        <p14:creationId xmlns:p14="http://schemas.microsoft.com/office/powerpoint/2010/main" val="19529808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b="1" dirty="0"/>
              <a:t>Cell Alignment</a:t>
            </a:r>
          </a:p>
          <a:p>
            <a:pPr algn="just"/>
            <a:r>
              <a:rPr lang="en-US" dirty="0" smtClean="0"/>
              <a:t>One </a:t>
            </a:r>
            <a:r>
              <a:rPr lang="en-US" dirty="0"/>
              <a:t>can align the contents of a cell both vertically and horizontally. The results of each alignment type are shown in the table below</a:t>
            </a:r>
            <a:r>
              <a:rPr lang="en-US" dirty="0" smtClean="0"/>
              <a:t>.</a:t>
            </a:r>
          </a:p>
          <a:p>
            <a:pPr algn="just"/>
            <a:endParaRPr lang="en-US" dirty="0"/>
          </a:p>
          <a:p>
            <a:pPr algn="just"/>
            <a:endParaRPr lang="en-US" dirty="0" smtClean="0"/>
          </a:p>
          <a:p>
            <a:pPr algn="just"/>
            <a:endParaRPr lang="en-US" dirty="0"/>
          </a:p>
          <a:p>
            <a:pPr algn="just"/>
            <a:endParaRPr lang="en-US" dirty="0" smtClean="0"/>
          </a:p>
          <a:p>
            <a:r>
              <a:rPr lang="en-US" dirty="0"/>
              <a:t>To align cells use the alignments buttons on the Formatting toolbar.</a:t>
            </a:r>
          </a:p>
          <a:p>
            <a:pPr marL="0" indent="0">
              <a:buNone/>
            </a:pPr>
            <a:r>
              <a:rPr lang="en-US" dirty="0" smtClean="0"/>
              <a:t/>
            </a:r>
            <a:br>
              <a:rPr lang="en-US" dirty="0" smtClean="0"/>
            </a:br>
            <a:endParaRPr lang="en-IN" dirty="0"/>
          </a:p>
        </p:txBody>
      </p:sp>
      <p:pic>
        <p:nvPicPr>
          <p:cNvPr id="8194" name="Picture 2" descr="https://elearn.ellak.gr/pluginfile.php/6574/mod_page/content/21/calc-cell-alignment-typ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481" y="2178714"/>
            <a:ext cx="4181723" cy="187077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elearn.ellak.gr/pluginfile.php/6574/mod_page/content/21/Screenshot%20from%202017-12-12%2015-46-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729" y="4762257"/>
            <a:ext cx="4204254" cy="16118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51</a:t>
            </a:fld>
            <a:endParaRPr lang="en-US" dirty="0"/>
          </a:p>
        </p:txBody>
      </p:sp>
      <p:sp>
        <p:nvSpPr>
          <p:cNvPr id="7" name="Title 1"/>
          <p:cNvSpPr>
            <a:spLocks noGrp="1"/>
          </p:cNvSpPr>
          <p:nvPr>
            <p:ph type="title"/>
          </p:nvPr>
        </p:nvSpPr>
        <p:spPr/>
        <p:txBody>
          <a:bodyPr>
            <a:normAutofit fontScale="90000"/>
          </a:bodyPr>
          <a:lstStyle/>
          <a:p>
            <a:r>
              <a:rPr lang="en-IN" b="1" dirty="0"/>
              <a:t>Formatting </a:t>
            </a:r>
            <a:r>
              <a:rPr lang="en-IN" b="1" dirty="0" smtClean="0"/>
              <a:t>Cells</a:t>
            </a:r>
            <a:endParaRPr lang="en-IN" dirty="0"/>
          </a:p>
        </p:txBody>
      </p:sp>
    </p:spTree>
    <p:extLst>
      <p:ext uri="{BB962C8B-B14F-4D97-AF65-F5344CB8AC3E}">
        <p14:creationId xmlns:p14="http://schemas.microsoft.com/office/powerpoint/2010/main" val="1366095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Or one can use the Alignment Section on the Sidebar.</a:t>
            </a:r>
          </a:p>
          <a:p>
            <a:endParaRPr lang="en-IN" dirty="0"/>
          </a:p>
        </p:txBody>
      </p:sp>
      <p:pic>
        <p:nvPicPr>
          <p:cNvPr id="9218" name="Picture 2" descr="https://elearn.ellak.gr/pluginfile.php/6574/mod_page/content/21/calc-cell-alignment-side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028" y="2252652"/>
            <a:ext cx="4406332" cy="30373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52</a:t>
            </a:fld>
            <a:endParaRPr lang="en-US" dirty="0"/>
          </a:p>
        </p:txBody>
      </p:sp>
      <p:sp>
        <p:nvSpPr>
          <p:cNvPr id="6" name="Title 1"/>
          <p:cNvSpPr>
            <a:spLocks noGrp="1"/>
          </p:cNvSpPr>
          <p:nvPr>
            <p:ph type="title"/>
          </p:nvPr>
        </p:nvSpPr>
        <p:spPr/>
        <p:txBody>
          <a:bodyPr>
            <a:normAutofit fontScale="90000"/>
          </a:bodyPr>
          <a:lstStyle/>
          <a:p>
            <a:r>
              <a:rPr lang="en-IN" b="1" dirty="0"/>
              <a:t>Formatting </a:t>
            </a:r>
            <a:r>
              <a:rPr lang="en-IN" b="1" dirty="0" smtClean="0"/>
              <a:t>Cells</a:t>
            </a:r>
            <a:endParaRPr lang="en-IN" dirty="0"/>
          </a:p>
        </p:txBody>
      </p:sp>
    </p:spTree>
    <p:extLst>
      <p:ext uri="{BB962C8B-B14F-4D97-AF65-F5344CB8AC3E}">
        <p14:creationId xmlns:p14="http://schemas.microsoft.com/office/powerpoint/2010/main" val="9708821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Text wrapping</a:t>
            </a:r>
          </a:p>
          <a:p>
            <a:pPr algn="just"/>
            <a:r>
              <a:rPr lang="en-US" dirty="0"/>
              <a:t>Text entered into a cell does not wrap around cell borders. To change this behavior one must enable </a:t>
            </a:r>
            <a:r>
              <a:rPr lang="en-US" i="1" dirty="0"/>
              <a:t>Text </a:t>
            </a:r>
            <a:r>
              <a:rPr lang="en-US" i="1" dirty="0" smtClean="0"/>
              <a:t>Wrapping</a:t>
            </a:r>
            <a:r>
              <a:rPr lang="en-US" dirty="0"/>
              <a:t> on a cell or group of cells. To enable </a:t>
            </a:r>
            <a:r>
              <a:rPr lang="en-US" i="1" dirty="0"/>
              <a:t>Text </a:t>
            </a:r>
            <a:r>
              <a:rPr lang="en-US" i="1" dirty="0" smtClean="0"/>
              <a:t>Wrapping</a:t>
            </a:r>
            <a:r>
              <a:rPr lang="en-US" dirty="0"/>
              <a:t> use </a:t>
            </a:r>
            <a:r>
              <a:rPr lang="en-US" dirty="0" smtClean="0"/>
              <a:t>the </a:t>
            </a:r>
            <a:r>
              <a:rPr lang="en-US" i="1" dirty="0" smtClean="0"/>
              <a:t>wrap text</a:t>
            </a:r>
            <a:r>
              <a:rPr lang="en-US" dirty="0" smtClean="0"/>
              <a:t> button </a:t>
            </a:r>
            <a:r>
              <a:rPr lang="en-US" dirty="0"/>
              <a:t>from the Formatting toolbar or the Sidebar.</a:t>
            </a:r>
            <a:endParaRPr lang="en-IN" dirty="0"/>
          </a:p>
        </p:txBody>
      </p:sp>
      <p:pic>
        <p:nvPicPr>
          <p:cNvPr id="10244" name="Picture 4" descr="https://elearn.ellak.gr/pluginfile.php/6574/mod_page/content/21/calc-text-wrap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211" y="3218801"/>
            <a:ext cx="4289261" cy="233959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53</a:t>
            </a:fld>
            <a:endParaRPr lang="en-US" dirty="0"/>
          </a:p>
        </p:txBody>
      </p:sp>
      <p:sp>
        <p:nvSpPr>
          <p:cNvPr id="6" name="Title 1"/>
          <p:cNvSpPr>
            <a:spLocks noGrp="1"/>
          </p:cNvSpPr>
          <p:nvPr>
            <p:ph type="title"/>
          </p:nvPr>
        </p:nvSpPr>
        <p:spPr/>
        <p:txBody>
          <a:bodyPr>
            <a:normAutofit fontScale="90000"/>
          </a:bodyPr>
          <a:lstStyle/>
          <a:p>
            <a:r>
              <a:rPr lang="en-IN" b="1" dirty="0"/>
              <a:t>Formatting </a:t>
            </a:r>
            <a:r>
              <a:rPr lang="en-IN" b="1" dirty="0" smtClean="0"/>
              <a:t>Cells</a:t>
            </a:r>
            <a:endParaRPr lang="en-IN" dirty="0"/>
          </a:p>
        </p:txBody>
      </p:sp>
    </p:spTree>
    <p:extLst>
      <p:ext uri="{BB962C8B-B14F-4D97-AF65-F5344CB8AC3E}">
        <p14:creationId xmlns:p14="http://schemas.microsoft.com/office/powerpoint/2010/main" val="8377722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Merging and Splitting cells</a:t>
            </a:r>
          </a:p>
          <a:p>
            <a:pPr algn="just"/>
            <a:r>
              <a:rPr lang="en-US" dirty="0" smtClean="0"/>
              <a:t>One </a:t>
            </a:r>
            <a:r>
              <a:rPr lang="en-US" dirty="0"/>
              <a:t>can merge two or more cells and combine them to one. To merge select the cells and click on the </a:t>
            </a:r>
            <a:r>
              <a:rPr lang="en-US" i="1" dirty="0" smtClean="0"/>
              <a:t>merge cells</a:t>
            </a:r>
            <a:r>
              <a:rPr lang="en-US" dirty="0" smtClean="0"/>
              <a:t> button</a:t>
            </a:r>
            <a:r>
              <a:rPr lang="en-US" dirty="0"/>
              <a:t>. </a:t>
            </a:r>
            <a:r>
              <a:rPr lang="en-US" dirty="0" err="1"/>
              <a:t>Calc</a:t>
            </a:r>
            <a:r>
              <a:rPr lang="en-US" dirty="0"/>
              <a:t> will ask </a:t>
            </a:r>
            <a:r>
              <a:rPr lang="en-US" dirty="0" smtClean="0"/>
              <a:t>if one wants </a:t>
            </a:r>
            <a:r>
              <a:rPr lang="en-US" dirty="0"/>
              <a:t>to move the contents of the second cell to the first. To split the cells back select the cells and click again on the merge button.</a:t>
            </a:r>
            <a:endParaRPr lang="en-IN" dirty="0"/>
          </a:p>
        </p:txBody>
      </p:sp>
      <p:pic>
        <p:nvPicPr>
          <p:cNvPr id="11266" name="Picture 2" descr="https://elearn.ellak.gr/pluginfile.php/6574/mod_page/content/21/calc-celll-me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064" y="2979889"/>
            <a:ext cx="6159746" cy="21015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54</a:t>
            </a:fld>
            <a:endParaRPr lang="en-US" dirty="0"/>
          </a:p>
        </p:txBody>
      </p:sp>
      <p:sp>
        <p:nvSpPr>
          <p:cNvPr id="6" name="Title 1"/>
          <p:cNvSpPr>
            <a:spLocks noGrp="1"/>
          </p:cNvSpPr>
          <p:nvPr>
            <p:ph type="title"/>
          </p:nvPr>
        </p:nvSpPr>
        <p:spPr/>
        <p:txBody>
          <a:bodyPr>
            <a:normAutofit fontScale="90000"/>
          </a:bodyPr>
          <a:lstStyle/>
          <a:p>
            <a:r>
              <a:rPr lang="en-IN" b="1" dirty="0"/>
              <a:t>Formatting </a:t>
            </a:r>
            <a:r>
              <a:rPr lang="en-IN" b="1" dirty="0" smtClean="0"/>
              <a:t>Cells</a:t>
            </a:r>
            <a:endParaRPr lang="en-IN" dirty="0"/>
          </a:p>
        </p:txBody>
      </p:sp>
    </p:spTree>
    <p:extLst>
      <p:ext uri="{BB962C8B-B14F-4D97-AF65-F5344CB8AC3E}">
        <p14:creationId xmlns:p14="http://schemas.microsoft.com/office/powerpoint/2010/main" val="3490538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3503"/>
            <a:ext cx="10515600" cy="4963460"/>
          </a:xfrm>
        </p:spPr>
        <p:txBody>
          <a:bodyPr/>
          <a:lstStyle/>
          <a:p>
            <a:pPr marL="0" indent="0">
              <a:buNone/>
            </a:pPr>
            <a:r>
              <a:rPr lang="en-IN" b="1" dirty="0"/>
              <a:t>Cell Borders and background</a:t>
            </a:r>
          </a:p>
          <a:p>
            <a:pPr algn="just"/>
            <a:r>
              <a:rPr lang="en-US" dirty="0"/>
              <a:t>Using borders and background color one can format the cells in a spreadsheet in order to change the visual display of the data. An example of border formatting and background color is shown in the figure below.</a:t>
            </a:r>
            <a:endParaRPr lang="en-IN" dirty="0"/>
          </a:p>
        </p:txBody>
      </p:sp>
      <p:pic>
        <p:nvPicPr>
          <p:cNvPr id="12291" name="Picture 3" descr="https://elearn.ellak.gr/pluginfile.php/6574/mod_page/content/21/calc-cell-borders-backgrou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915" y="2957747"/>
            <a:ext cx="4298371" cy="244137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55</a:t>
            </a:fld>
            <a:endParaRPr lang="en-US" dirty="0"/>
          </a:p>
        </p:txBody>
      </p:sp>
      <p:sp>
        <p:nvSpPr>
          <p:cNvPr id="5" name="Title 1"/>
          <p:cNvSpPr>
            <a:spLocks noGrp="1"/>
          </p:cNvSpPr>
          <p:nvPr>
            <p:ph type="title"/>
          </p:nvPr>
        </p:nvSpPr>
        <p:spPr>
          <a:xfrm>
            <a:off x="1320800" y="761982"/>
            <a:ext cx="10680741" cy="452441"/>
          </a:xfrm>
        </p:spPr>
        <p:txBody>
          <a:bodyPr>
            <a:normAutofit fontScale="90000"/>
          </a:bodyPr>
          <a:lstStyle/>
          <a:p>
            <a:r>
              <a:rPr lang="en-IN" b="1" dirty="0"/>
              <a:t>Formatting </a:t>
            </a:r>
            <a:r>
              <a:rPr lang="en-IN" b="1" dirty="0" smtClean="0"/>
              <a:t>Cells</a:t>
            </a:r>
            <a:endParaRPr lang="en-IN" dirty="0"/>
          </a:p>
        </p:txBody>
      </p:sp>
    </p:spTree>
    <p:extLst>
      <p:ext uri="{BB962C8B-B14F-4D97-AF65-F5344CB8AC3E}">
        <p14:creationId xmlns:p14="http://schemas.microsoft.com/office/powerpoint/2010/main" val="15557900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307801"/>
            <a:ext cx="10515600" cy="5373658"/>
          </a:xfrm>
        </p:spPr>
        <p:txBody>
          <a:bodyPr/>
          <a:lstStyle/>
          <a:p>
            <a:pPr marL="0" indent="0">
              <a:buNone/>
            </a:pPr>
            <a:r>
              <a:rPr lang="en-IN" b="1" dirty="0"/>
              <a:t>Background color</a:t>
            </a:r>
          </a:p>
          <a:p>
            <a:pPr algn="just"/>
            <a:r>
              <a:rPr lang="en-US" dirty="0"/>
              <a:t>To apply background color to a cell or a group of cells, select and then click on the </a:t>
            </a:r>
            <a:r>
              <a:rPr lang="en-US" i="1" dirty="0"/>
              <a:t>background </a:t>
            </a:r>
            <a:r>
              <a:rPr lang="en-US" i="1" dirty="0" smtClean="0"/>
              <a:t>color</a:t>
            </a:r>
            <a:r>
              <a:rPr lang="en-US" dirty="0" smtClean="0"/>
              <a:t> button </a:t>
            </a:r>
            <a:r>
              <a:rPr lang="en-US" dirty="0"/>
              <a:t>on the Formatting toolbar. </a:t>
            </a:r>
            <a:endParaRPr lang="en-US" dirty="0" smtClean="0"/>
          </a:p>
          <a:p>
            <a:pPr algn="just"/>
            <a:r>
              <a:rPr lang="en-US" dirty="0" smtClean="0"/>
              <a:t>When </a:t>
            </a:r>
            <a:r>
              <a:rPr lang="en-US" dirty="0"/>
              <a:t>one </a:t>
            </a:r>
            <a:r>
              <a:rPr lang="en-US" dirty="0" smtClean="0"/>
              <a:t>clicks </a:t>
            </a:r>
            <a:r>
              <a:rPr lang="en-US" dirty="0"/>
              <a:t>on the arrow in this button one can select another color. Using the same button one can change the color or remove the background color (No Fill option).</a:t>
            </a:r>
            <a:endParaRPr lang="en-IN" dirty="0"/>
          </a:p>
        </p:txBody>
      </p:sp>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56</a:t>
            </a:fld>
            <a:endParaRPr lang="en-US" dirty="0"/>
          </a:p>
        </p:txBody>
      </p:sp>
      <p:sp>
        <p:nvSpPr>
          <p:cNvPr id="4" name="Title 1"/>
          <p:cNvSpPr>
            <a:spLocks noGrp="1"/>
          </p:cNvSpPr>
          <p:nvPr>
            <p:ph type="title"/>
          </p:nvPr>
        </p:nvSpPr>
        <p:spPr>
          <a:xfrm>
            <a:off x="1320800" y="761982"/>
            <a:ext cx="10680741" cy="452441"/>
          </a:xfrm>
        </p:spPr>
        <p:txBody>
          <a:bodyPr>
            <a:normAutofit fontScale="90000"/>
          </a:bodyPr>
          <a:lstStyle/>
          <a:p>
            <a:r>
              <a:rPr lang="en-IN" b="1" dirty="0"/>
              <a:t>Formatting </a:t>
            </a:r>
            <a:r>
              <a:rPr lang="en-IN" b="1" dirty="0" smtClean="0"/>
              <a:t>Cells</a:t>
            </a:r>
            <a:endParaRPr lang="en-IN" dirty="0"/>
          </a:p>
        </p:txBody>
      </p:sp>
      <p:pic>
        <p:nvPicPr>
          <p:cNvPr id="5" name="Picture 4" descr="https://elearn.ellak.gr/pluginfile.php/6574/mod_page/content/21/cacl-cell-apearance-section-side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059" y="4132259"/>
            <a:ext cx="3761882" cy="176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638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Borders</a:t>
            </a:r>
          </a:p>
          <a:p>
            <a:pPr algn="just"/>
            <a:r>
              <a:rPr lang="en-US" dirty="0"/>
              <a:t>To quickly set and style the borders around cells use the buttons from the Formatting toolbar. </a:t>
            </a:r>
            <a:r>
              <a:rPr lang="en-US" dirty="0" smtClean="0"/>
              <a:t>One </a:t>
            </a:r>
            <a:r>
              <a:rPr lang="en-US" dirty="0"/>
              <a:t>can set the border type, line style and color</a:t>
            </a:r>
            <a:r>
              <a:rPr lang="en-US" dirty="0" smtClean="0"/>
              <a:t>.</a:t>
            </a:r>
          </a:p>
          <a:p>
            <a:pPr algn="just"/>
            <a:endParaRPr lang="en-US" dirty="0"/>
          </a:p>
          <a:p>
            <a:pPr algn="just"/>
            <a:endParaRPr lang="en-US" dirty="0" smtClean="0"/>
          </a:p>
          <a:p>
            <a:pPr algn="just"/>
            <a:endParaRPr lang="en-US" dirty="0" smtClean="0"/>
          </a:p>
          <a:p>
            <a:r>
              <a:rPr lang="en-US" dirty="0"/>
              <a:t>Alternatively one can use the </a:t>
            </a:r>
            <a:r>
              <a:rPr lang="en-US" i="1" dirty="0"/>
              <a:t>Cell Appearance</a:t>
            </a:r>
            <a:r>
              <a:rPr lang="en-US" dirty="0"/>
              <a:t> section in the Sidebar</a:t>
            </a:r>
          </a:p>
          <a:p>
            <a:pPr marL="0" indent="0">
              <a:buNone/>
            </a:pPr>
            <a:r>
              <a:rPr lang="en-US" dirty="0" smtClean="0"/>
              <a:t/>
            </a:r>
            <a:br>
              <a:rPr lang="en-US" dirty="0" smtClean="0"/>
            </a:br>
            <a:endParaRPr lang="en-IN" dirty="0"/>
          </a:p>
        </p:txBody>
      </p:sp>
      <p:pic>
        <p:nvPicPr>
          <p:cNvPr id="14338" name="Picture 2" descr="https://elearn.ellak.gr/pluginfile.php/6574/mod_page/content/21/calc-cell-borders-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391" y="2378807"/>
            <a:ext cx="2827456" cy="12918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57</a:t>
            </a:fld>
            <a:endParaRPr lang="en-US" dirty="0"/>
          </a:p>
        </p:txBody>
      </p:sp>
      <p:sp>
        <p:nvSpPr>
          <p:cNvPr id="7" name="Title 1"/>
          <p:cNvSpPr>
            <a:spLocks noGrp="1"/>
          </p:cNvSpPr>
          <p:nvPr>
            <p:ph type="title"/>
          </p:nvPr>
        </p:nvSpPr>
        <p:spPr/>
        <p:txBody>
          <a:bodyPr>
            <a:normAutofit fontScale="90000"/>
          </a:bodyPr>
          <a:lstStyle/>
          <a:p>
            <a:r>
              <a:rPr lang="en-IN" b="1" dirty="0"/>
              <a:t>Formatting </a:t>
            </a:r>
            <a:r>
              <a:rPr lang="en-IN" b="1" dirty="0" smtClean="0"/>
              <a:t>Cells</a:t>
            </a:r>
            <a:endParaRPr lang="en-IN" dirty="0"/>
          </a:p>
        </p:txBody>
      </p:sp>
    </p:spTree>
    <p:extLst>
      <p:ext uri="{BB962C8B-B14F-4D97-AF65-F5344CB8AC3E}">
        <p14:creationId xmlns:p14="http://schemas.microsoft.com/office/powerpoint/2010/main" val="8652787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Conditional </a:t>
            </a:r>
            <a:r>
              <a:rPr lang="en-IN" b="1" dirty="0" smtClean="0"/>
              <a:t>Formatting</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58</a:t>
            </a:fld>
            <a:endParaRPr lang="en-US"/>
          </a:p>
        </p:txBody>
      </p:sp>
    </p:spTree>
    <p:extLst>
      <p:ext uri="{BB962C8B-B14F-4D97-AF65-F5344CB8AC3E}">
        <p14:creationId xmlns:p14="http://schemas.microsoft.com/office/powerpoint/2010/main" val="291170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One </a:t>
            </a:r>
            <a:r>
              <a:rPr lang="en-US" dirty="0"/>
              <a:t>can set up cell formats to change depending on conditions that one </a:t>
            </a:r>
            <a:r>
              <a:rPr lang="en-US" dirty="0" smtClean="0"/>
              <a:t>specifies. Conditional formatting </a:t>
            </a:r>
            <a:r>
              <a:rPr lang="en-US" dirty="0"/>
              <a:t>is used to highlight data that is outside the specifications that you have </a:t>
            </a:r>
            <a:r>
              <a:rPr lang="en-US" dirty="0" smtClean="0"/>
              <a:t>set.</a:t>
            </a:r>
          </a:p>
          <a:p>
            <a:pPr marL="0" indent="0" algn="just">
              <a:buNone/>
            </a:pPr>
            <a:r>
              <a:rPr lang="en-US" dirty="0" smtClean="0"/>
              <a:t>Conditional </a:t>
            </a:r>
            <a:r>
              <a:rPr lang="en-US" dirty="0"/>
              <a:t>formatting provides another way to </a:t>
            </a:r>
            <a:r>
              <a:rPr lang="en-US" b="1" dirty="0"/>
              <a:t>visualize</a:t>
            </a:r>
            <a:r>
              <a:rPr lang="en-US" dirty="0"/>
              <a:t> data inside a spreadsheet. Using this tool one can automatically apply formatting such as colors, icons, and data bars, to a range of cells based on a condition or cell value.</a:t>
            </a:r>
          </a:p>
          <a:p>
            <a:pPr marL="0" indent="0" algn="just">
              <a:buNone/>
            </a:pPr>
            <a:r>
              <a:rPr lang="en-US" dirty="0"/>
              <a:t>It is recommended not to overuse conditional formatting as this could have the opposite results and make your spreadsheet look confusing.</a:t>
            </a:r>
          </a:p>
          <a:p>
            <a:pPr marL="0" indent="0" algn="just">
              <a:buNone/>
            </a:pPr>
            <a:r>
              <a:rPr lang="en-US" dirty="0" err="1"/>
              <a:t>Calc</a:t>
            </a:r>
            <a:r>
              <a:rPr lang="en-US" dirty="0"/>
              <a:t> provides the following conditional </a:t>
            </a:r>
            <a:r>
              <a:rPr lang="en-US" dirty="0" smtClean="0"/>
              <a:t>formatting </a:t>
            </a:r>
            <a:r>
              <a:rPr lang="en-US" dirty="0"/>
              <a:t>types:</a:t>
            </a:r>
          </a:p>
          <a:p>
            <a:r>
              <a:rPr lang="en-US" dirty="0"/>
              <a:t>Condition</a:t>
            </a:r>
          </a:p>
          <a:p>
            <a:r>
              <a:rPr lang="en-US" dirty="0"/>
              <a:t>Color Scale</a:t>
            </a:r>
          </a:p>
          <a:p>
            <a:r>
              <a:rPr lang="en-US" dirty="0"/>
              <a:t>Data Bar</a:t>
            </a:r>
          </a:p>
          <a:p>
            <a:r>
              <a:rPr lang="en-US" dirty="0"/>
              <a:t>Icon Set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59</a:t>
            </a:fld>
            <a:endParaRPr lang="en-US" dirty="0"/>
          </a:p>
        </p:txBody>
      </p:sp>
    </p:spTree>
    <p:extLst>
      <p:ext uri="{BB962C8B-B14F-4D97-AF65-F5344CB8AC3E}">
        <p14:creationId xmlns:p14="http://schemas.microsoft.com/office/powerpoint/2010/main" val="317397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Spreadsheets, sheets, and </a:t>
            </a:r>
            <a:r>
              <a:rPr lang="en-IN" b="1" dirty="0" smtClean="0"/>
              <a:t>cells</a:t>
            </a:r>
            <a:endParaRPr lang="en-IN" dirty="0"/>
          </a:p>
        </p:txBody>
      </p:sp>
      <p:sp>
        <p:nvSpPr>
          <p:cNvPr id="3" name="Content Placeholder 2"/>
          <p:cNvSpPr>
            <a:spLocks noGrp="1"/>
          </p:cNvSpPr>
          <p:nvPr>
            <p:ph idx="1"/>
          </p:nvPr>
        </p:nvSpPr>
        <p:spPr/>
        <p:txBody>
          <a:bodyPr>
            <a:normAutofit/>
          </a:bodyPr>
          <a:lstStyle/>
          <a:p>
            <a:pPr algn="just"/>
            <a:r>
              <a:rPr lang="en-US" dirty="0"/>
              <a:t>In </a:t>
            </a:r>
            <a:r>
              <a:rPr lang="en-US" dirty="0" err="1"/>
              <a:t>Calc</a:t>
            </a:r>
            <a:r>
              <a:rPr lang="en-US" dirty="0"/>
              <a:t> you create files that are called </a:t>
            </a:r>
            <a:r>
              <a:rPr lang="en-US" b="1" dirty="0"/>
              <a:t>spreadsheets</a:t>
            </a:r>
            <a:r>
              <a:rPr lang="en-US" dirty="0"/>
              <a:t>. </a:t>
            </a:r>
            <a:endParaRPr lang="en-US" dirty="0" smtClean="0"/>
          </a:p>
          <a:p>
            <a:pPr algn="just"/>
            <a:r>
              <a:rPr lang="en-US" dirty="0" smtClean="0"/>
              <a:t>A </a:t>
            </a:r>
            <a:r>
              <a:rPr lang="en-US" dirty="0"/>
              <a:t>spreadsheet consist of a number of individual </a:t>
            </a:r>
            <a:r>
              <a:rPr lang="en-US" b="1" dirty="0"/>
              <a:t>sheets</a:t>
            </a:r>
            <a:r>
              <a:rPr lang="en-US" dirty="0"/>
              <a:t>, each sheet containing </a:t>
            </a:r>
            <a:r>
              <a:rPr lang="en-US" b="1" dirty="0"/>
              <a:t>cells</a:t>
            </a:r>
            <a:r>
              <a:rPr lang="en-US" dirty="0"/>
              <a:t> arranged in rows and columns. </a:t>
            </a:r>
            <a:endParaRPr lang="en-US" dirty="0" smtClean="0"/>
          </a:p>
          <a:p>
            <a:pPr algn="just"/>
            <a:r>
              <a:rPr lang="en-US" dirty="0" smtClean="0"/>
              <a:t>A </a:t>
            </a:r>
            <a:r>
              <a:rPr lang="en-US" dirty="0"/>
              <a:t>particular cell is identified by its row number and column letter (for example cell B8</a:t>
            </a:r>
            <a:r>
              <a:rPr lang="en-US" dirty="0" smtClean="0"/>
              <a:t>).</a:t>
            </a:r>
          </a:p>
          <a:p>
            <a:pPr algn="just"/>
            <a:r>
              <a:rPr lang="en-US" dirty="0" smtClean="0"/>
              <a:t> </a:t>
            </a:r>
            <a:r>
              <a:rPr lang="en-US" dirty="0"/>
              <a:t>Each spreadsheet can have many sheets, and each sheet has a large number of individual cells</a:t>
            </a:r>
            <a:r>
              <a:rPr lang="en-US" dirty="0" smtClean="0"/>
              <a:t>.</a:t>
            </a:r>
          </a:p>
          <a:p>
            <a:pPr algn="just"/>
            <a:r>
              <a:rPr lang="en-US" dirty="0" smtClean="0"/>
              <a:t> </a:t>
            </a:r>
            <a:r>
              <a:rPr lang="en-US" dirty="0"/>
              <a:t>Each cell can contain data in the form of text, numbers or formulas. </a:t>
            </a:r>
            <a:endParaRPr lang="en-US" dirty="0" smtClean="0"/>
          </a:p>
          <a:p>
            <a:pPr algn="just"/>
            <a:r>
              <a:rPr lang="en-US" dirty="0" smtClean="0"/>
              <a:t>In </a:t>
            </a:r>
            <a:r>
              <a:rPr lang="en-US" dirty="0" err="1"/>
              <a:t>Calc</a:t>
            </a:r>
            <a:r>
              <a:rPr lang="en-US" dirty="0"/>
              <a:t>, each sheet can have a maximum of 1,048,576 rows and a maximum of 1024 columns.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pic>
        <p:nvPicPr>
          <p:cNvPr id="5" name="Picture 2" descr="https://elearn.ellak.gr/pluginfile.php/4500/mod_page/content/14/calc-spreadsheets-sheets-cel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928" y="4218921"/>
            <a:ext cx="4464458" cy="2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3824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Setting up conditional </a:t>
            </a:r>
            <a:r>
              <a:rPr lang="en-IN" b="1" dirty="0" smtClean="0"/>
              <a:t>formatting</a:t>
            </a:r>
            <a:endParaRPr lang="en-IN" dirty="0"/>
          </a:p>
        </p:txBody>
      </p:sp>
      <p:sp>
        <p:nvSpPr>
          <p:cNvPr id="3" name="Content Placeholder 2"/>
          <p:cNvSpPr>
            <a:spLocks noGrp="1"/>
          </p:cNvSpPr>
          <p:nvPr>
            <p:ph idx="1"/>
          </p:nvPr>
        </p:nvSpPr>
        <p:spPr/>
        <p:txBody>
          <a:bodyPr/>
          <a:lstStyle/>
          <a:p>
            <a:pPr marL="0" indent="0">
              <a:buNone/>
            </a:pPr>
            <a:r>
              <a:rPr lang="en-US" dirty="0"/>
              <a:t>To set up conditional </a:t>
            </a:r>
            <a:r>
              <a:rPr lang="en-US" dirty="0" smtClean="0"/>
              <a:t>formatting </a:t>
            </a:r>
            <a:r>
              <a:rPr lang="en-US" dirty="0"/>
              <a:t>use one of the conditional formatting buttons in the </a:t>
            </a:r>
            <a:r>
              <a:rPr lang="en-US" dirty="0" smtClean="0"/>
              <a:t>Formatting </a:t>
            </a:r>
            <a:r>
              <a:rPr lang="en-US" dirty="0"/>
              <a:t>Toolbar.</a:t>
            </a:r>
          </a:p>
          <a:p>
            <a:pPr marL="0" indent="0">
              <a:buNone/>
            </a:pPr>
            <a:endParaRPr lang="en-US" dirty="0" smtClean="0"/>
          </a:p>
          <a:p>
            <a:pPr marL="0" indent="0">
              <a:buNone/>
            </a:pPr>
            <a:r>
              <a:rPr lang="en-US" dirty="0"/>
              <a:t>In general to setup conditional </a:t>
            </a:r>
            <a:r>
              <a:rPr lang="en-US" dirty="0" smtClean="0"/>
              <a:t>formatting</a:t>
            </a:r>
            <a:endParaRPr lang="en-US" dirty="0"/>
          </a:p>
          <a:p>
            <a:r>
              <a:rPr lang="en-US" dirty="0"/>
              <a:t>Select the range of cells that </a:t>
            </a:r>
            <a:r>
              <a:rPr lang="en-US" dirty="0" smtClean="0"/>
              <a:t>one wants </a:t>
            </a:r>
            <a:r>
              <a:rPr lang="en-US" dirty="0"/>
              <a:t>to format</a:t>
            </a:r>
          </a:p>
          <a:p>
            <a:r>
              <a:rPr lang="en-US" dirty="0"/>
              <a:t>Click one of the </a:t>
            </a:r>
            <a:r>
              <a:rPr lang="en-US" dirty="0" smtClean="0"/>
              <a:t>formatting </a:t>
            </a:r>
            <a:r>
              <a:rPr lang="en-US" dirty="0"/>
              <a:t>types</a:t>
            </a:r>
          </a:p>
          <a:p>
            <a:r>
              <a:rPr lang="en-US" dirty="0"/>
              <a:t>On the Conditional </a:t>
            </a:r>
            <a:r>
              <a:rPr lang="en-US" dirty="0" smtClean="0"/>
              <a:t>Formatting </a:t>
            </a:r>
            <a:r>
              <a:rPr lang="en-US" dirty="0"/>
              <a:t>window set one or more conditions</a:t>
            </a:r>
          </a:p>
          <a:p>
            <a:pPr marL="0" indent="0">
              <a:buNone/>
            </a:pPr>
            <a:r>
              <a:rPr lang="en-US" dirty="0" smtClean="0"/>
              <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60</a:t>
            </a:fld>
            <a:endParaRPr lang="en-US" dirty="0"/>
          </a:p>
        </p:txBody>
      </p:sp>
      <p:pic>
        <p:nvPicPr>
          <p:cNvPr id="5" name="Picture 4"/>
          <p:cNvPicPr>
            <a:picLocks noChangeAspect="1"/>
          </p:cNvPicPr>
          <p:nvPr/>
        </p:nvPicPr>
        <p:blipFill rotWithShape="1">
          <a:blip r:embed="rId2"/>
          <a:srcRect l="77978" t="9788" r="12688" b="68753"/>
          <a:stretch/>
        </p:blipFill>
        <p:spPr>
          <a:xfrm>
            <a:off x="6021090" y="3972910"/>
            <a:ext cx="1280160" cy="1839558"/>
          </a:xfrm>
          <a:prstGeom prst="rect">
            <a:avLst/>
          </a:prstGeom>
        </p:spPr>
      </p:pic>
    </p:spTree>
    <p:extLst>
      <p:ext uri="{BB962C8B-B14F-4D97-AF65-F5344CB8AC3E}">
        <p14:creationId xmlns:p14="http://schemas.microsoft.com/office/powerpoint/2010/main" val="3643001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Applying </a:t>
            </a:r>
            <a:r>
              <a:rPr lang="en-IN" b="1" dirty="0" err="1"/>
              <a:t>Color</a:t>
            </a:r>
            <a:r>
              <a:rPr lang="en-IN" b="1" dirty="0"/>
              <a:t> </a:t>
            </a:r>
            <a:r>
              <a:rPr lang="en-IN" b="1" dirty="0" smtClean="0"/>
              <a:t>Scale</a:t>
            </a:r>
            <a:endParaRPr lang="en-IN" dirty="0"/>
          </a:p>
        </p:txBody>
      </p:sp>
      <p:sp>
        <p:nvSpPr>
          <p:cNvPr id="3" name="Content Placeholder 2"/>
          <p:cNvSpPr>
            <a:spLocks noGrp="1"/>
          </p:cNvSpPr>
          <p:nvPr>
            <p:ph idx="1"/>
          </p:nvPr>
        </p:nvSpPr>
        <p:spPr/>
        <p:txBody>
          <a:bodyPr/>
          <a:lstStyle/>
          <a:p>
            <a:pPr marL="0" indent="0" algn="just">
              <a:buNone/>
            </a:pPr>
            <a:r>
              <a:rPr lang="en-US" dirty="0"/>
              <a:t>Use Color scale to set the background color of cells depending on the value of the data in a spreadsheet cell. Color scale can only be used when All Cells has been selected for the condition. You can use either two or three colors for your color scale. Click on </a:t>
            </a:r>
            <a:r>
              <a:rPr lang="en-US" dirty="0" smtClean="0"/>
              <a:t>the Color </a:t>
            </a:r>
            <a:r>
              <a:rPr lang="en-US" dirty="0"/>
              <a:t>Scale button to open the </a:t>
            </a:r>
            <a:r>
              <a:rPr lang="en-US" i="1" dirty="0"/>
              <a:t>Conditional Formatting</a:t>
            </a:r>
            <a:r>
              <a:rPr lang="en-US" dirty="0"/>
              <a:t> window. The value and the type of the scale (percentile, percentage, maximum, minimum) determines the coloring of the cells.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61</a:t>
            </a:fld>
            <a:endParaRPr lang="en-US" dirty="0"/>
          </a:p>
        </p:txBody>
      </p:sp>
    </p:spTree>
    <p:extLst>
      <p:ext uri="{BB962C8B-B14F-4D97-AF65-F5344CB8AC3E}">
        <p14:creationId xmlns:p14="http://schemas.microsoft.com/office/powerpoint/2010/main" val="2780053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a:t>
            </a:r>
            <a:r>
              <a:rPr lang="en-IN" b="1" dirty="0" err="1"/>
              <a:t>Color</a:t>
            </a:r>
            <a:r>
              <a:rPr lang="en-IN" b="1" dirty="0"/>
              <a:t> Scale</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62</a:t>
            </a:fld>
            <a:endParaRPr lang="en-US" dirty="0"/>
          </a:p>
        </p:txBody>
      </p:sp>
      <p:grpSp>
        <p:nvGrpSpPr>
          <p:cNvPr id="7" name="Group 6"/>
          <p:cNvGrpSpPr/>
          <p:nvPr/>
        </p:nvGrpSpPr>
        <p:grpSpPr>
          <a:xfrm>
            <a:off x="3344091" y="1414643"/>
            <a:ext cx="5395693" cy="4711838"/>
            <a:chOff x="3344091" y="1414643"/>
            <a:chExt cx="5395693" cy="4711838"/>
          </a:xfrm>
        </p:grpSpPr>
        <p:pic>
          <p:nvPicPr>
            <p:cNvPr id="3074" name="Picture 2" descr="https://elearn.ellak.gr/pluginfile.php/4761/mod_page/content/9/conditional-format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091" y="1414643"/>
              <a:ext cx="5395693" cy="47118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4593021" y="2543503"/>
              <a:ext cx="662151" cy="1576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5431924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a:t>
            </a:r>
            <a:r>
              <a:rPr lang="en-IN" b="1" dirty="0" err="1"/>
              <a:t>Color</a:t>
            </a:r>
            <a:r>
              <a:rPr lang="en-IN" b="1" dirty="0"/>
              <a:t> Scale</a:t>
            </a:r>
            <a:endParaRPr lang="en-IN" dirty="0"/>
          </a:p>
        </p:txBody>
      </p:sp>
      <p:sp>
        <p:nvSpPr>
          <p:cNvPr id="3" name="Content Placeholder 2"/>
          <p:cNvSpPr>
            <a:spLocks noGrp="1"/>
          </p:cNvSpPr>
          <p:nvPr>
            <p:ph idx="1"/>
          </p:nvPr>
        </p:nvSpPr>
        <p:spPr/>
        <p:txBody>
          <a:bodyPr/>
          <a:lstStyle/>
          <a:p>
            <a:pPr algn="just"/>
            <a:r>
              <a:rPr lang="en-US" dirty="0"/>
              <a:t>The results of color scale formatting are shown </a:t>
            </a:r>
            <a:r>
              <a:rPr lang="en-US" dirty="0" smtClean="0"/>
              <a:t>below. In our example, the closer the cell values approach to 50% of the age distribution become yellow. The upper and lower bounds of the distribution become green and red respectively.</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63</a:t>
            </a:fld>
            <a:endParaRPr lang="en-US" dirty="0"/>
          </a:p>
        </p:txBody>
      </p:sp>
      <p:pic>
        <p:nvPicPr>
          <p:cNvPr id="5" name="Picture 4"/>
          <p:cNvPicPr>
            <a:picLocks noChangeAspect="1"/>
          </p:cNvPicPr>
          <p:nvPr/>
        </p:nvPicPr>
        <p:blipFill>
          <a:blip r:embed="rId2"/>
          <a:stretch>
            <a:fillRect/>
          </a:stretch>
        </p:blipFill>
        <p:spPr>
          <a:xfrm>
            <a:off x="2544325" y="2558776"/>
            <a:ext cx="6619875" cy="3800475"/>
          </a:xfrm>
          <a:prstGeom prst="rect">
            <a:avLst/>
          </a:prstGeom>
        </p:spPr>
      </p:pic>
    </p:spTree>
    <p:extLst>
      <p:ext uri="{BB962C8B-B14F-4D97-AF65-F5344CB8AC3E}">
        <p14:creationId xmlns:p14="http://schemas.microsoft.com/office/powerpoint/2010/main" val="38795236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219183"/>
            <a:ext cx="10515600" cy="5877860"/>
          </a:xfrm>
        </p:spPr>
        <p:txBody>
          <a:bodyPr/>
          <a:lstStyle/>
          <a:p>
            <a:pPr marL="0" indent="0" algn="just">
              <a:buNone/>
            </a:pPr>
            <a:r>
              <a:rPr lang="en-US" dirty="0" smtClean="0"/>
              <a:t>Data </a:t>
            </a:r>
            <a:r>
              <a:rPr lang="en-US" dirty="0"/>
              <a:t>bars provide a graphical representation of data in </a:t>
            </a:r>
            <a:r>
              <a:rPr lang="en-US" dirty="0" smtClean="0"/>
              <a:t>the </a:t>
            </a:r>
            <a:r>
              <a:rPr lang="en-US" dirty="0"/>
              <a:t>spreadsheet. The graphical representation is based on the values of data in a selected range. Data bars can only be used when All Cells has been selected for the condition. Use </a:t>
            </a:r>
            <a:r>
              <a:rPr lang="en-US" dirty="0" smtClean="0"/>
              <a:t>the Data </a:t>
            </a:r>
            <a:r>
              <a:rPr lang="en-US" dirty="0"/>
              <a:t>Bar button to open the </a:t>
            </a:r>
            <a:r>
              <a:rPr lang="en-US" i="1" dirty="0"/>
              <a:t>Conditional Formatting</a:t>
            </a:r>
            <a:r>
              <a:rPr lang="en-US" dirty="0"/>
              <a:t> window.</a:t>
            </a:r>
            <a:r>
              <a:rPr lang="en-US" dirty="0" smtClean="0"/>
              <a:t>   </a:t>
            </a:r>
            <a:r>
              <a:rPr lang="en-IN" dirty="0" smtClean="0"/>
              <a:t/>
            </a:r>
            <a:br>
              <a:rPr lang="en-IN" dirty="0" smtClean="0"/>
            </a:br>
            <a:endParaRPr lang="en-IN" dirty="0"/>
          </a:p>
        </p:txBody>
      </p:sp>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64</a:t>
            </a:fld>
            <a:endParaRPr lang="en-US" dirty="0"/>
          </a:p>
        </p:txBody>
      </p:sp>
      <p:sp>
        <p:nvSpPr>
          <p:cNvPr id="5" name="Title 1"/>
          <p:cNvSpPr>
            <a:spLocks noGrp="1"/>
          </p:cNvSpPr>
          <p:nvPr>
            <p:ph type="title"/>
          </p:nvPr>
        </p:nvSpPr>
        <p:spPr>
          <a:xfrm>
            <a:off x="1320800" y="761982"/>
            <a:ext cx="10680741" cy="452441"/>
          </a:xfrm>
        </p:spPr>
        <p:txBody>
          <a:bodyPr/>
          <a:lstStyle/>
          <a:p>
            <a:r>
              <a:rPr lang="en-IN" b="1" dirty="0"/>
              <a:t>Applying </a:t>
            </a:r>
            <a:r>
              <a:rPr lang="en-IN" b="1" dirty="0" smtClean="0"/>
              <a:t>Data bars</a:t>
            </a:r>
            <a:endParaRPr lang="en-IN" dirty="0"/>
          </a:p>
        </p:txBody>
      </p:sp>
      <p:pic>
        <p:nvPicPr>
          <p:cNvPr id="4" name="Picture 3"/>
          <p:cNvPicPr>
            <a:picLocks noChangeAspect="1"/>
          </p:cNvPicPr>
          <p:nvPr/>
        </p:nvPicPr>
        <p:blipFill>
          <a:blip r:embed="rId2"/>
          <a:stretch>
            <a:fillRect/>
          </a:stretch>
        </p:blipFill>
        <p:spPr>
          <a:xfrm>
            <a:off x="3473833" y="2791447"/>
            <a:ext cx="3452485" cy="3751078"/>
          </a:xfrm>
          <a:prstGeom prst="rect">
            <a:avLst/>
          </a:prstGeom>
        </p:spPr>
      </p:pic>
    </p:spTree>
    <p:extLst>
      <p:ext uri="{BB962C8B-B14F-4D97-AF65-F5344CB8AC3E}">
        <p14:creationId xmlns:p14="http://schemas.microsoft.com/office/powerpoint/2010/main" val="2355684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Data bars</a:t>
            </a:r>
            <a:endParaRPr lang="en-IN" dirty="0"/>
          </a:p>
        </p:txBody>
      </p:sp>
      <p:sp>
        <p:nvSpPr>
          <p:cNvPr id="3" name="Content Placeholder 2"/>
          <p:cNvSpPr>
            <a:spLocks noGrp="1"/>
          </p:cNvSpPr>
          <p:nvPr>
            <p:ph idx="1"/>
          </p:nvPr>
        </p:nvSpPr>
        <p:spPr/>
        <p:txBody>
          <a:bodyPr/>
          <a:lstStyle/>
          <a:p>
            <a:pPr algn="just"/>
            <a:r>
              <a:rPr lang="en-US" dirty="0"/>
              <a:t>Click on More Options in the Conditional Formatting dialog to define how </a:t>
            </a:r>
            <a:r>
              <a:rPr lang="en-US" dirty="0" smtClean="0"/>
              <a:t>the </a:t>
            </a:r>
            <a:r>
              <a:rPr lang="en-US" dirty="0"/>
              <a:t>data bars will look.</a:t>
            </a:r>
          </a:p>
          <a:p>
            <a:pPr marL="0" indent="0">
              <a:buNone/>
            </a:pPr>
            <a:endParaRPr lang="en-IN" dirty="0"/>
          </a:p>
        </p:txBody>
      </p:sp>
      <p:pic>
        <p:nvPicPr>
          <p:cNvPr id="6146" name="Picture 2" descr="https://elearn.ellak.gr/pluginfile.php/4761/mod_page/content/9/conditional-format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440" y="2137161"/>
            <a:ext cx="3006369" cy="42201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65</a:t>
            </a:fld>
            <a:endParaRPr lang="en-US" dirty="0"/>
          </a:p>
        </p:txBody>
      </p:sp>
    </p:spTree>
    <p:extLst>
      <p:ext uri="{BB962C8B-B14F-4D97-AF65-F5344CB8AC3E}">
        <p14:creationId xmlns:p14="http://schemas.microsoft.com/office/powerpoint/2010/main" val="2749156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Data bars</a:t>
            </a:r>
            <a:endParaRPr lang="en-IN" dirty="0"/>
          </a:p>
        </p:txBody>
      </p:sp>
      <p:sp>
        <p:nvSpPr>
          <p:cNvPr id="3" name="Content Placeholder 2"/>
          <p:cNvSpPr>
            <a:spLocks noGrp="1"/>
          </p:cNvSpPr>
          <p:nvPr>
            <p:ph idx="1"/>
          </p:nvPr>
        </p:nvSpPr>
        <p:spPr/>
        <p:txBody>
          <a:bodyPr/>
          <a:lstStyle/>
          <a:p>
            <a:pPr algn="just"/>
            <a:r>
              <a:rPr lang="en-US" dirty="0"/>
              <a:t>The data </a:t>
            </a:r>
            <a:r>
              <a:rPr lang="en-US"/>
              <a:t>bar </a:t>
            </a:r>
            <a:r>
              <a:rPr lang="en-US" smtClean="0"/>
              <a:t>formatting </a:t>
            </a:r>
            <a:r>
              <a:rPr lang="en-US" dirty="0"/>
              <a:t>results are shown below. For each cell there is a small bar chart with a width depending on its value.</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66</a:t>
            </a:fld>
            <a:endParaRPr lang="en-US" dirty="0"/>
          </a:p>
        </p:txBody>
      </p:sp>
      <p:pic>
        <p:nvPicPr>
          <p:cNvPr id="5" name="Picture 4"/>
          <p:cNvPicPr>
            <a:picLocks noChangeAspect="1"/>
          </p:cNvPicPr>
          <p:nvPr/>
        </p:nvPicPr>
        <p:blipFill>
          <a:blip r:embed="rId2"/>
          <a:stretch>
            <a:fillRect/>
          </a:stretch>
        </p:blipFill>
        <p:spPr>
          <a:xfrm>
            <a:off x="2628407" y="2326006"/>
            <a:ext cx="6619875" cy="3800475"/>
          </a:xfrm>
          <a:prstGeom prst="rect">
            <a:avLst/>
          </a:prstGeom>
        </p:spPr>
      </p:pic>
    </p:spTree>
    <p:extLst>
      <p:ext uri="{BB962C8B-B14F-4D97-AF65-F5344CB8AC3E}">
        <p14:creationId xmlns:p14="http://schemas.microsoft.com/office/powerpoint/2010/main" val="2628580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a:t>
            </a:r>
            <a:r>
              <a:rPr lang="en-IN" b="1" dirty="0" smtClean="0"/>
              <a:t>Icon Set</a:t>
            </a:r>
            <a:endParaRPr lang="en-IN" dirty="0"/>
          </a:p>
        </p:txBody>
      </p:sp>
      <p:sp>
        <p:nvSpPr>
          <p:cNvPr id="3" name="Content Placeholder 2"/>
          <p:cNvSpPr>
            <a:spLocks noGrp="1"/>
          </p:cNvSpPr>
          <p:nvPr>
            <p:ph idx="1"/>
          </p:nvPr>
        </p:nvSpPr>
        <p:spPr/>
        <p:txBody>
          <a:bodyPr/>
          <a:lstStyle/>
          <a:p>
            <a:pPr marL="0" indent="0">
              <a:buNone/>
            </a:pPr>
            <a:r>
              <a:rPr lang="en-IN" b="1" dirty="0"/>
              <a:t>Applying Icon Set</a:t>
            </a:r>
          </a:p>
          <a:p>
            <a:pPr algn="just"/>
            <a:r>
              <a:rPr lang="en-US" dirty="0"/>
              <a:t>Icon sets display an icon next to </a:t>
            </a:r>
            <a:r>
              <a:rPr lang="en-US" dirty="0" smtClean="0"/>
              <a:t>the </a:t>
            </a:r>
            <a:r>
              <a:rPr lang="en-US" dirty="0"/>
              <a:t>data in each selected cell to give a visual representation of where the cell data falls within the defined range that you set</a:t>
            </a:r>
            <a:r>
              <a:rPr lang="en-US" dirty="0" smtClean="0"/>
              <a:t>.</a:t>
            </a:r>
          </a:p>
          <a:p>
            <a:pPr algn="just"/>
            <a:r>
              <a:rPr lang="en-US" dirty="0" smtClean="0"/>
              <a:t>The </a:t>
            </a:r>
            <a:r>
              <a:rPr lang="en-US" dirty="0"/>
              <a:t>icons sets available are colored arrows, gray arrows, colored flags, colored signs, symbols, bar ratings and quarters. </a:t>
            </a:r>
            <a:endParaRPr lang="en-US" dirty="0" smtClean="0"/>
          </a:p>
          <a:p>
            <a:pPr algn="just"/>
            <a:r>
              <a:rPr lang="en-US" dirty="0" smtClean="0"/>
              <a:t>Icon </a:t>
            </a:r>
            <a:r>
              <a:rPr lang="en-US" dirty="0"/>
              <a:t>sets can only be accessed when the Conditional Formatting dialog has been opened and All Cells has been selected for the condition. </a:t>
            </a:r>
            <a:endParaRPr lang="en-US" dirty="0" smtClean="0"/>
          </a:p>
          <a:p>
            <a:pPr algn="just"/>
            <a:r>
              <a:rPr lang="en-US" dirty="0" smtClean="0"/>
              <a:t>Use the </a:t>
            </a:r>
            <a:r>
              <a:rPr lang="en-US" i="1" dirty="0" smtClean="0"/>
              <a:t>Icon </a:t>
            </a:r>
            <a:r>
              <a:rPr lang="en-US" i="1" dirty="0"/>
              <a:t>Set</a:t>
            </a:r>
            <a:r>
              <a:rPr lang="en-US" dirty="0"/>
              <a:t> button to open the </a:t>
            </a:r>
            <a:r>
              <a:rPr lang="en-US" i="1" dirty="0"/>
              <a:t>Conditional Formatting</a:t>
            </a:r>
            <a:r>
              <a:rPr lang="en-US" dirty="0"/>
              <a:t> window. In our example, we fill in the two values that will define the three data ranges and their respective icons.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67</a:t>
            </a:fld>
            <a:endParaRPr lang="en-US" dirty="0"/>
          </a:p>
        </p:txBody>
      </p:sp>
    </p:spTree>
    <p:extLst>
      <p:ext uri="{BB962C8B-B14F-4D97-AF65-F5344CB8AC3E}">
        <p14:creationId xmlns:p14="http://schemas.microsoft.com/office/powerpoint/2010/main" val="31194146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Icon Set</a:t>
            </a:r>
            <a:endParaRPr lang="en-IN" dirty="0"/>
          </a:p>
        </p:txBody>
      </p:sp>
      <p:pic>
        <p:nvPicPr>
          <p:cNvPr id="9218" name="Picture 2" descr="https://elearn.ellak.gr/pluginfile.php/4761/mod_page/content/9/conditional-formating-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3646" y="1335798"/>
            <a:ext cx="5543789" cy="484116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normAutofit lnSpcReduction="10000"/>
          </a:bodyPr>
          <a:lstStyle/>
          <a:p>
            <a:fld id="{26A31B2F-AFDF-4768-87BA-3AF3DB3FE775}" type="slidenum">
              <a:rPr lang="en-US" smtClean="0"/>
              <a:pPr/>
              <a:t>68</a:t>
            </a:fld>
            <a:endParaRPr lang="en-US" dirty="0"/>
          </a:p>
        </p:txBody>
      </p:sp>
    </p:spTree>
    <p:extLst>
      <p:ext uri="{BB962C8B-B14F-4D97-AF65-F5344CB8AC3E}">
        <p14:creationId xmlns:p14="http://schemas.microsoft.com/office/powerpoint/2010/main" val="25931204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Icon Set</a:t>
            </a:r>
            <a:endParaRPr lang="en-IN" dirty="0"/>
          </a:p>
        </p:txBody>
      </p:sp>
      <p:sp>
        <p:nvSpPr>
          <p:cNvPr id="3" name="Content Placeholder 2"/>
          <p:cNvSpPr>
            <a:spLocks noGrp="1"/>
          </p:cNvSpPr>
          <p:nvPr>
            <p:ph idx="1"/>
          </p:nvPr>
        </p:nvSpPr>
        <p:spPr/>
        <p:txBody>
          <a:bodyPr/>
          <a:lstStyle/>
          <a:p>
            <a:r>
              <a:rPr lang="en-US" dirty="0"/>
              <a:t>The results of Icon Set </a:t>
            </a:r>
            <a:r>
              <a:rPr lang="en-US" dirty="0" smtClean="0"/>
              <a:t>formatting </a:t>
            </a:r>
            <a:r>
              <a:rPr lang="en-US" dirty="0"/>
              <a:t>are shown below.</a:t>
            </a:r>
          </a:p>
          <a:p>
            <a:pPr marL="0" indent="0">
              <a:buNone/>
            </a:pP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69</a:t>
            </a:fld>
            <a:endParaRPr lang="en-US" dirty="0"/>
          </a:p>
        </p:txBody>
      </p:sp>
      <p:pic>
        <p:nvPicPr>
          <p:cNvPr id="5" name="Picture 4"/>
          <p:cNvPicPr>
            <a:picLocks noChangeAspect="1"/>
          </p:cNvPicPr>
          <p:nvPr/>
        </p:nvPicPr>
        <p:blipFill>
          <a:blip r:embed="rId2"/>
          <a:stretch>
            <a:fillRect/>
          </a:stretch>
        </p:blipFill>
        <p:spPr>
          <a:xfrm>
            <a:off x="2438235" y="2335531"/>
            <a:ext cx="6600825" cy="3790950"/>
          </a:xfrm>
          <a:prstGeom prst="rect">
            <a:avLst/>
          </a:prstGeom>
        </p:spPr>
      </p:pic>
    </p:spTree>
    <p:extLst>
      <p:ext uri="{BB962C8B-B14F-4D97-AF65-F5344CB8AC3E}">
        <p14:creationId xmlns:p14="http://schemas.microsoft.com/office/powerpoint/2010/main" val="3433465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5551"/>
            <a:ext cx="10515600" cy="634732"/>
          </a:xfrm>
        </p:spPr>
        <p:txBody>
          <a:bodyPr>
            <a:normAutofit/>
          </a:bodyPr>
          <a:lstStyle/>
          <a:p>
            <a:r>
              <a:rPr lang="en-IN" b="1" dirty="0" smtClean="0"/>
              <a:t>Spreadsheet Layout</a:t>
            </a:r>
            <a:endParaRPr lang="en-IN" dirty="0"/>
          </a:p>
        </p:txBody>
      </p:sp>
      <p:sp>
        <p:nvSpPr>
          <p:cNvPr id="3" name="Content Placeholder 2"/>
          <p:cNvSpPr>
            <a:spLocks noGrp="1"/>
          </p:cNvSpPr>
          <p:nvPr>
            <p:ph idx="1"/>
          </p:nvPr>
        </p:nvSpPr>
        <p:spPr>
          <a:xfrm>
            <a:off x="838200" y="1233363"/>
            <a:ext cx="10515600" cy="5185651"/>
          </a:xfrm>
        </p:spPr>
        <p:txBody>
          <a:bodyPr/>
          <a:lstStyle/>
          <a:p>
            <a:pPr algn="just"/>
            <a:r>
              <a:rPr lang="en-US" dirty="0"/>
              <a:t>When </a:t>
            </a:r>
            <a:r>
              <a:rPr lang="en-US" dirty="0" err="1"/>
              <a:t>Calc</a:t>
            </a:r>
            <a:r>
              <a:rPr lang="en-US" dirty="0"/>
              <a:t> is started, the main window opens and the various parts are shown in the image below. The Menu bar, toolbars, Sidebar and Status bar have similar functionality with other </a:t>
            </a:r>
            <a:r>
              <a:rPr lang="en-US" dirty="0" err="1"/>
              <a:t>LibreOffice</a:t>
            </a:r>
            <a:r>
              <a:rPr lang="en-US" dirty="0"/>
              <a:t> components.</a:t>
            </a:r>
            <a:endParaRPr lang="en-IN" dirty="0"/>
          </a:p>
        </p:txBody>
      </p:sp>
      <p:pic>
        <p:nvPicPr>
          <p:cNvPr id="2050" name="Picture 2" descr="https://elearn.ellak.gr/pluginfile.php/4500/mod_page/content/14/calc-main-window.pn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394432" y="2226119"/>
            <a:ext cx="6629786" cy="45057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Tree>
    <p:extLst>
      <p:ext uri="{BB962C8B-B14F-4D97-AF65-F5344CB8AC3E}">
        <p14:creationId xmlns:p14="http://schemas.microsoft.com/office/powerpoint/2010/main" val="11054502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579813"/>
            <a:ext cx="10515600" cy="574912"/>
          </a:xfrm>
        </p:spPr>
        <p:txBody>
          <a:bodyPr>
            <a:normAutofit/>
          </a:bodyPr>
          <a:lstStyle/>
          <a:p>
            <a:r>
              <a:rPr lang="en-IN" b="1" dirty="0"/>
              <a:t>Applying </a:t>
            </a:r>
            <a:r>
              <a:rPr lang="en-IN" b="1" dirty="0" smtClean="0"/>
              <a:t>Condition</a:t>
            </a:r>
            <a:endParaRPr lang="en-IN" dirty="0"/>
          </a:p>
        </p:txBody>
      </p:sp>
      <p:sp>
        <p:nvSpPr>
          <p:cNvPr id="3" name="Content Placeholder 2"/>
          <p:cNvSpPr>
            <a:spLocks noGrp="1"/>
          </p:cNvSpPr>
          <p:nvPr>
            <p:ph idx="1"/>
          </p:nvPr>
        </p:nvSpPr>
        <p:spPr>
          <a:xfrm>
            <a:off x="791910" y="1219183"/>
            <a:ext cx="10515600" cy="5142922"/>
          </a:xfrm>
        </p:spPr>
        <p:txBody>
          <a:bodyPr/>
          <a:lstStyle/>
          <a:p>
            <a:pPr algn="just"/>
            <a:r>
              <a:rPr lang="en-US" dirty="0"/>
              <a:t>With Condition </a:t>
            </a:r>
            <a:r>
              <a:rPr lang="en-US" dirty="0" smtClean="0"/>
              <a:t>one </a:t>
            </a:r>
            <a:r>
              <a:rPr lang="en-US" dirty="0"/>
              <a:t>can apply a certain style to the data according to a condition </a:t>
            </a:r>
            <a:r>
              <a:rPr lang="en-US" dirty="0" smtClean="0"/>
              <a:t>one sets. One </a:t>
            </a:r>
            <a:r>
              <a:rPr lang="en-US" dirty="0"/>
              <a:t>can use the spreadsheet's predefined styles or create </a:t>
            </a:r>
            <a:r>
              <a:rPr lang="en-US" dirty="0" smtClean="0"/>
              <a:t>one’s </a:t>
            </a:r>
            <a:r>
              <a:rPr lang="en-US" dirty="0"/>
              <a:t>own </a:t>
            </a:r>
            <a:r>
              <a:rPr lang="en-US" dirty="0" smtClean="0"/>
              <a:t>formatting </a:t>
            </a:r>
            <a:r>
              <a:rPr lang="en-US" dirty="0"/>
              <a:t>style before using this method. Use </a:t>
            </a:r>
            <a:r>
              <a:rPr lang="en-US" dirty="0" smtClean="0"/>
              <a:t>the Condition </a:t>
            </a:r>
            <a:r>
              <a:rPr lang="en-US" dirty="0"/>
              <a:t>button to open the </a:t>
            </a:r>
            <a:r>
              <a:rPr lang="en-US" i="1" dirty="0"/>
              <a:t>Conditional Formatting</a:t>
            </a:r>
            <a:r>
              <a:rPr lang="en-US" dirty="0"/>
              <a:t> window. In the following example </a:t>
            </a:r>
            <a:r>
              <a:rPr lang="en-US" dirty="0" smtClean="0"/>
              <a:t>a rule is set </a:t>
            </a:r>
            <a:r>
              <a:rPr lang="en-US" dirty="0"/>
              <a:t>to apply the </a:t>
            </a:r>
            <a:r>
              <a:rPr lang="en-US" i="1" dirty="0"/>
              <a:t>Result</a:t>
            </a:r>
            <a:r>
              <a:rPr lang="en-US" dirty="0"/>
              <a:t> style to all cells with a value greater than </a:t>
            </a:r>
            <a:r>
              <a:rPr lang="en-US" dirty="0" smtClean="0"/>
              <a:t>30.</a:t>
            </a:r>
            <a:endParaRPr lang="en-IN" dirty="0"/>
          </a:p>
        </p:txBody>
      </p:sp>
      <p:pic>
        <p:nvPicPr>
          <p:cNvPr id="11268" name="Picture 4" descr="https://elearn.ellak.gr/pluginfile.php/4761/mod_page/content/9/conditional-formating-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422" y="3017915"/>
            <a:ext cx="4296784" cy="375220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70</a:t>
            </a:fld>
            <a:endParaRPr lang="en-US" dirty="0"/>
          </a:p>
        </p:txBody>
      </p:sp>
    </p:spTree>
    <p:extLst>
      <p:ext uri="{BB962C8B-B14F-4D97-AF65-F5344CB8AC3E}">
        <p14:creationId xmlns:p14="http://schemas.microsoft.com/office/powerpoint/2010/main" val="20654566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Applying Condition</a:t>
            </a:r>
            <a:endParaRPr lang="en-IN" dirty="0"/>
          </a:p>
        </p:txBody>
      </p:sp>
      <p:sp>
        <p:nvSpPr>
          <p:cNvPr id="3" name="Content Placeholder 2"/>
          <p:cNvSpPr>
            <a:spLocks noGrp="1"/>
          </p:cNvSpPr>
          <p:nvPr>
            <p:ph idx="1"/>
          </p:nvPr>
        </p:nvSpPr>
        <p:spPr/>
        <p:txBody>
          <a:bodyPr/>
          <a:lstStyle/>
          <a:p>
            <a:r>
              <a:rPr lang="en-US" dirty="0"/>
              <a:t>The results of Condition are shown below.</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71</a:t>
            </a:fld>
            <a:endParaRPr lang="en-US" dirty="0"/>
          </a:p>
        </p:txBody>
      </p:sp>
      <p:pic>
        <p:nvPicPr>
          <p:cNvPr id="5" name="Picture 4"/>
          <p:cNvPicPr>
            <a:picLocks noChangeAspect="1"/>
          </p:cNvPicPr>
          <p:nvPr/>
        </p:nvPicPr>
        <p:blipFill>
          <a:blip r:embed="rId2"/>
          <a:stretch>
            <a:fillRect/>
          </a:stretch>
        </p:blipFill>
        <p:spPr>
          <a:xfrm>
            <a:off x="2212756" y="2173671"/>
            <a:ext cx="6610350" cy="3771900"/>
          </a:xfrm>
          <a:prstGeom prst="rect">
            <a:avLst/>
          </a:prstGeom>
        </p:spPr>
      </p:pic>
    </p:spTree>
    <p:extLst>
      <p:ext uri="{BB962C8B-B14F-4D97-AF65-F5344CB8AC3E}">
        <p14:creationId xmlns:p14="http://schemas.microsoft.com/office/powerpoint/2010/main" val="18471290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847"/>
            <a:ext cx="10515600" cy="5459116"/>
          </a:xfrm>
        </p:spPr>
        <p:txBody>
          <a:bodyPr/>
          <a:lstStyle/>
          <a:p>
            <a:pPr marL="0" indent="0">
              <a:buNone/>
            </a:pPr>
            <a:r>
              <a:rPr lang="en-US" b="1" dirty="0">
                <a:solidFill>
                  <a:schemeClr val="bg1"/>
                </a:solidFill>
              </a:rPr>
              <a:t>Edit and Remove conditional </a:t>
            </a:r>
            <a:r>
              <a:rPr lang="en-US" b="1" dirty="0" smtClean="0">
                <a:solidFill>
                  <a:schemeClr val="bg1"/>
                </a:solidFill>
              </a:rPr>
              <a:t>formatting</a:t>
            </a:r>
            <a:endParaRPr lang="en-US" b="1" dirty="0">
              <a:solidFill>
                <a:schemeClr val="bg1"/>
              </a:solidFill>
            </a:endParaRPr>
          </a:p>
          <a:p>
            <a:pPr marL="0" indent="0" algn="just">
              <a:buNone/>
            </a:pPr>
            <a:r>
              <a:rPr lang="en-US" dirty="0"/>
              <a:t>To Edit a conditional </a:t>
            </a:r>
            <a:r>
              <a:rPr lang="en-US" dirty="0" smtClean="0"/>
              <a:t>formatting </a:t>
            </a:r>
            <a:r>
              <a:rPr lang="en-US" dirty="0"/>
              <a:t>previously applied, select the cells, click on the used conditional formatting button and edit the condition parameters. </a:t>
            </a:r>
            <a:r>
              <a:rPr lang="en-US" dirty="0" smtClean="0"/>
              <a:t>One </a:t>
            </a:r>
            <a:r>
              <a:rPr lang="en-US" dirty="0"/>
              <a:t>can also add condition using the Add Button. To remove a condition click the Delete button.</a:t>
            </a:r>
            <a:endParaRPr lang="en-IN" dirty="0"/>
          </a:p>
        </p:txBody>
      </p:sp>
      <p:pic>
        <p:nvPicPr>
          <p:cNvPr id="13314" name="Picture 2" descr="https://elearn.ellak.gr/pluginfile.php/4761/mod_page/content/9/conditional-formating-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2307099"/>
            <a:ext cx="5759798" cy="386986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72</a:t>
            </a:fld>
            <a:endParaRPr lang="en-US" dirty="0"/>
          </a:p>
        </p:txBody>
      </p:sp>
    </p:spTree>
    <p:extLst>
      <p:ext uri="{BB962C8B-B14F-4D97-AF65-F5344CB8AC3E}">
        <p14:creationId xmlns:p14="http://schemas.microsoft.com/office/powerpoint/2010/main" val="7137440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Sorting </a:t>
            </a:r>
            <a:r>
              <a:rPr lang="en-IN" b="1" dirty="0" smtClean="0"/>
              <a:t>and Filtering</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73</a:t>
            </a:fld>
            <a:endParaRPr lang="en-US"/>
          </a:p>
        </p:txBody>
      </p:sp>
    </p:spTree>
    <p:extLst>
      <p:ext uri="{BB962C8B-B14F-4D97-AF65-F5344CB8AC3E}">
        <p14:creationId xmlns:p14="http://schemas.microsoft.com/office/powerpoint/2010/main" val="21136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algn="just"/>
            <a:r>
              <a:rPr lang="en-US" dirty="0"/>
              <a:t>When working with data in a spreadsheet </a:t>
            </a:r>
            <a:r>
              <a:rPr lang="en-US" dirty="0" smtClean="0"/>
              <a:t>there is need </a:t>
            </a:r>
            <a:r>
              <a:rPr lang="en-US" dirty="0"/>
              <a:t>to arrange and organize the data for better viewing and finding. Furthermore </a:t>
            </a:r>
            <a:r>
              <a:rPr lang="en-US" dirty="0" err="1" smtClean="0"/>
              <a:t>Calc</a:t>
            </a:r>
            <a:r>
              <a:rPr lang="en-US" dirty="0" smtClean="0"/>
              <a:t> is used as </a:t>
            </a:r>
            <a:r>
              <a:rPr lang="en-US" dirty="0"/>
              <a:t>a simple database tool and ask simple questions in order to extract useful information from </a:t>
            </a:r>
            <a:r>
              <a:rPr lang="en-US" dirty="0" smtClean="0"/>
              <a:t>the </a:t>
            </a:r>
            <a:r>
              <a:rPr lang="en-US" dirty="0"/>
              <a:t>data. This is done using the Sorting and Filtering tools. Sorting and filtering in </a:t>
            </a:r>
            <a:r>
              <a:rPr lang="en-US" dirty="0" err="1"/>
              <a:t>Calc</a:t>
            </a:r>
            <a:r>
              <a:rPr lang="en-US" dirty="0"/>
              <a:t> can be accessed using the Sort and Filter section in Standard Toolbar.</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74</a:t>
            </a:fld>
            <a:endParaRPr lang="en-US" dirty="0"/>
          </a:p>
        </p:txBody>
      </p:sp>
      <p:grpSp>
        <p:nvGrpSpPr>
          <p:cNvPr id="16" name="Group 15"/>
          <p:cNvGrpSpPr/>
          <p:nvPr/>
        </p:nvGrpSpPr>
        <p:grpSpPr>
          <a:xfrm>
            <a:off x="3513905" y="3075626"/>
            <a:ext cx="4245432" cy="2959413"/>
            <a:chOff x="4571997" y="2696804"/>
            <a:chExt cx="2693272" cy="2201640"/>
          </a:xfrm>
        </p:grpSpPr>
        <p:pic>
          <p:nvPicPr>
            <p:cNvPr id="5" name="Picture 4"/>
            <p:cNvPicPr>
              <a:picLocks noChangeAspect="1"/>
            </p:cNvPicPr>
            <p:nvPr/>
          </p:nvPicPr>
          <p:blipFill>
            <a:blip r:embed="rId2"/>
            <a:stretch>
              <a:fillRect/>
            </a:stretch>
          </p:blipFill>
          <p:spPr>
            <a:xfrm>
              <a:off x="4602873" y="3670452"/>
              <a:ext cx="2150835" cy="523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Straight Arrow Connector 8"/>
            <p:cNvCxnSpPr/>
            <p:nvPr/>
          </p:nvCxnSpPr>
          <p:spPr>
            <a:xfrm flipV="1">
              <a:off x="4918841" y="4088526"/>
              <a:ext cx="10511" cy="43092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V="1">
              <a:off x="5901556" y="4114799"/>
              <a:ext cx="10511" cy="43092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a:off x="5413485" y="3184634"/>
              <a:ext cx="0" cy="48581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6417222" y="3179382"/>
              <a:ext cx="0" cy="48581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4571997" y="4461643"/>
              <a:ext cx="514349" cy="307777"/>
            </a:xfrm>
            <a:prstGeom prst="rect">
              <a:avLst/>
            </a:prstGeom>
            <a:noFill/>
          </p:spPr>
          <p:txBody>
            <a:bodyPr wrap="square" rtlCol="0">
              <a:spAutoFit/>
            </a:bodyPr>
            <a:lstStyle/>
            <a:p>
              <a:r>
                <a:rPr lang="en-US" sz="1400" dirty="0" smtClean="0">
                  <a:solidFill>
                    <a:srgbClr val="FF0000"/>
                  </a:solidFill>
                </a:rPr>
                <a:t>Sort</a:t>
              </a:r>
              <a:endParaRPr lang="en-US" sz="1400" dirty="0">
                <a:solidFill>
                  <a:srgbClr val="FF0000"/>
                </a:solidFill>
              </a:endParaRPr>
            </a:p>
          </p:txBody>
        </p:sp>
        <p:sp>
          <p:nvSpPr>
            <p:cNvPr id="17" name="TextBox 16"/>
            <p:cNvSpPr txBox="1"/>
            <p:nvPr/>
          </p:nvSpPr>
          <p:spPr>
            <a:xfrm>
              <a:off x="4716857" y="2696804"/>
              <a:ext cx="1045786" cy="523220"/>
            </a:xfrm>
            <a:prstGeom prst="rect">
              <a:avLst/>
            </a:prstGeom>
            <a:noFill/>
          </p:spPr>
          <p:txBody>
            <a:bodyPr wrap="square" rtlCol="0">
              <a:spAutoFit/>
            </a:bodyPr>
            <a:lstStyle/>
            <a:p>
              <a:r>
                <a:rPr lang="en-US" sz="1400" dirty="0" smtClean="0">
                  <a:solidFill>
                    <a:srgbClr val="FF0000"/>
                  </a:solidFill>
                </a:rPr>
                <a:t>Sort ascending</a:t>
              </a:r>
              <a:endParaRPr lang="en-US" sz="1400" dirty="0">
                <a:solidFill>
                  <a:srgbClr val="FF0000"/>
                </a:solidFill>
              </a:endParaRPr>
            </a:p>
          </p:txBody>
        </p:sp>
        <p:sp>
          <p:nvSpPr>
            <p:cNvPr id="18" name="TextBox 17"/>
            <p:cNvSpPr txBox="1"/>
            <p:nvPr/>
          </p:nvSpPr>
          <p:spPr>
            <a:xfrm>
              <a:off x="5433190" y="4375224"/>
              <a:ext cx="1121644" cy="523220"/>
            </a:xfrm>
            <a:prstGeom prst="rect">
              <a:avLst/>
            </a:prstGeom>
            <a:noFill/>
          </p:spPr>
          <p:txBody>
            <a:bodyPr wrap="square" rtlCol="0">
              <a:spAutoFit/>
            </a:bodyPr>
            <a:lstStyle/>
            <a:p>
              <a:r>
                <a:rPr lang="en-US" sz="1400" dirty="0" smtClean="0">
                  <a:solidFill>
                    <a:srgbClr val="FF0000"/>
                  </a:solidFill>
                </a:rPr>
                <a:t>Sort descending</a:t>
              </a:r>
              <a:endParaRPr lang="en-US" sz="1400" dirty="0">
                <a:solidFill>
                  <a:srgbClr val="FF0000"/>
                </a:solidFill>
              </a:endParaRPr>
            </a:p>
          </p:txBody>
        </p:sp>
        <p:sp>
          <p:nvSpPr>
            <p:cNvPr id="19" name="TextBox 18"/>
            <p:cNvSpPr txBox="1"/>
            <p:nvPr/>
          </p:nvSpPr>
          <p:spPr>
            <a:xfrm>
              <a:off x="6143625" y="2830704"/>
              <a:ext cx="1121644" cy="307777"/>
            </a:xfrm>
            <a:prstGeom prst="rect">
              <a:avLst/>
            </a:prstGeom>
            <a:noFill/>
          </p:spPr>
          <p:txBody>
            <a:bodyPr wrap="square" rtlCol="0">
              <a:spAutoFit/>
            </a:bodyPr>
            <a:lstStyle/>
            <a:p>
              <a:r>
                <a:rPr lang="en-US" sz="1400" dirty="0" smtClean="0">
                  <a:solidFill>
                    <a:srgbClr val="FF0000"/>
                  </a:solidFill>
                </a:rPr>
                <a:t>filter</a:t>
              </a:r>
              <a:endParaRPr lang="en-US" sz="1400" dirty="0">
                <a:solidFill>
                  <a:srgbClr val="FF0000"/>
                </a:solidFill>
              </a:endParaRPr>
            </a:p>
          </p:txBody>
        </p:sp>
      </p:grpSp>
    </p:spTree>
    <p:extLst>
      <p:ext uri="{BB962C8B-B14F-4D97-AF65-F5344CB8AC3E}">
        <p14:creationId xmlns:p14="http://schemas.microsoft.com/office/powerpoint/2010/main" val="11277739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Sorting</a:t>
            </a:r>
            <a:endParaRPr lang="en-IN" dirty="0"/>
          </a:p>
        </p:txBody>
      </p:sp>
      <p:sp>
        <p:nvSpPr>
          <p:cNvPr id="3" name="Content Placeholder 2"/>
          <p:cNvSpPr>
            <a:spLocks noGrp="1"/>
          </p:cNvSpPr>
          <p:nvPr>
            <p:ph idx="1"/>
          </p:nvPr>
        </p:nvSpPr>
        <p:spPr/>
        <p:txBody>
          <a:bodyPr/>
          <a:lstStyle/>
          <a:p>
            <a:r>
              <a:rPr lang="en-US" dirty="0"/>
              <a:t>Sorting is the process of rearranging data in a range or a sheet according to a specified </a:t>
            </a:r>
            <a:r>
              <a:rPr lang="en-US" dirty="0" smtClean="0"/>
              <a:t>sort order. Several </a:t>
            </a:r>
            <a:r>
              <a:rPr lang="en-US" dirty="0"/>
              <a:t>criteria can be used and a sort applies each criteria consecutively. </a:t>
            </a:r>
            <a:endParaRPr lang="en-US" dirty="0" smtClean="0"/>
          </a:p>
          <a:p>
            <a:r>
              <a:rPr lang="en-US" dirty="0" smtClean="0"/>
              <a:t>Sorting </a:t>
            </a:r>
            <a:r>
              <a:rPr lang="en-US" dirty="0"/>
              <a:t>is useful when </a:t>
            </a:r>
            <a:r>
              <a:rPr lang="en-US" dirty="0" smtClean="0"/>
              <a:t>one adds </a:t>
            </a:r>
            <a:r>
              <a:rPr lang="en-US" dirty="0"/>
              <a:t>new information to a spreadsheet. </a:t>
            </a:r>
            <a:endParaRPr lang="en-US" dirty="0" smtClean="0"/>
          </a:p>
          <a:p>
            <a:r>
              <a:rPr lang="en-US" dirty="0" smtClean="0"/>
              <a:t>After one has </a:t>
            </a:r>
            <a:r>
              <a:rPr lang="en-US" dirty="0"/>
              <a:t>added information, </a:t>
            </a:r>
            <a:r>
              <a:rPr lang="en-US" dirty="0" smtClean="0"/>
              <a:t>one </a:t>
            </a:r>
            <a:r>
              <a:rPr lang="en-US" dirty="0"/>
              <a:t>can then sort the records to update the spreadsheet.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75</a:t>
            </a:fld>
            <a:endParaRPr lang="en-US" dirty="0"/>
          </a:p>
        </p:txBody>
      </p:sp>
    </p:spTree>
    <p:extLst>
      <p:ext uri="{BB962C8B-B14F-4D97-AF65-F5344CB8AC3E}">
        <p14:creationId xmlns:p14="http://schemas.microsoft.com/office/powerpoint/2010/main" val="38842647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a:t>
            </a:r>
            <a:endParaRPr lang="en-IN" dirty="0"/>
          </a:p>
        </p:txBody>
      </p:sp>
      <p:sp>
        <p:nvSpPr>
          <p:cNvPr id="3" name="Content Placeholder 2"/>
          <p:cNvSpPr>
            <a:spLocks noGrp="1"/>
          </p:cNvSpPr>
          <p:nvPr>
            <p:ph idx="1"/>
          </p:nvPr>
        </p:nvSpPr>
        <p:spPr/>
        <p:txBody>
          <a:bodyPr/>
          <a:lstStyle/>
          <a:p>
            <a:pPr marL="0" indent="0">
              <a:buNone/>
            </a:pPr>
            <a:r>
              <a:rPr lang="en-IN" b="1" dirty="0"/>
              <a:t>Quick sort ascending</a:t>
            </a:r>
          </a:p>
          <a:p>
            <a:pPr marL="0" indent="0">
              <a:buNone/>
            </a:pPr>
            <a:r>
              <a:rPr lang="en-US" dirty="0"/>
              <a:t>To quickly sort a column in ascending order,</a:t>
            </a:r>
          </a:p>
          <a:p>
            <a:pPr marL="0" indent="0">
              <a:buNone/>
            </a:pPr>
            <a:r>
              <a:rPr lang="en-US" dirty="0"/>
              <a:t>1. Select any cell inside the </a:t>
            </a:r>
            <a:r>
              <a:rPr lang="en-US" dirty="0" smtClean="0"/>
              <a:t>column.</a:t>
            </a: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76</a:t>
            </a:fld>
            <a:endParaRPr lang="en-US" dirty="0"/>
          </a:p>
        </p:txBody>
      </p:sp>
      <p:grpSp>
        <p:nvGrpSpPr>
          <p:cNvPr id="9" name="Group 8"/>
          <p:cNvGrpSpPr/>
          <p:nvPr/>
        </p:nvGrpSpPr>
        <p:grpSpPr>
          <a:xfrm>
            <a:off x="2224251" y="2648607"/>
            <a:ext cx="7024252" cy="3930314"/>
            <a:chOff x="2224251" y="2648607"/>
            <a:chExt cx="5650991" cy="3247696"/>
          </a:xfrm>
        </p:grpSpPr>
        <p:pic>
          <p:nvPicPr>
            <p:cNvPr id="5" name="Picture 4"/>
            <p:cNvPicPr>
              <a:picLocks noChangeAspect="1"/>
            </p:cNvPicPr>
            <p:nvPr/>
          </p:nvPicPr>
          <p:blipFill>
            <a:blip r:embed="rId2"/>
            <a:stretch>
              <a:fillRect/>
            </a:stretch>
          </p:blipFill>
          <p:spPr>
            <a:xfrm>
              <a:off x="2224251" y="2648607"/>
              <a:ext cx="5650991" cy="3247696"/>
            </a:xfrm>
            <a:prstGeom prst="rect">
              <a:avLst/>
            </a:prstGeom>
          </p:spPr>
        </p:pic>
        <p:cxnSp>
          <p:nvCxnSpPr>
            <p:cNvPr id="7" name="Straight Arrow Connector 6"/>
            <p:cNvCxnSpPr/>
            <p:nvPr/>
          </p:nvCxnSpPr>
          <p:spPr>
            <a:xfrm flipV="1">
              <a:off x="4845269" y="3804746"/>
              <a:ext cx="231228" cy="8198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934274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a:t>
            </a:r>
            <a:endParaRPr lang="en-IN" dirty="0"/>
          </a:p>
        </p:txBody>
      </p:sp>
      <p:sp>
        <p:nvSpPr>
          <p:cNvPr id="3" name="Content Placeholder 2"/>
          <p:cNvSpPr>
            <a:spLocks noGrp="1"/>
          </p:cNvSpPr>
          <p:nvPr>
            <p:ph idx="1"/>
          </p:nvPr>
        </p:nvSpPr>
        <p:spPr/>
        <p:txBody>
          <a:bodyPr/>
          <a:lstStyle/>
          <a:p>
            <a:pPr marL="0" indent="0">
              <a:buNone/>
            </a:pPr>
            <a:r>
              <a:rPr lang="en-IN" dirty="0"/>
              <a:t>2. Click </a:t>
            </a:r>
            <a:r>
              <a:rPr lang="en-IN" dirty="0" smtClean="0"/>
              <a:t>the Sort </a:t>
            </a:r>
            <a:r>
              <a:rPr lang="en-IN" dirty="0"/>
              <a:t>Ascending button.</a:t>
            </a:r>
            <a:r>
              <a:rPr lang="en-IN" dirty="0" smtClean="0"/>
              <a:t>   </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77</a:t>
            </a:fld>
            <a:endParaRPr lang="en-US" dirty="0"/>
          </a:p>
        </p:txBody>
      </p:sp>
      <p:grpSp>
        <p:nvGrpSpPr>
          <p:cNvPr id="8" name="Group 7"/>
          <p:cNvGrpSpPr/>
          <p:nvPr/>
        </p:nvGrpSpPr>
        <p:grpSpPr>
          <a:xfrm>
            <a:off x="2286329" y="2027511"/>
            <a:ext cx="7785134" cy="4386352"/>
            <a:chOff x="2286329" y="2027511"/>
            <a:chExt cx="6610350" cy="3790950"/>
          </a:xfrm>
        </p:grpSpPr>
        <p:pic>
          <p:nvPicPr>
            <p:cNvPr id="5" name="Picture 4"/>
            <p:cNvPicPr>
              <a:picLocks noChangeAspect="1"/>
            </p:cNvPicPr>
            <p:nvPr/>
          </p:nvPicPr>
          <p:blipFill>
            <a:blip r:embed="rId2"/>
            <a:stretch>
              <a:fillRect/>
            </a:stretch>
          </p:blipFill>
          <p:spPr>
            <a:xfrm>
              <a:off x="2286329" y="2027511"/>
              <a:ext cx="6610350" cy="3790950"/>
            </a:xfrm>
            <a:prstGeom prst="rect">
              <a:avLst/>
            </a:prstGeom>
          </p:spPr>
        </p:pic>
        <p:cxnSp>
          <p:nvCxnSpPr>
            <p:cNvPr id="7" name="Straight Arrow Connector 6"/>
            <p:cNvCxnSpPr/>
            <p:nvPr/>
          </p:nvCxnSpPr>
          <p:spPr>
            <a:xfrm>
              <a:off x="6043448" y="2469931"/>
              <a:ext cx="0" cy="332126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963195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a:t>
            </a:r>
            <a:endParaRPr lang="en-IN" dirty="0"/>
          </a:p>
        </p:txBody>
      </p:sp>
      <p:sp>
        <p:nvSpPr>
          <p:cNvPr id="3" name="Content Placeholder 2"/>
          <p:cNvSpPr>
            <a:spLocks noGrp="1"/>
          </p:cNvSpPr>
          <p:nvPr>
            <p:ph idx="1"/>
          </p:nvPr>
        </p:nvSpPr>
        <p:spPr/>
        <p:txBody>
          <a:bodyPr/>
          <a:lstStyle/>
          <a:p>
            <a:pPr marL="0" indent="0">
              <a:buNone/>
            </a:pPr>
            <a:r>
              <a:rPr lang="en-IN" b="1" dirty="0"/>
              <a:t>Quick sort descending</a:t>
            </a:r>
          </a:p>
          <a:p>
            <a:r>
              <a:rPr lang="en-US" dirty="0"/>
              <a:t>Repeat the previous steps using </a:t>
            </a:r>
            <a:r>
              <a:rPr lang="en-US" dirty="0" smtClean="0"/>
              <a:t>the </a:t>
            </a:r>
            <a:r>
              <a:rPr lang="en-IN" dirty="0" smtClean="0"/>
              <a:t>Sort </a:t>
            </a:r>
            <a:r>
              <a:rPr lang="en-IN" dirty="0"/>
              <a:t>Descending button.</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78</a:t>
            </a:fld>
            <a:endParaRPr lang="en-US" dirty="0"/>
          </a:p>
        </p:txBody>
      </p:sp>
      <p:grpSp>
        <p:nvGrpSpPr>
          <p:cNvPr id="8" name="Group 7"/>
          <p:cNvGrpSpPr/>
          <p:nvPr/>
        </p:nvGrpSpPr>
        <p:grpSpPr>
          <a:xfrm>
            <a:off x="2202245" y="2168907"/>
            <a:ext cx="7268326" cy="4218830"/>
            <a:chOff x="2202245" y="2168907"/>
            <a:chExt cx="6610350" cy="3781425"/>
          </a:xfrm>
        </p:grpSpPr>
        <p:pic>
          <p:nvPicPr>
            <p:cNvPr id="5" name="Picture 4"/>
            <p:cNvPicPr>
              <a:picLocks noChangeAspect="1"/>
            </p:cNvPicPr>
            <p:nvPr/>
          </p:nvPicPr>
          <p:blipFill>
            <a:blip r:embed="rId2"/>
            <a:stretch>
              <a:fillRect/>
            </a:stretch>
          </p:blipFill>
          <p:spPr>
            <a:xfrm>
              <a:off x="2202245" y="2168907"/>
              <a:ext cx="6610350" cy="3781425"/>
            </a:xfrm>
            <a:prstGeom prst="rect">
              <a:avLst/>
            </a:prstGeom>
          </p:spPr>
        </p:pic>
        <p:cxnSp>
          <p:nvCxnSpPr>
            <p:cNvPr id="7" name="Straight Arrow Connector 6"/>
            <p:cNvCxnSpPr/>
            <p:nvPr/>
          </p:nvCxnSpPr>
          <p:spPr>
            <a:xfrm flipH="1" flipV="1">
              <a:off x="5917323" y="2596055"/>
              <a:ext cx="21021" cy="328973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547351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Sorting</a:t>
            </a:r>
            <a:endParaRPr lang="en-IN" dirty="0"/>
          </a:p>
        </p:txBody>
      </p:sp>
      <p:sp>
        <p:nvSpPr>
          <p:cNvPr id="3" name="Content Placeholder 2"/>
          <p:cNvSpPr>
            <a:spLocks noGrp="1"/>
          </p:cNvSpPr>
          <p:nvPr>
            <p:ph idx="1"/>
          </p:nvPr>
        </p:nvSpPr>
        <p:spPr/>
        <p:txBody>
          <a:bodyPr/>
          <a:lstStyle/>
          <a:p>
            <a:pPr marL="0" indent="0">
              <a:buNone/>
            </a:pPr>
            <a:r>
              <a:rPr lang="en-IN" b="1" dirty="0" smtClean="0"/>
              <a:t>How </a:t>
            </a:r>
            <a:r>
              <a:rPr lang="en-IN" b="1" dirty="0"/>
              <a:t>quick sort works</a:t>
            </a:r>
          </a:p>
          <a:p>
            <a:pPr marL="0" indent="0">
              <a:buNone/>
            </a:pPr>
            <a:r>
              <a:rPr lang="en-US" dirty="0"/>
              <a:t>In Quick Sorting </a:t>
            </a:r>
            <a:r>
              <a:rPr lang="en-US" dirty="0" err="1"/>
              <a:t>Calc</a:t>
            </a:r>
            <a:r>
              <a:rPr lang="en-US" dirty="0"/>
              <a:t> automatically</a:t>
            </a:r>
          </a:p>
          <a:p>
            <a:pPr algn="just"/>
            <a:r>
              <a:rPr lang="en-US" dirty="0"/>
              <a:t>discovers the data to be sorted</a:t>
            </a:r>
          </a:p>
          <a:p>
            <a:pPr algn="just"/>
            <a:r>
              <a:rPr lang="en-US" dirty="0"/>
              <a:t>recognizes the first row as a header row and does not include this row in the sorting</a:t>
            </a:r>
          </a:p>
          <a:p>
            <a:pPr algn="just"/>
            <a:r>
              <a:rPr lang="en-US" dirty="0"/>
              <a:t>extends the sorting to the other columns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79</a:t>
            </a:fld>
            <a:endParaRPr lang="en-US" dirty="0"/>
          </a:p>
        </p:txBody>
      </p:sp>
    </p:spTree>
    <p:extLst>
      <p:ext uri="{BB962C8B-B14F-4D97-AF65-F5344CB8AC3E}">
        <p14:creationId xmlns:p14="http://schemas.microsoft.com/office/powerpoint/2010/main" val="41409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Spreadsheet </a:t>
            </a:r>
            <a:r>
              <a:rPr lang="en-IN" b="1" dirty="0" smtClean="0"/>
              <a:t>layout</a:t>
            </a:r>
            <a:endParaRPr lang="en-IN" dirty="0"/>
          </a:p>
        </p:txBody>
      </p:sp>
      <p:sp>
        <p:nvSpPr>
          <p:cNvPr id="3" name="Content Placeholder 2"/>
          <p:cNvSpPr>
            <a:spLocks noGrp="1"/>
          </p:cNvSpPr>
          <p:nvPr>
            <p:ph idx="1"/>
          </p:nvPr>
        </p:nvSpPr>
        <p:spPr/>
        <p:txBody>
          <a:bodyPr>
            <a:normAutofit/>
          </a:bodyPr>
          <a:lstStyle/>
          <a:p>
            <a:pPr algn="just">
              <a:spcBef>
                <a:spcPts val="0"/>
              </a:spcBef>
            </a:pPr>
            <a:r>
              <a:rPr lang="en-US" dirty="0"/>
              <a:t>The main section of the workspace in </a:t>
            </a:r>
            <a:r>
              <a:rPr lang="en-US" dirty="0" err="1"/>
              <a:t>Calc</a:t>
            </a:r>
            <a:r>
              <a:rPr lang="en-US" dirty="0"/>
              <a:t> displays the cells in the form of a grid. </a:t>
            </a:r>
            <a:endParaRPr lang="en-US" dirty="0" smtClean="0"/>
          </a:p>
          <a:p>
            <a:pPr algn="just">
              <a:spcBef>
                <a:spcPts val="0"/>
              </a:spcBef>
            </a:pPr>
            <a:r>
              <a:rPr lang="en-US" dirty="0" smtClean="0"/>
              <a:t>Each </a:t>
            </a:r>
            <a:r>
              <a:rPr lang="en-US" dirty="0"/>
              <a:t>cell is defined by the intersection of one column and one row in the spreadsheet. </a:t>
            </a:r>
            <a:endParaRPr lang="en-US" dirty="0" smtClean="0"/>
          </a:p>
          <a:p>
            <a:pPr algn="just">
              <a:spcBef>
                <a:spcPts val="0"/>
              </a:spcBef>
            </a:pPr>
            <a:r>
              <a:rPr lang="en-US" dirty="0" smtClean="0"/>
              <a:t>At </a:t>
            </a:r>
            <a:r>
              <a:rPr lang="en-US" dirty="0"/>
              <a:t>the top of the columns and the left end of the rows are a series of </a:t>
            </a:r>
            <a:r>
              <a:rPr lang="en-US" b="1" dirty="0"/>
              <a:t>header</a:t>
            </a:r>
            <a:r>
              <a:rPr lang="en-US" dirty="0"/>
              <a:t> boxes containing letters and numbers. </a:t>
            </a:r>
            <a:endParaRPr lang="en-US" dirty="0" smtClean="0"/>
          </a:p>
          <a:p>
            <a:pPr algn="just">
              <a:spcBef>
                <a:spcPts val="0"/>
              </a:spcBef>
            </a:pPr>
            <a:r>
              <a:rPr lang="en-US" dirty="0" smtClean="0"/>
              <a:t>The </a:t>
            </a:r>
            <a:r>
              <a:rPr lang="en-US" dirty="0"/>
              <a:t>column headers use an alphabet character starting at A and go on to the right</a:t>
            </a:r>
            <a:r>
              <a:rPr lang="en-US" dirty="0" smtClean="0"/>
              <a:t>.</a:t>
            </a:r>
          </a:p>
          <a:p>
            <a:pPr algn="just">
              <a:spcBef>
                <a:spcPts val="0"/>
              </a:spcBef>
            </a:pPr>
            <a:r>
              <a:rPr lang="en-US" dirty="0" smtClean="0"/>
              <a:t>The </a:t>
            </a:r>
            <a:r>
              <a:rPr lang="en-US" dirty="0"/>
              <a:t>row headers use a numerical character starting at 1 and go down</a:t>
            </a:r>
            <a:r>
              <a:rPr lang="en-US" dirty="0" smtClean="0"/>
              <a:t>.</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pic>
        <p:nvPicPr>
          <p:cNvPr id="5" name="Picture 2" descr="https://elearn.ellak.gr/pluginfile.php/4500/mod_page/content/14/calc-main-window-she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829" y="3241590"/>
            <a:ext cx="5036070" cy="343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352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249" y="1219182"/>
            <a:ext cx="11021699" cy="5638817"/>
          </a:xfrm>
        </p:spPr>
        <p:txBody>
          <a:bodyPr/>
          <a:lstStyle/>
          <a:p>
            <a:pPr marL="0" indent="0">
              <a:buNone/>
            </a:pPr>
            <a:r>
              <a:rPr lang="en-IN" b="1" dirty="0"/>
              <a:t>The </a:t>
            </a:r>
            <a:r>
              <a:rPr lang="en-IN" b="1" dirty="0" smtClean="0"/>
              <a:t>Sort dialog </a:t>
            </a:r>
            <a:r>
              <a:rPr lang="en-IN" b="1" dirty="0"/>
              <a:t>window</a:t>
            </a:r>
          </a:p>
          <a:p>
            <a:pPr algn="just"/>
            <a:r>
              <a:rPr lang="en-US" dirty="0"/>
              <a:t>For advanced sorting </a:t>
            </a:r>
            <a:r>
              <a:rPr lang="en-US" dirty="0" smtClean="0"/>
              <a:t>one </a:t>
            </a:r>
            <a:r>
              <a:rPr lang="en-US" dirty="0"/>
              <a:t>must use the Sort dialog </a:t>
            </a:r>
            <a:r>
              <a:rPr lang="en-US" dirty="0" smtClean="0"/>
              <a:t>which can be </a:t>
            </a:r>
            <a:r>
              <a:rPr lang="en-US" dirty="0"/>
              <a:t>accessed by selecting </a:t>
            </a:r>
            <a:r>
              <a:rPr lang="en-US" dirty="0" smtClean="0"/>
              <a:t>Data -&gt; </a:t>
            </a:r>
            <a:r>
              <a:rPr lang="en-US" dirty="0"/>
              <a:t>Sort on the Menu bar or by clicking the Sort icon on the Standard toolbar. Using this command </a:t>
            </a:r>
            <a:r>
              <a:rPr lang="en-US" dirty="0" smtClean="0"/>
              <a:t>one </a:t>
            </a:r>
            <a:r>
              <a:rPr lang="en-US" dirty="0"/>
              <a:t>can specify multiple levels of sorting and advanced options. </a:t>
            </a:r>
            <a:endParaRPr lang="en-IN" dirty="0"/>
          </a:p>
        </p:txBody>
      </p:sp>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80</a:t>
            </a:fld>
            <a:endParaRPr lang="en-US" dirty="0"/>
          </a:p>
        </p:txBody>
      </p:sp>
      <p:pic>
        <p:nvPicPr>
          <p:cNvPr id="4" name="Picture 3"/>
          <p:cNvPicPr>
            <a:picLocks noChangeAspect="1"/>
          </p:cNvPicPr>
          <p:nvPr/>
        </p:nvPicPr>
        <p:blipFill>
          <a:blip r:embed="rId2"/>
          <a:stretch>
            <a:fillRect/>
          </a:stretch>
        </p:blipFill>
        <p:spPr>
          <a:xfrm>
            <a:off x="2564879" y="2716304"/>
            <a:ext cx="6837953" cy="3958815"/>
          </a:xfrm>
          <a:prstGeom prst="rect">
            <a:avLst/>
          </a:prstGeom>
        </p:spPr>
      </p:pic>
      <p:sp>
        <p:nvSpPr>
          <p:cNvPr id="5" name="Title 1"/>
          <p:cNvSpPr>
            <a:spLocks noGrp="1"/>
          </p:cNvSpPr>
          <p:nvPr>
            <p:ph type="title"/>
          </p:nvPr>
        </p:nvSpPr>
        <p:spPr>
          <a:xfrm>
            <a:off x="1047532" y="761982"/>
            <a:ext cx="10680741" cy="452441"/>
          </a:xfrm>
        </p:spPr>
        <p:txBody>
          <a:bodyPr/>
          <a:lstStyle/>
          <a:p>
            <a:r>
              <a:rPr lang="en-IN" dirty="0" smtClean="0"/>
              <a:t>Sorting</a:t>
            </a:r>
            <a:endParaRPr lang="en-IN" dirty="0"/>
          </a:p>
        </p:txBody>
      </p:sp>
    </p:spTree>
    <p:extLst>
      <p:ext uri="{BB962C8B-B14F-4D97-AF65-F5344CB8AC3E}">
        <p14:creationId xmlns:p14="http://schemas.microsoft.com/office/powerpoint/2010/main" val="23456521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260802"/>
            <a:ext cx="10515600" cy="5330929"/>
          </a:xfrm>
        </p:spPr>
        <p:txBody>
          <a:bodyPr>
            <a:normAutofit/>
          </a:bodyPr>
          <a:lstStyle/>
          <a:p>
            <a:r>
              <a:rPr lang="en-US" dirty="0"/>
              <a:t>Optionally we can set some more options for the sorting</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a:p>
            <a:endParaRPr lang="en-US" sz="1700" dirty="0" smtClean="0"/>
          </a:p>
          <a:p>
            <a:pPr algn="just"/>
            <a:r>
              <a:rPr lang="en-US" dirty="0"/>
              <a:t>Note that by default the Range contains column labels option is enabled. This means that the first row contains headers that we don't want to include in sorting.</a:t>
            </a:r>
          </a:p>
          <a:p>
            <a:endParaRPr lang="en-IN" dirty="0"/>
          </a:p>
        </p:txBody>
      </p:sp>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81</a:t>
            </a:fld>
            <a:endParaRPr lang="en-US" dirty="0"/>
          </a:p>
        </p:txBody>
      </p:sp>
      <p:pic>
        <p:nvPicPr>
          <p:cNvPr id="4" name="Picture 3"/>
          <p:cNvPicPr>
            <a:picLocks noChangeAspect="1"/>
          </p:cNvPicPr>
          <p:nvPr/>
        </p:nvPicPr>
        <p:blipFill>
          <a:blip r:embed="rId2"/>
          <a:stretch>
            <a:fillRect/>
          </a:stretch>
        </p:blipFill>
        <p:spPr>
          <a:xfrm>
            <a:off x="2854707" y="1916983"/>
            <a:ext cx="5406423" cy="3702931"/>
          </a:xfrm>
          <a:prstGeom prst="rect">
            <a:avLst/>
          </a:prstGeom>
        </p:spPr>
      </p:pic>
      <p:sp>
        <p:nvSpPr>
          <p:cNvPr id="5" name="Title 1"/>
          <p:cNvSpPr>
            <a:spLocks noGrp="1"/>
          </p:cNvSpPr>
          <p:nvPr>
            <p:ph type="title"/>
          </p:nvPr>
        </p:nvSpPr>
        <p:spPr>
          <a:xfrm>
            <a:off x="1320800" y="761982"/>
            <a:ext cx="10680741" cy="452441"/>
          </a:xfrm>
        </p:spPr>
        <p:txBody>
          <a:bodyPr/>
          <a:lstStyle/>
          <a:p>
            <a:r>
              <a:rPr lang="en-IN" dirty="0" smtClean="0"/>
              <a:t>Sorting</a:t>
            </a:r>
            <a:endParaRPr lang="en-IN" dirty="0"/>
          </a:p>
        </p:txBody>
      </p:sp>
    </p:spTree>
    <p:extLst>
      <p:ext uri="{BB962C8B-B14F-4D97-AF65-F5344CB8AC3E}">
        <p14:creationId xmlns:p14="http://schemas.microsoft.com/office/powerpoint/2010/main" val="2430072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Filtering</a:t>
            </a:r>
            <a:endParaRPr lang="en-IN" dirty="0"/>
          </a:p>
        </p:txBody>
      </p:sp>
      <p:sp>
        <p:nvSpPr>
          <p:cNvPr id="3" name="Content Placeholder 2"/>
          <p:cNvSpPr>
            <a:spLocks noGrp="1"/>
          </p:cNvSpPr>
          <p:nvPr>
            <p:ph idx="1"/>
          </p:nvPr>
        </p:nvSpPr>
        <p:spPr/>
        <p:txBody>
          <a:bodyPr>
            <a:normAutofit/>
          </a:bodyPr>
          <a:lstStyle/>
          <a:p>
            <a:pPr algn="just"/>
            <a:r>
              <a:rPr lang="en-US" dirty="0"/>
              <a:t>A filter is a tool that hides or displays records within a sheet based on a set of filtering criteria</a:t>
            </a:r>
            <a:r>
              <a:rPr lang="en-US" dirty="0" smtClean="0"/>
              <a:t>. Similar </a:t>
            </a:r>
            <a:r>
              <a:rPr lang="en-US" dirty="0"/>
              <a:t>to sorting, filters are useful for narrowing down the data in your worksheet, allowing you to view only the information you need. </a:t>
            </a:r>
            <a:r>
              <a:rPr lang="en-US" dirty="0" smtClean="0"/>
              <a:t>In </a:t>
            </a:r>
            <a:r>
              <a:rPr lang="en-US" dirty="0"/>
              <a:t>other words Filters help you to ask questions to your data and retrieve useful information.</a:t>
            </a:r>
          </a:p>
          <a:p>
            <a:pPr marL="0" indent="0" algn="just">
              <a:buNone/>
            </a:pPr>
            <a:r>
              <a:rPr lang="en-US" dirty="0" err="1"/>
              <a:t>Calc</a:t>
            </a:r>
            <a:r>
              <a:rPr lang="en-US" dirty="0"/>
              <a:t> provides </a:t>
            </a:r>
            <a:r>
              <a:rPr lang="en-US" dirty="0" smtClean="0"/>
              <a:t>two </a:t>
            </a:r>
            <a:r>
              <a:rPr lang="en-US" dirty="0"/>
              <a:t>types of filter:</a:t>
            </a:r>
          </a:p>
          <a:p>
            <a:pPr algn="just"/>
            <a:r>
              <a:rPr lang="en-US" b="1" dirty="0"/>
              <a:t>Standard</a:t>
            </a:r>
            <a:r>
              <a:rPr lang="en-US" dirty="0"/>
              <a:t> – specifies the logical conditions to filter your data.</a:t>
            </a:r>
          </a:p>
          <a:p>
            <a:pPr algn="just"/>
            <a:r>
              <a:rPr lang="en-US" b="1" dirty="0"/>
              <a:t>AutoFilter</a:t>
            </a:r>
            <a:r>
              <a:rPr lang="en-US" dirty="0"/>
              <a:t> – Automatically filters the selected cell range and creates one-row list boxes where you can choose the items that you want to display.</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82</a:t>
            </a:fld>
            <a:endParaRPr lang="en-US" dirty="0"/>
          </a:p>
        </p:txBody>
      </p:sp>
    </p:spTree>
    <p:extLst>
      <p:ext uri="{BB962C8B-B14F-4D97-AF65-F5344CB8AC3E}">
        <p14:creationId xmlns:p14="http://schemas.microsoft.com/office/powerpoint/2010/main" val="459833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AutoFilter</a:t>
            </a:r>
            <a:endParaRPr lang="en-IN" sz="2800" dirty="0"/>
          </a:p>
        </p:txBody>
      </p:sp>
      <p:sp>
        <p:nvSpPr>
          <p:cNvPr id="3" name="Content Placeholder 2"/>
          <p:cNvSpPr>
            <a:spLocks noGrp="1"/>
          </p:cNvSpPr>
          <p:nvPr>
            <p:ph idx="1"/>
          </p:nvPr>
        </p:nvSpPr>
        <p:spPr/>
        <p:txBody>
          <a:bodyPr/>
          <a:lstStyle/>
          <a:p>
            <a:pPr marL="0" indent="0" algn="just">
              <a:buNone/>
            </a:pPr>
            <a:r>
              <a:rPr lang="en-US" dirty="0"/>
              <a:t>The easiest way to apply filters is using the AutoFilter command. In order to use this command </a:t>
            </a:r>
            <a:r>
              <a:rPr lang="en-US" dirty="0" smtClean="0"/>
              <a:t>your </a:t>
            </a:r>
            <a:r>
              <a:rPr lang="en-US" dirty="0"/>
              <a:t>data must be organized in a </a:t>
            </a:r>
            <a:r>
              <a:rPr lang="en-US" b="1" dirty="0"/>
              <a:t>table format</a:t>
            </a:r>
            <a:r>
              <a:rPr lang="en-US" dirty="0"/>
              <a:t> and meet the following criteria:</a:t>
            </a:r>
          </a:p>
          <a:p>
            <a:pPr algn="just"/>
            <a:r>
              <a:rPr lang="en-US" dirty="0"/>
              <a:t>the first row contains column headers. The headers describe the column contents (for example name, age, product)</a:t>
            </a:r>
          </a:p>
          <a:p>
            <a:pPr algn="just"/>
            <a:r>
              <a:rPr lang="en-US" dirty="0"/>
              <a:t>Every row after the first contains only data. Each data row represents a record of your data table.</a:t>
            </a:r>
          </a:p>
          <a:p>
            <a:pPr algn="just"/>
            <a:r>
              <a:rPr lang="en-US" dirty="0"/>
              <a:t>All records must be in sequence with no empty records in between.</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83</a:t>
            </a:fld>
            <a:endParaRPr lang="en-US" dirty="0"/>
          </a:p>
        </p:txBody>
      </p:sp>
    </p:spTree>
    <p:extLst>
      <p:ext uri="{BB962C8B-B14F-4D97-AF65-F5344CB8AC3E}">
        <p14:creationId xmlns:p14="http://schemas.microsoft.com/office/powerpoint/2010/main" val="27379716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Autofilter</a:t>
            </a:r>
            <a:endParaRPr lang="en-IN" dirty="0"/>
          </a:p>
        </p:txBody>
      </p:sp>
      <p:sp>
        <p:nvSpPr>
          <p:cNvPr id="3" name="Content Placeholder 2"/>
          <p:cNvSpPr>
            <a:spLocks noGrp="1"/>
          </p:cNvSpPr>
          <p:nvPr>
            <p:ph idx="1"/>
          </p:nvPr>
        </p:nvSpPr>
        <p:spPr/>
        <p:txBody>
          <a:bodyPr/>
          <a:lstStyle/>
          <a:p>
            <a:pPr marL="0" indent="0">
              <a:buNone/>
            </a:pPr>
            <a:r>
              <a:rPr lang="en-IN" b="1" dirty="0"/>
              <a:t>Create an AutoFilter</a:t>
            </a:r>
          </a:p>
          <a:p>
            <a:pPr algn="just"/>
            <a:r>
              <a:rPr lang="en-US" dirty="0"/>
              <a:t>To create an AutoFilter simply click on </a:t>
            </a:r>
            <a:r>
              <a:rPr lang="en-US" dirty="0" smtClean="0"/>
              <a:t>the AutoFilter </a:t>
            </a:r>
            <a:r>
              <a:rPr lang="en-US" dirty="0"/>
              <a:t>Button. A drop-down arrow will appear in the header cell for each column</a:t>
            </a:r>
            <a:r>
              <a:rPr lang="en-US" dirty="0" smtClean="0"/>
              <a:t>.</a:t>
            </a:r>
          </a:p>
          <a:p>
            <a:r>
              <a:rPr lang="en-US" dirty="0" smtClean="0"/>
              <a:t>Or click </a:t>
            </a:r>
            <a:r>
              <a:rPr lang="en-US" dirty="0"/>
              <a:t>on a cell </a:t>
            </a:r>
            <a:r>
              <a:rPr lang="en-US" dirty="0" smtClean="0"/>
              <a:t>anywhere within </a:t>
            </a:r>
            <a:r>
              <a:rPr lang="en-US" dirty="0"/>
              <a:t>the table area and then select </a:t>
            </a:r>
            <a:r>
              <a:rPr lang="en-US" b="1" dirty="0"/>
              <a:t>Data &gt; AutoFilter </a:t>
            </a:r>
            <a:r>
              <a:rPr lang="en-US" dirty="0"/>
              <a:t>on the Menu bar</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183" y="2978926"/>
            <a:ext cx="5173187" cy="2969930"/>
          </a:xfrm>
          <a:prstGeom prst="rect">
            <a:avLst/>
          </a:prstGeom>
        </p:spPr>
      </p:pic>
    </p:spTree>
    <p:extLst>
      <p:ext uri="{BB962C8B-B14F-4D97-AF65-F5344CB8AC3E}">
        <p14:creationId xmlns:p14="http://schemas.microsoft.com/office/powerpoint/2010/main" val="1338313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302"/>
            <a:ext cx="10515600" cy="5467662"/>
          </a:xfrm>
        </p:spPr>
        <p:txBody>
          <a:bodyPr/>
          <a:lstStyle/>
          <a:p>
            <a:pPr marL="0" indent="0">
              <a:buNone/>
            </a:pPr>
            <a:r>
              <a:rPr lang="en-IN" b="1" dirty="0" smtClean="0">
                <a:solidFill>
                  <a:schemeClr val="bg1"/>
                </a:solidFill>
              </a:rPr>
              <a:t>Applying a filter</a:t>
            </a:r>
          </a:p>
          <a:p>
            <a:pPr algn="just"/>
            <a:r>
              <a:rPr lang="en-US" dirty="0" smtClean="0"/>
              <a:t>To apply a filter click on a column's drop-down arrow to bring the filter window. In this window you can set the filter criteria. For example to show only the Female persons we deselect the other values.</a:t>
            </a:r>
            <a:endParaRPr lang="en-IN" dirty="0"/>
          </a:p>
        </p:txBody>
      </p:sp>
      <p:pic>
        <p:nvPicPr>
          <p:cNvPr id="8194" name="Picture 2" descr="https://elearn.ellak.gr/pluginfile.php/4760/mod_page/content/9/calc-filter-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311" y="2521011"/>
            <a:ext cx="2038350" cy="4161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85</a:t>
            </a:fld>
            <a:endParaRPr lang="en-US" dirty="0"/>
          </a:p>
        </p:txBody>
      </p:sp>
    </p:spTree>
    <p:extLst>
      <p:ext uri="{BB962C8B-B14F-4D97-AF65-F5344CB8AC3E}">
        <p14:creationId xmlns:p14="http://schemas.microsoft.com/office/powerpoint/2010/main" val="3248326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Applying a filter</a:t>
            </a:r>
            <a:endParaRPr lang="en-IN" dirty="0"/>
          </a:p>
        </p:txBody>
      </p:sp>
      <p:sp>
        <p:nvSpPr>
          <p:cNvPr id="3" name="Content Placeholder 2"/>
          <p:cNvSpPr>
            <a:spLocks noGrp="1"/>
          </p:cNvSpPr>
          <p:nvPr>
            <p:ph idx="1"/>
          </p:nvPr>
        </p:nvSpPr>
        <p:spPr/>
        <p:txBody>
          <a:bodyPr/>
          <a:lstStyle/>
          <a:p>
            <a:pPr algn="just"/>
            <a:r>
              <a:rPr lang="en-US" dirty="0"/>
              <a:t>After we apply a filter the data in our sheet are updated and the filter drop-down arrow is highlighted to indicate the filter existence.</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001" y="2690467"/>
            <a:ext cx="6069800" cy="2375519"/>
          </a:xfrm>
          <a:prstGeom prst="rect">
            <a:avLst/>
          </a:prstGeom>
        </p:spPr>
      </p:pic>
    </p:spTree>
    <p:extLst>
      <p:ext uri="{BB962C8B-B14F-4D97-AF65-F5344CB8AC3E}">
        <p14:creationId xmlns:p14="http://schemas.microsoft.com/office/powerpoint/2010/main" val="16879045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Applying a filter</a:t>
            </a:r>
          </a:p>
        </p:txBody>
      </p:sp>
      <p:sp>
        <p:nvSpPr>
          <p:cNvPr id="3" name="Content Placeholder 2"/>
          <p:cNvSpPr>
            <a:spLocks noGrp="1"/>
          </p:cNvSpPr>
          <p:nvPr>
            <p:ph idx="1"/>
          </p:nvPr>
        </p:nvSpPr>
        <p:spPr/>
        <p:txBody>
          <a:bodyPr/>
          <a:lstStyle/>
          <a:p>
            <a:pPr algn="just"/>
            <a:r>
              <a:rPr lang="en-US" dirty="0"/>
              <a:t>We can apply more filters the same way. For example to show only </a:t>
            </a:r>
            <a:r>
              <a:rPr lang="en-US" dirty="0" smtClean="0"/>
              <a:t>records where Bank is PNB, we </a:t>
            </a:r>
            <a:r>
              <a:rPr lang="en-US" dirty="0"/>
              <a:t>add </a:t>
            </a:r>
            <a:r>
              <a:rPr lang="en-US" dirty="0" smtClean="0"/>
              <a:t>filter </a:t>
            </a:r>
            <a:r>
              <a:rPr lang="en-US" dirty="0"/>
              <a:t>to the </a:t>
            </a:r>
            <a:r>
              <a:rPr lang="en-US" i="1" dirty="0" smtClean="0"/>
              <a:t>BANK</a:t>
            </a:r>
            <a:r>
              <a:rPr lang="en-US" dirty="0" smtClean="0"/>
              <a:t> </a:t>
            </a:r>
            <a:r>
              <a:rPr lang="en-US" dirty="0"/>
              <a:t>column. Click the </a:t>
            </a:r>
            <a:r>
              <a:rPr lang="en-US" b="1" dirty="0"/>
              <a:t>All</a:t>
            </a:r>
            <a:r>
              <a:rPr lang="en-US" dirty="0"/>
              <a:t> option to remove all values and the select the </a:t>
            </a:r>
            <a:r>
              <a:rPr lang="en-US" dirty="0" smtClean="0"/>
              <a:t>Bank ‘PNB’.</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87</a:t>
            </a:fld>
            <a:endParaRPr lang="en-US" dirty="0"/>
          </a:p>
        </p:txBody>
      </p:sp>
      <p:pic>
        <p:nvPicPr>
          <p:cNvPr id="5" name="Picture 4"/>
          <p:cNvPicPr>
            <a:picLocks noChangeAspect="1"/>
          </p:cNvPicPr>
          <p:nvPr/>
        </p:nvPicPr>
        <p:blipFill rotWithShape="1">
          <a:blip r:embed="rId2"/>
          <a:srcRect l="32693" t="21993" r="52914" b="29301"/>
          <a:stretch/>
        </p:blipFill>
        <p:spPr>
          <a:xfrm>
            <a:off x="4169489" y="2239218"/>
            <a:ext cx="1974136" cy="4175308"/>
          </a:xfrm>
          <a:prstGeom prst="rect">
            <a:avLst/>
          </a:prstGeom>
        </p:spPr>
      </p:pic>
    </p:spTree>
    <p:extLst>
      <p:ext uri="{BB962C8B-B14F-4D97-AF65-F5344CB8AC3E}">
        <p14:creationId xmlns:p14="http://schemas.microsoft.com/office/powerpoint/2010/main" val="17385686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Applying a filter</a:t>
            </a:r>
          </a:p>
        </p:txBody>
      </p:sp>
      <p:sp>
        <p:nvSpPr>
          <p:cNvPr id="3" name="Content Placeholder 2"/>
          <p:cNvSpPr>
            <a:spLocks noGrp="1"/>
          </p:cNvSpPr>
          <p:nvPr>
            <p:ph idx="1"/>
          </p:nvPr>
        </p:nvSpPr>
        <p:spPr/>
        <p:txBody>
          <a:bodyPr/>
          <a:lstStyle/>
          <a:p>
            <a:r>
              <a:rPr lang="en-US" dirty="0"/>
              <a:t>Now </a:t>
            </a:r>
            <a:r>
              <a:rPr lang="en-US" dirty="0" smtClean="0"/>
              <a:t>apply the </a:t>
            </a:r>
            <a:r>
              <a:rPr lang="en-US" dirty="0"/>
              <a:t>second </a:t>
            </a:r>
            <a:r>
              <a:rPr lang="en-US" dirty="0" smtClean="0"/>
              <a:t>filters on </a:t>
            </a:r>
            <a:r>
              <a:rPr lang="en-US" i="1" dirty="0" smtClean="0"/>
              <a:t>Gender</a:t>
            </a:r>
            <a:r>
              <a:rPr lang="en-US" dirty="0" smtClean="0"/>
              <a:t> column to display records where gender is F</a:t>
            </a: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88</a:t>
            </a:fld>
            <a:endParaRPr lang="en-US" dirty="0"/>
          </a:p>
        </p:txBody>
      </p:sp>
      <p:pic>
        <p:nvPicPr>
          <p:cNvPr id="6" name="Picture 5"/>
          <p:cNvPicPr>
            <a:picLocks noChangeAspect="1"/>
          </p:cNvPicPr>
          <p:nvPr/>
        </p:nvPicPr>
        <p:blipFill>
          <a:blip r:embed="rId2"/>
          <a:stretch>
            <a:fillRect/>
          </a:stretch>
        </p:blipFill>
        <p:spPr>
          <a:xfrm>
            <a:off x="2275818" y="2760321"/>
            <a:ext cx="6610350" cy="704850"/>
          </a:xfrm>
          <a:prstGeom prst="rect">
            <a:avLst/>
          </a:prstGeom>
        </p:spPr>
      </p:pic>
    </p:spTree>
    <p:extLst>
      <p:ext uri="{BB962C8B-B14F-4D97-AF65-F5344CB8AC3E}">
        <p14:creationId xmlns:p14="http://schemas.microsoft.com/office/powerpoint/2010/main" val="31501822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Standard filter</a:t>
            </a:r>
            <a:endParaRPr lang="en-IN" dirty="0"/>
          </a:p>
        </p:txBody>
      </p:sp>
      <p:sp>
        <p:nvSpPr>
          <p:cNvPr id="3" name="Content Placeholder 2"/>
          <p:cNvSpPr>
            <a:spLocks noGrp="1"/>
          </p:cNvSpPr>
          <p:nvPr>
            <p:ph idx="1"/>
          </p:nvPr>
        </p:nvSpPr>
        <p:spPr/>
        <p:txBody>
          <a:bodyPr/>
          <a:lstStyle/>
          <a:p>
            <a:r>
              <a:rPr lang="en-IN" b="1" dirty="0"/>
              <a:t>Standard Filter</a:t>
            </a:r>
          </a:p>
          <a:p>
            <a:pPr algn="just"/>
            <a:r>
              <a:rPr lang="en-US" dirty="0"/>
              <a:t>For more advanced filters click the Standard Filter option on the Filter drop-down.</a:t>
            </a:r>
            <a:endParaRPr lang="en-IN" dirty="0"/>
          </a:p>
        </p:txBody>
      </p:sp>
      <p:pic>
        <p:nvPicPr>
          <p:cNvPr id="12290" name="Picture 2" descr="https://elearn.ellak.gr/pluginfile.php/4760/mod_page/content/9/calc-standard-filter-op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731" y="2984856"/>
            <a:ext cx="1971675" cy="17049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89</a:t>
            </a:fld>
            <a:endParaRPr lang="en-US" dirty="0"/>
          </a:p>
        </p:txBody>
      </p:sp>
    </p:spTree>
    <p:extLst>
      <p:ext uri="{BB962C8B-B14F-4D97-AF65-F5344CB8AC3E}">
        <p14:creationId xmlns:p14="http://schemas.microsoft.com/office/powerpoint/2010/main" val="132148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469"/>
          </a:xfrm>
        </p:spPr>
        <p:txBody>
          <a:bodyPr>
            <a:normAutofit/>
          </a:bodyPr>
          <a:lstStyle/>
          <a:p>
            <a:r>
              <a:rPr lang="en-US" b="1" dirty="0" smtClean="0"/>
              <a:t>Name box and Formula bar</a:t>
            </a:r>
            <a:endParaRPr lang="en-IN" dirty="0"/>
          </a:p>
        </p:txBody>
      </p:sp>
      <p:sp>
        <p:nvSpPr>
          <p:cNvPr id="3" name="Content Placeholder 2"/>
          <p:cNvSpPr>
            <a:spLocks noGrp="1"/>
          </p:cNvSpPr>
          <p:nvPr>
            <p:ph idx="1"/>
          </p:nvPr>
        </p:nvSpPr>
        <p:spPr>
          <a:xfrm>
            <a:off x="838200" y="1304331"/>
            <a:ext cx="10515600" cy="4351338"/>
          </a:xfrm>
        </p:spPr>
        <p:txBody>
          <a:bodyPr>
            <a:normAutofit/>
          </a:bodyPr>
          <a:lstStyle/>
          <a:p>
            <a:pPr algn="just"/>
            <a:r>
              <a:rPr lang="en-US" dirty="0"/>
              <a:t>The name of the active cell is displayed in the Name box. </a:t>
            </a:r>
            <a:endParaRPr lang="en-US" dirty="0" smtClean="0"/>
          </a:p>
          <a:p>
            <a:pPr algn="just"/>
            <a:r>
              <a:rPr lang="en-US" dirty="0" smtClean="0"/>
              <a:t>The </a:t>
            </a:r>
            <a:r>
              <a:rPr lang="en-US" dirty="0"/>
              <a:t>name of each cell is formed by the letter of the column and its line number. </a:t>
            </a:r>
            <a:endParaRPr lang="en-US" dirty="0" smtClean="0"/>
          </a:p>
          <a:p>
            <a:pPr algn="just"/>
            <a:r>
              <a:rPr lang="en-US" dirty="0" smtClean="0"/>
              <a:t>The </a:t>
            </a:r>
            <a:r>
              <a:rPr lang="en-US" dirty="0"/>
              <a:t>active cell is the one we have selected each time using the mouse or keyboard</a:t>
            </a:r>
            <a:r>
              <a:rPr lang="en-US" dirty="0" smtClean="0"/>
              <a:t>.</a:t>
            </a:r>
          </a:p>
          <a:p>
            <a:pPr algn="just"/>
            <a:r>
              <a:rPr lang="en-US" dirty="0" smtClean="0"/>
              <a:t> </a:t>
            </a:r>
            <a:r>
              <a:rPr lang="en-US" dirty="0"/>
              <a:t>Next to the Name Box is the Formula Bar that displays the formula or just the contents of a cell</a:t>
            </a:r>
            <a:r>
              <a:rPr lang="en-US" dirty="0" smtClean="0"/>
              <a:t>.</a:t>
            </a:r>
          </a:p>
          <a:p>
            <a:pPr algn="just"/>
            <a:r>
              <a:rPr lang="en-US" dirty="0" smtClean="0"/>
              <a:t> </a:t>
            </a:r>
            <a:r>
              <a:rPr lang="en-US" dirty="0"/>
              <a:t>In the Formula bar there are buttons for inserting functions into a cell</a:t>
            </a:r>
            <a:r>
              <a:rPr lang="en-US" dirty="0" smtClean="0"/>
              <a:t>.</a:t>
            </a:r>
          </a:p>
          <a:p>
            <a:pPr algn="just"/>
            <a:r>
              <a:rPr lang="en-US" dirty="0" smtClean="0"/>
              <a:t>Formulas </a:t>
            </a:r>
            <a:r>
              <a:rPr lang="en-US" dirty="0"/>
              <a:t>and functions allow us to enter calculations into a cell based on the values ​​of other cells.</a:t>
            </a:r>
            <a:endParaRPr lang="en-IN" dirty="0"/>
          </a:p>
        </p:txBody>
      </p:sp>
      <p:pic>
        <p:nvPicPr>
          <p:cNvPr id="4098" name="Picture 2" descr="https://elearn.ellak.gr/pluginfile.php/4500/mod_page/content/14/calc-formula-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62" y="4906446"/>
            <a:ext cx="5994844" cy="51464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spTree>
    <p:extLst>
      <p:ext uri="{BB962C8B-B14F-4D97-AF65-F5344CB8AC3E}">
        <p14:creationId xmlns:p14="http://schemas.microsoft.com/office/powerpoint/2010/main" val="192823779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 filter</a:t>
            </a:r>
          </a:p>
        </p:txBody>
      </p:sp>
      <p:sp>
        <p:nvSpPr>
          <p:cNvPr id="3" name="Content Placeholder 2"/>
          <p:cNvSpPr>
            <a:spLocks noGrp="1"/>
          </p:cNvSpPr>
          <p:nvPr>
            <p:ph idx="1"/>
          </p:nvPr>
        </p:nvSpPr>
        <p:spPr/>
        <p:txBody>
          <a:bodyPr/>
          <a:lstStyle/>
          <a:p>
            <a:pPr algn="just"/>
            <a:r>
              <a:rPr lang="en-US" dirty="0"/>
              <a:t>The Standard Filter window displays existing filters and allow us to set new custom filters. For example we can set a filter to show only people aged 50 and above.</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90</a:t>
            </a:fld>
            <a:endParaRPr lang="en-US" dirty="0"/>
          </a:p>
        </p:txBody>
      </p:sp>
      <p:pic>
        <p:nvPicPr>
          <p:cNvPr id="5" name="Picture 4"/>
          <p:cNvPicPr>
            <a:picLocks noChangeAspect="1"/>
          </p:cNvPicPr>
          <p:nvPr/>
        </p:nvPicPr>
        <p:blipFill>
          <a:blip r:embed="rId2"/>
          <a:stretch>
            <a:fillRect/>
          </a:stretch>
        </p:blipFill>
        <p:spPr>
          <a:xfrm>
            <a:off x="2930251" y="2549579"/>
            <a:ext cx="4124325" cy="2809875"/>
          </a:xfrm>
          <a:prstGeom prst="rect">
            <a:avLst/>
          </a:prstGeom>
        </p:spPr>
      </p:pic>
    </p:spTree>
    <p:extLst>
      <p:ext uri="{BB962C8B-B14F-4D97-AF65-F5344CB8AC3E}">
        <p14:creationId xmlns:p14="http://schemas.microsoft.com/office/powerpoint/2010/main" val="40054437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 filter</a:t>
            </a:r>
          </a:p>
        </p:txBody>
      </p:sp>
      <p:sp>
        <p:nvSpPr>
          <p:cNvPr id="3" name="Content Placeholder 2"/>
          <p:cNvSpPr>
            <a:spLocks noGrp="1"/>
          </p:cNvSpPr>
          <p:nvPr>
            <p:ph idx="1"/>
          </p:nvPr>
        </p:nvSpPr>
        <p:spPr/>
        <p:txBody>
          <a:bodyPr/>
          <a:lstStyle/>
          <a:p>
            <a:pPr marL="0" indent="0">
              <a:buNone/>
            </a:pPr>
            <a:r>
              <a:rPr lang="en-US" dirty="0"/>
              <a:t>To create a standard filter in general you specify the</a:t>
            </a:r>
          </a:p>
          <a:p>
            <a:r>
              <a:rPr lang="en-US" dirty="0" smtClean="0"/>
              <a:t>Operator : Can </a:t>
            </a:r>
            <a:r>
              <a:rPr lang="en-US" dirty="0"/>
              <a:t>be the logical AND or logical OR.</a:t>
            </a:r>
          </a:p>
          <a:p>
            <a:r>
              <a:rPr lang="en-US" dirty="0"/>
              <a:t>Field </a:t>
            </a:r>
            <a:r>
              <a:rPr lang="en-US" dirty="0" smtClean="0"/>
              <a:t>name : </a:t>
            </a:r>
            <a:r>
              <a:rPr lang="en-US" dirty="0"/>
              <a:t>This is the name of the column</a:t>
            </a:r>
          </a:p>
          <a:p>
            <a:r>
              <a:rPr lang="en-US" dirty="0" smtClean="0"/>
              <a:t>Condition : </a:t>
            </a:r>
            <a:r>
              <a:rPr lang="en-US" dirty="0"/>
              <a:t>A logical condition (equality, greater, less)</a:t>
            </a:r>
          </a:p>
          <a:p>
            <a:r>
              <a:rPr lang="en-US" dirty="0" smtClean="0"/>
              <a:t>Value : </a:t>
            </a:r>
            <a:r>
              <a:rPr lang="en-US" dirty="0"/>
              <a:t>The value of the filter.</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91</a:t>
            </a:fld>
            <a:endParaRPr lang="en-US" dirty="0"/>
          </a:p>
        </p:txBody>
      </p:sp>
    </p:spTree>
    <p:extLst>
      <p:ext uri="{BB962C8B-B14F-4D97-AF65-F5344CB8AC3E}">
        <p14:creationId xmlns:p14="http://schemas.microsoft.com/office/powerpoint/2010/main" val="32192949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Removing a filter</a:t>
            </a:r>
            <a:endParaRPr lang="en-IN" dirty="0"/>
          </a:p>
        </p:txBody>
      </p:sp>
      <p:sp>
        <p:nvSpPr>
          <p:cNvPr id="3" name="Content Placeholder 2"/>
          <p:cNvSpPr>
            <a:spLocks noGrp="1"/>
          </p:cNvSpPr>
          <p:nvPr>
            <p:ph idx="1"/>
          </p:nvPr>
        </p:nvSpPr>
        <p:spPr/>
        <p:txBody>
          <a:bodyPr/>
          <a:lstStyle/>
          <a:p>
            <a:pPr marL="0" indent="0">
              <a:buNone/>
            </a:pPr>
            <a:r>
              <a:rPr lang="en-IN" b="1" dirty="0"/>
              <a:t>Removing a Filter</a:t>
            </a:r>
          </a:p>
          <a:p>
            <a:pPr algn="just"/>
            <a:r>
              <a:rPr lang="en-US" dirty="0"/>
              <a:t>To remove a Filter click on the drop-down arrow and enable the All option</a:t>
            </a:r>
            <a:r>
              <a:rPr lang="en-US" dirty="0" smtClean="0"/>
              <a:t>.</a:t>
            </a:r>
          </a:p>
          <a:p>
            <a:pPr algn="just"/>
            <a:endParaRPr lang="en-US" dirty="0"/>
          </a:p>
          <a:p>
            <a:pPr marL="0" indent="0">
              <a:buNone/>
            </a:pPr>
            <a:r>
              <a:rPr lang="en-IN" b="1" dirty="0"/>
              <a:t>Remove AutoFilter</a:t>
            </a:r>
          </a:p>
          <a:p>
            <a:r>
              <a:rPr lang="en-US" dirty="0"/>
              <a:t>To remove AutoFilters from all columns of a database table, click on a cell anywhere within </a:t>
            </a:r>
            <a:r>
              <a:rPr lang="en-US" dirty="0" smtClean="0"/>
              <a:t>the table </a:t>
            </a:r>
            <a:r>
              <a:rPr lang="en-US" dirty="0"/>
              <a:t>area and select </a:t>
            </a:r>
            <a:r>
              <a:rPr lang="en-US" b="1" dirty="0"/>
              <a:t>Data &gt; AutoFilter </a:t>
            </a:r>
            <a:r>
              <a:rPr lang="en-US" dirty="0"/>
              <a:t>on the Menu bar, select </a:t>
            </a:r>
            <a:r>
              <a:rPr lang="en-US" b="1" dirty="0"/>
              <a:t>Data &gt; More Filters &gt; </a:t>
            </a:r>
            <a:r>
              <a:rPr lang="en-US" b="1" dirty="0" smtClean="0"/>
              <a:t>Hide AutoFilter </a:t>
            </a:r>
            <a:r>
              <a:rPr lang="en-US" dirty="0"/>
              <a:t>on the Menu </a:t>
            </a:r>
            <a:r>
              <a:rPr lang="en-US" dirty="0" smtClean="0"/>
              <a:t>bar.</a:t>
            </a:r>
          </a:p>
          <a:p>
            <a:r>
              <a:rPr lang="en-US" dirty="0" smtClean="0"/>
              <a:t>Or Click </a:t>
            </a:r>
            <a:r>
              <a:rPr lang="en-US" dirty="0"/>
              <a:t>on </a:t>
            </a:r>
            <a:r>
              <a:rPr lang="en-US" dirty="0" smtClean="0"/>
              <a:t>the </a:t>
            </a:r>
            <a:r>
              <a:rPr lang="en-US" dirty="0" err="1" smtClean="0"/>
              <a:t>Autofilter</a:t>
            </a:r>
            <a:r>
              <a:rPr lang="en-US" dirty="0" smtClean="0"/>
              <a:t> </a:t>
            </a:r>
            <a:r>
              <a:rPr lang="en-US" dirty="0"/>
              <a:t>button to remove the AutoFilter function and all filters from your data.</a:t>
            </a:r>
            <a:r>
              <a:rPr lang="en-IN" dirty="0" smtClean="0"/>
              <a:t/>
            </a:r>
            <a:br>
              <a:rPr lang="en-IN" dirty="0" smtClean="0"/>
            </a:br>
            <a:endParaRPr lang="en-US"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92</a:t>
            </a:fld>
            <a:endParaRPr lang="en-US" dirty="0"/>
          </a:p>
        </p:txBody>
      </p:sp>
    </p:spTree>
    <p:extLst>
      <p:ext uri="{BB962C8B-B14F-4D97-AF65-F5344CB8AC3E}">
        <p14:creationId xmlns:p14="http://schemas.microsoft.com/office/powerpoint/2010/main" val="1916093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Freezing and </a:t>
            </a:r>
            <a:r>
              <a:rPr lang="en-IN" dirty="0"/>
              <a:t>S</a:t>
            </a:r>
            <a:r>
              <a:rPr lang="en-IN" dirty="0" smtClean="0"/>
              <a:t>plitting</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93</a:t>
            </a:fld>
            <a:endParaRPr lang="en-US"/>
          </a:p>
        </p:txBody>
      </p:sp>
    </p:spTree>
    <p:extLst>
      <p:ext uri="{BB962C8B-B14F-4D97-AF65-F5344CB8AC3E}">
        <p14:creationId xmlns:p14="http://schemas.microsoft.com/office/powerpoint/2010/main" val="1560169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Freezing and </a:t>
            </a:r>
            <a:r>
              <a:rPr lang="en-IN" b="1" dirty="0" smtClean="0"/>
              <a:t>Splitting</a:t>
            </a:r>
            <a:endParaRPr lang="en-IN" dirty="0"/>
          </a:p>
        </p:txBody>
      </p:sp>
      <p:sp>
        <p:nvSpPr>
          <p:cNvPr id="3" name="Content Placeholder 2"/>
          <p:cNvSpPr>
            <a:spLocks noGrp="1"/>
          </p:cNvSpPr>
          <p:nvPr>
            <p:ph idx="1"/>
          </p:nvPr>
        </p:nvSpPr>
        <p:spPr/>
        <p:txBody>
          <a:bodyPr/>
          <a:lstStyle/>
          <a:p>
            <a:pPr marL="0" indent="0" algn="just">
              <a:buNone/>
            </a:pPr>
            <a:r>
              <a:rPr lang="en-US" dirty="0"/>
              <a:t>When working with large data it can be difficult to view the information in a spreadsheet. </a:t>
            </a:r>
            <a:r>
              <a:rPr lang="en-US" dirty="0" err="1" smtClean="0"/>
              <a:t>Calc</a:t>
            </a:r>
            <a:r>
              <a:rPr lang="en-US" dirty="0" smtClean="0"/>
              <a:t> </a:t>
            </a:r>
            <a:r>
              <a:rPr lang="en-US" dirty="0"/>
              <a:t>includes two useful tools to help us view the contents of a spreadsheet with large amount of data that exceed the window width or height.</a:t>
            </a:r>
          </a:p>
          <a:p>
            <a:r>
              <a:rPr lang="en-US" dirty="0"/>
              <a:t>Freeze Rows and Columns</a:t>
            </a:r>
          </a:p>
          <a:p>
            <a:r>
              <a:rPr lang="en-US" dirty="0"/>
              <a:t>Split Window</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94</a:t>
            </a:fld>
            <a:endParaRPr lang="en-US" dirty="0"/>
          </a:p>
        </p:txBody>
      </p:sp>
    </p:spTree>
    <p:extLst>
      <p:ext uri="{BB962C8B-B14F-4D97-AF65-F5344CB8AC3E}">
        <p14:creationId xmlns:p14="http://schemas.microsoft.com/office/powerpoint/2010/main" val="1960164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Freezing and Splitting</a:t>
            </a:r>
            <a:endParaRPr lang="en-IN" dirty="0"/>
          </a:p>
        </p:txBody>
      </p:sp>
      <p:sp>
        <p:nvSpPr>
          <p:cNvPr id="3" name="Content Placeholder 2"/>
          <p:cNvSpPr>
            <a:spLocks noGrp="1"/>
          </p:cNvSpPr>
          <p:nvPr>
            <p:ph idx="1"/>
          </p:nvPr>
        </p:nvSpPr>
        <p:spPr/>
        <p:txBody>
          <a:bodyPr/>
          <a:lstStyle/>
          <a:p>
            <a:pPr algn="just"/>
            <a:r>
              <a:rPr lang="en-IN" b="1" dirty="0"/>
              <a:t>Freeze Rows and Columns</a:t>
            </a:r>
            <a:endParaRPr lang="en-US" dirty="0" smtClean="0"/>
          </a:p>
          <a:p>
            <a:pPr marL="0" indent="0" algn="just">
              <a:buNone/>
            </a:pPr>
            <a:r>
              <a:rPr lang="en-US" dirty="0" smtClean="0"/>
              <a:t>Freezing </a:t>
            </a:r>
            <a:r>
              <a:rPr lang="en-US" dirty="0"/>
              <a:t>is used to lock rows across the top of a spreadsheet or to lock columns on the left of </a:t>
            </a:r>
            <a:r>
              <a:rPr lang="en-US" dirty="0" smtClean="0"/>
              <a:t>a spreadsheet</a:t>
            </a:r>
            <a:r>
              <a:rPr lang="en-US" dirty="0"/>
              <a:t>. Then, when moving around within a sheet, the cells in frozen rows and </a:t>
            </a:r>
            <a:r>
              <a:rPr lang="en-US" dirty="0" smtClean="0"/>
              <a:t>columns always </a:t>
            </a:r>
            <a:r>
              <a:rPr lang="en-US" dirty="0"/>
              <a:t>remain in view</a:t>
            </a:r>
            <a:r>
              <a:rPr lang="en-US" dirty="0" smtClean="0"/>
              <a:t>. The </a:t>
            </a:r>
            <a:r>
              <a:rPr lang="en-US" dirty="0"/>
              <a:t>example below shows a spreadsheet with the top row frozen.</a:t>
            </a:r>
            <a:endParaRPr lang="en-IN" dirty="0"/>
          </a:p>
        </p:txBody>
      </p:sp>
      <p:pic>
        <p:nvPicPr>
          <p:cNvPr id="4" name="Picture 3"/>
          <p:cNvPicPr>
            <a:picLocks noChangeAspect="1"/>
          </p:cNvPicPr>
          <p:nvPr/>
        </p:nvPicPr>
        <p:blipFill>
          <a:blip r:embed="rId2"/>
          <a:stretch>
            <a:fillRect/>
          </a:stretch>
        </p:blipFill>
        <p:spPr>
          <a:xfrm>
            <a:off x="3239589" y="2678167"/>
            <a:ext cx="5798486" cy="3303886"/>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95</a:t>
            </a:fld>
            <a:endParaRPr lang="en-US" dirty="0"/>
          </a:p>
        </p:txBody>
      </p:sp>
    </p:spTree>
    <p:extLst>
      <p:ext uri="{BB962C8B-B14F-4D97-AF65-F5344CB8AC3E}">
        <p14:creationId xmlns:p14="http://schemas.microsoft.com/office/powerpoint/2010/main" val="34863200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Freezing and Splitting</a:t>
            </a:r>
            <a:endParaRPr lang="en-IN" dirty="0"/>
          </a:p>
        </p:txBody>
      </p:sp>
      <p:sp>
        <p:nvSpPr>
          <p:cNvPr id="3" name="Content Placeholder 2"/>
          <p:cNvSpPr>
            <a:spLocks noGrp="1"/>
          </p:cNvSpPr>
          <p:nvPr>
            <p:ph idx="1"/>
          </p:nvPr>
        </p:nvSpPr>
        <p:spPr/>
        <p:txBody>
          <a:bodyPr/>
          <a:lstStyle/>
          <a:p>
            <a:r>
              <a:rPr lang="en-US" dirty="0"/>
              <a:t>And an example with the first column frozen.</a:t>
            </a:r>
          </a:p>
          <a:p>
            <a:endParaRPr lang="en-IN" dirty="0"/>
          </a:p>
        </p:txBody>
      </p:sp>
      <p:pic>
        <p:nvPicPr>
          <p:cNvPr id="4" name="Picture 3"/>
          <p:cNvPicPr>
            <a:picLocks noChangeAspect="1"/>
          </p:cNvPicPr>
          <p:nvPr/>
        </p:nvPicPr>
        <p:blipFill>
          <a:blip r:embed="rId2"/>
          <a:stretch>
            <a:fillRect/>
          </a:stretch>
        </p:blipFill>
        <p:spPr>
          <a:xfrm>
            <a:off x="2181225" y="1977194"/>
            <a:ext cx="6610350" cy="3781425"/>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96</a:t>
            </a:fld>
            <a:endParaRPr lang="en-US" dirty="0"/>
          </a:p>
        </p:txBody>
      </p:sp>
    </p:spTree>
    <p:extLst>
      <p:ext uri="{BB962C8B-B14F-4D97-AF65-F5344CB8AC3E}">
        <p14:creationId xmlns:p14="http://schemas.microsoft.com/office/powerpoint/2010/main" val="25947520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Freezing and Splitting</a:t>
            </a:r>
            <a:endParaRPr lang="en-IN" dirty="0"/>
          </a:p>
        </p:txBody>
      </p:sp>
      <p:sp>
        <p:nvSpPr>
          <p:cNvPr id="3" name="Content Placeholder 2"/>
          <p:cNvSpPr>
            <a:spLocks noGrp="1"/>
          </p:cNvSpPr>
          <p:nvPr>
            <p:ph idx="1"/>
          </p:nvPr>
        </p:nvSpPr>
        <p:spPr/>
        <p:txBody>
          <a:bodyPr/>
          <a:lstStyle/>
          <a:p>
            <a:pPr algn="just"/>
            <a:r>
              <a:rPr lang="en-IN" b="1" dirty="0"/>
              <a:t>Freeze a </a:t>
            </a:r>
            <a:r>
              <a:rPr lang="en-IN" b="1" dirty="0" smtClean="0"/>
              <a:t>row</a:t>
            </a:r>
          </a:p>
          <a:p>
            <a:pPr marL="0" indent="0" algn="just">
              <a:buNone/>
            </a:pPr>
            <a:r>
              <a:rPr lang="en-US" dirty="0" smtClean="0"/>
              <a:t>To </a:t>
            </a:r>
            <a:r>
              <a:rPr lang="en-US" dirty="0"/>
              <a:t>freeze a row select the row below the one you want to freeze and click </a:t>
            </a:r>
            <a:r>
              <a:rPr lang="en-US" dirty="0" smtClean="0"/>
              <a:t>the Freeze </a:t>
            </a:r>
            <a:r>
              <a:rPr lang="en-US" dirty="0"/>
              <a:t>Button. The frozen row will be indicated by a black line on the bottom.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476" y="2396093"/>
            <a:ext cx="6620799" cy="3810532"/>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97</a:t>
            </a:fld>
            <a:endParaRPr lang="en-US" dirty="0"/>
          </a:p>
        </p:txBody>
      </p:sp>
    </p:spTree>
    <p:extLst>
      <p:ext uri="{BB962C8B-B14F-4D97-AF65-F5344CB8AC3E}">
        <p14:creationId xmlns:p14="http://schemas.microsoft.com/office/powerpoint/2010/main" val="30050891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Freezing and Splitting</a:t>
            </a:r>
            <a:endParaRPr lang="en-IN" dirty="0"/>
          </a:p>
        </p:txBody>
      </p:sp>
      <p:sp>
        <p:nvSpPr>
          <p:cNvPr id="3" name="Content Placeholder 2"/>
          <p:cNvSpPr>
            <a:spLocks noGrp="1"/>
          </p:cNvSpPr>
          <p:nvPr>
            <p:ph idx="1"/>
          </p:nvPr>
        </p:nvSpPr>
        <p:spPr/>
        <p:txBody>
          <a:bodyPr/>
          <a:lstStyle/>
          <a:p>
            <a:r>
              <a:rPr lang="en-IN" b="1" dirty="0"/>
              <a:t>Freeze a </a:t>
            </a:r>
            <a:r>
              <a:rPr lang="en-IN" b="1" dirty="0" smtClean="0"/>
              <a:t>column</a:t>
            </a:r>
          </a:p>
          <a:p>
            <a:pPr marL="0" indent="0">
              <a:buNone/>
            </a:pPr>
            <a:r>
              <a:rPr lang="en-US" dirty="0" smtClean="0"/>
              <a:t>To </a:t>
            </a:r>
            <a:r>
              <a:rPr lang="en-US" dirty="0"/>
              <a:t>freeze a column select the column on the right and click </a:t>
            </a:r>
            <a:r>
              <a:rPr lang="en-US" dirty="0" smtClean="0"/>
              <a:t>the </a:t>
            </a:r>
            <a:r>
              <a:rPr lang="en-US" dirty="0"/>
              <a:t>Freeze Button. The frozen column will be indicated by a black line on the right.</a:t>
            </a: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646" y="2505418"/>
            <a:ext cx="5882152" cy="3346742"/>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98</a:t>
            </a:fld>
            <a:endParaRPr lang="en-US" dirty="0"/>
          </a:p>
        </p:txBody>
      </p:sp>
    </p:spTree>
    <p:extLst>
      <p:ext uri="{BB962C8B-B14F-4D97-AF65-F5344CB8AC3E}">
        <p14:creationId xmlns:p14="http://schemas.microsoft.com/office/powerpoint/2010/main" val="7550469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Freezing and Splitting</a:t>
            </a:r>
            <a:endParaRPr lang="en-IN" dirty="0"/>
          </a:p>
        </p:txBody>
      </p:sp>
      <p:sp>
        <p:nvSpPr>
          <p:cNvPr id="3" name="Content Placeholder 2"/>
          <p:cNvSpPr>
            <a:spLocks noGrp="1"/>
          </p:cNvSpPr>
          <p:nvPr>
            <p:ph idx="1"/>
          </p:nvPr>
        </p:nvSpPr>
        <p:spPr/>
        <p:txBody>
          <a:bodyPr/>
          <a:lstStyle/>
          <a:p>
            <a:pPr algn="just"/>
            <a:r>
              <a:rPr lang="en-US" b="1" dirty="0"/>
              <a:t>Freeze both a row and </a:t>
            </a:r>
            <a:r>
              <a:rPr lang="en-US" b="1" dirty="0" smtClean="0"/>
              <a:t>column</a:t>
            </a:r>
          </a:p>
          <a:p>
            <a:pPr marL="0" indent="0" algn="just">
              <a:buNone/>
            </a:pPr>
            <a:r>
              <a:rPr lang="en-US" dirty="0" smtClean="0"/>
              <a:t>To </a:t>
            </a:r>
            <a:r>
              <a:rPr lang="en-US" dirty="0"/>
              <a:t>freeze a row and a column at the same time select the cell that is on the bottom row and on the right column and click the Freeze button.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787" y="2707464"/>
            <a:ext cx="5342709" cy="3081446"/>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99</a:t>
            </a:fld>
            <a:endParaRPr lang="en-US" dirty="0"/>
          </a:p>
        </p:txBody>
      </p:sp>
    </p:spTree>
    <p:extLst>
      <p:ext uri="{BB962C8B-B14F-4D97-AF65-F5344CB8AC3E}">
        <p14:creationId xmlns:p14="http://schemas.microsoft.com/office/powerpoint/2010/main" val="2465098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1327</TotalTime>
  <Words>3846</Words>
  <Application>Microsoft Office PowerPoint</Application>
  <PresentationFormat>Widescreen</PresentationFormat>
  <Paragraphs>613</Paragraphs>
  <Slides>105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105</vt:i4>
      </vt:variant>
    </vt:vector>
  </HeadingPairs>
  <TitlesOfParts>
    <vt:vector size="113" baseType="lpstr">
      <vt:lpstr>ＭＳ Ｐゴシック</vt:lpstr>
      <vt:lpstr>Arial</vt:lpstr>
      <vt:lpstr>Calibri</vt:lpstr>
      <vt:lpstr>Times New Roman</vt:lpstr>
      <vt:lpstr>Tw Cen MT</vt:lpstr>
      <vt:lpstr>Wingdings</vt:lpstr>
      <vt:lpstr>Wingdings 2</vt:lpstr>
      <vt:lpstr>WidescreenPresentation</vt:lpstr>
      <vt:lpstr>File and Printer sharing in Windows NT Environment </vt:lpstr>
      <vt:lpstr>Index</vt:lpstr>
      <vt:lpstr>Index</vt:lpstr>
      <vt:lpstr> Introduction to Spreadsheets</vt:lpstr>
      <vt:lpstr>Introduction to Spreadsheets</vt:lpstr>
      <vt:lpstr>Spreadsheets, sheets, and cells</vt:lpstr>
      <vt:lpstr>Spreadsheet Layout</vt:lpstr>
      <vt:lpstr>Spreadsheet layout</vt:lpstr>
      <vt:lpstr>Name box and Formula bar</vt:lpstr>
      <vt:lpstr>Sheets bar</vt:lpstr>
      <vt:lpstr>Creating a new document</vt:lpstr>
      <vt:lpstr>Saving and Exporting spreadsheets</vt:lpstr>
      <vt:lpstr>Saving and Exporting spreadsheets</vt:lpstr>
      <vt:lpstr>Opening an existing spreadsheet</vt:lpstr>
      <vt:lpstr>Printing a sheet</vt:lpstr>
      <vt:lpstr>Printing a sheet</vt:lpstr>
      <vt:lpstr>Navigating and Selecting within spreadsheets</vt:lpstr>
      <vt:lpstr>Navigating and Selecting within spreadsheets</vt:lpstr>
      <vt:lpstr>Navigating and Selecting within spreadsheets</vt:lpstr>
      <vt:lpstr>Sheet navigation</vt:lpstr>
      <vt:lpstr>Selecting cells</vt:lpstr>
      <vt:lpstr>Selecting cells</vt:lpstr>
      <vt:lpstr>Selecting cells</vt:lpstr>
      <vt:lpstr>Selecting columns and rows</vt:lpstr>
      <vt:lpstr>Selecting columns and rows</vt:lpstr>
      <vt:lpstr>Selecting sheets</vt:lpstr>
      <vt:lpstr>Selecting sheets</vt:lpstr>
      <vt:lpstr>Working with columns, rows and sheets</vt:lpstr>
      <vt:lpstr>Introduction</vt:lpstr>
      <vt:lpstr>Inserting and deleting rows and columns</vt:lpstr>
      <vt:lpstr>Resizing rows and columns</vt:lpstr>
      <vt:lpstr>Resizing rows and columns</vt:lpstr>
      <vt:lpstr>Working with Sheets</vt:lpstr>
      <vt:lpstr>Working with sheets</vt:lpstr>
      <vt:lpstr>Working with sheets</vt:lpstr>
      <vt:lpstr>Working with sheets</vt:lpstr>
      <vt:lpstr>Working with sheets</vt:lpstr>
      <vt:lpstr>Working with sheets</vt:lpstr>
      <vt:lpstr>Formatting Data and Cells</vt:lpstr>
      <vt:lpstr>Formatting Data</vt:lpstr>
      <vt:lpstr>Formatting Data</vt:lpstr>
      <vt:lpstr>Formatting Data</vt:lpstr>
      <vt:lpstr>Formatting Data</vt:lpstr>
      <vt:lpstr>Formatting Data</vt:lpstr>
      <vt:lpstr>Formatting Data</vt:lpstr>
      <vt:lpstr>Formatting Data</vt:lpstr>
      <vt:lpstr>Formatting Data</vt:lpstr>
      <vt:lpstr>Formatting Data</vt:lpstr>
      <vt:lpstr>Formatting Cells</vt:lpstr>
      <vt:lpstr>Formatting Cells</vt:lpstr>
      <vt:lpstr>Formatting Cells</vt:lpstr>
      <vt:lpstr>Formatting Cells</vt:lpstr>
      <vt:lpstr>Formatting Cells</vt:lpstr>
      <vt:lpstr>Formatting Cells</vt:lpstr>
      <vt:lpstr>Formatting Cells</vt:lpstr>
      <vt:lpstr>Formatting Cells</vt:lpstr>
      <vt:lpstr>Formatting Cells</vt:lpstr>
      <vt:lpstr>Conditional Formatting</vt:lpstr>
      <vt:lpstr>Introduction</vt:lpstr>
      <vt:lpstr>Setting up conditional formatting</vt:lpstr>
      <vt:lpstr>Applying Color Scale</vt:lpstr>
      <vt:lpstr>Applying Color Scale</vt:lpstr>
      <vt:lpstr>Applying Color Scale</vt:lpstr>
      <vt:lpstr>Applying Data bars</vt:lpstr>
      <vt:lpstr>Applying Data bars</vt:lpstr>
      <vt:lpstr>Applying Data bars</vt:lpstr>
      <vt:lpstr>Applying Icon Set</vt:lpstr>
      <vt:lpstr>Applying Icon Set</vt:lpstr>
      <vt:lpstr>Applying Icon Set</vt:lpstr>
      <vt:lpstr>Applying Condition</vt:lpstr>
      <vt:lpstr>Applying Condition</vt:lpstr>
      <vt:lpstr>PowerPoint Presentation</vt:lpstr>
      <vt:lpstr>Sorting and Filtering</vt:lpstr>
      <vt:lpstr>Introduction</vt:lpstr>
      <vt:lpstr>Sorting</vt:lpstr>
      <vt:lpstr>Sorting</vt:lpstr>
      <vt:lpstr>Sorting</vt:lpstr>
      <vt:lpstr>Sorting</vt:lpstr>
      <vt:lpstr>Sorting</vt:lpstr>
      <vt:lpstr>Sorting</vt:lpstr>
      <vt:lpstr>Sorting</vt:lpstr>
      <vt:lpstr>Filtering</vt:lpstr>
      <vt:lpstr>AutoFilter</vt:lpstr>
      <vt:lpstr>Autofilter</vt:lpstr>
      <vt:lpstr>PowerPoint Presentation</vt:lpstr>
      <vt:lpstr>Applying a filter</vt:lpstr>
      <vt:lpstr>Applying a filter</vt:lpstr>
      <vt:lpstr>Applying a filter</vt:lpstr>
      <vt:lpstr>Standard filter</vt:lpstr>
      <vt:lpstr>Standard filter</vt:lpstr>
      <vt:lpstr>Standard filter</vt:lpstr>
      <vt:lpstr>Removing a filter</vt:lpstr>
      <vt:lpstr>Freezing and Splitting</vt:lpstr>
      <vt:lpstr>Freezing and Splitting</vt:lpstr>
      <vt:lpstr>Freezing and Splitting</vt:lpstr>
      <vt:lpstr>Freezing and Splitting</vt:lpstr>
      <vt:lpstr>Freezing and Splitting</vt:lpstr>
      <vt:lpstr>Freezing and Splitting</vt:lpstr>
      <vt:lpstr>Freezing and Splitting</vt:lpstr>
      <vt:lpstr>Freezing and Splitting</vt:lpstr>
      <vt:lpstr>Freezing and Splitting</vt:lpstr>
      <vt:lpstr>Freezing and Splitting</vt:lpstr>
      <vt:lpstr>Freezing and Splitting</vt:lpstr>
      <vt:lpstr>Freezing and Splitting</vt:lpstr>
      <vt:lpstr>Freezing and Splitting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suman</cp:lastModifiedBy>
  <cp:revision>289</cp:revision>
  <dcterms:created xsi:type="dcterms:W3CDTF">2020-05-02T05:50:57Z</dcterms:created>
  <dcterms:modified xsi:type="dcterms:W3CDTF">2021-11-23T09:31:08Z</dcterms:modified>
</cp:coreProperties>
</file>