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4"/>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347" r:id="rId15"/>
    <p:sldId id="271"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04" r:id="rId45"/>
    <p:sldId id="305" r:id="rId46"/>
    <p:sldId id="306"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8" r:id="rId76"/>
    <p:sldId id="339" r:id="rId77"/>
    <p:sldId id="340" r:id="rId78"/>
    <p:sldId id="341" r:id="rId79"/>
    <p:sldId id="342" r:id="rId80"/>
    <p:sldId id="343" r:id="rId81"/>
    <p:sldId id="344" r:id="rId82"/>
    <p:sldId id="345" r:id="rId8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73" d="100"/>
          <a:sy n="73" d="100"/>
        </p:scale>
        <p:origin x="62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pPr/>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pPr/>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pPr/>
              <a:t>2</a:t>
            </a:fld>
            <a:endParaRPr lang="en-US"/>
          </a:p>
        </p:txBody>
      </p:sp>
    </p:spTree>
    <p:extLst>
      <p:ext uri="{BB962C8B-B14F-4D97-AF65-F5344CB8AC3E}">
        <p14:creationId xmlns:p14="http://schemas.microsoft.com/office/powerpoint/2010/main" val="275900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cstate="print"/>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BCAF319B-ABFE-43A3-9E68-976B3B94B60D}" type="datetime1">
              <a:rPr lang="en-US" smtClean="0"/>
              <a:pPr/>
              <a:t>11/23/2021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pPr/>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D6DEF98-6725-49F1-A882-6120F09CB82E}" type="datetime1">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5EE1DEF0-53B6-4B21-B16F-76C9841F3664}" type="datetime1">
              <a:rPr lang="en-US" smtClean="0"/>
              <a:pPr/>
              <a:t>11/23/2021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pPr/>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cstate="print"/>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921376BE-E4B6-4E54-8745-F8751A983745}" type="datetime1">
              <a:rPr lang="en-US" smtClean="0"/>
              <a:pPr/>
              <a:t>11/23/2021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C4456A8C-D79E-4A79-AC42-534A9988D94D}" type="datetime1">
              <a:rPr lang="en-US" smtClean="0"/>
              <a:pPr/>
              <a:t>11/23/2021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cstate="print"/>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3DEE7C66-3499-4C56-AC3E-B31D6918396E}" type="datetime1">
              <a:rPr lang="en-US" smtClean="0"/>
              <a:pPr/>
              <a:t>11/23/2021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pPr/>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cstate="print"/>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BACC571-366A-49B3-85AC-016E789883F3}" type="datetime1">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pic>
        <p:nvPicPr>
          <p:cNvPr id="6" name="Picture 5"/>
          <p:cNvPicPr>
            <a:picLocks noChangeAspect="1"/>
          </p:cNvPicPr>
          <p:nvPr userDrawn="1"/>
        </p:nvPicPr>
        <p:blipFill>
          <a:blip r:embed="rId2" cstate="print"/>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C6AAD-279C-4620-9477-43B714408F25}" type="datetime1">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pPr/>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726645F5-4F0C-4B0C-B513-7E2242414E69}" type="datetime1">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pPr/>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cstate="print"/>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80A4B617-EBB9-4C14-830A-FD5683719006}" type="datetime1">
              <a:rPr lang="en-US" smtClean="0"/>
              <a:pPr/>
              <a:t>11/23/2021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pPr/>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92E9CEAE-5703-4D64-B89C-293FC6B59B4A}" type="datetime1">
              <a:rPr lang="en-US" smtClean="0"/>
              <a:pPr/>
              <a:t>11/23/2021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pPr/>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cstate="print"/>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b="1" dirty="0"/>
              <a:t>Order </a:t>
            </a:r>
            <a:r>
              <a:rPr lang="en-IN" b="1" dirty="0" smtClean="0"/>
              <a:t>of </a:t>
            </a:r>
            <a:r>
              <a:rPr lang="en-IN" b="1" dirty="0"/>
              <a:t>operations</a:t>
            </a:r>
          </a:p>
          <a:p>
            <a:pPr marL="0" indent="0" algn="just">
              <a:buNone/>
            </a:pPr>
            <a:r>
              <a:rPr lang="en-US" dirty="0"/>
              <a:t>The order of operations in </a:t>
            </a:r>
            <a:r>
              <a:rPr lang="en-US" dirty="0" err="1"/>
              <a:t>Calc</a:t>
            </a:r>
            <a:r>
              <a:rPr lang="en-US" dirty="0"/>
              <a:t> follows the same rules </a:t>
            </a:r>
            <a:r>
              <a:rPr lang="en-US" dirty="0" smtClean="0"/>
              <a:t>one has learnt </a:t>
            </a:r>
            <a:r>
              <a:rPr lang="en-US" dirty="0"/>
              <a:t>in math class. A common technique for remembering the order of operations is the abbreviation (or, more properly, the "acronym") "PEMDAS":</a:t>
            </a:r>
          </a:p>
          <a:p>
            <a:pPr algn="just"/>
            <a:r>
              <a:rPr lang="en-US" b="1" dirty="0"/>
              <a:t>P</a:t>
            </a:r>
            <a:r>
              <a:rPr lang="en-US" dirty="0"/>
              <a:t> Operations enclosed in parentheses</a:t>
            </a:r>
          </a:p>
          <a:p>
            <a:pPr algn="just"/>
            <a:r>
              <a:rPr lang="en-US" b="1" dirty="0"/>
              <a:t>E</a:t>
            </a:r>
            <a:r>
              <a:rPr lang="en-US" dirty="0"/>
              <a:t> Exponential calculations (3^2, for example)</a:t>
            </a:r>
          </a:p>
          <a:p>
            <a:pPr algn="just"/>
            <a:r>
              <a:rPr lang="en-US" b="1" dirty="0"/>
              <a:t>MD</a:t>
            </a:r>
            <a:r>
              <a:rPr lang="en-US" dirty="0"/>
              <a:t> Multiplication and division, whichever comes first</a:t>
            </a:r>
          </a:p>
          <a:p>
            <a:r>
              <a:rPr lang="en-US" b="1" dirty="0"/>
              <a:t>AS</a:t>
            </a:r>
            <a:r>
              <a:rPr lang="en-US" dirty="0"/>
              <a:t> Addition and subtraction, whichever comes </a:t>
            </a:r>
            <a:r>
              <a:rPr lang="en-US" dirty="0" smtClean="0"/>
              <a:t>first</a:t>
            </a: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
        <p:nvSpPr>
          <p:cNvPr id="5" name="Title 1"/>
          <p:cNvSpPr>
            <a:spLocks noGrp="1"/>
          </p:cNvSpPr>
          <p:nvPr>
            <p:ph type="title"/>
          </p:nvPr>
        </p:nvSpPr>
        <p:spPr/>
        <p:txBody>
          <a:bodyPr/>
          <a:lstStyle/>
          <a:p>
            <a:r>
              <a:rPr lang="en-IN" dirty="0"/>
              <a:t>Formulas</a:t>
            </a:r>
            <a:endParaRPr lang="en-IN" dirty="0"/>
          </a:p>
        </p:txBody>
      </p:sp>
    </p:spTree>
    <p:extLst>
      <p:ext uri="{BB962C8B-B14F-4D97-AF65-F5344CB8AC3E}">
        <p14:creationId xmlns:p14="http://schemas.microsoft.com/office/powerpoint/2010/main" val="340263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b="1" dirty="0"/>
              <a:t>Concatenation operator &amp;</a:t>
            </a:r>
          </a:p>
          <a:p>
            <a:pPr marL="0" indent="0" algn="just">
              <a:buNone/>
            </a:pPr>
            <a:r>
              <a:rPr lang="en-US" sz="2000" dirty="0"/>
              <a:t>It is common for users to place text in spreadsheets. A lot of times </a:t>
            </a:r>
            <a:r>
              <a:rPr lang="en-US" sz="2000" dirty="0" smtClean="0"/>
              <a:t>one</a:t>
            </a:r>
            <a:r>
              <a:rPr lang="en-US" sz="2000" dirty="0" smtClean="0"/>
              <a:t> needs </a:t>
            </a:r>
            <a:r>
              <a:rPr lang="en-US" sz="2000" dirty="0"/>
              <a:t>to join pieces of text found in different cells. For this purpose </a:t>
            </a:r>
            <a:r>
              <a:rPr lang="en-US" sz="2000" dirty="0" err="1"/>
              <a:t>Calc</a:t>
            </a:r>
            <a:r>
              <a:rPr lang="en-US" sz="2000" dirty="0"/>
              <a:t> has the concatenation operator &amp;. In the following example text in the arguments columns is concatenated to the result column</a:t>
            </a:r>
            <a:r>
              <a:rPr lang="en-US" sz="2000" dirty="0" smtClean="0"/>
              <a:t>.</a:t>
            </a:r>
          </a:p>
          <a:p>
            <a:pPr marL="0" indent="0" algn="just">
              <a:buNone/>
            </a:pPr>
            <a:endParaRPr lang="en-US" sz="2000" dirty="0"/>
          </a:p>
          <a:p>
            <a:pPr marL="0" indent="0" algn="just">
              <a:buNone/>
            </a:pPr>
            <a:endParaRPr lang="en-US" sz="2000" dirty="0" smtClean="0"/>
          </a:p>
          <a:p>
            <a:pPr marL="0" indent="0" algn="just">
              <a:buNone/>
            </a:pPr>
            <a:endParaRPr lang="en-US" sz="2000" dirty="0"/>
          </a:p>
          <a:p>
            <a:pPr marL="0" indent="0" algn="just">
              <a:buNone/>
            </a:pPr>
            <a:endParaRPr lang="en-US" sz="2000" dirty="0" smtClean="0"/>
          </a:p>
          <a:p>
            <a:pPr marL="0" indent="0">
              <a:buNone/>
            </a:pPr>
            <a:endParaRPr lang="en-US" sz="1800" i="1" dirty="0" smtClean="0"/>
          </a:p>
          <a:p>
            <a:pPr marL="0" indent="0">
              <a:buNone/>
            </a:pPr>
            <a:endParaRPr lang="en-US" sz="1800" i="1" dirty="0"/>
          </a:p>
          <a:p>
            <a:pPr marL="0" indent="0">
              <a:buNone/>
            </a:pPr>
            <a:r>
              <a:rPr lang="en-US" sz="1800" i="1" dirty="0" smtClean="0"/>
              <a:t>Notice </a:t>
            </a:r>
            <a:r>
              <a:rPr lang="en-US" sz="1800" i="1" dirty="0"/>
              <a:t>that when you use text in formulas you must surround it with quotation marks </a:t>
            </a:r>
            <a:r>
              <a:rPr lang="en-US" sz="1800" b="1" i="1" dirty="0"/>
              <a:t>" "</a:t>
            </a:r>
            <a:r>
              <a:rPr lang="en-US" sz="1800" i="1" dirty="0"/>
              <a:t>.</a:t>
            </a:r>
            <a:endParaRPr lang="en-US" i="1" dirty="0"/>
          </a:p>
          <a:p>
            <a:pPr marL="0" indent="0">
              <a:buNone/>
            </a:pPr>
            <a:r>
              <a:rPr lang="en-US" dirty="0" smtClean="0"/>
              <a:t/>
            </a:r>
            <a:br>
              <a:rPr lang="en-US" dirty="0" smtClean="0"/>
            </a:br>
            <a:endParaRPr lang="en-IN" dirty="0"/>
          </a:p>
        </p:txBody>
      </p:sp>
      <p:pic>
        <p:nvPicPr>
          <p:cNvPr id="6146" name="Picture 2" descr="https://elearn.ellak.gr/pluginfile.php/4592/mod_page/content/17/calc-concatenation-operat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8907" y="2966134"/>
            <a:ext cx="9549435" cy="14086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sp>
        <p:nvSpPr>
          <p:cNvPr id="6" name="Title 1"/>
          <p:cNvSpPr>
            <a:spLocks noGrp="1"/>
          </p:cNvSpPr>
          <p:nvPr>
            <p:ph type="title"/>
          </p:nvPr>
        </p:nvSpPr>
        <p:spPr/>
        <p:txBody>
          <a:bodyPr/>
          <a:lstStyle/>
          <a:p>
            <a:r>
              <a:rPr lang="en-IN" dirty="0"/>
              <a:t>Formulas</a:t>
            </a:r>
            <a:endParaRPr lang="en-IN" dirty="0"/>
          </a:p>
        </p:txBody>
      </p:sp>
    </p:spTree>
    <p:extLst>
      <p:ext uri="{BB962C8B-B14F-4D97-AF65-F5344CB8AC3E}">
        <p14:creationId xmlns:p14="http://schemas.microsoft.com/office/powerpoint/2010/main" val="27705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smtClean="0"/>
              <a:t>Auto-filling </a:t>
            </a:r>
            <a:r>
              <a:rPr lang="en-IN" b="1" dirty="0"/>
              <a:t>formulas</a:t>
            </a:r>
          </a:p>
          <a:p>
            <a:pPr algn="just"/>
            <a:r>
              <a:rPr lang="en-US" dirty="0"/>
              <a:t>Formulas can also be copied to adjacent cells with the fill handle, which can save a lot of time and effort if </a:t>
            </a:r>
            <a:r>
              <a:rPr lang="en-US" dirty="0" smtClean="0"/>
              <a:t>one needs </a:t>
            </a:r>
            <a:r>
              <a:rPr lang="en-US" dirty="0"/>
              <a:t>to perform the same calculation multiple times in a worksheet. In the following example the </a:t>
            </a:r>
            <a:r>
              <a:rPr lang="en-US" dirty="0" smtClean="0"/>
              <a:t>total </a:t>
            </a:r>
            <a:r>
              <a:rPr lang="en-US" dirty="0"/>
              <a:t>column displays the total for each line using the formula </a:t>
            </a:r>
            <a:r>
              <a:rPr lang="en-US" i="1" dirty="0"/>
              <a:t>Quantity * Price per Unit</a:t>
            </a:r>
            <a:r>
              <a:rPr lang="en-US" dirty="0"/>
              <a:t>. </a:t>
            </a:r>
            <a:endParaRPr lang="en-US" dirty="0" smtClean="0"/>
          </a:p>
          <a:p>
            <a:pPr algn="just"/>
            <a:r>
              <a:rPr lang="en-US" dirty="0" smtClean="0"/>
              <a:t>One </a:t>
            </a:r>
            <a:r>
              <a:rPr lang="en-US" dirty="0"/>
              <a:t>can repeat this process for the remaining lines but manually filling the formula becomes very tedious </a:t>
            </a:r>
            <a:r>
              <a:rPr lang="en-US" dirty="0" smtClean="0"/>
              <a:t>as </a:t>
            </a:r>
            <a:r>
              <a:rPr lang="en-US" dirty="0"/>
              <a:t>the number of lines increases.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
        <p:nvSpPr>
          <p:cNvPr id="6" name="Title 1"/>
          <p:cNvSpPr>
            <a:spLocks noGrp="1"/>
          </p:cNvSpPr>
          <p:nvPr>
            <p:ph type="title"/>
          </p:nvPr>
        </p:nvSpPr>
        <p:spPr/>
        <p:txBody>
          <a:bodyPr/>
          <a:lstStyle/>
          <a:p>
            <a:r>
              <a:rPr lang="en-IN" dirty="0"/>
              <a:t>Formulas</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3487783" y="3930501"/>
            <a:ext cx="3847995" cy="1451808"/>
          </a:xfrm>
          <a:prstGeom prst="rect">
            <a:avLst/>
          </a:prstGeom>
          <a:noFill/>
          <a:ln w="9525">
            <a:noFill/>
            <a:miter lim="800000"/>
            <a:headEnd/>
            <a:tailEnd/>
          </a:ln>
        </p:spPr>
      </p:pic>
    </p:spTree>
    <p:extLst>
      <p:ext uri="{BB962C8B-B14F-4D97-AF65-F5344CB8AC3E}">
        <p14:creationId xmlns:p14="http://schemas.microsoft.com/office/powerpoint/2010/main" val="141039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Formulas</a:t>
            </a:r>
            <a:endParaRPr lang="en-IN" dirty="0"/>
          </a:p>
        </p:txBody>
      </p:sp>
      <p:sp>
        <p:nvSpPr>
          <p:cNvPr id="3" name="Content Placeholder 2"/>
          <p:cNvSpPr>
            <a:spLocks noGrp="1"/>
          </p:cNvSpPr>
          <p:nvPr>
            <p:ph idx="1"/>
          </p:nvPr>
        </p:nvSpPr>
        <p:spPr/>
        <p:txBody>
          <a:bodyPr/>
          <a:lstStyle/>
          <a:p>
            <a:pPr algn="just"/>
            <a:r>
              <a:rPr lang="en-US" dirty="0"/>
              <a:t>The solution to this problem is to use the </a:t>
            </a:r>
            <a:r>
              <a:rPr lang="en-US" b="1" dirty="0" err="1"/>
              <a:t>Autofill</a:t>
            </a:r>
            <a:r>
              <a:rPr lang="en-US" dirty="0"/>
              <a:t> feature of Calc. Place the mouse cursor on the bottom left corner of the formula cell. When the fill </a:t>
            </a:r>
            <a:r>
              <a:rPr lang="en-US" dirty="0" smtClean="0"/>
              <a:t>handle appears </a:t>
            </a:r>
            <a:r>
              <a:rPr lang="en-US" dirty="0"/>
              <a:t>drag the mouse to fill the adjacent cells with the formula</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 formulas are now filled with the correct cell references.</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grpSp>
        <p:nvGrpSpPr>
          <p:cNvPr id="11" name="Group 10"/>
          <p:cNvGrpSpPr/>
          <p:nvPr/>
        </p:nvGrpSpPr>
        <p:grpSpPr>
          <a:xfrm>
            <a:off x="3269411" y="2501660"/>
            <a:ext cx="3252160" cy="1173193"/>
            <a:chOff x="3286664" y="3001992"/>
            <a:chExt cx="3252160" cy="1173193"/>
          </a:xfrm>
        </p:grpSpPr>
        <p:pic>
          <p:nvPicPr>
            <p:cNvPr id="3075" name="Picture 3"/>
            <p:cNvPicPr>
              <a:picLocks noChangeAspect="1" noChangeArrowheads="1"/>
            </p:cNvPicPr>
            <p:nvPr/>
          </p:nvPicPr>
          <p:blipFill>
            <a:blip r:embed="rId2" cstate="print"/>
            <a:srcRect l="26958" t="43773" r="58891" b="46919"/>
            <a:stretch>
              <a:fillRect/>
            </a:stretch>
          </p:blipFill>
          <p:spPr bwMode="auto">
            <a:xfrm>
              <a:off x="3286664" y="3001992"/>
              <a:ext cx="3170790" cy="1173193"/>
            </a:xfrm>
            <a:prstGeom prst="rect">
              <a:avLst/>
            </a:prstGeom>
            <a:noFill/>
            <a:ln w="9525">
              <a:noFill/>
              <a:miter lim="800000"/>
              <a:headEnd/>
              <a:tailEnd/>
            </a:ln>
          </p:spPr>
        </p:pic>
        <p:sp>
          <p:nvSpPr>
            <p:cNvPr id="10" name="Plus 9"/>
            <p:cNvSpPr/>
            <p:nvPr/>
          </p:nvSpPr>
          <p:spPr>
            <a:xfrm>
              <a:off x="6366294" y="3579965"/>
              <a:ext cx="172530" cy="163901"/>
            </a:xfrm>
            <a:prstGeom prst="mathPlus">
              <a:avLst/>
            </a:prstGeom>
            <a:ln w="31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p:pic>
        <p:nvPicPr>
          <p:cNvPr id="12" name="Picture 2"/>
          <p:cNvPicPr>
            <a:picLocks noChangeAspect="1" noChangeArrowheads="1"/>
          </p:cNvPicPr>
          <p:nvPr/>
        </p:nvPicPr>
        <p:blipFill>
          <a:blip r:embed="rId3" cstate="print"/>
          <a:srcRect/>
          <a:stretch>
            <a:fillRect/>
          </a:stretch>
        </p:blipFill>
        <p:spPr bwMode="auto">
          <a:xfrm>
            <a:off x="3287113" y="4794042"/>
            <a:ext cx="2991878" cy="1115054"/>
          </a:xfrm>
          <a:prstGeom prst="rect">
            <a:avLst/>
          </a:prstGeom>
          <a:noFill/>
          <a:ln w="9525">
            <a:noFill/>
            <a:miter lim="800000"/>
            <a:headEnd/>
            <a:tailEnd/>
          </a:ln>
        </p:spPr>
      </p:pic>
    </p:spTree>
    <p:extLst>
      <p:ext uri="{BB962C8B-B14F-4D97-AF65-F5344CB8AC3E}">
        <p14:creationId xmlns:p14="http://schemas.microsoft.com/office/powerpoint/2010/main" val="1507841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Functions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14</a:t>
            </a:fld>
            <a:endParaRPr lang="en-US"/>
          </a:p>
        </p:txBody>
      </p:sp>
    </p:spTree>
    <p:extLst>
      <p:ext uri="{BB962C8B-B14F-4D97-AF65-F5344CB8AC3E}">
        <p14:creationId xmlns:p14="http://schemas.microsoft.com/office/powerpoint/2010/main" val="1073989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Functions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a:t>What are </a:t>
            </a:r>
            <a:r>
              <a:rPr lang="en-IN" b="1" dirty="0" smtClean="0"/>
              <a:t>functions?</a:t>
            </a:r>
            <a:endParaRPr lang="en-IN" b="1" dirty="0"/>
          </a:p>
          <a:p>
            <a:pPr algn="just"/>
            <a:r>
              <a:rPr lang="en-US" dirty="0"/>
              <a:t>Using simple formulas for calculations, like for example the sum of a range of cells, can be tedious and complicated. In the example below we calculate the sum of the prices using a simple formula</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a:p>
            <a:pPr algn="just"/>
            <a:r>
              <a:rPr lang="en-US" dirty="0" smtClean="0"/>
              <a:t>But </a:t>
            </a:r>
            <a:r>
              <a:rPr lang="en-US" dirty="0" smtClean="0"/>
              <a:t>if we had 20 products instead of just 3, the typing of the formula would take much more time and we probably would make mistakes. For calculations and other operations that are frequently used, Calc offers functions.</a:t>
            </a:r>
            <a:endParaRPr lang="en-IN" dirty="0" smtClean="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3931048" y="2393908"/>
            <a:ext cx="2887763" cy="2103226"/>
          </a:xfrm>
          <a:prstGeom prst="rect">
            <a:avLst/>
          </a:prstGeom>
          <a:noFill/>
          <a:ln w="9525">
            <a:noFill/>
            <a:miter lim="800000"/>
            <a:headEnd/>
            <a:tailEnd/>
          </a:ln>
        </p:spPr>
      </p:pic>
    </p:spTree>
    <p:extLst>
      <p:ext uri="{BB962C8B-B14F-4D97-AF65-F5344CB8AC3E}">
        <p14:creationId xmlns:p14="http://schemas.microsoft.com/office/powerpoint/2010/main" val="880976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pPr algn="just"/>
            <a:r>
              <a:rPr lang="en-US" dirty="0"/>
              <a:t>A </a:t>
            </a:r>
            <a:r>
              <a:rPr lang="en-US" b="1" dirty="0"/>
              <a:t>function</a:t>
            </a:r>
            <a:r>
              <a:rPr lang="en-US" dirty="0"/>
              <a:t> is a predefined calculation entered in a cell to help you analyze or manipulate data in a spreadsheet. </a:t>
            </a:r>
            <a:r>
              <a:rPr lang="en-US" dirty="0" smtClean="0"/>
              <a:t>Functions </a:t>
            </a:r>
            <a:r>
              <a:rPr lang="en-US" dirty="0"/>
              <a:t>help </a:t>
            </a:r>
            <a:r>
              <a:rPr lang="en-US" dirty="0" smtClean="0"/>
              <a:t>one </a:t>
            </a:r>
            <a:r>
              <a:rPr lang="en-US" dirty="0"/>
              <a:t>create the formulas needed to get the results that you are looking for</a:t>
            </a:r>
            <a:r>
              <a:rPr lang="en-US" dirty="0" smtClean="0"/>
              <a:t>.</a:t>
            </a:r>
          </a:p>
          <a:p>
            <a:pPr algn="just"/>
            <a:r>
              <a:rPr lang="en-IN" dirty="0" smtClean="0"/>
              <a:t>Calc includes over 500 functions to help </a:t>
            </a:r>
            <a:r>
              <a:rPr lang="en-IN" dirty="0" smtClean="0"/>
              <a:t>one </a:t>
            </a:r>
            <a:r>
              <a:rPr lang="en-IN" dirty="0" smtClean="0"/>
              <a:t>analyze and reference data. Functions can be used with numbers, dates and times or even text.</a:t>
            </a:r>
          </a:p>
          <a:p>
            <a:pPr algn="just"/>
            <a:r>
              <a:rPr lang="en-IN" dirty="0" smtClean="0"/>
              <a:t> The name of a function is an abbreviated description of what the function does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2022896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p:txBody>
          <a:bodyPr>
            <a:normAutofit/>
          </a:bodyPr>
          <a:lstStyle/>
          <a:p>
            <a:pPr algn="just"/>
            <a:r>
              <a:rPr lang="en-US" dirty="0" smtClean="0"/>
              <a:t>The</a:t>
            </a:r>
            <a:r>
              <a:rPr lang="en-US" dirty="0" smtClean="0"/>
              <a:t> </a:t>
            </a:r>
            <a:r>
              <a:rPr lang="en-US" b="1" i="1" dirty="0" smtClean="0"/>
              <a:t>SUM</a:t>
            </a:r>
            <a:r>
              <a:rPr lang="en-US" dirty="0"/>
              <a:t> </a:t>
            </a:r>
            <a:r>
              <a:rPr lang="en-US" dirty="0" smtClean="0"/>
              <a:t>function </a:t>
            </a:r>
            <a:r>
              <a:rPr lang="en-US" dirty="0" smtClean="0"/>
              <a:t>is being used in the </a:t>
            </a:r>
            <a:r>
              <a:rPr lang="en-US" dirty="0" smtClean="0"/>
              <a:t>below example to calculate sum of products. </a:t>
            </a:r>
            <a:r>
              <a:rPr lang="en-US" dirty="0"/>
              <a:t>This function takes as an argument a range of cells and calculates the sum of all cells</a:t>
            </a:r>
            <a:r>
              <a:rPr lang="en-US" dirty="0" smtClean="0"/>
              <a:t>.</a:t>
            </a:r>
          </a:p>
          <a:p>
            <a:pPr algn="just"/>
            <a:endParaRPr lang="en-US" dirty="0"/>
          </a:p>
          <a:p>
            <a:pPr algn="just"/>
            <a:endParaRPr lang="en-US" dirty="0" smtClean="0"/>
          </a:p>
          <a:p>
            <a:pPr algn="just"/>
            <a:endParaRPr lang="en-US" dirty="0" smtClean="0"/>
          </a:p>
          <a:p>
            <a:pPr algn="just"/>
            <a:endParaRPr lang="en-US" dirty="0"/>
          </a:p>
          <a:p>
            <a:pPr algn="just"/>
            <a:r>
              <a:rPr lang="en-US" dirty="0"/>
              <a:t>Fortunately, Calc has an entire library of functions you can take advantage of. </a:t>
            </a:r>
            <a:r>
              <a:rPr lang="en-US" dirty="0" smtClean="0"/>
              <a:t>It offers common functions like Sum</a:t>
            </a:r>
            <a:r>
              <a:rPr lang="en-US" dirty="0"/>
              <a:t>, Average, Product, and Count, </a:t>
            </a:r>
            <a:r>
              <a:rPr lang="en-US" dirty="0" smtClean="0"/>
              <a:t>and few advanced functions for </a:t>
            </a:r>
            <a:r>
              <a:rPr lang="en-US" dirty="0"/>
              <a:t>calculating financial </a:t>
            </a:r>
            <a:r>
              <a:rPr lang="en-US" dirty="0" smtClean="0"/>
              <a:t>rates </a:t>
            </a:r>
            <a:r>
              <a:rPr lang="en-US" dirty="0"/>
              <a:t>and analyzing statistics.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098302" y="2172419"/>
            <a:ext cx="1857375" cy="1219200"/>
          </a:xfrm>
          <a:prstGeom prst="rect">
            <a:avLst/>
          </a:prstGeom>
          <a:noFill/>
          <a:ln w="9525">
            <a:noFill/>
            <a:miter lim="800000"/>
            <a:headEnd/>
            <a:tailEnd/>
          </a:ln>
        </p:spPr>
      </p:pic>
    </p:spTree>
    <p:extLst>
      <p:ext uri="{BB962C8B-B14F-4D97-AF65-F5344CB8AC3E}">
        <p14:creationId xmlns:p14="http://schemas.microsoft.com/office/powerpoint/2010/main" val="509949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4759"/>
            <a:ext cx="10515600" cy="5318658"/>
          </a:xfrm>
        </p:spPr>
        <p:txBody>
          <a:bodyPr>
            <a:normAutofit/>
          </a:bodyPr>
          <a:lstStyle/>
          <a:p>
            <a:pPr marL="0" indent="0">
              <a:buNone/>
            </a:pPr>
            <a:r>
              <a:rPr lang="en-IN" b="1" dirty="0" smtClean="0">
                <a:solidFill>
                  <a:schemeClr val="bg1"/>
                </a:solidFill>
              </a:rPr>
              <a:t>Functions</a:t>
            </a:r>
          </a:p>
          <a:p>
            <a:pPr marL="0" indent="0">
              <a:buNone/>
            </a:pPr>
            <a:r>
              <a:rPr lang="en-US" dirty="0" smtClean="0"/>
              <a:t>Function Syntax</a:t>
            </a:r>
          </a:p>
          <a:p>
            <a:pPr algn="just"/>
            <a:r>
              <a:rPr lang="en-US" dirty="0" smtClean="0"/>
              <a:t> </a:t>
            </a:r>
            <a:r>
              <a:rPr lang="en-US" dirty="0"/>
              <a:t>use functions correctly, </a:t>
            </a:r>
            <a:r>
              <a:rPr lang="en-US" dirty="0" smtClean="0"/>
              <a:t>one needs </a:t>
            </a:r>
            <a:r>
              <a:rPr lang="en-US" dirty="0"/>
              <a:t>to understand the different parts of a function and how to enter the function arguments. Each function has a specific </a:t>
            </a:r>
            <a:r>
              <a:rPr lang="en-US" b="1" dirty="0"/>
              <a:t>syntax</a:t>
            </a:r>
            <a:r>
              <a:rPr lang="en-US" dirty="0"/>
              <a:t>, which must be followed in order for the function to work correctly. The basic syntax to create a formula with a function is:</a:t>
            </a:r>
          </a:p>
          <a:p>
            <a:pPr marL="914400" lvl="1" indent="-457200" algn="just">
              <a:buFont typeface="+mj-lt"/>
              <a:buAutoNum type="arabicPeriod"/>
            </a:pPr>
            <a:r>
              <a:rPr lang="en-US" dirty="0"/>
              <a:t>Insert an equals sign (=),</a:t>
            </a:r>
          </a:p>
          <a:p>
            <a:pPr marL="914400" lvl="1" indent="-457200" algn="just">
              <a:buFont typeface="+mj-lt"/>
              <a:buAutoNum type="arabicPeriod"/>
            </a:pPr>
            <a:r>
              <a:rPr lang="en-US" dirty="0"/>
              <a:t>Insert the function name (SUM, for example is the function name for addition),</a:t>
            </a:r>
          </a:p>
          <a:p>
            <a:pPr marL="914400" lvl="1" indent="-457200" algn="just">
              <a:buFont typeface="+mj-lt"/>
              <a:buAutoNum type="arabicPeriod"/>
            </a:pPr>
            <a:r>
              <a:rPr lang="en-US" dirty="0"/>
              <a:t>A function normally accepts one or more </a:t>
            </a:r>
            <a:r>
              <a:rPr lang="en-US" b="1" dirty="0"/>
              <a:t>arguments</a:t>
            </a:r>
            <a:r>
              <a:rPr lang="en-US" dirty="0"/>
              <a:t>. Arguments contain the data on which the function will calculate the result. In most cases, the arguments are references to cell areas or individual cells.</a:t>
            </a:r>
          </a:p>
          <a:p>
            <a:endParaRPr lang="en-IN" dirty="0"/>
          </a:p>
        </p:txBody>
      </p:sp>
      <p:pic>
        <p:nvPicPr>
          <p:cNvPr id="3074" name="Picture 2" descr="https://elearn.ellak.gr/pluginfile.php/4602/mod_page/content/12/calc-function-par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576" y="4567574"/>
            <a:ext cx="5872383" cy="12845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3786953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Functions</a:t>
            </a:r>
            <a:endParaRPr lang="en-IN" b="1" dirty="0"/>
          </a:p>
        </p:txBody>
      </p:sp>
      <p:sp>
        <p:nvSpPr>
          <p:cNvPr id="3" name="Content Placeholder 2"/>
          <p:cNvSpPr>
            <a:spLocks noGrp="1"/>
          </p:cNvSpPr>
          <p:nvPr>
            <p:ph idx="1"/>
          </p:nvPr>
        </p:nvSpPr>
        <p:spPr/>
        <p:txBody>
          <a:bodyPr>
            <a:normAutofit/>
          </a:bodyPr>
          <a:lstStyle/>
          <a:p>
            <a:pPr marL="0" indent="0">
              <a:buNone/>
            </a:pPr>
            <a:r>
              <a:rPr lang="en-IN" b="1" dirty="0"/>
              <a:t>Arguments in functions</a:t>
            </a:r>
          </a:p>
          <a:p>
            <a:pPr algn="just"/>
            <a:r>
              <a:rPr lang="en-US" dirty="0"/>
              <a:t>Arguments must be enclosed in </a:t>
            </a:r>
            <a:r>
              <a:rPr lang="en-US" b="1" dirty="0"/>
              <a:t>parentheses</a:t>
            </a:r>
            <a:r>
              <a:rPr lang="en-US" dirty="0"/>
              <a:t>. Multiple arguments within parentheses are separated with a semicolon </a:t>
            </a:r>
            <a:r>
              <a:rPr lang="en-US" dirty="0" smtClean="0"/>
              <a:t>(</a:t>
            </a:r>
            <a:r>
              <a:rPr lang="en-US" b="1" dirty="0" smtClean="0"/>
              <a:t>;</a:t>
            </a:r>
            <a:r>
              <a:rPr lang="en-US" dirty="0" smtClean="0"/>
              <a:t>).</a:t>
            </a:r>
          </a:p>
          <a:p>
            <a:pPr marL="0" indent="0">
              <a:buNone/>
            </a:pPr>
            <a:r>
              <a:rPr lang="en-US" b="1" dirty="0"/>
              <a:t>Example 1</a:t>
            </a:r>
          </a:p>
          <a:p>
            <a:pPr algn="just"/>
            <a:r>
              <a:rPr lang="en-US" dirty="0"/>
              <a:t>The formula</a:t>
            </a:r>
            <a:r>
              <a:rPr lang="en-US" i="1" dirty="0"/>
              <a:t> = AVERAGE(B1:B8)</a:t>
            </a:r>
            <a:r>
              <a:rPr lang="en-US" dirty="0"/>
              <a:t> will calculate the </a:t>
            </a:r>
            <a:r>
              <a:rPr lang="en-US" dirty="0" smtClean="0"/>
              <a:t>average </a:t>
            </a:r>
            <a:r>
              <a:rPr lang="en-US" dirty="0"/>
              <a:t>of the numbers in the cell range B1 to B8. The argument in thus case is the cell range B1:B8.</a:t>
            </a:r>
          </a:p>
          <a:p>
            <a:pPr marL="0" indent="0" algn="just">
              <a:buNone/>
            </a:pPr>
            <a:r>
              <a:rPr lang="en-US" b="1" dirty="0"/>
              <a:t>Example 2</a:t>
            </a:r>
          </a:p>
          <a:p>
            <a:pPr algn="just"/>
            <a:r>
              <a:rPr lang="en-US" dirty="0"/>
              <a:t>The formula </a:t>
            </a:r>
            <a:r>
              <a:rPr lang="en-US" i="1" dirty="0"/>
              <a:t>= SUM(A6:A10; B1:B3; D20)</a:t>
            </a:r>
            <a:r>
              <a:rPr lang="en-US" dirty="0"/>
              <a:t> will calculate the sum of all cells in ranges A6:A10, B1:B3 and the individual cell D20. Therefore, in this case the SUM function accepts multiple arguments.</a:t>
            </a:r>
          </a:p>
          <a:p>
            <a:pPr marL="0" indent="0" algn="just">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3689584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Formulas Functions and Charts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normAutofit/>
          </a:bodyPr>
          <a:lstStyle/>
          <a:p>
            <a:pPr marL="0" indent="0">
              <a:buNone/>
            </a:pPr>
            <a:r>
              <a:rPr lang="en-IN" b="1" dirty="0"/>
              <a:t>Inserting functions in </a:t>
            </a:r>
            <a:r>
              <a:rPr lang="en-IN" b="1" dirty="0" err="1"/>
              <a:t>Calc</a:t>
            </a:r>
            <a:endParaRPr lang="en-IN" b="1" dirty="0"/>
          </a:p>
          <a:p>
            <a:r>
              <a:rPr lang="en-US" dirty="0"/>
              <a:t>You can insert functions in </a:t>
            </a:r>
            <a:r>
              <a:rPr lang="en-US" dirty="0" err="1"/>
              <a:t>Calc</a:t>
            </a:r>
            <a:r>
              <a:rPr lang="en-US" dirty="0"/>
              <a:t> either manually or using the Function Wizard</a:t>
            </a:r>
            <a:r>
              <a:rPr lang="en-US" dirty="0" smtClean="0"/>
              <a:t>.</a:t>
            </a:r>
          </a:p>
          <a:p>
            <a:endParaRPr lang="en-US" dirty="0"/>
          </a:p>
          <a:p>
            <a:pPr marL="0" indent="0">
              <a:buNone/>
            </a:pPr>
            <a:r>
              <a:rPr lang="en-IN" b="1" dirty="0"/>
              <a:t>Insert a function manually</a:t>
            </a:r>
          </a:p>
          <a:p>
            <a:r>
              <a:rPr lang="en-US" dirty="0"/>
              <a:t>Select the cell where the result will appear.</a:t>
            </a:r>
          </a:p>
          <a:p>
            <a:r>
              <a:rPr lang="en-US" dirty="0"/>
              <a:t>Type the equals sign (=), then enter the function name (SUM, for example).</a:t>
            </a:r>
          </a:p>
          <a:p>
            <a:r>
              <a:rPr lang="en-US" dirty="0"/>
              <a:t>Type the cells reference for the argument or arguments. Alternatively you can select with the mouse the cells or cell range to automatically insert the arguments inside the parentheses.</a:t>
            </a:r>
            <a:r>
              <a:rPr lang="en-IN" dirty="0"/>
              <a:t/>
            </a:r>
            <a:br>
              <a:rPr lang="en-IN" dirty="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spTree>
    <p:extLst>
      <p:ext uri="{BB962C8B-B14F-4D97-AF65-F5344CB8AC3E}">
        <p14:creationId xmlns:p14="http://schemas.microsoft.com/office/powerpoint/2010/main" val="3263229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r>
              <a:rPr lang="en-US" dirty="0"/>
              <a:t>Press Enter, and the result will appear.</a:t>
            </a:r>
          </a:p>
          <a:p>
            <a:endParaRPr lang="en-IN" dirty="0"/>
          </a:p>
        </p:txBody>
      </p:sp>
      <p:grpSp>
        <p:nvGrpSpPr>
          <p:cNvPr id="6" name="Group 5"/>
          <p:cNvGrpSpPr/>
          <p:nvPr/>
        </p:nvGrpSpPr>
        <p:grpSpPr>
          <a:xfrm>
            <a:off x="3317966" y="2200746"/>
            <a:ext cx="4243489" cy="3220340"/>
            <a:chOff x="5195989" y="1652106"/>
            <a:chExt cx="2247900" cy="2247900"/>
          </a:xfrm>
        </p:grpSpPr>
        <p:pic>
          <p:nvPicPr>
            <p:cNvPr id="4" name="Picture 3"/>
            <p:cNvPicPr>
              <a:picLocks noChangeAspect="1"/>
            </p:cNvPicPr>
            <p:nvPr/>
          </p:nvPicPr>
          <p:blipFill>
            <a:blip r:embed="rId2" cstate="print"/>
            <a:stretch>
              <a:fillRect/>
            </a:stretch>
          </p:blipFill>
          <p:spPr>
            <a:xfrm>
              <a:off x="5195989" y="1652106"/>
              <a:ext cx="2247900" cy="2095500"/>
            </a:xfrm>
            <a:prstGeom prst="rect">
              <a:avLst/>
            </a:prstGeom>
          </p:spPr>
        </p:pic>
        <p:pic>
          <p:nvPicPr>
            <p:cNvPr id="5" name="Picture 4"/>
            <p:cNvPicPr>
              <a:picLocks noChangeAspect="1"/>
            </p:cNvPicPr>
            <p:nvPr/>
          </p:nvPicPr>
          <p:blipFill>
            <a:blip r:embed="rId3" cstate="print"/>
            <a:stretch>
              <a:fillRect/>
            </a:stretch>
          </p:blipFill>
          <p:spPr>
            <a:xfrm>
              <a:off x="5195989" y="3595206"/>
              <a:ext cx="1638300" cy="304800"/>
            </a:xfrm>
            <a:prstGeom prst="rect">
              <a:avLst/>
            </a:prstGeom>
          </p:spPr>
        </p:pic>
      </p:grpSp>
      <p:sp>
        <p:nvSpPr>
          <p:cNvPr id="7" name="Slide Number Placeholder 6"/>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spTree>
    <p:extLst>
      <p:ext uri="{BB962C8B-B14F-4D97-AF65-F5344CB8AC3E}">
        <p14:creationId xmlns:p14="http://schemas.microsoft.com/office/powerpoint/2010/main" val="3912324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normAutofit/>
          </a:bodyPr>
          <a:lstStyle/>
          <a:p>
            <a:pPr marL="0" indent="0">
              <a:buNone/>
            </a:pPr>
            <a:r>
              <a:rPr lang="en-IN" b="1" dirty="0"/>
              <a:t>The function Wizard</a:t>
            </a:r>
          </a:p>
          <a:p>
            <a:pPr marL="0" indent="0" algn="just">
              <a:buNone/>
            </a:pPr>
            <a:r>
              <a:rPr lang="en-US" dirty="0"/>
              <a:t>The Functions Wizard is a tool that helps us first to find the function we want through the library and secondly to introduce the arguments step-by-step and with the correct syntax.</a:t>
            </a:r>
          </a:p>
          <a:p>
            <a:pPr marL="0" indent="0">
              <a:buNone/>
            </a:pPr>
            <a:r>
              <a:rPr lang="en-US" dirty="0"/>
              <a:t>1. Select the cell that will contain the formula and the result will appear.</a:t>
            </a:r>
          </a:p>
          <a:p>
            <a:pPr marL="0" indent="0">
              <a:buNone/>
            </a:pPr>
            <a:r>
              <a:rPr lang="en-US" dirty="0"/>
              <a:t>2. Click </a:t>
            </a:r>
            <a:r>
              <a:rPr lang="en-US" dirty="0" smtClean="0"/>
              <a:t>the  </a:t>
            </a:r>
            <a:r>
              <a:rPr lang="en-US" b="1" i="1" dirty="0" smtClean="0"/>
              <a:t>fx</a:t>
            </a:r>
            <a:r>
              <a:rPr lang="en-US" dirty="0" smtClean="0"/>
              <a:t> button </a:t>
            </a:r>
            <a:r>
              <a:rPr lang="en-US" dirty="0"/>
              <a:t>on the Formula bar to open the Function Wizard</a:t>
            </a:r>
            <a:r>
              <a:rPr lang="en-US" dirty="0" smtClean="0"/>
              <a:t>.</a:t>
            </a:r>
          </a:p>
          <a:p>
            <a:pPr marL="0" indent="0" algn="just">
              <a:buNone/>
            </a:pPr>
            <a:r>
              <a:rPr lang="en-US" dirty="0" smtClean="0"/>
              <a:t>3. Select </a:t>
            </a:r>
            <a:r>
              <a:rPr lang="en-US" dirty="0"/>
              <a:t>a category of functions to shorten the list, then scroll down through the named functions and select the required one by double-clicking on it. When you select a function its description appears on the right-hand side of the dialog. Double click on the function name from the list or click Next.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239134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idx="1"/>
          </p:nvPr>
        </p:nvSpPr>
        <p:spPr/>
        <p:txBody>
          <a:bodyPr/>
          <a:lstStyle/>
          <a:p>
            <a:r>
              <a:rPr lang="en-IN" dirty="0" smtClean="0"/>
              <a:t>Inserting Functions</a:t>
            </a:r>
            <a:endParaRPr lang="en-IN" dirty="0"/>
          </a:p>
        </p:txBody>
      </p:sp>
      <p:pic>
        <p:nvPicPr>
          <p:cNvPr id="5122" name="Picture 2" descr="https://elearn.ellak.gr/pluginfile.php/4602/mod_page/content/12/calc-function-wizar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808" y="1364350"/>
            <a:ext cx="5853633" cy="461220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305976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Functions</a:t>
            </a:r>
          </a:p>
        </p:txBody>
      </p:sp>
      <p:sp>
        <p:nvSpPr>
          <p:cNvPr id="3" name="Content Placeholder 2"/>
          <p:cNvSpPr>
            <a:spLocks noGrp="1"/>
          </p:cNvSpPr>
          <p:nvPr>
            <p:ph idx="1"/>
          </p:nvPr>
        </p:nvSpPr>
        <p:spPr/>
        <p:txBody>
          <a:bodyPr/>
          <a:lstStyle/>
          <a:p>
            <a:pPr marL="0" indent="0" algn="just">
              <a:buNone/>
            </a:pPr>
            <a:r>
              <a:rPr lang="en-US" dirty="0" smtClean="0"/>
              <a:t>4. The </a:t>
            </a:r>
            <a:r>
              <a:rPr lang="en-US" dirty="0"/>
              <a:t>Wizard now displays an area to the right where you can enter arguments manually by typing them inside the text boxes. Alternatively you can click the </a:t>
            </a:r>
            <a:r>
              <a:rPr lang="en-US" i="1" dirty="0" smtClean="0"/>
              <a:t>Shrink </a:t>
            </a:r>
            <a:r>
              <a:rPr lang="en-US" dirty="0" smtClean="0"/>
              <a:t>button </a:t>
            </a:r>
            <a:r>
              <a:rPr lang="en-US" dirty="0"/>
              <a:t>to shrink the wizard so you can select cells from the spreadsheet using the mouse. Press OK to exit the wizard</a:t>
            </a:r>
            <a:r>
              <a:rPr lang="en-US" dirty="0" smtClean="0"/>
              <a:t>.</a:t>
            </a:r>
          </a:p>
          <a:p>
            <a:pPr marL="0" indent="0" algn="just">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pic>
        <p:nvPicPr>
          <p:cNvPr id="5" name="Picture 2" descr="https://elearn.ellak.gr/pluginfile.php/4602/mod_page/content/12/calc-function-wizard-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7782" y="2548818"/>
            <a:ext cx="5062427" cy="418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844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Basic Functions in </a:t>
            </a:r>
            <a:r>
              <a:rPr lang="en-IN" dirty="0" err="1" smtClean="0"/>
              <a:t>Calc</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25</a:t>
            </a:fld>
            <a:endParaRPr lang="en-US"/>
          </a:p>
        </p:txBody>
      </p:sp>
    </p:spTree>
    <p:extLst>
      <p:ext uri="{BB962C8B-B14F-4D97-AF65-F5344CB8AC3E}">
        <p14:creationId xmlns:p14="http://schemas.microsoft.com/office/powerpoint/2010/main" val="3857838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SUM</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US" dirty="0"/>
              <a:t>Adds all the numbers in a range of cells.</a:t>
            </a:r>
          </a:p>
          <a:p>
            <a:pPr marL="0" indent="0">
              <a:buNone/>
            </a:pPr>
            <a:r>
              <a:rPr lang="en-US" b="1" dirty="0" smtClean="0"/>
              <a:t>Syntax</a:t>
            </a:r>
            <a:r>
              <a:rPr lang="en-US" dirty="0"/>
              <a:t>:</a:t>
            </a:r>
          </a:p>
          <a:p>
            <a:pPr marL="0" indent="0">
              <a:buNone/>
            </a:pPr>
            <a:r>
              <a:rPr lang="en-US" b="1" dirty="0"/>
              <a:t>SUM(number1; number2;...number30)</a:t>
            </a:r>
            <a:endParaRPr lang="en-US" dirty="0"/>
          </a:p>
          <a:p>
            <a:pPr marL="0" indent="0">
              <a:buNone/>
            </a:pPr>
            <a:r>
              <a:rPr lang="en-US" dirty="0"/>
              <a:t>number1 to number30 are up to 30 numbers or ranges of numbers whose sum is to be calculated.</a:t>
            </a:r>
          </a:p>
          <a:p>
            <a:pPr marL="0" indent="0">
              <a:buNone/>
            </a:pPr>
            <a:r>
              <a:rPr lang="en-US" dirty="0"/>
              <a:t>SUM ignores any text or empty cell within a range or array.</a:t>
            </a:r>
          </a:p>
          <a:p>
            <a:pPr marL="0" indent="0">
              <a:buNone/>
            </a:pPr>
            <a:r>
              <a:rPr lang="en-US" b="1" dirty="0"/>
              <a:t>Examples</a:t>
            </a:r>
            <a:r>
              <a:rPr lang="en-US" dirty="0"/>
              <a:t>:</a:t>
            </a:r>
          </a:p>
          <a:p>
            <a:pPr marL="0" indent="0">
              <a:buNone/>
            </a:pPr>
            <a:r>
              <a:rPr lang="en-US" dirty="0"/>
              <a:t>SUM(2; 3; 4)</a:t>
            </a:r>
          </a:p>
          <a:p>
            <a:r>
              <a:rPr lang="en-US" dirty="0"/>
              <a:t>returns 9, because 2+3+4 = 9.</a:t>
            </a:r>
          </a:p>
          <a:p>
            <a:pPr marL="0" indent="0">
              <a:buNone/>
            </a:pPr>
            <a:r>
              <a:rPr lang="en-US" dirty="0"/>
              <a:t>SUM(B1:B3)</a:t>
            </a:r>
          </a:p>
          <a:p>
            <a:r>
              <a:rPr lang="en-US" dirty="0"/>
              <a:t>(where cells B1, B2, B3 contain 5, 4, 3) returns 12.</a:t>
            </a:r>
          </a:p>
          <a:p>
            <a:pPr marL="0" indent="0">
              <a:buNone/>
            </a:pPr>
            <a:r>
              <a:rPr lang="en-US" dirty="0"/>
              <a:t>SUM(B3:B4; D3:E4)</a:t>
            </a:r>
          </a:p>
          <a:p>
            <a:r>
              <a:rPr lang="en-US" dirty="0"/>
              <a:t>returns 14</a:t>
            </a:r>
          </a:p>
          <a:p>
            <a:endParaRPr lang="en-IN" b="1" dirty="0"/>
          </a:p>
          <a:p>
            <a:endParaRPr lang="en-IN" dirty="0"/>
          </a:p>
        </p:txBody>
      </p:sp>
      <p:pic>
        <p:nvPicPr>
          <p:cNvPr id="1026" name="Picture 2" descr="https://elearn.ellak.gr/pluginfile.php/4777/mod_page/content/8/calc-sum-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5476" y="4001294"/>
            <a:ext cx="4525860" cy="212518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Tree>
    <p:extLst>
      <p:ext uri="{BB962C8B-B14F-4D97-AF65-F5344CB8AC3E}">
        <p14:creationId xmlns:p14="http://schemas.microsoft.com/office/powerpoint/2010/main" val="2336468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AVERAGE</a:t>
            </a:r>
            <a:endParaRPr lang="en-IN" sz="2800" dirty="0"/>
          </a:p>
        </p:txBody>
      </p:sp>
      <p:sp>
        <p:nvSpPr>
          <p:cNvPr id="3" name="Content Placeholder 2"/>
          <p:cNvSpPr>
            <a:spLocks noGrp="1"/>
          </p:cNvSpPr>
          <p:nvPr>
            <p:ph idx="1"/>
          </p:nvPr>
        </p:nvSpPr>
        <p:spPr/>
        <p:txBody>
          <a:bodyPr>
            <a:normAutofit/>
          </a:bodyPr>
          <a:lstStyle/>
          <a:p>
            <a:pPr marL="0" indent="0">
              <a:buNone/>
            </a:pPr>
            <a:r>
              <a:rPr lang="en-US" dirty="0"/>
              <a:t>Returns the average of the arguments, ignoring text.</a:t>
            </a:r>
          </a:p>
          <a:p>
            <a:pPr marL="0" indent="0">
              <a:buNone/>
            </a:pPr>
            <a:r>
              <a:rPr lang="en-US" b="1" dirty="0" smtClean="0"/>
              <a:t>Syntax</a:t>
            </a:r>
            <a:r>
              <a:rPr lang="en-US" dirty="0" smtClean="0"/>
              <a:t>:</a:t>
            </a:r>
          </a:p>
          <a:p>
            <a:pPr marL="0" indent="0">
              <a:buNone/>
            </a:pPr>
            <a:r>
              <a:rPr lang="en-US" b="1" dirty="0" smtClean="0"/>
              <a:t>AVERAGE(number1</a:t>
            </a:r>
            <a:r>
              <a:rPr lang="en-US" b="1" dirty="0"/>
              <a:t>; number2; ... number30)</a:t>
            </a:r>
            <a:endParaRPr lang="en-US" dirty="0"/>
          </a:p>
          <a:p>
            <a:pPr marL="0" indent="0">
              <a:buNone/>
            </a:pPr>
            <a:r>
              <a:rPr lang="en-US" dirty="0"/>
              <a:t>number1 to number30 are up to 30 numbers or ranges containing numbers.</a:t>
            </a:r>
          </a:p>
          <a:p>
            <a:pPr marL="0" indent="0">
              <a:buNone/>
            </a:pPr>
            <a:r>
              <a:rPr lang="en-US" b="1" dirty="0"/>
              <a:t>Examples</a:t>
            </a:r>
            <a:r>
              <a:rPr lang="en-US" dirty="0"/>
              <a:t>:</a:t>
            </a:r>
          </a:p>
          <a:p>
            <a:pPr marL="0" indent="0">
              <a:buNone/>
            </a:pPr>
            <a:r>
              <a:rPr lang="en-US" dirty="0"/>
              <a:t>AVERAGE(2; 6; 4)</a:t>
            </a:r>
          </a:p>
          <a:p>
            <a:r>
              <a:rPr lang="en-US" dirty="0"/>
              <a:t>returns 4, the average of the three numbers in the list.</a:t>
            </a:r>
          </a:p>
          <a:p>
            <a:pPr marL="0" indent="0">
              <a:buNone/>
            </a:pPr>
            <a:r>
              <a:rPr lang="en-US" dirty="0"/>
              <a:t>AVERAGE(B1:B3)</a:t>
            </a:r>
          </a:p>
          <a:p>
            <a:r>
              <a:rPr lang="en-US" dirty="0"/>
              <a:t>where cells B1, B2, B3 contain 1, 3, and apple returns 2, the average of 1 and 3. </a:t>
            </a:r>
            <a:endParaRPr lang="en-US" dirty="0" smtClean="0"/>
          </a:p>
          <a:p>
            <a:r>
              <a:rPr lang="en-US" dirty="0" smtClean="0"/>
              <a:t>Text </a:t>
            </a:r>
            <a:r>
              <a:rPr lang="en-US" dirty="0"/>
              <a:t>is ignored.</a:t>
            </a:r>
          </a:p>
          <a:p>
            <a:endParaRPr lang="en-IN" dirty="0"/>
          </a:p>
        </p:txBody>
      </p:sp>
      <p:pic>
        <p:nvPicPr>
          <p:cNvPr id="2050" name="Picture 2" descr="https://elearn.ellak.gr/pluginfile.php/4777/mod_page/content/8/calc-average-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0069" y="4519018"/>
            <a:ext cx="2877418" cy="181170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Tree>
    <p:extLst>
      <p:ext uri="{BB962C8B-B14F-4D97-AF65-F5344CB8AC3E}">
        <p14:creationId xmlns:p14="http://schemas.microsoft.com/office/powerpoint/2010/main" val="377181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COUNT</a:t>
            </a:r>
            <a:endParaRPr lang="en-IN" sz="2800" dirty="0"/>
          </a:p>
        </p:txBody>
      </p:sp>
      <p:sp>
        <p:nvSpPr>
          <p:cNvPr id="3" name="Content Placeholder 2"/>
          <p:cNvSpPr>
            <a:spLocks noGrp="1"/>
          </p:cNvSpPr>
          <p:nvPr>
            <p:ph idx="1"/>
          </p:nvPr>
        </p:nvSpPr>
        <p:spPr/>
        <p:txBody>
          <a:bodyPr>
            <a:normAutofit/>
          </a:bodyPr>
          <a:lstStyle/>
          <a:p>
            <a:pPr marL="0" indent="0">
              <a:buNone/>
            </a:pPr>
            <a:r>
              <a:rPr lang="en-US" dirty="0"/>
              <a:t>Counts the numbers in the list of arguments, ignoring text entries.</a:t>
            </a:r>
          </a:p>
          <a:p>
            <a:pPr marL="0" indent="0">
              <a:buNone/>
            </a:pPr>
            <a:r>
              <a:rPr lang="en-US" b="1" dirty="0"/>
              <a:t>Syntax</a:t>
            </a:r>
            <a:r>
              <a:rPr lang="en-US" dirty="0"/>
              <a:t>:</a:t>
            </a:r>
          </a:p>
          <a:p>
            <a:pPr marL="0" indent="0">
              <a:buNone/>
            </a:pPr>
            <a:r>
              <a:rPr lang="en-US" b="1" dirty="0"/>
              <a:t>COUNT(value1; value2; ... value30)</a:t>
            </a:r>
            <a:endParaRPr lang="en-US" dirty="0"/>
          </a:p>
          <a:p>
            <a:pPr marL="0" indent="0">
              <a:buNone/>
            </a:pPr>
            <a:r>
              <a:rPr lang="en-US" dirty="0"/>
              <a:t>value1 to value30 are up to 30 values or ranges representing the values to be counted.</a:t>
            </a:r>
          </a:p>
          <a:p>
            <a:pPr marL="0" indent="0">
              <a:buNone/>
            </a:pPr>
            <a:r>
              <a:rPr lang="en-US" b="1" dirty="0"/>
              <a:t>Examples</a:t>
            </a:r>
            <a:r>
              <a:rPr lang="en-US" dirty="0"/>
              <a:t>:</a:t>
            </a:r>
          </a:p>
          <a:p>
            <a:pPr marL="0" indent="0">
              <a:buNone/>
            </a:pPr>
            <a:r>
              <a:rPr lang="en-US" dirty="0"/>
              <a:t>COUNT(2; 4; 6; "eight")</a:t>
            </a:r>
          </a:p>
          <a:p>
            <a:r>
              <a:rPr lang="en-US" dirty="0"/>
              <a:t>returns 3, because 2, 4 and 6 are numbers ("eight" is text).</a:t>
            </a:r>
          </a:p>
          <a:p>
            <a:pPr marL="0" indent="0">
              <a:buNone/>
            </a:pPr>
            <a:r>
              <a:rPr lang="en-US" dirty="0"/>
              <a:t>COUNT(B1:B3)</a:t>
            </a:r>
          </a:p>
          <a:p>
            <a:r>
              <a:rPr lang="en-US" dirty="0"/>
              <a:t>where cells B1, B2, B3 contain 1, 3, and apple returns 2.</a:t>
            </a:r>
          </a:p>
          <a:p>
            <a:endParaRPr lang="en-IN" dirty="0"/>
          </a:p>
        </p:txBody>
      </p:sp>
      <p:pic>
        <p:nvPicPr>
          <p:cNvPr id="3074" name="Picture 2" descr="https://elearn.ellak.gr/pluginfile.php/4777/mod_page/content/8/calc-count-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4469" y="4071903"/>
            <a:ext cx="3304257" cy="17673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Tree>
    <p:extLst>
      <p:ext uri="{BB962C8B-B14F-4D97-AF65-F5344CB8AC3E}">
        <p14:creationId xmlns:p14="http://schemas.microsoft.com/office/powerpoint/2010/main" val="1887002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MAX</a:t>
            </a:r>
            <a:endParaRPr lang="en-IN" sz="2800" b="1" dirty="0"/>
          </a:p>
        </p:txBody>
      </p:sp>
      <p:sp>
        <p:nvSpPr>
          <p:cNvPr id="3" name="Content Placeholder 2"/>
          <p:cNvSpPr>
            <a:spLocks noGrp="1"/>
          </p:cNvSpPr>
          <p:nvPr>
            <p:ph idx="1"/>
          </p:nvPr>
        </p:nvSpPr>
        <p:spPr/>
        <p:txBody>
          <a:bodyPr>
            <a:normAutofit/>
          </a:bodyPr>
          <a:lstStyle/>
          <a:p>
            <a:pPr marL="0" indent="0">
              <a:buNone/>
            </a:pPr>
            <a:r>
              <a:rPr lang="en-US" dirty="0"/>
              <a:t>Returns the maximum of a list of arguments, ignoring text entries.</a:t>
            </a:r>
          </a:p>
          <a:p>
            <a:pPr marL="0" indent="0">
              <a:buNone/>
            </a:pPr>
            <a:r>
              <a:rPr lang="en-US" b="1" dirty="0"/>
              <a:t>Syntax</a:t>
            </a:r>
            <a:r>
              <a:rPr lang="en-US" dirty="0"/>
              <a:t>:</a:t>
            </a:r>
          </a:p>
          <a:p>
            <a:pPr marL="0" indent="0">
              <a:buNone/>
            </a:pPr>
            <a:r>
              <a:rPr lang="en-US" b="1" dirty="0"/>
              <a:t>MAX(number1; number2; ... number30)</a:t>
            </a:r>
            <a:endParaRPr lang="en-US" dirty="0"/>
          </a:p>
          <a:p>
            <a:pPr marL="0" indent="0">
              <a:buNone/>
            </a:pPr>
            <a:r>
              <a:rPr lang="en-US" dirty="0"/>
              <a:t>number1 to number30 are up to 30 numbers or ranges containing numbers.</a:t>
            </a:r>
          </a:p>
          <a:p>
            <a:pPr marL="0" indent="0">
              <a:buNone/>
            </a:pPr>
            <a:r>
              <a:rPr lang="en-US" b="1" dirty="0"/>
              <a:t>Examples</a:t>
            </a:r>
            <a:r>
              <a:rPr lang="en-US" dirty="0"/>
              <a:t>:</a:t>
            </a:r>
          </a:p>
          <a:p>
            <a:pPr marL="0" indent="0">
              <a:buNone/>
            </a:pPr>
            <a:r>
              <a:rPr lang="en-US" dirty="0"/>
              <a:t>MAX(2; 6; 4)</a:t>
            </a:r>
          </a:p>
          <a:p>
            <a:r>
              <a:rPr lang="en-US" dirty="0"/>
              <a:t>returns 6, the largest value in the list.</a:t>
            </a:r>
          </a:p>
          <a:p>
            <a:pPr marL="0" indent="0">
              <a:buNone/>
            </a:pPr>
            <a:r>
              <a:rPr lang="en-US" dirty="0"/>
              <a:t>MAX(B1:B3)</a:t>
            </a:r>
          </a:p>
          <a:p>
            <a:r>
              <a:rPr lang="en-US" dirty="0"/>
              <a:t>where cells B1, B2, B3 contain 7, 4, and apple returns 7</a:t>
            </a:r>
          </a:p>
          <a:p>
            <a:endParaRPr lang="en-IN" dirty="0"/>
          </a:p>
        </p:txBody>
      </p:sp>
      <p:pic>
        <p:nvPicPr>
          <p:cNvPr id="4098" name="Picture 2" descr="https://elearn.ellak.gr/pluginfile.php/4777/mod_page/content/8/calc-max-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85910" y="4192528"/>
            <a:ext cx="2953002" cy="156544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29</a:t>
            </a:fld>
            <a:endParaRPr lang="en-US" dirty="0"/>
          </a:p>
        </p:txBody>
      </p:sp>
    </p:spTree>
    <p:extLst>
      <p:ext uri="{BB962C8B-B14F-4D97-AF65-F5344CB8AC3E}">
        <p14:creationId xmlns:p14="http://schemas.microsoft.com/office/powerpoint/2010/main" val="2415778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281269"/>
          </a:xfrm>
        </p:spPr>
        <p:txBody>
          <a:bodyPr>
            <a:normAutofit fontScale="62500" lnSpcReduction="20000"/>
          </a:bodyPr>
          <a:lstStyle/>
          <a:p>
            <a:r>
              <a:rPr lang="en-US" sz="2400" dirty="0" smtClean="0"/>
              <a:t>Formulas</a:t>
            </a:r>
          </a:p>
          <a:p>
            <a:pPr lvl="1"/>
            <a:r>
              <a:rPr lang="en-US" sz="2400" dirty="0" smtClean="0"/>
              <a:t>Creating and editing formulas</a:t>
            </a:r>
          </a:p>
          <a:p>
            <a:pPr lvl="1"/>
            <a:r>
              <a:rPr lang="en-US" sz="2400" dirty="0" smtClean="0"/>
              <a:t>Operators in formulas</a:t>
            </a:r>
          </a:p>
          <a:p>
            <a:pPr lvl="1"/>
            <a:r>
              <a:rPr lang="en-US" sz="2400" dirty="0" smtClean="0"/>
              <a:t>Order of operation</a:t>
            </a:r>
          </a:p>
          <a:p>
            <a:pPr lvl="1"/>
            <a:r>
              <a:rPr lang="en-US" sz="2400" dirty="0" smtClean="0"/>
              <a:t>Auto filling formulas</a:t>
            </a:r>
          </a:p>
          <a:p>
            <a:r>
              <a:rPr lang="en-US" sz="2400" dirty="0" smtClean="0"/>
              <a:t>Functions</a:t>
            </a:r>
          </a:p>
          <a:p>
            <a:pPr lvl="1"/>
            <a:r>
              <a:rPr lang="en-IN" sz="2400" dirty="0"/>
              <a:t>What are </a:t>
            </a:r>
            <a:r>
              <a:rPr lang="en-IN" sz="2400" dirty="0" smtClean="0"/>
              <a:t>functions?</a:t>
            </a:r>
            <a:endParaRPr lang="en-IN" sz="2400" dirty="0"/>
          </a:p>
          <a:p>
            <a:pPr lvl="1"/>
            <a:r>
              <a:rPr lang="en-US" sz="2400" dirty="0" smtClean="0"/>
              <a:t>Functions </a:t>
            </a:r>
            <a:r>
              <a:rPr lang="en-US" sz="2400" dirty="0" smtClean="0"/>
              <a:t>Syntax</a:t>
            </a:r>
          </a:p>
          <a:p>
            <a:pPr lvl="1"/>
            <a:r>
              <a:rPr lang="en-US" sz="2400" dirty="0" smtClean="0"/>
              <a:t>Inserting functions</a:t>
            </a:r>
          </a:p>
          <a:p>
            <a:pPr lvl="1"/>
            <a:r>
              <a:rPr lang="en-US" sz="2400" dirty="0" smtClean="0"/>
              <a:t>Basic Functions – Sum, Count, MAX, MIN, Average, If</a:t>
            </a:r>
          </a:p>
          <a:p>
            <a:r>
              <a:rPr lang="en-US" sz="2400" dirty="0" smtClean="0"/>
              <a:t>Relative and Absolute Reference</a:t>
            </a:r>
          </a:p>
          <a:p>
            <a:r>
              <a:rPr lang="en-US" sz="2400" dirty="0" smtClean="0"/>
              <a:t>Database Functions- DSUM, DMAX, DMIN, DCOUNT, DCOUNTA</a:t>
            </a:r>
          </a:p>
          <a:p>
            <a:r>
              <a:rPr lang="en-US" sz="2400" dirty="0" smtClean="0"/>
              <a:t>Charts</a:t>
            </a:r>
          </a:p>
          <a:p>
            <a:pPr lvl="1"/>
            <a:r>
              <a:rPr lang="en-US" sz="2400" dirty="0" smtClean="0"/>
              <a:t>Introduction</a:t>
            </a:r>
          </a:p>
          <a:p>
            <a:pPr lvl="1"/>
            <a:r>
              <a:rPr lang="en-US" sz="2400" dirty="0" smtClean="0"/>
              <a:t>Basic types of charts – Column, Bar, Pie, Line</a:t>
            </a:r>
          </a:p>
          <a:p>
            <a:pPr lvl="1"/>
            <a:r>
              <a:rPr lang="en-US" sz="2400" dirty="0" smtClean="0"/>
              <a:t>Creating charts</a:t>
            </a:r>
          </a:p>
          <a:p>
            <a:pPr lvl="1"/>
            <a:r>
              <a:rPr lang="en-US" sz="2400" dirty="0" smtClean="0"/>
              <a:t>Chart elements</a:t>
            </a:r>
          </a:p>
          <a:p>
            <a:pPr lvl="1"/>
            <a:r>
              <a:rPr lang="en-US" sz="2400" dirty="0" smtClean="0"/>
              <a:t>Editing charts</a:t>
            </a:r>
          </a:p>
          <a:p>
            <a:pPr lvl="1"/>
            <a:r>
              <a:rPr lang="en-US" sz="2400" dirty="0" smtClean="0"/>
              <a:t>Exporting as image</a:t>
            </a:r>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spTree>
    <p:extLst>
      <p:ext uri="{BB962C8B-B14F-4D97-AF65-F5344CB8AC3E}">
        <p14:creationId xmlns:p14="http://schemas.microsoft.com/office/powerpoint/2010/main" val="1871653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MIN</a:t>
            </a:r>
            <a:endParaRPr lang="en-IN" sz="2800" b="1" dirty="0"/>
          </a:p>
        </p:txBody>
      </p:sp>
      <p:sp>
        <p:nvSpPr>
          <p:cNvPr id="3" name="Content Placeholder 2"/>
          <p:cNvSpPr>
            <a:spLocks noGrp="1"/>
          </p:cNvSpPr>
          <p:nvPr>
            <p:ph idx="1"/>
          </p:nvPr>
        </p:nvSpPr>
        <p:spPr/>
        <p:txBody>
          <a:bodyPr/>
          <a:lstStyle/>
          <a:p>
            <a:pPr marL="0" indent="0">
              <a:buNone/>
            </a:pPr>
            <a:r>
              <a:rPr lang="en-US" dirty="0"/>
              <a:t>Returns the minimum of a list of arguments, ignoring text entries.</a:t>
            </a:r>
          </a:p>
          <a:p>
            <a:pPr marL="0" indent="0">
              <a:buNone/>
            </a:pPr>
            <a:r>
              <a:rPr lang="en-US" b="1" dirty="0"/>
              <a:t>Syntax</a:t>
            </a:r>
            <a:r>
              <a:rPr lang="en-US" dirty="0"/>
              <a:t>:</a:t>
            </a:r>
          </a:p>
          <a:p>
            <a:pPr marL="0" indent="0">
              <a:buNone/>
            </a:pPr>
            <a:r>
              <a:rPr lang="en-US" b="1" dirty="0"/>
              <a:t>MIN(number1; number2; ... number30)</a:t>
            </a:r>
            <a:endParaRPr lang="en-US" dirty="0"/>
          </a:p>
          <a:p>
            <a:pPr marL="0" indent="0">
              <a:buNone/>
            </a:pPr>
            <a:r>
              <a:rPr lang="en-US" dirty="0" smtClean="0"/>
              <a:t>number1 </a:t>
            </a:r>
            <a:r>
              <a:rPr lang="en-US" dirty="0"/>
              <a:t>to number30 are up to 30 numbers or ranges containing numbers.</a:t>
            </a:r>
          </a:p>
          <a:p>
            <a:pPr marL="0" indent="0">
              <a:buNone/>
            </a:pPr>
            <a:r>
              <a:rPr lang="en-US" b="1" dirty="0"/>
              <a:t>Example</a:t>
            </a:r>
            <a:r>
              <a:rPr lang="en-US" dirty="0"/>
              <a:t>:</a:t>
            </a:r>
          </a:p>
          <a:p>
            <a:pPr marL="0" indent="0">
              <a:buNone/>
            </a:pPr>
            <a:r>
              <a:rPr lang="en-US" dirty="0"/>
              <a:t>MIN(2; 6; 4)</a:t>
            </a:r>
          </a:p>
          <a:p>
            <a:r>
              <a:rPr lang="en-US" dirty="0"/>
              <a:t>returns 2, the smallest value in the list.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Tree>
    <p:extLst>
      <p:ext uri="{BB962C8B-B14F-4D97-AF65-F5344CB8AC3E}">
        <p14:creationId xmlns:p14="http://schemas.microsoft.com/office/powerpoint/2010/main" val="1454696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CONCATENATE</a:t>
            </a:r>
            <a:endParaRPr lang="en-IN" sz="2800" b="1" dirty="0"/>
          </a:p>
        </p:txBody>
      </p:sp>
      <p:sp>
        <p:nvSpPr>
          <p:cNvPr id="3" name="Content Placeholder 2"/>
          <p:cNvSpPr>
            <a:spLocks noGrp="1"/>
          </p:cNvSpPr>
          <p:nvPr>
            <p:ph idx="1"/>
          </p:nvPr>
        </p:nvSpPr>
        <p:spPr/>
        <p:txBody>
          <a:bodyPr>
            <a:normAutofit lnSpcReduction="10000"/>
          </a:bodyPr>
          <a:lstStyle/>
          <a:p>
            <a:pPr marL="0" indent="0">
              <a:buNone/>
            </a:pPr>
            <a:r>
              <a:rPr lang="en-US" dirty="0"/>
              <a:t>Combines several text strings into one string.</a:t>
            </a:r>
          </a:p>
          <a:p>
            <a:pPr marL="0" indent="0">
              <a:buNone/>
            </a:pPr>
            <a:r>
              <a:rPr lang="en-US" b="1" dirty="0"/>
              <a:t>Syntax</a:t>
            </a:r>
            <a:r>
              <a:rPr lang="en-US" dirty="0"/>
              <a:t>:</a:t>
            </a:r>
          </a:p>
          <a:p>
            <a:pPr marL="0" indent="0">
              <a:buNone/>
            </a:pPr>
            <a:r>
              <a:rPr lang="en-US" b="1" dirty="0"/>
              <a:t>CONCATENATE(text1; text2; ... text30)</a:t>
            </a:r>
            <a:endParaRPr lang="en-US" dirty="0"/>
          </a:p>
          <a:p>
            <a:pPr marL="0" indent="0">
              <a:buNone/>
            </a:pPr>
            <a:r>
              <a:rPr lang="en-US" dirty="0"/>
              <a:t>Text 1; Text 2; ... represent up to 30 text passages which are to be combined into one string.</a:t>
            </a:r>
          </a:p>
          <a:p>
            <a:pPr marL="0" indent="0">
              <a:buNone/>
            </a:pPr>
            <a:r>
              <a:rPr lang="en-US" dirty="0"/>
              <a:t>The ampersand operator </a:t>
            </a:r>
            <a:r>
              <a:rPr lang="en-US" b="1" dirty="0"/>
              <a:t>&amp;</a:t>
            </a:r>
            <a:r>
              <a:rPr lang="en-US" dirty="0"/>
              <a:t> may also be used to concatenate text in a formula, without the function.</a:t>
            </a:r>
          </a:p>
          <a:p>
            <a:pPr marL="0" indent="0">
              <a:buNone/>
            </a:pPr>
            <a:r>
              <a:rPr lang="en-US" b="1" dirty="0"/>
              <a:t>Examples</a:t>
            </a:r>
            <a:r>
              <a:rPr lang="en-US" dirty="0"/>
              <a:t>:</a:t>
            </a:r>
          </a:p>
          <a:p>
            <a:pPr marL="0" indent="0">
              <a:buNone/>
            </a:pPr>
            <a:r>
              <a:rPr lang="en-US" dirty="0"/>
              <a:t>CONCATENATE("al"; "tog"; "ether")</a:t>
            </a:r>
          </a:p>
          <a:p>
            <a:r>
              <a:rPr lang="en-US" dirty="0"/>
              <a:t>returns </a:t>
            </a:r>
            <a:r>
              <a:rPr lang="en-US" b="1" i="1" dirty="0"/>
              <a:t>altogether</a:t>
            </a:r>
            <a:r>
              <a:rPr lang="en-US" dirty="0"/>
              <a:t>.</a:t>
            </a:r>
          </a:p>
          <a:p>
            <a:pPr marL="0" indent="0">
              <a:buNone/>
            </a:pPr>
            <a:r>
              <a:rPr lang="en-US" dirty="0"/>
              <a:t>"al" &amp; "tog" &amp; "ether"</a:t>
            </a:r>
          </a:p>
          <a:p>
            <a:r>
              <a:rPr lang="en-US" dirty="0"/>
              <a:t>also returns altogether.</a:t>
            </a:r>
          </a:p>
          <a:p>
            <a:pPr marL="0" indent="0">
              <a:buNone/>
            </a:pPr>
            <a:r>
              <a:rPr lang="en-US" dirty="0"/>
              <a:t>CONCATENATE(A1; A2)</a:t>
            </a:r>
          </a:p>
          <a:p>
            <a:r>
              <a:rPr lang="en-US" dirty="0"/>
              <a:t>where cell A1 contains "</a:t>
            </a:r>
            <a:r>
              <a:rPr lang="en-US" i="1" dirty="0"/>
              <a:t>key</a:t>
            </a:r>
            <a:r>
              <a:rPr lang="en-US" dirty="0"/>
              <a:t>" and cell A2 contains "</a:t>
            </a:r>
            <a:r>
              <a:rPr lang="en-US" i="1" dirty="0"/>
              <a:t>board</a:t>
            </a:r>
            <a:r>
              <a:rPr lang="en-US" dirty="0"/>
              <a:t>" returns keyboard.</a:t>
            </a:r>
          </a:p>
          <a:p>
            <a:endParaRPr lang="en-IN" dirty="0"/>
          </a:p>
        </p:txBody>
      </p:sp>
      <p:pic>
        <p:nvPicPr>
          <p:cNvPr id="5122" name="Picture 2" descr="https://elearn.ellak.gr/pluginfile.php/4777/mod_page/content/8/calc-concatenate-examp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66301" y="5864543"/>
            <a:ext cx="7325622" cy="7143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spTree>
    <p:extLst>
      <p:ext uri="{BB962C8B-B14F-4D97-AF65-F5344CB8AC3E}">
        <p14:creationId xmlns:p14="http://schemas.microsoft.com/office/powerpoint/2010/main" val="348524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IF FUNCTION</a:t>
            </a:r>
            <a:endParaRPr lang="en-IN" sz="2800" b="1" dirty="0"/>
          </a:p>
        </p:txBody>
      </p:sp>
      <p:sp>
        <p:nvSpPr>
          <p:cNvPr id="3" name="Content Placeholder 2"/>
          <p:cNvSpPr>
            <a:spLocks noGrp="1"/>
          </p:cNvSpPr>
          <p:nvPr>
            <p:ph idx="1"/>
          </p:nvPr>
        </p:nvSpPr>
        <p:spPr/>
        <p:txBody>
          <a:bodyPr/>
          <a:lstStyle/>
          <a:p>
            <a:pPr algn="just"/>
            <a:r>
              <a:rPr lang="en-US" dirty="0"/>
              <a:t>The </a:t>
            </a:r>
            <a:r>
              <a:rPr lang="en-US" b="1" dirty="0"/>
              <a:t>IF</a:t>
            </a:r>
            <a:r>
              <a:rPr lang="en-US" dirty="0"/>
              <a:t> function is one of the most popular functions in </a:t>
            </a:r>
            <a:r>
              <a:rPr lang="en-US" dirty="0" err="1"/>
              <a:t>Calc</a:t>
            </a:r>
            <a:r>
              <a:rPr lang="en-US" dirty="0"/>
              <a:t> and other spreadsheet applications. IF performs a </a:t>
            </a:r>
            <a:r>
              <a:rPr lang="en-US" b="1" dirty="0"/>
              <a:t>logical test</a:t>
            </a:r>
            <a:r>
              <a:rPr lang="en-US" dirty="0"/>
              <a:t> and return one value for a TRUE result, and another for a FALSE result. In its simplest form, the IF function says:</a:t>
            </a:r>
          </a:p>
          <a:p>
            <a:pPr marL="0" indent="0">
              <a:buNone/>
            </a:pPr>
            <a:r>
              <a:rPr lang="en-US" sz="2000" i="1" dirty="0"/>
              <a:t>IF(Something is True, then return value1, otherwise return value2)</a:t>
            </a:r>
          </a:p>
          <a:p>
            <a:endParaRPr lang="en-IN" dirty="0"/>
          </a:p>
        </p:txBody>
      </p:sp>
      <p:pic>
        <p:nvPicPr>
          <p:cNvPr id="6146" name="Picture 2" descr="https://elearn.ellak.gr/pluginfile.php/4897/mod_page/content/9/calc-if-fun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1270" y="3014149"/>
            <a:ext cx="3962400" cy="21621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spTree>
    <p:extLst>
      <p:ext uri="{BB962C8B-B14F-4D97-AF65-F5344CB8AC3E}">
        <p14:creationId xmlns:p14="http://schemas.microsoft.com/office/powerpoint/2010/main" val="30807038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IF FUNCTION</a:t>
            </a:r>
            <a:endParaRPr lang="en-IN" dirty="0"/>
          </a:p>
        </p:txBody>
      </p:sp>
      <p:sp>
        <p:nvSpPr>
          <p:cNvPr id="3" name="Content Placeholder 2"/>
          <p:cNvSpPr>
            <a:spLocks noGrp="1"/>
          </p:cNvSpPr>
          <p:nvPr>
            <p:ph idx="1"/>
          </p:nvPr>
        </p:nvSpPr>
        <p:spPr/>
        <p:txBody>
          <a:bodyPr/>
          <a:lstStyle/>
          <a:p>
            <a:pPr algn="just"/>
            <a:r>
              <a:rPr lang="en-US" dirty="0"/>
              <a:t>Let's see a typical example of the IF function. A teacher uses a spreadsheet to calculate the average (final) score of his students.</a:t>
            </a:r>
            <a:endParaRPr lang="en-IN" dirty="0"/>
          </a:p>
        </p:txBody>
      </p:sp>
      <p:pic>
        <p:nvPicPr>
          <p:cNvPr id="5" name="Picture 4"/>
          <p:cNvPicPr>
            <a:picLocks noChangeAspect="1"/>
          </p:cNvPicPr>
          <p:nvPr/>
        </p:nvPicPr>
        <p:blipFill>
          <a:blip r:embed="rId2" cstate="print"/>
          <a:stretch>
            <a:fillRect/>
          </a:stretch>
        </p:blipFill>
        <p:spPr>
          <a:xfrm>
            <a:off x="4048125" y="2490787"/>
            <a:ext cx="4095750" cy="1876425"/>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33</a:t>
            </a:fld>
            <a:endParaRPr lang="en-US" dirty="0"/>
          </a:p>
        </p:txBody>
      </p:sp>
    </p:spTree>
    <p:extLst>
      <p:ext uri="{BB962C8B-B14F-4D97-AF65-F5344CB8AC3E}">
        <p14:creationId xmlns:p14="http://schemas.microsoft.com/office/powerpoint/2010/main" val="1254441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IF FUNCTION</a:t>
            </a:r>
            <a:endParaRPr lang="en-IN" dirty="0"/>
          </a:p>
        </p:txBody>
      </p:sp>
      <p:sp>
        <p:nvSpPr>
          <p:cNvPr id="3" name="Content Placeholder 2"/>
          <p:cNvSpPr>
            <a:spLocks noGrp="1"/>
          </p:cNvSpPr>
          <p:nvPr>
            <p:ph idx="1"/>
          </p:nvPr>
        </p:nvSpPr>
        <p:spPr/>
        <p:txBody>
          <a:bodyPr/>
          <a:lstStyle/>
          <a:p>
            <a:pPr algn="just"/>
            <a:r>
              <a:rPr lang="en-US" dirty="0"/>
              <a:t>In the </a:t>
            </a:r>
            <a:r>
              <a:rPr lang="en-US" dirty="0" smtClean="0"/>
              <a:t>Pass/Fail </a:t>
            </a:r>
            <a:r>
              <a:rPr lang="en-US" dirty="0"/>
              <a:t>column he wants to display a "Pass" text if the final score is greater or equal to 70. Using the IF function the formula </a:t>
            </a:r>
            <a:r>
              <a:rPr lang="en-US" dirty="0" smtClean="0"/>
              <a:t>is</a:t>
            </a:r>
          </a:p>
          <a:p>
            <a:pPr marL="0" indent="0">
              <a:buNone/>
            </a:pPr>
            <a:r>
              <a:rPr lang="en-IN" i="1" dirty="0" smtClean="0"/>
              <a:t>                                  </a:t>
            </a:r>
            <a:r>
              <a:rPr lang="en-IN" sz="2400" i="1" dirty="0" smtClean="0"/>
              <a:t>=</a:t>
            </a:r>
            <a:r>
              <a:rPr lang="en-IN" sz="2400" i="1" dirty="0"/>
              <a:t>IF(E4&gt;=70,"Pass","Fail</a:t>
            </a:r>
            <a:r>
              <a:rPr lang="en-IN" sz="2400" i="1" dirty="0" smtClean="0"/>
              <a:t>")</a:t>
            </a:r>
          </a:p>
          <a:p>
            <a:pPr marL="0" indent="0">
              <a:buNone/>
            </a:pPr>
            <a:endParaRPr lang="en-IN" sz="2400" i="1" dirty="0"/>
          </a:p>
          <a:p>
            <a:pPr marL="0" indent="0">
              <a:buNone/>
            </a:pPr>
            <a:endParaRPr lang="en-IN" sz="2400" i="1" dirty="0" smtClean="0"/>
          </a:p>
          <a:p>
            <a:endParaRPr lang="en-US" dirty="0" smtClean="0"/>
          </a:p>
          <a:p>
            <a:r>
              <a:rPr lang="en-US" dirty="0" smtClean="0"/>
              <a:t>After </a:t>
            </a:r>
            <a:r>
              <a:rPr lang="en-US" dirty="0"/>
              <a:t>the function is filled the "Pass" or "Fail" result will be displayed.</a:t>
            </a:r>
          </a:p>
          <a:p>
            <a:pPr marL="0" indent="0">
              <a:buNone/>
            </a:pPr>
            <a:r>
              <a:rPr lang="en-US" dirty="0" smtClean="0"/>
              <a:t/>
            </a:r>
            <a:br>
              <a:rPr lang="en-US" dirty="0" smtClean="0"/>
            </a:br>
            <a:endParaRPr lang="en-IN" i="1" dirty="0"/>
          </a:p>
          <a:p>
            <a:pPr marL="0" indent="0">
              <a:buNone/>
            </a:pPr>
            <a:endParaRPr lang="en-IN" dirty="0"/>
          </a:p>
        </p:txBody>
      </p:sp>
      <p:pic>
        <p:nvPicPr>
          <p:cNvPr id="8194" name="Picture 2" descr="https://elearn.ellak.gr/pluginfile.php/4897/mod_page/content/9/calc-if-example-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4970" y="2665589"/>
            <a:ext cx="3895725" cy="86677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elearn.ellak.gr/pluginfile.php/4897/mod_page/content/9/calc-if-exampl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557" y="4626343"/>
            <a:ext cx="3638550"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spTree>
    <p:extLst>
      <p:ext uri="{BB962C8B-B14F-4D97-AF65-F5344CB8AC3E}">
        <p14:creationId xmlns:p14="http://schemas.microsoft.com/office/powerpoint/2010/main" val="978290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b="1" dirty="0"/>
              <a:t>IF FUNCTION</a:t>
            </a:r>
            <a:endParaRPr lang="en-IN" dirty="0"/>
          </a:p>
        </p:txBody>
      </p:sp>
      <p:sp>
        <p:nvSpPr>
          <p:cNvPr id="3" name="Content Placeholder 2"/>
          <p:cNvSpPr>
            <a:spLocks noGrp="1"/>
          </p:cNvSpPr>
          <p:nvPr>
            <p:ph idx="1"/>
          </p:nvPr>
        </p:nvSpPr>
        <p:spPr/>
        <p:txBody>
          <a:bodyPr/>
          <a:lstStyle/>
          <a:p>
            <a:r>
              <a:rPr lang="en-US" dirty="0"/>
              <a:t>Then you can use </a:t>
            </a:r>
            <a:r>
              <a:rPr lang="en-US" dirty="0" smtClean="0"/>
              <a:t>auto-fill </a:t>
            </a:r>
            <a:r>
              <a:rPr lang="en-US" dirty="0"/>
              <a:t>to fill the remaining cells.</a:t>
            </a:r>
          </a:p>
          <a:p>
            <a:endParaRPr lang="en-IN" dirty="0"/>
          </a:p>
        </p:txBody>
      </p:sp>
      <p:pic>
        <p:nvPicPr>
          <p:cNvPr id="4" name="Picture 3"/>
          <p:cNvPicPr>
            <a:picLocks noChangeAspect="1"/>
          </p:cNvPicPr>
          <p:nvPr/>
        </p:nvPicPr>
        <p:blipFill>
          <a:blip r:embed="rId2" cstate="print"/>
          <a:stretch>
            <a:fillRect/>
          </a:stretch>
        </p:blipFill>
        <p:spPr>
          <a:xfrm>
            <a:off x="2955241" y="2481262"/>
            <a:ext cx="5283323" cy="2456498"/>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spTree>
    <p:extLst>
      <p:ext uri="{BB962C8B-B14F-4D97-AF65-F5344CB8AC3E}">
        <p14:creationId xmlns:p14="http://schemas.microsoft.com/office/powerpoint/2010/main" val="1178011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306" y="1237129"/>
            <a:ext cx="10515600" cy="5307387"/>
          </a:xfrm>
        </p:spPr>
        <p:txBody>
          <a:bodyPr>
            <a:normAutofit fontScale="47500" lnSpcReduction="20000"/>
          </a:bodyPr>
          <a:lstStyle/>
          <a:p>
            <a:pPr marL="0" indent="0">
              <a:buNone/>
            </a:pPr>
            <a:r>
              <a:rPr lang="en-IN" sz="4200" b="1" dirty="0"/>
              <a:t>IF Syntax</a:t>
            </a:r>
          </a:p>
          <a:p>
            <a:pPr marL="0" indent="0">
              <a:buNone/>
            </a:pPr>
            <a:r>
              <a:rPr lang="en-US" sz="3300" dirty="0"/>
              <a:t>Returns one of two values, depending on a test condition.</a:t>
            </a:r>
          </a:p>
          <a:p>
            <a:pPr marL="0" indent="0">
              <a:buNone/>
            </a:pPr>
            <a:r>
              <a:rPr lang="en-US" sz="3300" b="1" dirty="0"/>
              <a:t>Syntax</a:t>
            </a:r>
            <a:r>
              <a:rPr lang="en-US" sz="3300" dirty="0"/>
              <a:t>:</a:t>
            </a:r>
          </a:p>
          <a:p>
            <a:pPr marL="0" indent="0">
              <a:buNone/>
            </a:pPr>
            <a:r>
              <a:rPr lang="en-US" sz="3300" b="1" dirty="0"/>
              <a:t>IF(test; value1; value2)</a:t>
            </a:r>
            <a:r>
              <a:rPr lang="en-US" sz="3300" dirty="0"/>
              <a:t> where:</a:t>
            </a:r>
          </a:p>
          <a:p>
            <a:r>
              <a:rPr lang="en-US" sz="3300" dirty="0"/>
              <a:t>test is or refers to a logical value or expression that returns a logical value (TRUE or FALSE).</a:t>
            </a:r>
          </a:p>
          <a:p>
            <a:r>
              <a:rPr lang="en-US" sz="3300" dirty="0"/>
              <a:t>value1 is the value that is returned by the function if test yields TRUE.</a:t>
            </a:r>
          </a:p>
          <a:p>
            <a:r>
              <a:rPr lang="en-US" sz="3300" dirty="0"/>
              <a:t>value2 is the value that is returned by the function if test yields FALSE.</a:t>
            </a:r>
          </a:p>
          <a:p>
            <a:pPr marL="0" indent="0">
              <a:buNone/>
            </a:pPr>
            <a:r>
              <a:rPr lang="en-US" sz="3300" dirty="0"/>
              <a:t>If value2 is omitted it is assumed to be FALSE; if value1 is also omitted it is assumed to be TRUE.</a:t>
            </a:r>
          </a:p>
          <a:p>
            <a:pPr marL="0" indent="0">
              <a:buNone/>
            </a:pPr>
            <a:endParaRPr lang="en-US" sz="3300" b="1" dirty="0" smtClean="0"/>
          </a:p>
          <a:p>
            <a:pPr marL="0" indent="0">
              <a:buNone/>
            </a:pPr>
            <a:r>
              <a:rPr lang="en-US" sz="3300" b="1" dirty="0" smtClean="0"/>
              <a:t>Examples</a:t>
            </a:r>
            <a:r>
              <a:rPr lang="en-US" sz="3300" dirty="0"/>
              <a:t>:</a:t>
            </a:r>
            <a:br>
              <a:rPr lang="en-US" sz="3300" dirty="0"/>
            </a:br>
            <a:r>
              <a:rPr lang="en-US" sz="3300" dirty="0"/>
              <a:t/>
            </a:r>
            <a:br>
              <a:rPr lang="en-US" sz="3300" dirty="0"/>
            </a:br>
            <a:r>
              <a:rPr lang="en-US" sz="3300" dirty="0"/>
              <a:t>IF(A1&gt;5; 100; "too small")</a:t>
            </a:r>
          </a:p>
          <a:p>
            <a:pPr marL="0" indent="0">
              <a:buNone/>
            </a:pPr>
            <a:r>
              <a:rPr lang="en-US" sz="3300" dirty="0" smtClean="0"/>
              <a:t>        returns </a:t>
            </a:r>
            <a:r>
              <a:rPr lang="en-US" sz="3300" dirty="0"/>
              <a:t>the number 100 if A1 is greater than 5, and the text "too small" otherwise.</a:t>
            </a:r>
          </a:p>
          <a:p>
            <a:pPr marL="0" indent="0">
              <a:buNone/>
            </a:pPr>
            <a:r>
              <a:rPr lang="en-US" sz="3300" dirty="0"/>
              <a:t>IF(1&gt;2; "</a:t>
            </a:r>
            <a:r>
              <a:rPr lang="en-US" sz="3300" dirty="0" smtClean="0"/>
              <a:t>no")</a:t>
            </a:r>
            <a:endParaRPr lang="en-US" sz="3300" dirty="0"/>
          </a:p>
          <a:p>
            <a:pPr marL="0" indent="0">
              <a:buNone/>
            </a:pPr>
            <a:r>
              <a:rPr lang="en-US" sz="3300" dirty="0" smtClean="0"/>
              <a:t>        returns </a:t>
            </a:r>
            <a:r>
              <a:rPr lang="en-US" sz="3300" dirty="0"/>
              <a:t>FALSE - because value2 has been omitted and 1 is not greater than 2.</a:t>
            </a:r>
          </a:p>
          <a:p>
            <a:pPr marL="0" indent="0">
              <a:buNone/>
            </a:pPr>
            <a:r>
              <a:rPr lang="en-US" sz="3300" dirty="0"/>
              <a:t>IF(2&gt;1)</a:t>
            </a:r>
          </a:p>
          <a:p>
            <a:pPr marL="0" indent="0">
              <a:buNone/>
            </a:pPr>
            <a:r>
              <a:rPr lang="en-US" sz="3300" dirty="0" smtClean="0"/>
              <a:t>        returns </a:t>
            </a:r>
            <a:r>
              <a:rPr lang="en-US" sz="3300" dirty="0"/>
              <a:t>TRUE - because both value1 and value2 have been omitted and 2 is more than </a:t>
            </a:r>
            <a:r>
              <a:rPr lang="en-US" sz="3300" dirty="0" smtClean="0"/>
              <a:t>1</a:t>
            </a:r>
            <a:endParaRPr lang="en-US" sz="3300"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sp>
        <p:nvSpPr>
          <p:cNvPr id="4" name="Title 1"/>
          <p:cNvSpPr>
            <a:spLocks noGrp="1"/>
          </p:cNvSpPr>
          <p:nvPr>
            <p:ph type="title"/>
          </p:nvPr>
        </p:nvSpPr>
        <p:spPr>
          <a:xfrm>
            <a:off x="1320800" y="761982"/>
            <a:ext cx="10680741" cy="452441"/>
          </a:xfrm>
        </p:spPr>
        <p:txBody>
          <a:bodyPr/>
          <a:lstStyle/>
          <a:p>
            <a:r>
              <a:rPr lang="en-IN" sz="2400" b="1" dirty="0"/>
              <a:t>IF FUNCTION</a:t>
            </a:r>
            <a:endParaRPr lang="en-IN" dirty="0"/>
          </a:p>
        </p:txBody>
      </p:sp>
    </p:spTree>
    <p:extLst>
      <p:ext uri="{BB962C8B-B14F-4D97-AF65-F5344CB8AC3E}">
        <p14:creationId xmlns:p14="http://schemas.microsoft.com/office/powerpoint/2010/main" val="942728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Relative and Absolute </a:t>
            </a:r>
            <a:r>
              <a:rPr lang="en-IN" b="1" dirty="0" smtClean="0"/>
              <a:t>Reference</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37</a:t>
            </a:fld>
            <a:endParaRPr lang="en-US"/>
          </a:p>
        </p:txBody>
      </p:sp>
    </p:spTree>
    <p:extLst>
      <p:ext uri="{BB962C8B-B14F-4D97-AF65-F5344CB8AC3E}">
        <p14:creationId xmlns:p14="http://schemas.microsoft.com/office/powerpoint/2010/main" val="2015052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Relative and Absolute </a:t>
            </a:r>
            <a:r>
              <a:rPr lang="en-IN" b="1" dirty="0" smtClean="0"/>
              <a:t>Reference</a:t>
            </a:r>
            <a:endParaRPr lang="en-IN" dirty="0"/>
          </a:p>
        </p:txBody>
      </p:sp>
      <p:sp>
        <p:nvSpPr>
          <p:cNvPr id="3" name="Content Placeholder 2"/>
          <p:cNvSpPr>
            <a:spLocks noGrp="1"/>
          </p:cNvSpPr>
          <p:nvPr>
            <p:ph idx="1"/>
          </p:nvPr>
        </p:nvSpPr>
        <p:spPr/>
        <p:txBody>
          <a:bodyPr/>
          <a:lstStyle/>
          <a:p>
            <a:pPr marL="0" indent="0" algn="just">
              <a:buNone/>
            </a:pPr>
            <a:r>
              <a:rPr lang="en-US" dirty="0"/>
              <a:t>References are the way that we refer to the location of a particular cell in </a:t>
            </a:r>
            <a:r>
              <a:rPr lang="en-US" dirty="0" smtClean="0"/>
              <a:t>Calc. There </a:t>
            </a:r>
            <a:r>
              <a:rPr lang="en-US" dirty="0"/>
              <a:t>are two types of cell references: relative and absolute. Relative and absolute references behave differently when copied and filled to other cells or when using the </a:t>
            </a:r>
            <a:r>
              <a:rPr lang="en-US" dirty="0" err="1"/>
              <a:t>autofill</a:t>
            </a:r>
            <a:r>
              <a:rPr lang="en-US" dirty="0"/>
              <a:t> feature of Calc.</a:t>
            </a:r>
          </a:p>
          <a:p>
            <a:pPr algn="just"/>
            <a:r>
              <a:rPr lang="en-US" dirty="0"/>
              <a:t>Relative references change when a formula is copied to another cell.</a:t>
            </a:r>
          </a:p>
          <a:p>
            <a:pPr algn="just"/>
            <a:r>
              <a:rPr lang="en-US" dirty="0"/>
              <a:t>Absolute </a:t>
            </a:r>
            <a:r>
              <a:rPr lang="en-US" dirty="0" smtClean="0"/>
              <a:t>references </a:t>
            </a:r>
            <a:r>
              <a:rPr lang="en-US" dirty="0"/>
              <a:t>remain constant no matter where they are copied.</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38</a:t>
            </a:fld>
            <a:endParaRPr lang="en-US" dirty="0"/>
          </a:p>
        </p:txBody>
      </p:sp>
    </p:spTree>
    <p:extLst>
      <p:ext uri="{BB962C8B-B14F-4D97-AF65-F5344CB8AC3E}">
        <p14:creationId xmlns:p14="http://schemas.microsoft.com/office/powerpoint/2010/main" val="33688179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Relative </a:t>
            </a:r>
            <a:r>
              <a:rPr lang="en-IN" b="1" dirty="0" smtClean="0"/>
              <a:t>references</a:t>
            </a:r>
            <a:endParaRPr lang="en-IN" dirty="0"/>
          </a:p>
        </p:txBody>
      </p:sp>
      <p:sp>
        <p:nvSpPr>
          <p:cNvPr id="3" name="Content Placeholder 2"/>
          <p:cNvSpPr>
            <a:spLocks noGrp="1"/>
          </p:cNvSpPr>
          <p:nvPr>
            <p:ph idx="1"/>
          </p:nvPr>
        </p:nvSpPr>
        <p:spPr/>
        <p:txBody>
          <a:bodyPr/>
          <a:lstStyle/>
          <a:p>
            <a:pPr algn="just"/>
            <a:r>
              <a:rPr lang="en-US" dirty="0"/>
              <a:t>By default, all cell references are relative references. When copied across multiple cells, they change based on the relative position of rows and columns. </a:t>
            </a:r>
            <a:endParaRPr lang="en-US" dirty="0" smtClean="0"/>
          </a:p>
          <a:p>
            <a:pPr algn="just"/>
            <a:r>
              <a:rPr lang="en-US" dirty="0" smtClean="0"/>
              <a:t>For ex, </a:t>
            </a:r>
            <a:r>
              <a:rPr lang="en-US" dirty="0"/>
              <a:t>if you copy the formula =A1+B1 from row 1 to row 2, the formula will become =A2+B2. Relative references are especially convenient whenever you need to repeat the same calculation across multiple rows or columns.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39</a:t>
            </a:fld>
            <a:endParaRPr lang="en-US" dirty="0"/>
          </a:p>
        </p:txBody>
      </p:sp>
      <p:pic>
        <p:nvPicPr>
          <p:cNvPr id="5" name="Picture 4"/>
          <p:cNvPicPr>
            <a:picLocks noChangeAspect="1"/>
          </p:cNvPicPr>
          <p:nvPr/>
        </p:nvPicPr>
        <p:blipFill>
          <a:blip r:embed="rId2" cstate="print"/>
          <a:stretch>
            <a:fillRect/>
          </a:stretch>
        </p:blipFill>
        <p:spPr>
          <a:xfrm>
            <a:off x="3716392" y="3146699"/>
            <a:ext cx="3981450" cy="2771775"/>
          </a:xfrm>
          <a:prstGeom prst="rect">
            <a:avLst/>
          </a:prstGeom>
        </p:spPr>
      </p:pic>
    </p:spTree>
    <p:extLst>
      <p:ext uri="{BB962C8B-B14F-4D97-AF65-F5344CB8AC3E}">
        <p14:creationId xmlns:p14="http://schemas.microsoft.com/office/powerpoint/2010/main" val="403455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Formulas </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4</a:t>
            </a:fld>
            <a:endParaRPr lang="en-US"/>
          </a:p>
        </p:txBody>
      </p:sp>
    </p:spTree>
    <p:extLst>
      <p:ext uri="{BB962C8B-B14F-4D97-AF65-F5344CB8AC3E}">
        <p14:creationId xmlns:p14="http://schemas.microsoft.com/office/powerpoint/2010/main" val="2946770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Absolute </a:t>
            </a:r>
            <a:r>
              <a:rPr lang="en-IN" b="1" dirty="0" smtClean="0"/>
              <a:t>references</a:t>
            </a:r>
            <a:endParaRPr lang="en-IN" dirty="0"/>
          </a:p>
        </p:txBody>
      </p:sp>
      <p:sp>
        <p:nvSpPr>
          <p:cNvPr id="3" name="Content Placeholder 2"/>
          <p:cNvSpPr>
            <a:spLocks noGrp="1"/>
          </p:cNvSpPr>
          <p:nvPr>
            <p:ph idx="1"/>
          </p:nvPr>
        </p:nvSpPr>
        <p:spPr/>
        <p:txBody>
          <a:bodyPr/>
          <a:lstStyle/>
          <a:p>
            <a:pPr algn="just"/>
            <a:r>
              <a:rPr lang="en-US" dirty="0" smtClean="0"/>
              <a:t>Sometimes when </a:t>
            </a:r>
            <a:r>
              <a:rPr lang="en-US" dirty="0"/>
              <a:t>you don't want a cell reference to change when copied to other cells. Unlike relative references, absolute references do not change when copied or filled. You can use an absolute reference to keep a row and/or column constant</a:t>
            </a:r>
            <a:r>
              <a:rPr lang="en-US" dirty="0" smtClean="0"/>
              <a:t>. For ex </a:t>
            </a:r>
            <a:r>
              <a:rPr lang="en-US" dirty="0"/>
              <a:t>You may want to multiply a column of numbers by a fixed </a:t>
            </a:r>
            <a:r>
              <a:rPr lang="en-US" dirty="0" smtClean="0"/>
              <a:t>amount.</a:t>
            </a:r>
            <a:endParaRPr lang="en-US" dirty="0"/>
          </a:p>
          <a:p>
            <a:pPr algn="just"/>
            <a:r>
              <a:rPr lang="en-US" dirty="0"/>
              <a:t>To create an absolute reference in a formula we add the dollar sign ($) before the column reference, the row reference, or both.</a:t>
            </a:r>
          </a:p>
          <a:p>
            <a:endParaRPr lang="en-IN" dirty="0"/>
          </a:p>
        </p:txBody>
      </p:sp>
      <p:graphicFrame>
        <p:nvGraphicFramePr>
          <p:cNvPr id="4" name="Table 3"/>
          <p:cNvGraphicFramePr>
            <a:graphicFrameLocks noGrp="1"/>
          </p:cNvGraphicFramePr>
          <p:nvPr>
            <p:extLst/>
          </p:nvPr>
        </p:nvGraphicFramePr>
        <p:xfrm>
          <a:off x="2048040" y="4160625"/>
          <a:ext cx="7255383" cy="1463040"/>
        </p:xfrm>
        <a:graphic>
          <a:graphicData uri="http://schemas.openxmlformats.org/drawingml/2006/table">
            <a:tbl>
              <a:tblPr/>
              <a:tblGrid>
                <a:gridCol w="1545284">
                  <a:extLst>
                    <a:ext uri="{9D8B030D-6E8A-4147-A177-3AD203B41FA5}">
                      <a16:colId xmlns:a16="http://schemas.microsoft.com/office/drawing/2014/main" val="20000"/>
                    </a:ext>
                  </a:extLst>
                </a:gridCol>
                <a:gridCol w="5710099">
                  <a:extLst>
                    <a:ext uri="{9D8B030D-6E8A-4147-A177-3AD203B41FA5}">
                      <a16:colId xmlns:a16="http://schemas.microsoft.com/office/drawing/2014/main" val="20001"/>
                    </a:ext>
                  </a:extLst>
                </a:gridCol>
              </a:tblGrid>
              <a:tr h="0">
                <a:tc>
                  <a:txBody>
                    <a:bodyPr/>
                    <a:lstStyle/>
                    <a:p>
                      <a:pPr algn="l" fontAlgn="t"/>
                      <a:r>
                        <a:rPr lang="en-IN">
                          <a:effectLst/>
                          <a:latin typeface="Verdana" panose="020B0604030504040204" pitchFamily="34" charset="0"/>
                        </a:rPr>
                        <a:t>$A$2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latin typeface="Verdana" panose="020B0604030504040204" pitchFamily="34" charset="0"/>
                        </a:rPr>
                        <a:t>the column and the row do not change when copied</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IN">
                          <a:effectLst/>
                          <a:latin typeface="Verdana" panose="020B0604030504040204" pitchFamily="34" charset="0"/>
                        </a:rPr>
                        <a:t>A$2</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latin typeface="Verdana" panose="020B0604030504040204" pitchFamily="34" charset="0"/>
                        </a:rPr>
                        <a:t>the row does not change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IN">
                          <a:effectLst/>
                          <a:latin typeface="Verdana" panose="020B0604030504040204" pitchFamily="34" charset="0"/>
                        </a:rPr>
                        <a:t>$A2</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effectLst/>
                          <a:latin typeface="Verdana" panose="020B0604030504040204" pitchFamily="34" charset="0"/>
                        </a:rPr>
                        <a:t>the column does not change</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40</a:t>
            </a:fld>
            <a:endParaRPr lang="en-US" dirty="0"/>
          </a:p>
        </p:txBody>
      </p:sp>
    </p:spTree>
    <p:extLst>
      <p:ext uri="{BB962C8B-B14F-4D97-AF65-F5344CB8AC3E}">
        <p14:creationId xmlns:p14="http://schemas.microsoft.com/office/powerpoint/2010/main" val="1408677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Absolute references</a:t>
            </a:r>
            <a:endParaRPr lang="en-IN" dirty="0"/>
          </a:p>
        </p:txBody>
      </p:sp>
      <p:sp>
        <p:nvSpPr>
          <p:cNvPr id="3" name="Content Placeholder 2"/>
          <p:cNvSpPr>
            <a:spLocks noGrp="1"/>
          </p:cNvSpPr>
          <p:nvPr>
            <p:ph idx="1"/>
          </p:nvPr>
        </p:nvSpPr>
        <p:spPr/>
        <p:txBody>
          <a:bodyPr/>
          <a:lstStyle/>
          <a:p>
            <a:pPr algn="just"/>
            <a:r>
              <a:rPr lang="en-US" dirty="0"/>
              <a:t>Let's see an example to better demonstrate the concept of absolute references. The spreadsheet shown in the image calculates the </a:t>
            </a:r>
            <a:r>
              <a:rPr lang="en-US" dirty="0" smtClean="0"/>
              <a:t>discount </a:t>
            </a:r>
            <a:r>
              <a:rPr lang="en-US" dirty="0"/>
              <a:t>using the </a:t>
            </a:r>
            <a:r>
              <a:rPr lang="en-US" dirty="0" smtClean="0"/>
              <a:t>formula</a:t>
            </a:r>
          </a:p>
          <a:p>
            <a:pPr marL="0" indent="0">
              <a:buNone/>
            </a:pPr>
            <a:r>
              <a:rPr lang="en-US" i="1" dirty="0" smtClean="0"/>
              <a:t>                      </a:t>
            </a:r>
            <a:r>
              <a:rPr lang="en-US" sz="2400" i="1" dirty="0" smtClean="0"/>
              <a:t>Discount </a:t>
            </a:r>
            <a:r>
              <a:rPr lang="en-US" sz="2400" i="1" dirty="0"/>
              <a:t>= </a:t>
            </a:r>
            <a:r>
              <a:rPr lang="en-US" sz="2400" i="1" dirty="0" smtClean="0"/>
              <a:t>Total </a:t>
            </a:r>
            <a:r>
              <a:rPr lang="en-US" sz="2400" i="1" dirty="0"/>
              <a:t>* </a:t>
            </a:r>
            <a:r>
              <a:rPr lang="en-US" sz="2400" i="1" dirty="0" smtClean="0"/>
              <a:t>Discount </a:t>
            </a:r>
            <a:r>
              <a:rPr lang="en-US" sz="2400" i="1" dirty="0"/>
              <a:t>Rate = </a:t>
            </a:r>
            <a:r>
              <a:rPr lang="en-US" sz="2400" i="1" dirty="0" smtClean="0"/>
              <a:t>C2 </a:t>
            </a:r>
            <a:r>
              <a:rPr lang="en-US" sz="2400" i="1" dirty="0"/>
              <a:t>* </a:t>
            </a:r>
            <a:r>
              <a:rPr lang="en-US" sz="2400" i="1" dirty="0" smtClean="0"/>
              <a:t>B7</a:t>
            </a:r>
            <a:r>
              <a:rPr lang="en-US" i="1" dirty="0"/>
              <a:t/>
            </a:r>
            <a:br>
              <a:rPr lang="en-US" i="1" dirty="0"/>
            </a:br>
            <a:endParaRPr lang="en-US" dirty="0"/>
          </a:p>
          <a:p>
            <a:pPr marL="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41</a:t>
            </a:fld>
            <a:endParaRPr lang="en-US" dirty="0"/>
          </a:p>
        </p:txBody>
      </p:sp>
      <p:pic>
        <p:nvPicPr>
          <p:cNvPr id="5" name="Picture 4"/>
          <p:cNvPicPr>
            <a:picLocks noChangeAspect="1"/>
          </p:cNvPicPr>
          <p:nvPr/>
        </p:nvPicPr>
        <p:blipFill>
          <a:blip r:embed="rId2" cstate="print"/>
          <a:stretch>
            <a:fillRect/>
          </a:stretch>
        </p:blipFill>
        <p:spPr>
          <a:xfrm>
            <a:off x="3489345" y="3475968"/>
            <a:ext cx="3678710" cy="2231530"/>
          </a:xfrm>
          <a:prstGeom prst="rect">
            <a:avLst/>
          </a:prstGeom>
        </p:spPr>
      </p:pic>
    </p:spTree>
    <p:extLst>
      <p:ext uri="{BB962C8B-B14F-4D97-AF65-F5344CB8AC3E}">
        <p14:creationId xmlns:p14="http://schemas.microsoft.com/office/powerpoint/2010/main" val="1963813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Absolute references</a:t>
            </a:r>
            <a:endParaRPr lang="en-IN" dirty="0"/>
          </a:p>
        </p:txBody>
      </p:sp>
      <p:sp>
        <p:nvSpPr>
          <p:cNvPr id="3" name="Content Placeholder 2"/>
          <p:cNvSpPr>
            <a:spLocks noGrp="1"/>
          </p:cNvSpPr>
          <p:nvPr>
            <p:ph idx="1"/>
          </p:nvPr>
        </p:nvSpPr>
        <p:spPr/>
        <p:txBody>
          <a:bodyPr/>
          <a:lstStyle/>
          <a:p>
            <a:pPr algn="just"/>
            <a:r>
              <a:rPr lang="en-US" dirty="0"/>
              <a:t>If we use autofill to calculate the </a:t>
            </a:r>
            <a:r>
              <a:rPr lang="en-US" dirty="0" smtClean="0"/>
              <a:t>discount </a:t>
            </a:r>
            <a:r>
              <a:rPr lang="en-US" dirty="0"/>
              <a:t>for the remaining items, then we see that on the second line the reference for the </a:t>
            </a:r>
            <a:r>
              <a:rPr lang="en-US" i="1" dirty="0" smtClean="0"/>
              <a:t>Discount Rate</a:t>
            </a:r>
            <a:r>
              <a:rPr lang="en-US" dirty="0" smtClean="0"/>
              <a:t> </a:t>
            </a:r>
            <a:r>
              <a:rPr lang="en-US" dirty="0"/>
              <a:t>becomes </a:t>
            </a:r>
            <a:r>
              <a:rPr lang="en-US" b="1" dirty="0" smtClean="0"/>
              <a:t>B8</a:t>
            </a:r>
            <a:r>
              <a:rPr lang="en-US" dirty="0" smtClean="0"/>
              <a:t>. </a:t>
            </a:r>
            <a:r>
              <a:rPr lang="en-US" dirty="0"/>
              <a:t>This leads to error in our formula because we want the </a:t>
            </a:r>
            <a:r>
              <a:rPr lang="en-US" i="1" dirty="0" smtClean="0"/>
              <a:t>Discount </a:t>
            </a:r>
            <a:r>
              <a:rPr lang="en-US" i="1" dirty="0"/>
              <a:t>Rate</a:t>
            </a:r>
            <a:r>
              <a:rPr lang="en-US" dirty="0"/>
              <a:t> cell </a:t>
            </a:r>
            <a:r>
              <a:rPr lang="en-US" b="1" dirty="0"/>
              <a:t>C8</a:t>
            </a:r>
            <a:r>
              <a:rPr lang="en-US" dirty="0"/>
              <a:t> to remain constant.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42</a:t>
            </a:fld>
            <a:endParaRPr lang="en-US" dirty="0"/>
          </a:p>
        </p:txBody>
      </p:sp>
      <p:grpSp>
        <p:nvGrpSpPr>
          <p:cNvPr id="9" name="Group 8"/>
          <p:cNvGrpSpPr/>
          <p:nvPr/>
        </p:nvGrpSpPr>
        <p:grpSpPr>
          <a:xfrm>
            <a:off x="3654973" y="3264776"/>
            <a:ext cx="4755233" cy="2158562"/>
            <a:chOff x="3654973" y="3264776"/>
            <a:chExt cx="4755233" cy="2158562"/>
          </a:xfrm>
        </p:grpSpPr>
        <p:pic>
          <p:nvPicPr>
            <p:cNvPr id="5" name="Picture 4"/>
            <p:cNvPicPr>
              <a:picLocks noChangeAspect="1"/>
            </p:cNvPicPr>
            <p:nvPr/>
          </p:nvPicPr>
          <p:blipFill>
            <a:blip r:embed="rId2" cstate="print"/>
            <a:stretch>
              <a:fillRect/>
            </a:stretch>
          </p:blipFill>
          <p:spPr>
            <a:xfrm>
              <a:off x="3654973" y="3264776"/>
              <a:ext cx="3626384" cy="2158562"/>
            </a:xfrm>
            <a:prstGeom prst="rect">
              <a:avLst/>
            </a:prstGeom>
          </p:spPr>
        </p:pic>
        <p:cxnSp>
          <p:nvCxnSpPr>
            <p:cNvPr id="7" name="Straight Arrow Connector 6"/>
            <p:cNvCxnSpPr/>
            <p:nvPr/>
          </p:nvCxnSpPr>
          <p:spPr>
            <a:xfrm flipH="1">
              <a:off x="5475890" y="4435366"/>
              <a:ext cx="1156138" cy="83031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6097930" y="4823174"/>
              <a:ext cx="2312276" cy="415498"/>
            </a:xfrm>
            <a:prstGeom prst="rect">
              <a:avLst/>
            </a:prstGeom>
            <a:noFill/>
          </p:spPr>
          <p:txBody>
            <a:bodyPr wrap="square" rtlCol="0">
              <a:spAutoFit/>
            </a:bodyPr>
            <a:lstStyle/>
            <a:p>
              <a:r>
                <a:rPr lang="en-US" sz="1050" dirty="0" smtClean="0">
                  <a:solidFill>
                    <a:srgbClr val="FF0000"/>
                  </a:solidFill>
                </a:rPr>
                <a:t>Because of Relative reference B7 cell changed to B8 </a:t>
              </a:r>
              <a:r>
                <a:rPr lang="en-US" sz="1050" dirty="0">
                  <a:solidFill>
                    <a:srgbClr val="FF0000"/>
                  </a:solidFill>
                </a:rPr>
                <a:t>when auto filled</a:t>
              </a:r>
            </a:p>
          </p:txBody>
        </p:sp>
      </p:grpSp>
    </p:spTree>
    <p:extLst>
      <p:ext uri="{BB962C8B-B14F-4D97-AF65-F5344CB8AC3E}">
        <p14:creationId xmlns:p14="http://schemas.microsoft.com/office/powerpoint/2010/main" val="2000723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Absolute references</a:t>
            </a:r>
            <a:endParaRPr lang="en-IN" dirty="0"/>
          </a:p>
        </p:txBody>
      </p:sp>
      <p:sp>
        <p:nvSpPr>
          <p:cNvPr id="3" name="Content Placeholder 2"/>
          <p:cNvSpPr>
            <a:spLocks noGrp="1"/>
          </p:cNvSpPr>
          <p:nvPr>
            <p:ph idx="1"/>
          </p:nvPr>
        </p:nvSpPr>
        <p:spPr>
          <a:xfrm>
            <a:off x="285709" y="1214423"/>
            <a:ext cx="11715833" cy="5055748"/>
          </a:xfrm>
        </p:spPr>
        <p:txBody>
          <a:bodyPr/>
          <a:lstStyle/>
          <a:p>
            <a:pPr algn="just"/>
            <a:r>
              <a:rPr lang="en-US" dirty="0" smtClean="0"/>
              <a:t>Now, we </a:t>
            </a:r>
            <a:r>
              <a:rPr lang="en-US" dirty="0"/>
              <a:t>change the </a:t>
            </a:r>
            <a:r>
              <a:rPr lang="en-US" dirty="0" smtClean="0"/>
              <a:t>discount </a:t>
            </a:r>
            <a:r>
              <a:rPr lang="en-US" dirty="0"/>
              <a:t>calculation formula to use absolute reference </a:t>
            </a:r>
            <a:r>
              <a:rPr lang="en-US" b="1" dirty="0" smtClean="0"/>
              <a:t>B$7</a:t>
            </a:r>
            <a:r>
              <a:rPr lang="en-US" dirty="0"/>
              <a:t> for the </a:t>
            </a:r>
            <a:r>
              <a:rPr lang="en-US" i="1" dirty="0" smtClean="0"/>
              <a:t>discount </a:t>
            </a:r>
            <a:r>
              <a:rPr lang="en-US" i="1" dirty="0"/>
              <a:t>rate</a:t>
            </a:r>
            <a:r>
              <a:rPr lang="en-US" dirty="0"/>
              <a:t> cell. In this way we get the correct results when we update with autofill the remaining cells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r>
              <a:rPr lang="en-US" dirty="0" smtClean="0"/>
              <a:t>In </a:t>
            </a:r>
            <a:r>
              <a:rPr lang="en-US" dirty="0"/>
              <a:t>above example we used absolute reference for the row number (B$7). Alternatively we could use the full absolute reference using $B$7. In this case we autofill vertically and the column name does not change, therefore it's not necessary to use absolute reference for the column name.</a:t>
            </a:r>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43</a:t>
            </a:fld>
            <a:endParaRPr lang="en-US" dirty="0"/>
          </a:p>
        </p:txBody>
      </p:sp>
      <p:pic>
        <p:nvPicPr>
          <p:cNvPr id="5" name="Picture 4"/>
          <p:cNvPicPr>
            <a:picLocks noChangeAspect="1"/>
          </p:cNvPicPr>
          <p:nvPr/>
        </p:nvPicPr>
        <p:blipFill>
          <a:blip r:embed="rId2" cstate="print"/>
          <a:stretch>
            <a:fillRect/>
          </a:stretch>
        </p:blipFill>
        <p:spPr>
          <a:xfrm>
            <a:off x="3304903" y="2056785"/>
            <a:ext cx="4202137" cy="2489243"/>
          </a:xfrm>
          <a:prstGeom prst="rect">
            <a:avLst/>
          </a:prstGeom>
        </p:spPr>
      </p:pic>
    </p:spTree>
    <p:extLst>
      <p:ext uri="{BB962C8B-B14F-4D97-AF65-F5344CB8AC3E}">
        <p14:creationId xmlns:p14="http://schemas.microsoft.com/office/powerpoint/2010/main" val="2025886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Database Functions</a:t>
            </a:r>
            <a:endParaRPr lang="en-IN" dirty="0"/>
          </a:p>
        </p:txBody>
      </p:sp>
      <p:sp>
        <p:nvSpPr>
          <p:cNvPr id="3" name="Subtitle 2"/>
          <p:cNvSpPr>
            <a:spLocks noGrp="1"/>
          </p:cNvSpPr>
          <p:nvPr>
            <p:ph type="subTitle"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44</a:t>
            </a:fld>
            <a:endParaRPr lang="en-US"/>
          </a:p>
        </p:txBody>
      </p:sp>
    </p:spTree>
    <p:extLst>
      <p:ext uri="{BB962C8B-B14F-4D97-AF65-F5344CB8AC3E}">
        <p14:creationId xmlns:p14="http://schemas.microsoft.com/office/powerpoint/2010/main" val="1016078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Functions</a:t>
            </a:r>
            <a:endParaRPr lang="en-IN" dirty="0"/>
          </a:p>
        </p:txBody>
      </p:sp>
      <p:sp>
        <p:nvSpPr>
          <p:cNvPr id="3" name="Content Placeholder 2"/>
          <p:cNvSpPr>
            <a:spLocks noGrp="1"/>
          </p:cNvSpPr>
          <p:nvPr>
            <p:ph idx="1"/>
          </p:nvPr>
        </p:nvSpPr>
        <p:spPr/>
        <p:txBody>
          <a:bodyPr/>
          <a:lstStyle/>
          <a:p>
            <a:pPr algn="just"/>
            <a:r>
              <a:rPr lang="en-IN" dirty="0" smtClean="0"/>
              <a:t>Database category functions are intended to help you analyze a simple database that occupies a rectangular spreadsheet area comprising columns and rows, with the data organized as one row for each record. The header cell of each column displays the name of the column and that name usually reflects the contents of each cell in that column. </a:t>
            </a:r>
            <a:endParaRPr lang="en-US" dirty="0" smtClean="0"/>
          </a:p>
          <a:p>
            <a:pPr marL="0" indent="0" algn="just">
              <a:buNone/>
            </a:pPr>
            <a:endParaRPr lang="en-US" sz="1600" dirty="0" smtClean="0"/>
          </a:p>
          <a:p>
            <a:pPr marL="0" indent="0" algn="just">
              <a:buNone/>
            </a:pPr>
            <a:r>
              <a:rPr lang="en-US" sz="1600" dirty="0" smtClean="0"/>
              <a:t>Note: </a:t>
            </a:r>
            <a:r>
              <a:rPr lang="en-US" sz="1600" dirty="0"/>
              <a:t>The Database category may be confused with a database integrated in LibreOffice. However, there is no connection between a database in LibreOffice and the Database category in LibreOffice Calc.</a:t>
            </a:r>
            <a:endParaRPr lang="en-IN" sz="16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45</a:t>
            </a:fld>
            <a:endParaRPr lang="en-US" dirty="0"/>
          </a:p>
        </p:txBody>
      </p:sp>
    </p:spTree>
    <p:extLst>
      <p:ext uri="{BB962C8B-B14F-4D97-AF65-F5344CB8AC3E}">
        <p14:creationId xmlns:p14="http://schemas.microsoft.com/office/powerpoint/2010/main" val="3442973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Database Functions</a:t>
            </a:r>
            <a:endParaRPr lang="en-IN" dirty="0"/>
          </a:p>
        </p:txBody>
      </p:sp>
      <p:sp>
        <p:nvSpPr>
          <p:cNvPr id="3" name="Content Placeholder 2"/>
          <p:cNvSpPr>
            <a:spLocks noGrp="1"/>
          </p:cNvSpPr>
          <p:nvPr>
            <p:ph idx="1"/>
          </p:nvPr>
        </p:nvSpPr>
        <p:spPr/>
        <p:txBody>
          <a:bodyPr/>
          <a:lstStyle/>
          <a:p>
            <a:pPr marL="0" indent="0">
              <a:buNone/>
            </a:pPr>
            <a:r>
              <a:rPr lang="en-US" b="1" dirty="0"/>
              <a:t>Example Data:</a:t>
            </a:r>
          </a:p>
          <a:p>
            <a:pPr marL="0" indent="0" algn="just">
              <a:buNone/>
            </a:pPr>
            <a:r>
              <a:rPr lang="en-US" dirty="0"/>
              <a:t>The following data will be used in some of the function description examples:</a:t>
            </a:r>
          </a:p>
          <a:p>
            <a:pPr marL="0" indent="0" algn="just">
              <a:buNone/>
            </a:pPr>
            <a:r>
              <a:rPr lang="en-US" dirty="0"/>
              <a:t>The range A1:E10 lists the </a:t>
            </a:r>
            <a:r>
              <a:rPr lang="en-US" dirty="0" smtClean="0"/>
              <a:t>students </a:t>
            </a:r>
            <a:r>
              <a:rPr lang="en-US" dirty="0"/>
              <a:t>invited to </a:t>
            </a:r>
            <a:r>
              <a:rPr lang="en-US" dirty="0" smtClean="0"/>
              <a:t>a party</a:t>
            </a:r>
            <a:r>
              <a:rPr lang="en-US" dirty="0"/>
              <a:t>. The following information is given for each entry: column A shows the name, B the </a:t>
            </a:r>
            <a:r>
              <a:rPr lang="en-US" dirty="0" smtClean="0"/>
              <a:t>Class, </a:t>
            </a:r>
            <a:r>
              <a:rPr lang="en-US" dirty="0"/>
              <a:t>then age in years, distance to school in meters and weight in kilograms.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46</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109787" y="3202986"/>
            <a:ext cx="8067675" cy="3038475"/>
          </a:xfrm>
          <a:prstGeom prst="rect">
            <a:avLst/>
          </a:prstGeom>
          <a:noFill/>
          <a:ln w="9525">
            <a:noFill/>
            <a:miter lim="800000"/>
            <a:headEnd/>
            <a:tailEnd/>
          </a:ln>
        </p:spPr>
      </p:pic>
    </p:spTree>
    <p:extLst>
      <p:ext uri="{BB962C8B-B14F-4D97-AF65-F5344CB8AC3E}">
        <p14:creationId xmlns:p14="http://schemas.microsoft.com/office/powerpoint/2010/main" val="4103078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Function Parameters:</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t>The </a:t>
            </a:r>
            <a:r>
              <a:rPr lang="en-US" dirty="0"/>
              <a:t>following items are the parameter definitions for all database functions:</a:t>
            </a:r>
          </a:p>
          <a:p>
            <a:pPr algn="just"/>
            <a:r>
              <a:rPr lang="en-US" b="1" dirty="0"/>
              <a:t>Database</a:t>
            </a:r>
            <a:r>
              <a:rPr lang="en-US" dirty="0"/>
              <a:t> is the cell range defining the database.</a:t>
            </a:r>
          </a:p>
          <a:p>
            <a:pPr algn="just"/>
            <a:r>
              <a:rPr lang="en-US" b="1" dirty="0" err="1"/>
              <a:t>DatabaseField</a:t>
            </a:r>
            <a:r>
              <a:rPr lang="en-US" dirty="0"/>
              <a:t> specifies the column where the function operates on after the search criteria of the first parameter is applied and the data rows are selected. It is not related to the search criteria itself. 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algn="just"/>
            <a:r>
              <a:rPr lang="en-US" b="1" dirty="0" err="1"/>
              <a:t>SearchCriteria</a:t>
            </a:r>
            <a:r>
              <a:rPr lang="en-US" dirty="0"/>
              <a:t> is the cell range containing search criteria. If you write several criteria in one row they are connected by AND. If you write the criteria in different rows they are connected by OR. Empty cells in the search criteria range will be ignored.</a:t>
            </a:r>
          </a:p>
          <a:p>
            <a:pPr algn="just"/>
            <a:r>
              <a:rPr lang="en-US" dirty="0"/>
              <a:t>Choose </a:t>
            </a:r>
            <a:r>
              <a:rPr lang="en-US" i="1" dirty="0"/>
              <a:t>Tools - Options - LibreOffice </a:t>
            </a:r>
            <a:r>
              <a:rPr lang="en-US" i="1" dirty="0" err="1"/>
              <a:t>Calc</a:t>
            </a:r>
            <a:r>
              <a:rPr lang="en-US" dirty="0"/>
              <a:t> - Calculate to define how LibreOffice </a:t>
            </a:r>
            <a:r>
              <a:rPr lang="en-US" dirty="0" err="1"/>
              <a:t>Calc</a:t>
            </a:r>
            <a:r>
              <a:rPr lang="en-US" dirty="0"/>
              <a:t> acts when searching for identical entries.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47</a:t>
            </a:fld>
            <a:endParaRPr lang="en-US" dirty="0"/>
          </a:p>
        </p:txBody>
      </p:sp>
    </p:spTree>
    <p:extLst>
      <p:ext uri="{BB962C8B-B14F-4D97-AF65-F5344CB8AC3E}">
        <p14:creationId xmlns:p14="http://schemas.microsoft.com/office/powerpoint/2010/main" val="4078216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DSUM</a:t>
            </a:r>
            <a:endParaRPr lang="en-IN" dirty="0"/>
          </a:p>
        </p:txBody>
      </p:sp>
      <p:sp>
        <p:nvSpPr>
          <p:cNvPr id="3" name="Content Placeholder 2"/>
          <p:cNvSpPr>
            <a:spLocks noGrp="1"/>
          </p:cNvSpPr>
          <p:nvPr>
            <p:ph idx="1"/>
          </p:nvPr>
        </p:nvSpPr>
        <p:spPr/>
        <p:txBody>
          <a:bodyPr/>
          <a:lstStyle/>
          <a:p>
            <a:pPr algn="just"/>
            <a:r>
              <a:rPr lang="en-US" dirty="0"/>
              <a:t>DSUM returns the total of all cells in a database field in all rows (records) that match the specified search criteria.</a:t>
            </a:r>
          </a:p>
          <a:p>
            <a:pPr algn="just"/>
            <a:r>
              <a:rPr lang="en-US" dirty="0"/>
              <a:t>The search supports regular expressions. You can enter "all.*", for example to find the first location of "all" followed by any characters. If you want to search for a text that is also a regular expression, you must precede every character with a "\" character. You can switch the automatic evaluation of regular expression on and off in </a:t>
            </a:r>
            <a:r>
              <a:rPr lang="en-US" b="1" dirty="0"/>
              <a:t>- LibreOffice </a:t>
            </a:r>
            <a:r>
              <a:rPr lang="en-US" b="1" dirty="0" err="1"/>
              <a:t>Calc</a:t>
            </a:r>
            <a:r>
              <a:rPr lang="en-US" b="1" dirty="0"/>
              <a:t> - Calculate</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48</a:t>
            </a:fld>
            <a:endParaRPr lang="en-US" dirty="0"/>
          </a:p>
        </p:txBody>
      </p:sp>
    </p:spTree>
    <p:extLst>
      <p:ext uri="{BB962C8B-B14F-4D97-AF65-F5344CB8AC3E}">
        <p14:creationId xmlns:p14="http://schemas.microsoft.com/office/powerpoint/2010/main" val="1496178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Syntax of DSUM</a:t>
            </a:r>
            <a:endParaRPr lang="en-IN" sz="3600" dirty="0"/>
          </a:p>
        </p:txBody>
      </p:sp>
      <p:sp>
        <p:nvSpPr>
          <p:cNvPr id="3" name="Content Placeholder 2"/>
          <p:cNvSpPr>
            <a:spLocks noGrp="1"/>
          </p:cNvSpPr>
          <p:nvPr>
            <p:ph idx="1"/>
          </p:nvPr>
        </p:nvSpPr>
        <p:spPr/>
        <p:txBody>
          <a:bodyPr>
            <a:normAutofit/>
          </a:bodyPr>
          <a:lstStyle/>
          <a:p>
            <a:pPr marL="0" indent="0">
              <a:buNone/>
            </a:pPr>
            <a:r>
              <a:rPr lang="en-US" dirty="0" smtClean="0"/>
              <a:t>DSUM(Database</a:t>
            </a:r>
            <a:r>
              <a:rPr lang="en-US" dirty="0"/>
              <a:t>; </a:t>
            </a:r>
            <a:r>
              <a:rPr lang="en-US" dirty="0" err="1"/>
              <a:t>DatabaseField</a:t>
            </a:r>
            <a:r>
              <a:rPr lang="en-US" dirty="0"/>
              <a:t>; </a:t>
            </a:r>
            <a:r>
              <a:rPr lang="en-US" dirty="0" err="1"/>
              <a:t>SearchCriteria</a:t>
            </a:r>
            <a:r>
              <a:rPr lang="en-US" dirty="0"/>
              <a:t>)</a:t>
            </a:r>
          </a:p>
          <a:p>
            <a:pPr marL="0" indent="0" algn="just">
              <a:buNone/>
            </a:pPr>
            <a:r>
              <a:rPr lang="en-US" dirty="0"/>
              <a:t>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marL="0" indent="0">
              <a:buNone/>
            </a:pPr>
            <a:r>
              <a:rPr lang="en-US" b="1" dirty="0"/>
              <a:t>Example</a:t>
            </a:r>
          </a:p>
          <a:p>
            <a:pPr algn="just"/>
            <a:r>
              <a:rPr lang="en-US" dirty="0"/>
              <a:t>To find the length of the combined distance to school of all </a:t>
            </a:r>
            <a:r>
              <a:rPr lang="en-US" dirty="0" smtClean="0"/>
              <a:t>students at </a:t>
            </a:r>
            <a:r>
              <a:rPr lang="en-US" dirty="0"/>
              <a:t>party </a:t>
            </a:r>
            <a:r>
              <a:rPr lang="en-US" dirty="0" smtClean="0"/>
              <a:t>who </a:t>
            </a:r>
            <a:r>
              <a:rPr lang="en-US" dirty="0"/>
              <a:t>are in </a:t>
            </a:r>
            <a:r>
              <a:rPr lang="en-US" dirty="0" smtClean="0"/>
              <a:t>9</a:t>
            </a:r>
            <a:r>
              <a:rPr lang="en-US" baseline="30000" dirty="0" smtClean="0"/>
              <a:t>th</a:t>
            </a:r>
            <a:r>
              <a:rPr lang="en-US" dirty="0" smtClean="0"/>
              <a:t>  class, </a:t>
            </a:r>
            <a:r>
              <a:rPr lang="en-US" dirty="0"/>
              <a:t>enter the following formula in B16:</a:t>
            </a:r>
          </a:p>
          <a:p>
            <a:pPr marL="0" indent="0" algn="just">
              <a:buNone/>
            </a:pPr>
            <a:r>
              <a:rPr lang="en-US" dirty="0" smtClean="0"/>
              <a:t>    =</a:t>
            </a:r>
            <a:r>
              <a:rPr lang="en-US" dirty="0"/>
              <a:t>DSUM(A1:E10;"Distance to School";A13:E14)</a:t>
            </a:r>
          </a:p>
          <a:p>
            <a:pPr marL="0" indent="0" algn="just">
              <a:buNone/>
            </a:pPr>
            <a:r>
              <a:rPr lang="en-US" dirty="0" smtClean="0"/>
              <a:t>   Enter</a:t>
            </a:r>
            <a:r>
              <a:rPr lang="en-US" dirty="0"/>
              <a:t> </a:t>
            </a:r>
            <a:r>
              <a:rPr lang="en-US" dirty="0" smtClean="0"/>
              <a:t>9</a:t>
            </a:r>
            <a:r>
              <a:rPr lang="en-US" dirty="0"/>
              <a:t> in row 14 under </a:t>
            </a:r>
            <a:r>
              <a:rPr lang="en-US" dirty="0" smtClean="0"/>
              <a:t>Class. </a:t>
            </a:r>
            <a:r>
              <a:rPr lang="en-US" dirty="0"/>
              <a:t>The sum </a:t>
            </a:r>
            <a:r>
              <a:rPr lang="en-US" dirty="0" smtClean="0"/>
              <a:t>of </a:t>
            </a:r>
            <a:r>
              <a:rPr lang="en-US" dirty="0"/>
              <a:t>the distances to school of </a:t>
            </a:r>
            <a:r>
              <a:rPr lang="en-US" dirty="0" smtClean="0"/>
              <a:t>all the students </a:t>
            </a:r>
            <a:r>
              <a:rPr lang="en-US" dirty="0"/>
              <a:t>who are in </a:t>
            </a:r>
            <a:r>
              <a:rPr lang="en-US" dirty="0" smtClean="0"/>
              <a:t>9</a:t>
            </a:r>
            <a:r>
              <a:rPr lang="en-US" baseline="30000" dirty="0" smtClean="0"/>
              <a:t>th</a:t>
            </a:r>
            <a:r>
              <a:rPr lang="en-US" dirty="0" smtClean="0"/>
              <a:t> class </a:t>
            </a:r>
            <a:r>
              <a:rPr lang="en-US" dirty="0"/>
              <a:t>is displayed.</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49</a:t>
            </a:fld>
            <a:endParaRPr lang="en-US" dirty="0"/>
          </a:p>
        </p:txBody>
      </p:sp>
    </p:spTree>
    <p:extLst>
      <p:ext uri="{BB962C8B-B14F-4D97-AF65-F5344CB8AC3E}">
        <p14:creationId xmlns:p14="http://schemas.microsoft.com/office/powerpoint/2010/main" val="234312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8023"/>
            <a:ext cx="10515600" cy="734966"/>
          </a:xfrm>
        </p:spPr>
        <p:txBody>
          <a:bodyPr/>
          <a:lstStyle/>
          <a:p>
            <a:r>
              <a:rPr lang="en-IN" dirty="0" smtClean="0"/>
              <a:t>Formulas</a:t>
            </a:r>
            <a:endParaRPr lang="en-IN" dirty="0"/>
          </a:p>
        </p:txBody>
      </p:sp>
      <p:sp>
        <p:nvSpPr>
          <p:cNvPr id="3" name="Content Placeholder 2"/>
          <p:cNvSpPr>
            <a:spLocks noGrp="1"/>
          </p:cNvSpPr>
          <p:nvPr>
            <p:ph idx="1"/>
          </p:nvPr>
        </p:nvSpPr>
        <p:spPr>
          <a:xfrm>
            <a:off x="838200" y="1377676"/>
            <a:ext cx="10774680" cy="5480324"/>
          </a:xfrm>
        </p:spPr>
        <p:txBody>
          <a:bodyPr>
            <a:normAutofit/>
          </a:bodyPr>
          <a:lstStyle/>
          <a:p>
            <a:pPr algn="just"/>
            <a:r>
              <a:rPr lang="en-US" dirty="0"/>
              <a:t>In a spreadsheet often the contents of one cell depend on the contents of other cells. For example in a list of item prices, the total depends on each individual item price.</a:t>
            </a:r>
          </a:p>
          <a:p>
            <a:pPr marL="0" indent="0">
              <a:buNone/>
            </a:pPr>
            <a:endParaRPr lang="en-US" dirty="0" smtClean="0"/>
          </a:p>
          <a:p>
            <a:pPr marL="0" indent="0">
              <a:buNone/>
            </a:pPr>
            <a:endParaRPr lang="en-US" dirty="0"/>
          </a:p>
          <a:p>
            <a:pPr marL="0" indent="0">
              <a:buNone/>
            </a:pPr>
            <a:endParaRPr lang="en-US" dirty="0" smtClean="0"/>
          </a:p>
          <a:p>
            <a:r>
              <a:rPr lang="en-US" dirty="0"/>
              <a:t>To handle this situation, we use a third type of data: the </a:t>
            </a:r>
            <a:r>
              <a:rPr lang="en-US" b="1" dirty="0"/>
              <a:t>formula</a:t>
            </a:r>
            <a:r>
              <a:rPr lang="en-US" dirty="0"/>
              <a:t>. Formulas are equations using numbers and variables to get a result. In a spreadsheet, the variables are</a:t>
            </a:r>
            <a:r>
              <a:rPr lang="en-US" b="1" dirty="0"/>
              <a:t> </a:t>
            </a:r>
            <a:r>
              <a:rPr lang="en-US" dirty="0"/>
              <a:t>cell</a:t>
            </a:r>
            <a:r>
              <a:rPr lang="en-US" b="1" dirty="0"/>
              <a:t> </a:t>
            </a:r>
            <a:r>
              <a:rPr lang="en-US" dirty="0"/>
              <a:t>locations that hold the data needed for the equation to be completed. Using formulas we can write the total in the previous example as </a:t>
            </a:r>
            <a:r>
              <a:rPr lang="en-US" i="1" dirty="0"/>
              <a:t>=C3+C4+C5</a:t>
            </a:r>
            <a:r>
              <a:rPr lang="en-US" dirty="0"/>
              <a:t>. When you type the formula and press enter the result again will be 30. Νow every time we update the value of one of the items, the </a:t>
            </a:r>
            <a:r>
              <a:rPr lang="en-US" dirty="0" smtClean="0"/>
              <a:t>total is dynamically calculated</a:t>
            </a:r>
            <a:r>
              <a:rPr lang="en-US" dirty="0"/>
              <a:t>.</a:t>
            </a: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937456" y="2086402"/>
            <a:ext cx="1915609" cy="132300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937456" y="5135557"/>
            <a:ext cx="1972795" cy="1436833"/>
          </a:xfrm>
          <a:prstGeom prst="rect">
            <a:avLst/>
          </a:prstGeom>
          <a:noFill/>
          <a:ln w="9525">
            <a:noFill/>
            <a:miter lim="800000"/>
            <a:headEnd/>
            <a:tailEnd/>
          </a:ln>
        </p:spPr>
      </p:pic>
    </p:spTree>
    <p:extLst>
      <p:ext uri="{BB962C8B-B14F-4D97-AF65-F5344CB8AC3E}">
        <p14:creationId xmlns:p14="http://schemas.microsoft.com/office/powerpoint/2010/main" val="3084189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DMAX</a:t>
            </a:r>
            <a:endParaRPr lang="en-IN" dirty="0"/>
          </a:p>
        </p:txBody>
      </p:sp>
      <p:sp>
        <p:nvSpPr>
          <p:cNvPr id="3" name="Content Placeholder 2"/>
          <p:cNvSpPr>
            <a:spLocks noGrp="1"/>
          </p:cNvSpPr>
          <p:nvPr>
            <p:ph idx="1"/>
          </p:nvPr>
        </p:nvSpPr>
        <p:spPr/>
        <p:txBody>
          <a:bodyPr/>
          <a:lstStyle/>
          <a:p>
            <a:pPr algn="just"/>
            <a:r>
              <a:rPr lang="en-US" dirty="0" smtClean="0"/>
              <a:t>DMAX </a:t>
            </a:r>
            <a:r>
              <a:rPr lang="en-US" dirty="0"/>
              <a:t>returns the maximum content of a cell (field) in a database (all records) that matches the specified search conditions.</a:t>
            </a:r>
          </a:p>
          <a:p>
            <a:pPr algn="just"/>
            <a:r>
              <a:rPr lang="en-US" dirty="0"/>
              <a:t>The search supports regular expressions. You can enter "all.*", for example to find the first location of "all" followed by any characters. If you want to search for a text that is also a regular expression, you must precede every character with a "\" character. You can switch the automatic evaluation of regular expression on and off in </a:t>
            </a:r>
            <a:r>
              <a:rPr lang="en-US" b="1" dirty="0"/>
              <a:t>- LibreOffice </a:t>
            </a:r>
            <a:r>
              <a:rPr lang="en-US" b="1" dirty="0" err="1"/>
              <a:t>Calc</a:t>
            </a:r>
            <a:r>
              <a:rPr lang="en-US" b="1" dirty="0"/>
              <a:t> - Calculate</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50</a:t>
            </a:fld>
            <a:endParaRPr lang="en-US" dirty="0"/>
          </a:p>
        </p:txBody>
      </p:sp>
      <p:pic>
        <p:nvPicPr>
          <p:cNvPr id="5" name="Picture 2"/>
          <p:cNvPicPr>
            <a:picLocks noChangeAspect="1" noChangeArrowheads="1"/>
          </p:cNvPicPr>
          <p:nvPr/>
        </p:nvPicPr>
        <p:blipFill>
          <a:blip r:embed="rId2" cstate="print"/>
          <a:srcRect l="1735"/>
          <a:stretch>
            <a:fillRect/>
          </a:stretch>
        </p:blipFill>
        <p:spPr bwMode="auto">
          <a:xfrm>
            <a:off x="3487784" y="3368700"/>
            <a:ext cx="5614498" cy="3339098"/>
          </a:xfrm>
          <a:prstGeom prst="rect">
            <a:avLst/>
          </a:prstGeom>
          <a:noFill/>
          <a:ln w="9525">
            <a:noFill/>
            <a:miter lim="800000"/>
            <a:headEnd/>
            <a:tailEnd/>
          </a:ln>
        </p:spPr>
      </p:pic>
    </p:spTree>
    <p:extLst>
      <p:ext uri="{BB962C8B-B14F-4D97-AF65-F5344CB8AC3E}">
        <p14:creationId xmlns:p14="http://schemas.microsoft.com/office/powerpoint/2010/main" val="457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Syntax of DMAX</a:t>
            </a:r>
            <a:endParaRPr lang="en-IN" sz="3200" dirty="0"/>
          </a:p>
        </p:txBody>
      </p:sp>
      <p:sp>
        <p:nvSpPr>
          <p:cNvPr id="3" name="Content Placeholder 2"/>
          <p:cNvSpPr>
            <a:spLocks noGrp="1"/>
          </p:cNvSpPr>
          <p:nvPr>
            <p:ph idx="1"/>
          </p:nvPr>
        </p:nvSpPr>
        <p:spPr/>
        <p:txBody>
          <a:bodyPr>
            <a:normAutofit/>
          </a:bodyPr>
          <a:lstStyle/>
          <a:p>
            <a:pPr marL="0" indent="0">
              <a:buNone/>
            </a:pPr>
            <a:r>
              <a:rPr lang="en-US" dirty="0" smtClean="0"/>
              <a:t>DMAX(Database</a:t>
            </a:r>
            <a:r>
              <a:rPr lang="en-US" dirty="0"/>
              <a:t>; </a:t>
            </a:r>
            <a:r>
              <a:rPr lang="en-US" dirty="0" err="1"/>
              <a:t>DatabaseField</a:t>
            </a:r>
            <a:r>
              <a:rPr lang="en-US" dirty="0"/>
              <a:t>; </a:t>
            </a:r>
            <a:r>
              <a:rPr lang="en-US" dirty="0" err="1"/>
              <a:t>SearchCriteria</a:t>
            </a:r>
            <a:r>
              <a:rPr lang="en-US" dirty="0"/>
              <a:t>)</a:t>
            </a:r>
          </a:p>
          <a:p>
            <a:pPr marL="0" indent="0" algn="just">
              <a:buNone/>
            </a:pPr>
            <a:r>
              <a:rPr lang="en-US" dirty="0"/>
              <a:t>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marL="0" indent="0" algn="just">
              <a:buNone/>
            </a:pPr>
            <a:r>
              <a:rPr lang="en-US" b="1" dirty="0"/>
              <a:t>Example</a:t>
            </a:r>
          </a:p>
          <a:p>
            <a:pPr algn="just"/>
            <a:r>
              <a:rPr lang="en-US" dirty="0"/>
              <a:t>To find out how much the heaviest child in each </a:t>
            </a:r>
            <a:r>
              <a:rPr lang="en-US" dirty="0" smtClean="0"/>
              <a:t>class </a:t>
            </a:r>
            <a:r>
              <a:rPr lang="en-US" dirty="0"/>
              <a:t>weighed in the </a:t>
            </a:r>
            <a:r>
              <a:rPr lang="en-US" dirty="0" smtClean="0"/>
              <a:t>example, </a:t>
            </a:r>
            <a:r>
              <a:rPr lang="en-US" dirty="0"/>
              <a:t>enter the following formula in B16:</a:t>
            </a:r>
          </a:p>
          <a:p>
            <a:pPr marL="0" indent="0" algn="just">
              <a:buNone/>
            </a:pPr>
            <a:r>
              <a:rPr lang="en-US" dirty="0" smtClean="0"/>
              <a:t>   =</a:t>
            </a:r>
            <a:r>
              <a:rPr lang="en-US" dirty="0"/>
              <a:t>DMAX(A1:E10;"Weight";A13:E14)</a:t>
            </a:r>
          </a:p>
          <a:p>
            <a:pPr marL="0" indent="0" algn="just">
              <a:buNone/>
            </a:pPr>
            <a:r>
              <a:rPr lang="en-US" dirty="0" smtClean="0"/>
              <a:t>   Under </a:t>
            </a:r>
            <a:r>
              <a:rPr lang="en-US" i="1" dirty="0" smtClean="0"/>
              <a:t>class</a:t>
            </a:r>
            <a:r>
              <a:rPr lang="en-US" dirty="0" smtClean="0"/>
              <a:t>, </a:t>
            </a:r>
            <a:r>
              <a:rPr lang="en-US" dirty="0"/>
              <a:t>enter </a:t>
            </a:r>
            <a:r>
              <a:rPr lang="en-US" dirty="0" smtClean="0"/>
              <a:t>12,11,10</a:t>
            </a:r>
            <a:r>
              <a:rPr lang="en-US" dirty="0"/>
              <a:t> and so on, one after the other. After entering a </a:t>
            </a:r>
            <a:r>
              <a:rPr lang="en-US" i="1" dirty="0" smtClean="0"/>
              <a:t>class</a:t>
            </a:r>
            <a:r>
              <a:rPr lang="en-US" dirty="0" smtClean="0"/>
              <a:t>, </a:t>
            </a:r>
            <a:r>
              <a:rPr lang="en-US" dirty="0"/>
              <a:t>the weight of the heaviest child in that </a:t>
            </a:r>
            <a:r>
              <a:rPr lang="en-US" dirty="0" smtClean="0"/>
              <a:t>class </a:t>
            </a:r>
            <a:r>
              <a:rPr lang="en-US" dirty="0"/>
              <a:t>appears.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51</a:t>
            </a:fld>
            <a:endParaRPr lang="en-US" dirty="0"/>
          </a:p>
        </p:txBody>
      </p:sp>
    </p:spTree>
    <p:extLst>
      <p:ext uri="{BB962C8B-B14F-4D97-AF65-F5344CB8AC3E}">
        <p14:creationId xmlns:p14="http://schemas.microsoft.com/office/powerpoint/2010/main" val="1312005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DMIN</a:t>
            </a:r>
            <a:endParaRPr lang="en-IN" dirty="0"/>
          </a:p>
        </p:txBody>
      </p:sp>
      <p:sp>
        <p:nvSpPr>
          <p:cNvPr id="3" name="Content Placeholder 2"/>
          <p:cNvSpPr>
            <a:spLocks noGrp="1"/>
          </p:cNvSpPr>
          <p:nvPr>
            <p:ph idx="1"/>
          </p:nvPr>
        </p:nvSpPr>
        <p:spPr/>
        <p:txBody>
          <a:bodyPr/>
          <a:lstStyle/>
          <a:p>
            <a:pPr algn="just"/>
            <a:r>
              <a:rPr lang="en-US" dirty="0"/>
              <a:t>DMIN returns the minimum content of a cell (field) in a database that matches the specified search criteria.</a:t>
            </a:r>
          </a:p>
          <a:p>
            <a:pPr algn="just"/>
            <a:r>
              <a:rPr lang="en-US" dirty="0"/>
              <a:t>The search supports regular expressions. You can enter "all.*", for example to find the first location of "all" followed by any characters. If you want to search for a text that is also a regular expression, you must precede every character with a "\" character. You can switch the automatic evaluation of regular expression on and off in </a:t>
            </a:r>
            <a:r>
              <a:rPr lang="en-US" b="1" dirty="0"/>
              <a:t>- LibreOffice </a:t>
            </a:r>
            <a:r>
              <a:rPr lang="en-US" b="1" dirty="0" err="1"/>
              <a:t>Calc</a:t>
            </a:r>
            <a:r>
              <a:rPr lang="en-US" b="1" dirty="0"/>
              <a:t> - Calculate</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52</a:t>
            </a:fld>
            <a:endParaRPr lang="en-US" dirty="0"/>
          </a:p>
        </p:txBody>
      </p:sp>
    </p:spTree>
    <p:extLst>
      <p:ext uri="{BB962C8B-B14F-4D97-AF65-F5344CB8AC3E}">
        <p14:creationId xmlns:p14="http://schemas.microsoft.com/office/powerpoint/2010/main" val="642026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Syntax of DMIN</a:t>
            </a:r>
            <a:endParaRPr lang="en-IN" sz="3200" dirty="0"/>
          </a:p>
        </p:txBody>
      </p:sp>
      <p:sp>
        <p:nvSpPr>
          <p:cNvPr id="3" name="Content Placeholder 2"/>
          <p:cNvSpPr>
            <a:spLocks noGrp="1"/>
          </p:cNvSpPr>
          <p:nvPr>
            <p:ph idx="1"/>
          </p:nvPr>
        </p:nvSpPr>
        <p:spPr/>
        <p:txBody>
          <a:bodyPr>
            <a:normAutofit/>
          </a:bodyPr>
          <a:lstStyle/>
          <a:p>
            <a:pPr marL="0" indent="0">
              <a:buNone/>
            </a:pPr>
            <a:r>
              <a:rPr lang="en-US" dirty="0" smtClean="0"/>
              <a:t>DMIN(Database</a:t>
            </a:r>
            <a:r>
              <a:rPr lang="en-US" dirty="0"/>
              <a:t>; </a:t>
            </a:r>
            <a:r>
              <a:rPr lang="en-US" dirty="0" err="1"/>
              <a:t>DatabaseField</a:t>
            </a:r>
            <a:r>
              <a:rPr lang="en-US" dirty="0"/>
              <a:t>; </a:t>
            </a:r>
            <a:r>
              <a:rPr lang="en-US" dirty="0" err="1"/>
              <a:t>SearchCriteria</a:t>
            </a:r>
            <a:r>
              <a:rPr lang="en-US" dirty="0"/>
              <a:t>)</a:t>
            </a:r>
          </a:p>
          <a:p>
            <a:pPr marL="0" indent="0" algn="just">
              <a:buNone/>
            </a:pPr>
            <a:r>
              <a:rPr lang="en-US" dirty="0"/>
              <a:t>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marL="0" indent="0" algn="just">
              <a:buNone/>
            </a:pPr>
            <a:r>
              <a:rPr lang="en-US" b="1" dirty="0"/>
              <a:t>Example</a:t>
            </a:r>
          </a:p>
          <a:p>
            <a:pPr algn="just"/>
            <a:r>
              <a:rPr lang="en-US" dirty="0"/>
              <a:t>To find the shortest distance to school for the </a:t>
            </a:r>
            <a:r>
              <a:rPr lang="en-US" dirty="0" smtClean="0"/>
              <a:t>children </a:t>
            </a:r>
            <a:r>
              <a:rPr lang="en-US" dirty="0"/>
              <a:t>in each </a:t>
            </a:r>
            <a:r>
              <a:rPr lang="en-US" dirty="0" smtClean="0"/>
              <a:t>class </a:t>
            </a:r>
            <a:r>
              <a:rPr lang="en-US" dirty="0"/>
              <a:t>in the above </a:t>
            </a:r>
            <a:r>
              <a:rPr lang="en-US" dirty="0" smtClean="0"/>
              <a:t>example, </a:t>
            </a:r>
            <a:r>
              <a:rPr lang="en-US" dirty="0"/>
              <a:t>enter the following formula in B16:</a:t>
            </a:r>
          </a:p>
          <a:p>
            <a:pPr marL="0" indent="0" algn="just">
              <a:buNone/>
            </a:pPr>
            <a:r>
              <a:rPr lang="en-US" dirty="0" smtClean="0"/>
              <a:t>    =</a:t>
            </a:r>
            <a:r>
              <a:rPr lang="en-US" dirty="0"/>
              <a:t>DMIN(A1:E10;"Distance to School";A13:E14)</a:t>
            </a:r>
          </a:p>
          <a:p>
            <a:pPr marL="0" indent="0" algn="just">
              <a:buNone/>
            </a:pPr>
            <a:r>
              <a:rPr lang="en-US" dirty="0" smtClean="0"/>
              <a:t>    In </a:t>
            </a:r>
            <a:r>
              <a:rPr lang="en-US" dirty="0"/>
              <a:t>row 14, under </a:t>
            </a:r>
            <a:r>
              <a:rPr lang="en-US" i="1" dirty="0" smtClean="0"/>
              <a:t>class</a:t>
            </a:r>
            <a:r>
              <a:rPr lang="en-US" dirty="0" smtClean="0"/>
              <a:t>, </a:t>
            </a:r>
            <a:r>
              <a:rPr lang="en-US" dirty="0"/>
              <a:t>enter </a:t>
            </a:r>
            <a:r>
              <a:rPr lang="en-US" dirty="0" smtClean="0"/>
              <a:t>12, 11, 10</a:t>
            </a:r>
            <a:r>
              <a:rPr lang="en-US" dirty="0"/>
              <a:t> and so on, one after the other. The shortest distance to school for each </a:t>
            </a:r>
            <a:r>
              <a:rPr lang="en-US" i="1" dirty="0" smtClean="0"/>
              <a:t>class</a:t>
            </a:r>
            <a:r>
              <a:rPr lang="en-US" dirty="0" smtClean="0"/>
              <a:t> </a:t>
            </a:r>
            <a:r>
              <a:rPr lang="en-US" dirty="0"/>
              <a:t>appears.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53</a:t>
            </a:fld>
            <a:endParaRPr lang="en-US" dirty="0"/>
          </a:p>
        </p:txBody>
      </p:sp>
    </p:spTree>
    <p:extLst>
      <p:ext uri="{BB962C8B-B14F-4D97-AF65-F5344CB8AC3E}">
        <p14:creationId xmlns:p14="http://schemas.microsoft.com/office/powerpoint/2010/main" val="3297403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DCOUNT</a:t>
            </a:r>
            <a:endParaRPr lang="en-IN" dirty="0"/>
          </a:p>
        </p:txBody>
      </p:sp>
      <p:sp>
        <p:nvSpPr>
          <p:cNvPr id="3" name="Content Placeholder 2"/>
          <p:cNvSpPr>
            <a:spLocks noGrp="1"/>
          </p:cNvSpPr>
          <p:nvPr>
            <p:ph idx="1"/>
          </p:nvPr>
        </p:nvSpPr>
        <p:spPr/>
        <p:txBody>
          <a:bodyPr/>
          <a:lstStyle/>
          <a:p>
            <a:pPr algn="just"/>
            <a:r>
              <a:rPr lang="en-US" dirty="0"/>
              <a:t>DCOUNT counts the number of rows (records) in a database that match the specified search criteria and contain numerical values in the </a:t>
            </a:r>
            <a:r>
              <a:rPr lang="en-US" dirty="0" err="1"/>
              <a:t>DatabaseField</a:t>
            </a:r>
            <a:r>
              <a:rPr lang="en-US" dirty="0"/>
              <a:t> column.</a:t>
            </a:r>
          </a:p>
          <a:p>
            <a:pPr algn="just"/>
            <a:r>
              <a:rPr lang="en-US" dirty="0"/>
              <a:t>The search supports regular expressions. You can enter "all.*", for example to find the first location of "all" followed by any characters. If you want to search for a text that is also a regular expression, you must precede every character with a "\" character. You can switch the automatic evaluation of regular expression on and off in </a:t>
            </a:r>
            <a:r>
              <a:rPr lang="en-US" b="1" dirty="0"/>
              <a:t>- LibreOffice </a:t>
            </a:r>
            <a:r>
              <a:rPr lang="en-US" b="1" dirty="0" err="1"/>
              <a:t>Calc</a:t>
            </a:r>
            <a:r>
              <a:rPr lang="en-US" b="1" dirty="0"/>
              <a:t> - Calculate</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54</a:t>
            </a:fld>
            <a:endParaRPr lang="en-US" dirty="0"/>
          </a:p>
        </p:txBody>
      </p:sp>
    </p:spTree>
    <p:extLst>
      <p:ext uri="{BB962C8B-B14F-4D97-AF65-F5344CB8AC3E}">
        <p14:creationId xmlns:p14="http://schemas.microsoft.com/office/powerpoint/2010/main" val="3766048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Syntax of DCOUNT</a:t>
            </a:r>
            <a:endParaRPr lang="en-IN" sz="3200" dirty="0"/>
          </a:p>
        </p:txBody>
      </p:sp>
      <p:sp>
        <p:nvSpPr>
          <p:cNvPr id="3" name="Content Placeholder 2"/>
          <p:cNvSpPr>
            <a:spLocks noGrp="1"/>
          </p:cNvSpPr>
          <p:nvPr>
            <p:ph idx="1"/>
          </p:nvPr>
        </p:nvSpPr>
        <p:spPr/>
        <p:txBody>
          <a:bodyPr>
            <a:normAutofit/>
          </a:bodyPr>
          <a:lstStyle/>
          <a:p>
            <a:pPr marL="0" indent="0">
              <a:buNone/>
            </a:pPr>
            <a:r>
              <a:rPr lang="en-US" dirty="0" smtClean="0"/>
              <a:t>DCOUNT(Database</a:t>
            </a:r>
            <a:r>
              <a:rPr lang="en-US" dirty="0"/>
              <a:t>; [</a:t>
            </a:r>
            <a:r>
              <a:rPr lang="en-US" dirty="0" err="1"/>
              <a:t>DatabaseField</a:t>
            </a:r>
            <a:r>
              <a:rPr lang="en-US" dirty="0"/>
              <a:t>]; </a:t>
            </a:r>
            <a:r>
              <a:rPr lang="en-US" dirty="0" err="1"/>
              <a:t>SearchCriteria</a:t>
            </a:r>
            <a:r>
              <a:rPr lang="en-US" dirty="0"/>
              <a:t>)</a:t>
            </a:r>
          </a:p>
          <a:p>
            <a:pPr marL="0" indent="0">
              <a:buNone/>
            </a:pPr>
            <a:r>
              <a:rPr lang="en-US" dirty="0"/>
              <a:t>If the </a:t>
            </a:r>
            <a:r>
              <a:rPr lang="en-US" dirty="0" err="1"/>
              <a:t>DatabaseField</a:t>
            </a:r>
            <a:r>
              <a:rPr lang="en-US" dirty="0"/>
              <a:t> argument is omitted, DCOUNT returns the count of all records that satisfy Criteria. 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marL="0" indent="0">
              <a:buNone/>
            </a:pPr>
            <a:r>
              <a:rPr lang="en-US" b="1" dirty="0" smtClean="0"/>
              <a:t>Example</a:t>
            </a:r>
            <a:endParaRPr lang="en-US" b="1" dirty="0"/>
          </a:p>
          <a:p>
            <a:pPr algn="just"/>
            <a:r>
              <a:rPr lang="en-US" dirty="0"/>
              <a:t>In the example </a:t>
            </a:r>
            <a:r>
              <a:rPr lang="en-US" dirty="0" smtClean="0"/>
              <a:t>above, if you want </a:t>
            </a:r>
            <a:r>
              <a:rPr lang="en-US" dirty="0"/>
              <a:t>to know how many children have to travel more than 600 meters to school. The result is to be stored in cell B16. Set the cursor in cell B16. Enter the formula =DCOUNT(A1:E10;D1;A13:E14) in B16. The </a:t>
            </a:r>
            <a:r>
              <a:rPr lang="en-US" b="1" dirty="0"/>
              <a:t>Function Wizard</a:t>
            </a:r>
            <a:r>
              <a:rPr lang="en-US" dirty="0"/>
              <a:t> helps you to input ranges.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55</a:t>
            </a:fld>
            <a:endParaRPr lang="en-US" dirty="0"/>
          </a:p>
        </p:txBody>
      </p:sp>
    </p:spTree>
    <p:extLst>
      <p:ext uri="{BB962C8B-B14F-4D97-AF65-F5344CB8AC3E}">
        <p14:creationId xmlns:p14="http://schemas.microsoft.com/office/powerpoint/2010/main" val="2947136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Syntax of DCOUNT</a:t>
            </a:r>
            <a:endParaRPr lang="en-IN" dirty="0"/>
          </a:p>
        </p:txBody>
      </p:sp>
      <p:sp>
        <p:nvSpPr>
          <p:cNvPr id="3" name="Content Placeholder 2"/>
          <p:cNvSpPr>
            <a:spLocks noGrp="1"/>
          </p:cNvSpPr>
          <p:nvPr>
            <p:ph idx="1"/>
          </p:nvPr>
        </p:nvSpPr>
        <p:spPr/>
        <p:txBody>
          <a:bodyPr/>
          <a:lstStyle/>
          <a:p>
            <a:pPr algn="just"/>
            <a:r>
              <a:rPr lang="en-US" b="1" dirty="0"/>
              <a:t>Database</a:t>
            </a:r>
            <a:r>
              <a:rPr lang="en-US" dirty="0"/>
              <a:t> is the range of data to be evaluated, including its headers: in this case A1:E10. </a:t>
            </a:r>
            <a:r>
              <a:rPr lang="en-US" b="1" dirty="0" err="1"/>
              <a:t>DatabaseField</a:t>
            </a:r>
            <a:r>
              <a:rPr lang="en-US" dirty="0"/>
              <a:t> specifies the column for the search criteria: in this case, the column with the numerical distance values. </a:t>
            </a:r>
            <a:r>
              <a:rPr lang="en-US" b="1" dirty="0" err="1"/>
              <a:t>SearchCriteria</a:t>
            </a:r>
            <a:r>
              <a:rPr lang="en-US" dirty="0"/>
              <a:t> is the range where you can enter the search parameters: in this case, A13:E14.</a:t>
            </a:r>
          </a:p>
          <a:p>
            <a:pPr algn="just"/>
            <a:r>
              <a:rPr lang="en-US" dirty="0"/>
              <a:t>To </a:t>
            </a:r>
            <a:r>
              <a:rPr lang="en-US" dirty="0" smtClean="0"/>
              <a:t>know </a:t>
            </a:r>
            <a:r>
              <a:rPr lang="en-US" dirty="0"/>
              <a:t>how many children in </a:t>
            </a:r>
            <a:r>
              <a:rPr lang="en-US" dirty="0" smtClean="0"/>
              <a:t>9</a:t>
            </a:r>
            <a:r>
              <a:rPr lang="en-US" baseline="30000" dirty="0" smtClean="0"/>
              <a:t>th</a:t>
            </a:r>
            <a:r>
              <a:rPr lang="en-US" dirty="0" smtClean="0"/>
              <a:t> class </a:t>
            </a:r>
            <a:r>
              <a:rPr lang="en-US" dirty="0"/>
              <a:t>are over </a:t>
            </a:r>
            <a:r>
              <a:rPr lang="en-US" dirty="0" smtClean="0"/>
              <a:t>12 </a:t>
            </a:r>
            <a:r>
              <a:rPr lang="en-US" dirty="0"/>
              <a:t>years of age, delete the entry &gt;600 in cell D14 and enter </a:t>
            </a:r>
            <a:r>
              <a:rPr lang="en-US" dirty="0" smtClean="0"/>
              <a:t>9</a:t>
            </a:r>
            <a:r>
              <a:rPr lang="en-US" dirty="0"/>
              <a:t> in cell B14 under </a:t>
            </a:r>
            <a:r>
              <a:rPr lang="en-US" dirty="0" smtClean="0"/>
              <a:t>class, </a:t>
            </a:r>
            <a:r>
              <a:rPr lang="en-US" dirty="0"/>
              <a:t>and enter </a:t>
            </a:r>
            <a:r>
              <a:rPr lang="en-US" dirty="0" smtClean="0"/>
              <a:t>&gt;12</a:t>
            </a:r>
            <a:r>
              <a:rPr lang="en-US" dirty="0"/>
              <a:t> in cell C14 to the right. </a:t>
            </a:r>
            <a:r>
              <a:rPr lang="en-US" dirty="0" smtClean="0"/>
              <a:t>As </a:t>
            </a:r>
            <a:r>
              <a:rPr lang="en-US" dirty="0"/>
              <a:t>both criteria are in the same row, they are connected by AND.</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56</a:t>
            </a:fld>
            <a:endParaRPr lang="en-US" dirty="0"/>
          </a:p>
        </p:txBody>
      </p:sp>
    </p:spTree>
    <p:extLst>
      <p:ext uri="{BB962C8B-B14F-4D97-AF65-F5344CB8AC3E}">
        <p14:creationId xmlns:p14="http://schemas.microsoft.com/office/powerpoint/2010/main" val="177184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DCOUNTA</a:t>
            </a:r>
            <a:endParaRPr lang="en-IN" dirty="0"/>
          </a:p>
        </p:txBody>
      </p:sp>
      <p:sp>
        <p:nvSpPr>
          <p:cNvPr id="3" name="Content Placeholder 2"/>
          <p:cNvSpPr>
            <a:spLocks noGrp="1"/>
          </p:cNvSpPr>
          <p:nvPr>
            <p:ph idx="1"/>
          </p:nvPr>
        </p:nvSpPr>
        <p:spPr/>
        <p:txBody>
          <a:bodyPr/>
          <a:lstStyle/>
          <a:p>
            <a:pPr algn="just"/>
            <a:r>
              <a:rPr lang="en-US" dirty="0"/>
              <a:t>DCOUNTA counts the number of rows (records) in a database that match the specified search conditions, and contain numeric or alphanumeric values.</a:t>
            </a:r>
          </a:p>
          <a:p>
            <a:pPr algn="just"/>
            <a:r>
              <a:rPr lang="en-US" dirty="0"/>
              <a:t>The search supports regular expressions. You can enter "all.*", for example to find the first location of "all" followed by any characters. If you want to search for a text that is also a regular expression, you must precede every character with a "\" character. You can switch the automatic evaluation of regular expression on and off in </a:t>
            </a:r>
            <a:r>
              <a:rPr lang="en-US" b="1" dirty="0"/>
              <a:t>- LibreOffice </a:t>
            </a:r>
            <a:r>
              <a:rPr lang="en-US" b="1" dirty="0" err="1"/>
              <a:t>Calc</a:t>
            </a:r>
            <a:r>
              <a:rPr lang="en-US" b="1" dirty="0"/>
              <a:t> - Calculate</a:t>
            </a:r>
            <a:r>
              <a:rPr lang="en-US" dirty="0"/>
              <a: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57</a:t>
            </a:fld>
            <a:endParaRPr lang="en-US" dirty="0"/>
          </a:p>
        </p:txBody>
      </p:sp>
    </p:spTree>
    <p:extLst>
      <p:ext uri="{BB962C8B-B14F-4D97-AF65-F5344CB8AC3E}">
        <p14:creationId xmlns:p14="http://schemas.microsoft.com/office/powerpoint/2010/main" val="1961158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smtClean="0"/>
              <a:t>Syntax of DCOUNTA</a:t>
            </a:r>
            <a:endParaRPr lang="en-IN" sz="3600" dirty="0"/>
          </a:p>
        </p:txBody>
      </p:sp>
      <p:sp>
        <p:nvSpPr>
          <p:cNvPr id="3" name="Content Placeholder 2"/>
          <p:cNvSpPr>
            <a:spLocks noGrp="1"/>
          </p:cNvSpPr>
          <p:nvPr>
            <p:ph idx="1"/>
          </p:nvPr>
        </p:nvSpPr>
        <p:spPr/>
        <p:txBody>
          <a:bodyPr>
            <a:normAutofit/>
          </a:bodyPr>
          <a:lstStyle/>
          <a:p>
            <a:pPr marL="0" indent="0" algn="just">
              <a:buNone/>
            </a:pPr>
            <a:r>
              <a:rPr lang="en-US" dirty="0"/>
              <a:t>DCOUNTA(Database; [</a:t>
            </a:r>
            <a:r>
              <a:rPr lang="en-US" dirty="0" err="1"/>
              <a:t>DatabaseField</a:t>
            </a:r>
            <a:r>
              <a:rPr lang="en-US" dirty="0"/>
              <a:t>]; </a:t>
            </a:r>
            <a:r>
              <a:rPr lang="en-US" dirty="0" err="1"/>
              <a:t>SearchCriteria</a:t>
            </a:r>
            <a:r>
              <a:rPr lang="en-US" dirty="0"/>
              <a:t>)</a:t>
            </a:r>
          </a:p>
          <a:p>
            <a:pPr marL="0" indent="0" algn="just">
              <a:buNone/>
            </a:pPr>
            <a:r>
              <a:rPr lang="en-US" dirty="0"/>
              <a:t>If the </a:t>
            </a:r>
            <a:r>
              <a:rPr lang="en-US" dirty="0" err="1"/>
              <a:t>DatabaseField</a:t>
            </a:r>
            <a:r>
              <a:rPr lang="en-US" dirty="0"/>
              <a:t> argument is omitted, DCOUNTA returns the count of all records that satisfy Criteria. For the </a:t>
            </a:r>
            <a:r>
              <a:rPr lang="en-US" dirty="0" err="1"/>
              <a:t>DatabaseField</a:t>
            </a:r>
            <a:r>
              <a:rPr lang="en-US" dirty="0"/>
              <a:t> parameter you can enter a reference to a header cell or a number to specify the column within the Database area, starting with 1. To reference a column by means of the literal column header name, place quotation marks around the header name.</a:t>
            </a:r>
          </a:p>
          <a:p>
            <a:pPr marL="0" indent="0" algn="just">
              <a:buNone/>
            </a:pPr>
            <a:r>
              <a:rPr lang="en-US" b="1" dirty="0"/>
              <a:t>Example</a:t>
            </a:r>
          </a:p>
          <a:p>
            <a:pPr algn="just"/>
            <a:r>
              <a:rPr lang="en-US" dirty="0"/>
              <a:t>In the example </a:t>
            </a:r>
            <a:r>
              <a:rPr lang="en-US" dirty="0" smtClean="0"/>
              <a:t>above, </a:t>
            </a:r>
            <a:r>
              <a:rPr lang="en-US" dirty="0"/>
              <a:t>you can search for the number of children whose name starts with an </a:t>
            </a:r>
            <a:r>
              <a:rPr lang="en-US" dirty="0" smtClean="0"/>
              <a:t>A </a:t>
            </a:r>
            <a:r>
              <a:rPr lang="en-US" dirty="0"/>
              <a:t>or a subsequent letter. Edit the formula in B16 to read </a:t>
            </a:r>
            <a:endParaRPr lang="en-US" dirty="0" smtClean="0"/>
          </a:p>
          <a:p>
            <a:pPr marL="0" indent="0" algn="just">
              <a:buNone/>
            </a:pPr>
            <a:r>
              <a:rPr lang="en-US" dirty="0"/>
              <a:t> </a:t>
            </a:r>
            <a:r>
              <a:rPr lang="en-US" dirty="0" smtClean="0"/>
              <a:t>  =</a:t>
            </a:r>
            <a:r>
              <a:rPr lang="en-US" dirty="0"/>
              <a:t>DCOUNTA(A1:E10;"Name";A13:E14</a:t>
            </a:r>
            <a:r>
              <a:rPr lang="en-US" dirty="0" smtClean="0"/>
              <a:t>).</a:t>
            </a:r>
          </a:p>
          <a:p>
            <a:pPr marL="0" indent="0" algn="just">
              <a:buNone/>
            </a:pPr>
            <a:r>
              <a:rPr lang="en-US" dirty="0"/>
              <a:t> </a:t>
            </a:r>
            <a:r>
              <a:rPr lang="en-US" dirty="0" smtClean="0"/>
              <a:t>  </a:t>
            </a:r>
            <a:r>
              <a:rPr lang="en-US" dirty="0"/>
              <a:t>Delete the old search criteria and enter </a:t>
            </a:r>
            <a:r>
              <a:rPr lang="en-US" dirty="0" smtClean="0"/>
              <a:t>&gt;=A</a:t>
            </a:r>
            <a:r>
              <a:rPr lang="en-US" dirty="0"/>
              <a:t> under Name in field </a:t>
            </a:r>
            <a:r>
              <a:rPr lang="en-US" dirty="0" smtClean="0"/>
              <a:t>A14. Note </a:t>
            </a:r>
            <a:r>
              <a:rPr lang="en-US" dirty="0"/>
              <a:t>that the </a:t>
            </a:r>
            <a:r>
              <a:rPr lang="en-US" dirty="0" err="1"/>
              <a:t>DatabaseField</a:t>
            </a:r>
            <a:r>
              <a:rPr lang="en-US" dirty="0"/>
              <a:t> parameter must point to a column that can contain values.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58</a:t>
            </a:fld>
            <a:endParaRPr lang="en-US" dirty="0"/>
          </a:p>
        </p:txBody>
      </p:sp>
    </p:spTree>
    <p:extLst>
      <p:ext uri="{BB962C8B-B14F-4D97-AF65-F5344CB8AC3E}">
        <p14:creationId xmlns:p14="http://schemas.microsoft.com/office/powerpoint/2010/main" val="10168073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Charts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pPr/>
              <a:t>59</a:t>
            </a:fld>
            <a:endParaRPr lang="en-US"/>
          </a:p>
        </p:txBody>
      </p:sp>
    </p:spTree>
    <p:extLst>
      <p:ext uri="{BB962C8B-B14F-4D97-AF65-F5344CB8AC3E}">
        <p14:creationId xmlns:p14="http://schemas.microsoft.com/office/powerpoint/2010/main" val="364595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72" y="764362"/>
            <a:ext cx="10680741" cy="452441"/>
          </a:xfrm>
        </p:spPr>
        <p:txBody>
          <a:bodyPr/>
          <a:lstStyle/>
          <a:p>
            <a:r>
              <a:rPr lang="en-IN" dirty="0"/>
              <a:t>Formulas</a:t>
            </a:r>
            <a:endParaRPr lang="en-IN" dirty="0"/>
          </a:p>
        </p:txBody>
      </p:sp>
      <p:sp>
        <p:nvSpPr>
          <p:cNvPr id="3" name="Content Placeholder 2"/>
          <p:cNvSpPr>
            <a:spLocks noGrp="1"/>
          </p:cNvSpPr>
          <p:nvPr>
            <p:ph idx="1"/>
          </p:nvPr>
        </p:nvSpPr>
        <p:spPr/>
        <p:txBody>
          <a:bodyPr/>
          <a:lstStyle/>
          <a:p>
            <a:pPr marL="0" indent="0">
              <a:buNone/>
            </a:pPr>
            <a:r>
              <a:rPr lang="en-IN" b="1" dirty="0"/>
              <a:t>Creating and editing formulas</a:t>
            </a:r>
          </a:p>
          <a:p>
            <a:pPr algn="just"/>
            <a:r>
              <a:rPr lang="en-US" dirty="0"/>
              <a:t>To enter a formula, type directly the formula into the cell or into the input line of the formula bar. A formula must always begin with an = symbol. When you finish typing the formula press the Enter key.</a:t>
            </a:r>
            <a:endParaRPr lang="en-IN" dirty="0"/>
          </a:p>
        </p:txBody>
      </p:sp>
      <p:pic>
        <p:nvPicPr>
          <p:cNvPr id="2050" name="Picture 2" descr="https://elearn.ellak.gr/pluginfile.php/4592/mod_page/content/17/calc-creating-formul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51" y="2913165"/>
            <a:ext cx="6060962" cy="26908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2079441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Charts : Introduction</a:t>
            </a:r>
            <a:endParaRPr lang="en-IN" dirty="0"/>
          </a:p>
        </p:txBody>
      </p:sp>
      <p:sp>
        <p:nvSpPr>
          <p:cNvPr id="3" name="Content Placeholder 2"/>
          <p:cNvSpPr>
            <a:spLocks noGrp="1"/>
          </p:cNvSpPr>
          <p:nvPr>
            <p:ph idx="1"/>
          </p:nvPr>
        </p:nvSpPr>
        <p:spPr/>
        <p:txBody>
          <a:bodyPr/>
          <a:lstStyle/>
          <a:p>
            <a:pPr algn="just"/>
            <a:r>
              <a:rPr lang="en-US" dirty="0"/>
              <a:t>A chart or a graph is simply a visualization of spreadsheet data. A chart can create a clear picture of a set of data and allow users to better understand the results and see patterns inside the data</a:t>
            </a:r>
            <a:r>
              <a:rPr lang="en-US" dirty="0" smtClean="0"/>
              <a:t>.</a:t>
            </a:r>
          </a:p>
          <a:p>
            <a:pPr algn="just"/>
            <a:r>
              <a:rPr lang="en-IN" dirty="0" smtClean="0"/>
              <a:t>Charts can be powerful tools for conveying information and spreadsheet programs offers a variety of ways to present data.</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60</a:t>
            </a:fld>
            <a:endParaRPr lang="en-US" dirty="0"/>
          </a:p>
        </p:txBody>
      </p:sp>
    </p:spTree>
    <p:extLst>
      <p:ext uri="{BB962C8B-B14F-4D97-AF65-F5344CB8AC3E}">
        <p14:creationId xmlns:p14="http://schemas.microsoft.com/office/powerpoint/2010/main" val="3788925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types of </a:t>
            </a:r>
            <a:r>
              <a:rPr lang="en-IN" b="1" dirty="0" smtClean="0"/>
              <a:t>charts</a:t>
            </a:r>
            <a:endParaRPr lang="en-IN" dirty="0"/>
          </a:p>
        </p:txBody>
      </p:sp>
      <p:sp>
        <p:nvSpPr>
          <p:cNvPr id="3" name="Content Placeholder 2"/>
          <p:cNvSpPr>
            <a:spLocks noGrp="1"/>
          </p:cNvSpPr>
          <p:nvPr>
            <p:ph idx="1"/>
          </p:nvPr>
        </p:nvSpPr>
        <p:spPr/>
        <p:txBody>
          <a:bodyPr/>
          <a:lstStyle/>
          <a:p>
            <a:pPr algn="just"/>
            <a:r>
              <a:rPr lang="en-US" dirty="0"/>
              <a:t>In order to use charts effectively, you'll need to understand how different charts are used. The type of chart you choose depends on the type of data and the way you want it to be presented</a:t>
            </a:r>
            <a:r>
              <a:rPr lang="en-US" dirty="0" smtClean="0"/>
              <a:t>.</a:t>
            </a:r>
          </a:p>
          <a:p>
            <a:pPr marL="0" indent="0" algn="just">
              <a:buNone/>
            </a:pPr>
            <a:r>
              <a:rPr lang="en-US" dirty="0"/>
              <a:t>Column Chart </a:t>
            </a:r>
            <a:endParaRPr lang="en-US" dirty="0" smtClean="0"/>
          </a:p>
          <a:p>
            <a:pPr algn="just"/>
            <a:r>
              <a:rPr lang="en-US" dirty="0"/>
              <a:t>The column chart is suitable for viewing changes in data over a period of time and comparing them. In the diagrams, data series are usually organized along the horizontal X axis and the values along the vertical Y axis</a:t>
            </a:r>
            <a:r>
              <a:rPr lang="en-US" dirty="0" smtClean="0"/>
              <a:t>.</a:t>
            </a:r>
          </a:p>
          <a:p>
            <a:pPr algn="just"/>
            <a:endParaRPr lang="en-IN" dirty="0"/>
          </a:p>
          <a:p>
            <a:pPr algn="just"/>
            <a:endParaRPr lang="en-US"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61</a:t>
            </a:fld>
            <a:endParaRPr lang="en-US" dirty="0"/>
          </a:p>
        </p:txBody>
      </p:sp>
      <p:pic>
        <p:nvPicPr>
          <p:cNvPr id="5" name="Picture 2" descr="https://elearn.ellak.gr/pluginfile.php/4762/mod_page/content/11/calc-column-ch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560" y="3731216"/>
            <a:ext cx="2847703" cy="2847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18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types of charts</a:t>
            </a:r>
            <a:endParaRPr lang="en-IN" dirty="0"/>
          </a:p>
        </p:txBody>
      </p:sp>
      <p:sp>
        <p:nvSpPr>
          <p:cNvPr id="3" name="Content Placeholder 2"/>
          <p:cNvSpPr>
            <a:spLocks noGrp="1"/>
          </p:cNvSpPr>
          <p:nvPr>
            <p:ph idx="1"/>
          </p:nvPr>
        </p:nvSpPr>
        <p:spPr/>
        <p:txBody>
          <a:bodyPr/>
          <a:lstStyle/>
          <a:p>
            <a:pPr algn="just"/>
            <a:r>
              <a:rPr lang="en-US" dirty="0" smtClean="0"/>
              <a:t>Bar Chart </a:t>
            </a:r>
          </a:p>
          <a:p>
            <a:pPr marL="0" indent="0" algn="just">
              <a:buNone/>
            </a:pPr>
            <a:r>
              <a:rPr lang="en-US" dirty="0" smtClean="0"/>
              <a:t>Displays </a:t>
            </a:r>
            <a:r>
              <a:rPr lang="en-US" dirty="0"/>
              <a:t>values for one or more series using horizontal columns. In a bar chart, the categories are typically organized along the vertical axis, and the values along the horizontal axis.</a:t>
            </a:r>
            <a:endParaRPr lang="en-IN" dirty="0"/>
          </a:p>
        </p:txBody>
      </p:sp>
      <p:pic>
        <p:nvPicPr>
          <p:cNvPr id="2050" name="Picture 2" descr="https://elearn.ellak.gr/pluginfile.php/4762/mod_page/content/11/calc-bar-ch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8655" y="2743365"/>
            <a:ext cx="3827254" cy="382725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62</a:t>
            </a:fld>
            <a:endParaRPr lang="en-US" dirty="0"/>
          </a:p>
        </p:txBody>
      </p:sp>
    </p:spTree>
    <p:extLst>
      <p:ext uri="{BB962C8B-B14F-4D97-AF65-F5344CB8AC3E}">
        <p14:creationId xmlns:p14="http://schemas.microsoft.com/office/powerpoint/2010/main" val="2861578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types of charts</a:t>
            </a:r>
            <a:endParaRPr lang="en-IN" dirty="0"/>
          </a:p>
        </p:txBody>
      </p:sp>
      <p:sp>
        <p:nvSpPr>
          <p:cNvPr id="3" name="Content Placeholder 2"/>
          <p:cNvSpPr>
            <a:spLocks noGrp="1"/>
          </p:cNvSpPr>
          <p:nvPr>
            <p:ph idx="1"/>
          </p:nvPr>
        </p:nvSpPr>
        <p:spPr/>
        <p:txBody>
          <a:bodyPr/>
          <a:lstStyle/>
          <a:p>
            <a:pPr algn="just"/>
            <a:r>
              <a:rPr lang="en-US" dirty="0"/>
              <a:t>Pie </a:t>
            </a:r>
            <a:r>
              <a:rPr lang="en-US" dirty="0" smtClean="0"/>
              <a:t>chart </a:t>
            </a:r>
          </a:p>
          <a:p>
            <a:pPr marL="0" indent="0" algn="just">
              <a:buNone/>
            </a:pPr>
            <a:r>
              <a:rPr lang="en-US" dirty="0" smtClean="0"/>
              <a:t>Pi chart</a:t>
            </a:r>
            <a:r>
              <a:rPr lang="en-US" dirty="0" smtClean="0"/>
              <a:t>s </a:t>
            </a:r>
            <a:r>
              <a:rPr lang="en-US" dirty="0"/>
              <a:t>make it easy to compare proportions. Each value is shown as a slice of the pie, so it's easy to see which values make up the percentage of a whole.</a:t>
            </a:r>
            <a:endParaRPr lang="en-IN" dirty="0"/>
          </a:p>
        </p:txBody>
      </p:sp>
      <p:pic>
        <p:nvPicPr>
          <p:cNvPr id="3074" name="Picture 2" descr="https://elearn.ellak.gr/pluginfile.php/4762/mod_page/content/11/calc-pie-ch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8603" y="2438319"/>
            <a:ext cx="3552093" cy="35520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63</a:t>
            </a:fld>
            <a:endParaRPr lang="en-US" dirty="0"/>
          </a:p>
        </p:txBody>
      </p:sp>
    </p:spTree>
    <p:extLst>
      <p:ext uri="{BB962C8B-B14F-4D97-AF65-F5344CB8AC3E}">
        <p14:creationId xmlns:p14="http://schemas.microsoft.com/office/powerpoint/2010/main" val="32890073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types of charts</a:t>
            </a:r>
            <a:endParaRPr lang="en-IN" dirty="0"/>
          </a:p>
        </p:txBody>
      </p:sp>
      <p:sp>
        <p:nvSpPr>
          <p:cNvPr id="3" name="Content Placeholder 2"/>
          <p:cNvSpPr>
            <a:spLocks noGrp="1"/>
          </p:cNvSpPr>
          <p:nvPr>
            <p:ph idx="1"/>
          </p:nvPr>
        </p:nvSpPr>
        <p:spPr/>
        <p:txBody>
          <a:bodyPr/>
          <a:lstStyle/>
          <a:p>
            <a:pPr algn="just"/>
            <a:r>
              <a:rPr lang="en-US" dirty="0" smtClean="0"/>
              <a:t>Line Chart</a:t>
            </a:r>
          </a:p>
          <a:p>
            <a:pPr marL="0" indent="0" algn="just">
              <a:buNone/>
            </a:pPr>
            <a:r>
              <a:rPr lang="en-US" dirty="0" smtClean="0"/>
              <a:t>Displays </a:t>
            </a:r>
            <a:r>
              <a:rPr lang="en-US" dirty="0"/>
              <a:t>values as equally spaced points connected with a line. This chart is most useful displaying trends over time or other ordered category for single or multiple data series.</a:t>
            </a:r>
            <a:endParaRPr lang="en-IN" dirty="0"/>
          </a:p>
        </p:txBody>
      </p:sp>
      <p:pic>
        <p:nvPicPr>
          <p:cNvPr id="4098" name="Picture 2" descr="https://elearn.ellak.gr/pluginfile.php/4762/mod_page/content/11/calc-line-ch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2172" y="2449987"/>
            <a:ext cx="3543211" cy="354321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64</a:t>
            </a:fld>
            <a:endParaRPr lang="en-US" dirty="0"/>
          </a:p>
        </p:txBody>
      </p:sp>
    </p:spTree>
    <p:extLst>
      <p:ext uri="{BB962C8B-B14F-4D97-AF65-F5344CB8AC3E}">
        <p14:creationId xmlns:p14="http://schemas.microsoft.com/office/powerpoint/2010/main" val="2672375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Creating a </a:t>
            </a:r>
            <a:r>
              <a:rPr lang="en-IN" b="1" dirty="0" smtClean="0"/>
              <a:t>chart</a:t>
            </a:r>
            <a:endParaRPr lang="en-IN" dirty="0"/>
          </a:p>
        </p:txBody>
      </p:sp>
      <p:sp>
        <p:nvSpPr>
          <p:cNvPr id="3" name="Content Placeholder 2"/>
          <p:cNvSpPr>
            <a:spLocks noGrp="1"/>
          </p:cNvSpPr>
          <p:nvPr>
            <p:ph idx="1"/>
          </p:nvPr>
        </p:nvSpPr>
        <p:spPr/>
        <p:txBody>
          <a:bodyPr/>
          <a:lstStyle/>
          <a:p>
            <a:pPr marL="0" indent="0">
              <a:buNone/>
            </a:pPr>
            <a:r>
              <a:rPr lang="en-US" dirty="0"/>
              <a:t>To create a chart:</a:t>
            </a:r>
          </a:p>
          <a:p>
            <a:pPr marL="0" indent="0" algn="just">
              <a:buNone/>
            </a:pPr>
            <a:r>
              <a:rPr lang="en-US" dirty="0"/>
              <a:t>1. Select the data to be included in the chart, include row and column headings but not the title for the data table.</a:t>
            </a:r>
          </a:p>
          <a:p>
            <a:endParaRPr lang="en-IN" dirty="0"/>
          </a:p>
        </p:txBody>
      </p:sp>
      <p:pic>
        <p:nvPicPr>
          <p:cNvPr id="5122" name="Picture 2" descr="https://elearn.ellak.gr/pluginfile.php/4762/mod_page/content/11/calc-charts-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2526" y="2782389"/>
            <a:ext cx="6161883" cy="300989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65</a:t>
            </a:fld>
            <a:endParaRPr lang="en-US" dirty="0"/>
          </a:p>
        </p:txBody>
      </p:sp>
    </p:spTree>
    <p:extLst>
      <p:ext uri="{BB962C8B-B14F-4D97-AF65-F5344CB8AC3E}">
        <p14:creationId xmlns:p14="http://schemas.microsoft.com/office/powerpoint/2010/main" val="28564047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 chart</a:t>
            </a:r>
            <a:endParaRPr lang="en-IN" dirty="0"/>
          </a:p>
        </p:txBody>
      </p:sp>
      <p:sp>
        <p:nvSpPr>
          <p:cNvPr id="3" name="Content Placeholder 2"/>
          <p:cNvSpPr>
            <a:spLocks noGrp="1"/>
          </p:cNvSpPr>
          <p:nvPr>
            <p:ph idx="1"/>
          </p:nvPr>
        </p:nvSpPr>
        <p:spPr/>
        <p:txBody>
          <a:bodyPr/>
          <a:lstStyle/>
          <a:p>
            <a:pPr marL="0" indent="0" algn="just">
              <a:buNone/>
            </a:pPr>
            <a:r>
              <a:rPr lang="en-US" dirty="0"/>
              <a:t>2. Now the Chart Wizard opens. In the first step select the </a:t>
            </a:r>
            <a:r>
              <a:rPr lang="en-US" b="1" dirty="0"/>
              <a:t>Chart Type</a:t>
            </a:r>
            <a:r>
              <a:rPr lang="en-US" dirty="0"/>
              <a:t> and optionally change some options specific to each chart type. For example for the Column chart you can change to a 3D look.</a:t>
            </a:r>
            <a:endParaRPr lang="en-IN" dirty="0"/>
          </a:p>
        </p:txBody>
      </p:sp>
      <p:pic>
        <p:nvPicPr>
          <p:cNvPr id="6146" name="Picture 2" descr="https://elearn.ellak.gr/pluginfile.php/4762/mod_page/content/11/calc-chart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1804" y="2525034"/>
            <a:ext cx="6104101" cy="35048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66</a:t>
            </a:fld>
            <a:endParaRPr lang="en-US" dirty="0"/>
          </a:p>
        </p:txBody>
      </p:sp>
    </p:spTree>
    <p:extLst>
      <p:ext uri="{BB962C8B-B14F-4D97-AF65-F5344CB8AC3E}">
        <p14:creationId xmlns:p14="http://schemas.microsoft.com/office/powerpoint/2010/main" val="2138888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 chart</a:t>
            </a:r>
            <a:endParaRPr lang="en-IN" dirty="0"/>
          </a:p>
        </p:txBody>
      </p:sp>
      <p:sp>
        <p:nvSpPr>
          <p:cNvPr id="3" name="Content Placeholder 2"/>
          <p:cNvSpPr>
            <a:spLocks noGrp="1"/>
          </p:cNvSpPr>
          <p:nvPr>
            <p:ph idx="1"/>
          </p:nvPr>
        </p:nvSpPr>
        <p:spPr/>
        <p:txBody>
          <a:bodyPr/>
          <a:lstStyle/>
          <a:p>
            <a:pPr marL="0" indent="0" algn="just">
              <a:buNone/>
            </a:pPr>
            <a:r>
              <a:rPr lang="en-US" dirty="0"/>
              <a:t>3. In this step </a:t>
            </a:r>
            <a:r>
              <a:rPr lang="en-US" dirty="0" smtClean="0"/>
              <a:t>, the wizard recognizes </a:t>
            </a:r>
            <a:r>
              <a:rPr lang="en-US" dirty="0"/>
              <a:t>the Data Range of your chart. Leave the default values.</a:t>
            </a:r>
          </a:p>
          <a:p>
            <a:pPr marL="0" indent="0">
              <a:buNone/>
            </a:pPr>
            <a:r>
              <a:rPr lang="en-US" dirty="0" smtClean="0"/>
              <a:t/>
            </a:r>
            <a:br>
              <a:rPr lang="en-US" dirty="0" smtClean="0"/>
            </a:br>
            <a:endParaRPr lang="en-IN" dirty="0"/>
          </a:p>
        </p:txBody>
      </p:sp>
      <p:pic>
        <p:nvPicPr>
          <p:cNvPr id="7170" name="Picture 2" descr="https://elearn.ellak.gr/pluginfile.php/4762/mod_page/content/11/calc-charts-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0908" y="2164216"/>
            <a:ext cx="6419850"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67</a:t>
            </a:fld>
            <a:endParaRPr lang="en-US" dirty="0"/>
          </a:p>
        </p:txBody>
      </p:sp>
    </p:spTree>
    <p:extLst>
      <p:ext uri="{BB962C8B-B14F-4D97-AF65-F5344CB8AC3E}">
        <p14:creationId xmlns:p14="http://schemas.microsoft.com/office/powerpoint/2010/main" val="22909146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 chart</a:t>
            </a:r>
            <a:endParaRPr lang="en-IN" dirty="0"/>
          </a:p>
        </p:txBody>
      </p:sp>
      <p:sp>
        <p:nvSpPr>
          <p:cNvPr id="3" name="Content Placeholder 2"/>
          <p:cNvSpPr>
            <a:spLocks noGrp="1"/>
          </p:cNvSpPr>
          <p:nvPr>
            <p:ph idx="1"/>
          </p:nvPr>
        </p:nvSpPr>
        <p:spPr/>
        <p:txBody>
          <a:bodyPr/>
          <a:lstStyle/>
          <a:p>
            <a:pPr marL="0" indent="0" algn="just">
              <a:buNone/>
            </a:pPr>
            <a:r>
              <a:rPr lang="en-US" dirty="0"/>
              <a:t>4. Each Data Series represents a column of </a:t>
            </a:r>
            <a:r>
              <a:rPr lang="en-US" dirty="0" smtClean="0"/>
              <a:t>the</a:t>
            </a:r>
            <a:r>
              <a:rPr lang="en-US" dirty="0" smtClean="0"/>
              <a:t> </a:t>
            </a:r>
            <a:r>
              <a:rPr lang="en-US" dirty="0"/>
              <a:t>data. In our example there are four data series. In this step </a:t>
            </a:r>
            <a:r>
              <a:rPr lang="en-US" dirty="0" smtClean="0"/>
              <a:t>one </a:t>
            </a:r>
            <a:r>
              <a:rPr lang="en-US" dirty="0"/>
              <a:t>can reorder, add or remove data </a:t>
            </a:r>
            <a:r>
              <a:rPr lang="en-US" dirty="0" smtClean="0"/>
              <a:t>series.</a:t>
            </a:r>
            <a:endParaRPr lang="en-IN" dirty="0"/>
          </a:p>
        </p:txBody>
      </p:sp>
      <p:pic>
        <p:nvPicPr>
          <p:cNvPr id="8194" name="Picture 2" descr="https://elearn.ellak.gr/pluginfile.php/4762/mod_page/content/11/calc-chart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7446" y="2177606"/>
            <a:ext cx="6419850"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68</a:t>
            </a:fld>
            <a:endParaRPr lang="en-US" dirty="0"/>
          </a:p>
        </p:txBody>
      </p:sp>
    </p:spTree>
    <p:extLst>
      <p:ext uri="{BB962C8B-B14F-4D97-AF65-F5344CB8AC3E}">
        <p14:creationId xmlns:p14="http://schemas.microsoft.com/office/powerpoint/2010/main" val="2756253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 chart</a:t>
            </a:r>
            <a:endParaRPr lang="en-IN" dirty="0"/>
          </a:p>
        </p:txBody>
      </p:sp>
      <p:sp>
        <p:nvSpPr>
          <p:cNvPr id="3" name="Content Placeholder 2"/>
          <p:cNvSpPr>
            <a:spLocks noGrp="1"/>
          </p:cNvSpPr>
          <p:nvPr>
            <p:ph idx="1"/>
          </p:nvPr>
        </p:nvSpPr>
        <p:spPr/>
        <p:txBody>
          <a:bodyPr/>
          <a:lstStyle/>
          <a:p>
            <a:pPr marL="0" indent="0" algn="just">
              <a:buNone/>
            </a:pPr>
            <a:r>
              <a:rPr lang="en-US" dirty="0"/>
              <a:t>5. In the last step </a:t>
            </a:r>
            <a:r>
              <a:rPr lang="en-US" dirty="0" smtClean="0"/>
              <a:t>one </a:t>
            </a:r>
            <a:r>
              <a:rPr lang="en-US" dirty="0"/>
              <a:t>can set labels for the Title, Subtitle and for each axis. </a:t>
            </a:r>
            <a:r>
              <a:rPr lang="en-US" dirty="0" smtClean="0"/>
              <a:t>One </a:t>
            </a:r>
            <a:r>
              <a:rPr lang="en-US" dirty="0"/>
              <a:t>can also disable or change the position of the chart legend.</a:t>
            </a:r>
            <a:endParaRPr lang="en-IN" dirty="0"/>
          </a:p>
        </p:txBody>
      </p:sp>
      <p:pic>
        <p:nvPicPr>
          <p:cNvPr id="9218" name="Picture 2" descr="https://elearn.ellak.gr/pluginfile.php/4762/mod_page/content/11/calc-charts-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0483" y="2298224"/>
            <a:ext cx="6419850" cy="36861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69</a:t>
            </a:fld>
            <a:endParaRPr lang="en-US" dirty="0"/>
          </a:p>
        </p:txBody>
      </p:sp>
    </p:spTree>
    <p:extLst>
      <p:ext uri="{BB962C8B-B14F-4D97-AF65-F5344CB8AC3E}">
        <p14:creationId xmlns:p14="http://schemas.microsoft.com/office/powerpoint/2010/main" val="946250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Formulas</a:t>
            </a:r>
            <a:endParaRPr lang="en-IN" dirty="0"/>
          </a:p>
        </p:txBody>
      </p:sp>
      <p:sp>
        <p:nvSpPr>
          <p:cNvPr id="3" name="Content Placeholder 2"/>
          <p:cNvSpPr>
            <a:spLocks noGrp="1"/>
          </p:cNvSpPr>
          <p:nvPr>
            <p:ph idx="1"/>
          </p:nvPr>
        </p:nvSpPr>
        <p:spPr/>
        <p:txBody>
          <a:bodyPr/>
          <a:lstStyle/>
          <a:p>
            <a:pPr marL="0" indent="0" algn="just">
              <a:buNone/>
            </a:pPr>
            <a:r>
              <a:rPr lang="en-IN" b="1" dirty="0"/>
              <a:t>Creating and editing formulas</a:t>
            </a:r>
          </a:p>
          <a:p>
            <a:pPr algn="just"/>
            <a:r>
              <a:rPr lang="en-US" dirty="0" smtClean="0"/>
              <a:t>The </a:t>
            </a:r>
            <a:r>
              <a:rPr lang="en-US" dirty="0"/>
              <a:t>cell containing the formula normally displays the result of the formula. To display and edit the actual formula double click inside the cell or go to the input line. </a:t>
            </a:r>
            <a:endParaRPr lang="en-US" dirty="0" smtClean="0"/>
          </a:p>
          <a:p>
            <a:pPr algn="just"/>
            <a:r>
              <a:rPr lang="en-US" dirty="0" smtClean="0"/>
              <a:t>When </a:t>
            </a:r>
            <a:r>
              <a:rPr lang="en-US" dirty="0"/>
              <a:t>a formula is in </a:t>
            </a:r>
            <a:r>
              <a:rPr lang="en-US" dirty="0" smtClean="0"/>
              <a:t>edit mode, </a:t>
            </a:r>
            <a:r>
              <a:rPr lang="en-US" dirty="0"/>
              <a:t>references to other cells are highlighted. </a:t>
            </a:r>
            <a:endParaRPr lang="en-US" dirty="0" smtClean="0"/>
          </a:p>
          <a:p>
            <a:pPr algn="just"/>
            <a:r>
              <a:rPr lang="en-US" dirty="0" smtClean="0"/>
              <a:t>To </a:t>
            </a:r>
            <a:r>
              <a:rPr lang="en-US" dirty="0"/>
              <a:t>exit formula edit mode and display the result or cancel the changes </a:t>
            </a:r>
            <a:r>
              <a:rPr lang="en-US" dirty="0" smtClean="0"/>
              <a:t>one has</a:t>
            </a:r>
            <a:r>
              <a:rPr lang="en-US" dirty="0" smtClean="0"/>
              <a:t> </a:t>
            </a:r>
            <a:r>
              <a:rPr lang="en-US" dirty="0"/>
              <a:t>made to the formula press the ESCAPE key.</a:t>
            </a:r>
            <a:endParaRPr lang="en-IN" dirty="0"/>
          </a:p>
        </p:txBody>
      </p:sp>
      <p:pic>
        <p:nvPicPr>
          <p:cNvPr id="3074" name="Picture 2" descr="https://elearn.ellak.gr/pluginfile.php/4592/mod_page/content/17/calc-editing-formul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6704" y="3853321"/>
            <a:ext cx="7177667" cy="22731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2936905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Creating a chart</a:t>
            </a:r>
            <a:endParaRPr lang="en-IN" dirty="0"/>
          </a:p>
        </p:txBody>
      </p:sp>
      <p:sp>
        <p:nvSpPr>
          <p:cNvPr id="3" name="Content Placeholder 2"/>
          <p:cNvSpPr>
            <a:spLocks noGrp="1"/>
          </p:cNvSpPr>
          <p:nvPr>
            <p:ph idx="1"/>
          </p:nvPr>
        </p:nvSpPr>
        <p:spPr/>
        <p:txBody>
          <a:bodyPr/>
          <a:lstStyle/>
          <a:p>
            <a:pPr marL="0" indent="0" algn="just">
              <a:buNone/>
            </a:pPr>
            <a:r>
              <a:rPr lang="en-US" dirty="0"/>
              <a:t>When the wizard finishes the chart is inserted inside </a:t>
            </a:r>
            <a:r>
              <a:rPr lang="en-US" dirty="0" smtClean="0"/>
              <a:t>the </a:t>
            </a:r>
            <a:r>
              <a:rPr lang="en-US" dirty="0"/>
              <a:t>spreadsheet as an object. Note that a chart is a dynamic object which means it is updated whenever the source data change.</a:t>
            </a:r>
            <a:endParaRPr lang="en-IN" dirty="0"/>
          </a:p>
        </p:txBody>
      </p:sp>
      <p:pic>
        <p:nvPicPr>
          <p:cNvPr id="10242" name="Picture 2" descr="https://elearn.ellak.gr/pluginfile.php/4762/mod_page/content/11/calc-charts-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6571" y="2312900"/>
            <a:ext cx="5686425"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70</a:t>
            </a:fld>
            <a:endParaRPr lang="en-US" dirty="0"/>
          </a:p>
        </p:txBody>
      </p:sp>
    </p:spTree>
    <p:extLst>
      <p:ext uri="{BB962C8B-B14F-4D97-AF65-F5344CB8AC3E}">
        <p14:creationId xmlns:p14="http://schemas.microsoft.com/office/powerpoint/2010/main" val="952326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68" y="580785"/>
            <a:ext cx="10515600" cy="643279"/>
          </a:xfrm>
        </p:spPr>
        <p:txBody>
          <a:bodyPr>
            <a:normAutofit/>
          </a:bodyPr>
          <a:lstStyle/>
          <a:p>
            <a:r>
              <a:rPr lang="en-IN" b="1" dirty="0"/>
              <a:t>Chart </a:t>
            </a:r>
            <a:r>
              <a:rPr lang="en-IN" b="1" dirty="0" smtClean="0"/>
              <a:t>elements</a:t>
            </a:r>
            <a:endParaRPr lang="en-IN" dirty="0"/>
          </a:p>
        </p:txBody>
      </p:sp>
      <p:sp>
        <p:nvSpPr>
          <p:cNvPr id="3" name="Content Placeholder 2"/>
          <p:cNvSpPr>
            <a:spLocks noGrp="1"/>
          </p:cNvSpPr>
          <p:nvPr>
            <p:ph idx="1"/>
          </p:nvPr>
        </p:nvSpPr>
        <p:spPr>
          <a:xfrm>
            <a:off x="838200" y="1469877"/>
            <a:ext cx="10515600" cy="4707086"/>
          </a:xfrm>
        </p:spPr>
        <p:txBody>
          <a:bodyPr/>
          <a:lstStyle/>
          <a:p>
            <a:pPr algn="just"/>
            <a:r>
              <a:rPr lang="en-US" dirty="0"/>
              <a:t>A chart inserted into a sheet behaves both as </a:t>
            </a:r>
            <a:r>
              <a:rPr lang="en-US" b="1" dirty="0"/>
              <a:t>graphic</a:t>
            </a:r>
            <a:r>
              <a:rPr lang="en-US" dirty="0"/>
              <a:t> object and as </a:t>
            </a:r>
            <a:r>
              <a:rPr lang="en-US" b="1" dirty="0"/>
              <a:t>chart</a:t>
            </a:r>
            <a:r>
              <a:rPr lang="en-US" dirty="0"/>
              <a:t> object. When </a:t>
            </a:r>
            <a:r>
              <a:rPr lang="en-US" dirty="0" smtClean="0"/>
              <a:t>one clicks </a:t>
            </a:r>
            <a:r>
              <a:rPr lang="en-US" dirty="0"/>
              <a:t>into chart you can resize and position the object. Before learning to edit chart </a:t>
            </a:r>
            <a:r>
              <a:rPr lang="en-US" dirty="0" smtClean="0"/>
              <a:t>one </a:t>
            </a:r>
            <a:r>
              <a:rPr lang="en-US" dirty="0"/>
              <a:t>must become familiar with the chart elements or parts.</a:t>
            </a:r>
            <a:endParaRPr lang="en-IN" dirty="0"/>
          </a:p>
        </p:txBody>
      </p:sp>
      <p:pic>
        <p:nvPicPr>
          <p:cNvPr id="11268" name="Picture 4" descr="https://elearn.ellak.gr/pluginfile.php/4762/mod_page/content/11/calc-chart-elemen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687" y="3214390"/>
            <a:ext cx="5762625"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71</a:t>
            </a:fld>
            <a:endParaRPr lang="en-US" dirty="0"/>
          </a:p>
        </p:txBody>
      </p:sp>
    </p:spTree>
    <p:extLst>
      <p:ext uri="{BB962C8B-B14F-4D97-AF65-F5344CB8AC3E}">
        <p14:creationId xmlns:p14="http://schemas.microsoft.com/office/powerpoint/2010/main" val="33936732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9864" y="761982"/>
            <a:ext cx="10680741" cy="452441"/>
          </a:xfrm>
        </p:spPr>
        <p:txBody>
          <a:bodyPr/>
          <a:lstStyle/>
          <a:p>
            <a:r>
              <a:rPr lang="en-IN" b="1" dirty="0" smtClean="0"/>
              <a:t>Chart elements</a:t>
            </a:r>
            <a:endParaRPr lang="en-IN" dirty="0"/>
          </a:p>
        </p:txBody>
      </p:sp>
      <p:sp>
        <p:nvSpPr>
          <p:cNvPr id="3" name="Content Placeholder 2"/>
          <p:cNvSpPr>
            <a:spLocks noGrp="1"/>
          </p:cNvSpPr>
          <p:nvPr>
            <p:ph idx="1"/>
          </p:nvPr>
        </p:nvSpPr>
        <p:spPr/>
        <p:txBody>
          <a:bodyPr>
            <a:normAutofit/>
          </a:bodyPr>
          <a:lstStyle/>
          <a:p>
            <a:pPr algn="just"/>
            <a:r>
              <a:rPr lang="en-US" b="1" dirty="0"/>
              <a:t>Chart area</a:t>
            </a:r>
            <a:r>
              <a:rPr lang="en-US" dirty="0"/>
              <a:t>. The area surrounding the entire object of the chart. It includes the chart wall and all other parts.</a:t>
            </a:r>
          </a:p>
          <a:p>
            <a:pPr algn="just"/>
            <a:r>
              <a:rPr lang="en-US" b="1" dirty="0"/>
              <a:t>Chart wall</a:t>
            </a:r>
            <a:r>
              <a:rPr lang="en-US" dirty="0"/>
              <a:t>. The area enclosed by the two axes where the actual chart is drawn.</a:t>
            </a:r>
          </a:p>
          <a:p>
            <a:pPr algn="just"/>
            <a:r>
              <a:rPr lang="en-US" b="1" dirty="0"/>
              <a:t>Data series</a:t>
            </a:r>
            <a:r>
              <a:rPr lang="en-US" dirty="0"/>
              <a:t>. A set of related values, representing a row or column of data. A chart can only have one or more data series.</a:t>
            </a:r>
          </a:p>
          <a:p>
            <a:pPr algn="just"/>
            <a:r>
              <a:rPr lang="en-US" b="1" dirty="0"/>
              <a:t>Title</a:t>
            </a:r>
            <a:r>
              <a:rPr lang="en-US" dirty="0"/>
              <a:t>. A label useful for setting the title for the diagram.</a:t>
            </a:r>
          </a:p>
          <a:p>
            <a:pPr algn="just"/>
            <a:r>
              <a:rPr lang="en-US" b="1" dirty="0"/>
              <a:t>Legend</a:t>
            </a:r>
            <a:r>
              <a:rPr lang="en-US" dirty="0"/>
              <a:t>. The legend shows which data series each color on the chart represents.</a:t>
            </a:r>
          </a:p>
          <a:p>
            <a:pPr algn="just"/>
            <a:r>
              <a:rPr lang="en-US" b="1" dirty="0" smtClean="0"/>
              <a:t>Axis</a:t>
            </a:r>
            <a:r>
              <a:rPr lang="en-US" dirty="0"/>
              <a:t>. In the two-dimensional diagrams, there are two axes - the horizontal axis X </a:t>
            </a:r>
            <a:r>
              <a:rPr lang="en-US" dirty="0" smtClean="0"/>
              <a:t>and the </a:t>
            </a:r>
            <a:r>
              <a:rPr lang="en-US" dirty="0"/>
              <a:t>vertical Y axis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72</a:t>
            </a:fld>
            <a:endParaRPr lang="en-US" dirty="0"/>
          </a:p>
        </p:txBody>
      </p:sp>
    </p:spTree>
    <p:extLst>
      <p:ext uri="{BB962C8B-B14F-4D97-AF65-F5344CB8AC3E}">
        <p14:creationId xmlns:p14="http://schemas.microsoft.com/office/powerpoint/2010/main" val="851864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Editing </a:t>
            </a:r>
            <a:r>
              <a:rPr lang="en-IN" b="1" dirty="0" smtClean="0"/>
              <a:t>charts</a:t>
            </a:r>
            <a:endParaRPr lang="en-IN" dirty="0"/>
          </a:p>
        </p:txBody>
      </p:sp>
      <p:sp>
        <p:nvSpPr>
          <p:cNvPr id="3" name="Content Placeholder 2"/>
          <p:cNvSpPr>
            <a:spLocks noGrp="1"/>
          </p:cNvSpPr>
          <p:nvPr>
            <p:ph idx="1"/>
          </p:nvPr>
        </p:nvSpPr>
        <p:spPr/>
        <p:txBody>
          <a:bodyPr/>
          <a:lstStyle/>
          <a:p>
            <a:pPr algn="just"/>
            <a:r>
              <a:rPr lang="en-US" dirty="0" smtClean="0"/>
              <a:t>Spreadsheet programmes </a:t>
            </a:r>
            <a:r>
              <a:rPr lang="en-US" dirty="0"/>
              <a:t>provides tools for changing the chart type, chart elements, data ranges, fonts, colors, and many other options. To change chart properties you </a:t>
            </a:r>
            <a:r>
              <a:rPr lang="en-US" dirty="0" smtClean="0"/>
              <a:t>must </a:t>
            </a:r>
            <a:r>
              <a:rPr lang="en-US" dirty="0"/>
              <a:t>first double click inside a graph to</a:t>
            </a:r>
            <a:r>
              <a:rPr lang="en-US" b="1" dirty="0"/>
              <a:t> </a:t>
            </a:r>
            <a:r>
              <a:rPr lang="en-US" dirty="0"/>
              <a:t>enter chart edit mode. In this case the chart toolbar appears on the </a:t>
            </a:r>
            <a:r>
              <a:rPr lang="en-US" dirty="0" err="1"/>
              <a:t>Calc</a:t>
            </a:r>
            <a:r>
              <a:rPr lang="en-US" dirty="0"/>
              <a:t> window.</a:t>
            </a:r>
            <a:endParaRPr lang="en-IN" dirty="0"/>
          </a:p>
        </p:txBody>
      </p:sp>
      <p:pic>
        <p:nvPicPr>
          <p:cNvPr id="12290" name="Picture 2" descr="https://elearn.ellak.gr/pluginfile.php/4762/mod_page/content/11/Screenshot%20from%202018-01-09%2000-09-2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5013" y="3141812"/>
            <a:ext cx="10020073" cy="55497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73</a:t>
            </a:fld>
            <a:endParaRPr lang="en-US" dirty="0"/>
          </a:p>
        </p:txBody>
      </p:sp>
    </p:spTree>
    <p:extLst>
      <p:ext uri="{BB962C8B-B14F-4D97-AF65-F5344CB8AC3E}">
        <p14:creationId xmlns:p14="http://schemas.microsoft.com/office/powerpoint/2010/main" val="250264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pPr marL="0" indent="0">
              <a:buNone/>
            </a:pPr>
            <a:r>
              <a:rPr lang="en-IN" b="1" dirty="0" smtClean="0"/>
              <a:t>Formatting </a:t>
            </a:r>
            <a:r>
              <a:rPr lang="en-IN" b="1" dirty="0"/>
              <a:t>chart parts</a:t>
            </a:r>
          </a:p>
          <a:p>
            <a:pPr algn="just"/>
            <a:r>
              <a:rPr lang="en-US" dirty="0"/>
              <a:t>To format a chart part select the part from the drop-down menu and click the Format Selection button. The </a:t>
            </a:r>
            <a:r>
              <a:rPr lang="en-US" dirty="0" smtClean="0"/>
              <a:t>formatting </a:t>
            </a:r>
            <a:r>
              <a:rPr lang="en-US" dirty="0"/>
              <a:t>window opens where you can change borders, area and transparency options. The example below shows the formatting window of the </a:t>
            </a:r>
            <a:r>
              <a:rPr lang="en-US" i="1" dirty="0"/>
              <a:t>Chart Area</a:t>
            </a:r>
            <a:r>
              <a:rPr lang="en-US" dirty="0"/>
              <a:t> element. Alternatively you can use </a:t>
            </a:r>
            <a:r>
              <a:rPr lang="en-US" dirty="0" smtClean="0"/>
              <a:t>the Sidebar to format </a:t>
            </a:r>
            <a:r>
              <a:rPr lang="en-US" dirty="0"/>
              <a:t>a selected chart element</a:t>
            </a:r>
            <a:r>
              <a:rPr lang="en-US" dirty="0" smtClean="0"/>
              <a: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74</a:t>
            </a:fld>
            <a:endParaRPr lang="en-US" dirty="0"/>
          </a:p>
        </p:txBody>
      </p:sp>
      <p:pic>
        <p:nvPicPr>
          <p:cNvPr id="5" name="Picture 2" descr="https://elearn.ellak.gr/pluginfile.php/4762/mod_page/content/11/calc-chart-area-forma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2994" y="3011369"/>
            <a:ext cx="4284308" cy="366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8673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r>
              <a:rPr lang="en-US" dirty="0" smtClean="0"/>
              <a:t>One </a:t>
            </a:r>
            <a:r>
              <a:rPr lang="en-US" dirty="0"/>
              <a:t>can also format the Chart area </a:t>
            </a:r>
            <a:r>
              <a:rPr lang="en-US" dirty="0" smtClean="0"/>
              <a:t>and Chart </a:t>
            </a:r>
            <a:r>
              <a:rPr lang="en-US" dirty="0"/>
              <a:t>wall with </a:t>
            </a:r>
            <a:r>
              <a:rPr lang="en-US" dirty="0" smtClean="0"/>
              <a:t>the button present on chart toolbar. </a:t>
            </a:r>
            <a:r>
              <a:rPr lang="en-US" dirty="0"/>
              <a:t>In the example below the chart wall has different color then the chart area.</a:t>
            </a:r>
            <a:endParaRPr lang="en-IN" dirty="0"/>
          </a:p>
        </p:txBody>
      </p:sp>
      <p:pic>
        <p:nvPicPr>
          <p:cNvPr id="14342" name="Picture 6" descr="https://elearn.ellak.gr/pluginfile.php/4762/mod_page/content/11/calc-work-with-data-quiz-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057" y="2244500"/>
            <a:ext cx="6499069" cy="367297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75</a:t>
            </a:fld>
            <a:endParaRPr lang="en-US" dirty="0"/>
          </a:p>
        </p:txBody>
      </p:sp>
    </p:spTree>
    <p:extLst>
      <p:ext uri="{BB962C8B-B14F-4D97-AF65-F5344CB8AC3E}">
        <p14:creationId xmlns:p14="http://schemas.microsoft.com/office/powerpoint/2010/main" val="2640665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pPr marL="0" indent="0">
              <a:buNone/>
            </a:pPr>
            <a:r>
              <a:rPr lang="en-IN" b="1" dirty="0"/>
              <a:t>Changing chart type</a:t>
            </a:r>
          </a:p>
          <a:p>
            <a:r>
              <a:rPr lang="en-US" dirty="0" smtClean="0"/>
              <a:t>One </a:t>
            </a:r>
            <a:r>
              <a:rPr lang="en-US" dirty="0"/>
              <a:t>can change the chart type any time by clicking </a:t>
            </a:r>
            <a:r>
              <a:rPr lang="en-US" dirty="0" smtClean="0"/>
              <a:t>the </a:t>
            </a:r>
            <a:r>
              <a:rPr lang="en-US" i="1" dirty="0" smtClean="0"/>
              <a:t>Chart </a:t>
            </a:r>
            <a:r>
              <a:rPr lang="en-US" i="1" dirty="0"/>
              <a:t>Type</a:t>
            </a:r>
            <a:r>
              <a:rPr lang="en-US" dirty="0"/>
              <a:t> button on the toolbar. Set the new chart type in Chart Type window.</a:t>
            </a:r>
            <a:r>
              <a:rPr lang="en-IN" dirty="0" smtClean="0"/>
              <a:t/>
            </a:r>
            <a:br>
              <a:rPr lang="en-IN" dirty="0" smtClean="0"/>
            </a:br>
            <a:endParaRPr lang="en-IN" dirty="0"/>
          </a:p>
        </p:txBody>
      </p:sp>
      <p:pic>
        <p:nvPicPr>
          <p:cNvPr id="15364" name="Picture 4" descr="https://elearn.ellak.gr/pluginfile.php/4762/mod_page/content/11/calc-chart-type-windo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9408" y="2760972"/>
            <a:ext cx="4981048" cy="36137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76</a:t>
            </a:fld>
            <a:endParaRPr lang="en-US" dirty="0"/>
          </a:p>
        </p:txBody>
      </p:sp>
    </p:spTree>
    <p:extLst>
      <p:ext uri="{BB962C8B-B14F-4D97-AF65-F5344CB8AC3E}">
        <p14:creationId xmlns:p14="http://schemas.microsoft.com/office/powerpoint/2010/main" val="32249097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a:xfrm>
            <a:off x="838200" y="1162228"/>
            <a:ext cx="10515600" cy="5014735"/>
          </a:xfrm>
        </p:spPr>
        <p:txBody>
          <a:bodyPr/>
          <a:lstStyle/>
          <a:p>
            <a:pPr marL="0" indent="0">
              <a:buNone/>
            </a:pPr>
            <a:r>
              <a:rPr lang="en-IN" b="1" dirty="0"/>
              <a:t>Data Ranges</a:t>
            </a:r>
          </a:p>
          <a:p>
            <a:r>
              <a:rPr lang="en-US" dirty="0"/>
              <a:t>A chart draws data from a range of cells in a spreadsheet. Click the  Data </a:t>
            </a:r>
            <a:r>
              <a:rPr lang="en-US" dirty="0" smtClean="0"/>
              <a:t>Ranges button </a:t>
            </a:r>
            <a:r>
              <a:rPr lang="en-US" dirty="0"/>
              <a:t>to open the </a:t>
            </a:r>
            <a:r>
              <a:rPr lang="en-US" b="1" dirty="0"/>
              <a:t>Data Range</a:t>
            </a:r>
            <a:r>
              <a:rPr lang="en-US" dirty="0"/>
              <a:t>s window. Data in a chart are divided in data series. By default a series represents a column in your data. However you can change this option to Data series in rows.</a:t>
            </a:r>
            <a:r>
              <a:rPr lang="en-IN" dirty="0" smtClean="0"/>
              <a:t/>
            </a:r>
            <a:br>
              <a:rPr lang="en-IN" dirty="0" smtClean="0"/>
            </a:br>
            <a:endParaRPr lang="en-IN" dirty="0"/>
          </a:p>
        </p:txBody>
      </p:sp>
      <p:pic>
        <p:nvPicPr>
          <p:cNvPr id="16388" name="Picture 4" descr="https://elearn.ellak.gr/pluginfile.php/4762/mod_page/content/11/calc-data-ranges-range-dial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2026" y="2945470"/>
            <a:ext cx="4621524" cy="300936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77</a:t>
            </a:fld>
            <a:endParaRPr lang="en-US" dirty="0"/>
          </a:p>
        </p:txBody>
      </p:sp>
    </p:spTree>
    <p:extLst>
      <p:ext uri="{BB962C8B-B14F-4D97-AF65-F5344CB8AC3E}">
        <p14:creationId xmlns:p14="http://schemas.microsoft.com/office/powerpoint/2010/main" val="27838381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r>
              <a:rPr lang="en-US" dirty="0"/>
              <a:t>In the Data Series tab you can change the order, add or remove data series.</a:t>
            </a:r>
          </a:p>
          <a:p>
            <a:pPr marL="0" indent="0">
              <a:buNone/>
            </a:pPr>
            <a:endParaRPr lang="en-IN" dirty="0"/>
          </a:p>
        </p:txBody>
      </p:sp>
      <p:pic>
        <p:nvPicPr>
          <p:cNvPr id="17410" name="Picture 2" descr="https://elearn.ellak.gr/pluginfile.php/4762/mod_page/content/11/calc-data-ranges-series-dial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6457" y="2061144"/>
            <a:ext cx="6228133" cy="405552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78</a:t>
            </a:fld>
            <a:endParaRPr lang="en-US" dirty="0"/>
          </a:p>
        </p:txBody>
      </p:sp>
    </p:spTree>
    <p:extLst>
      <p:ext uri="{BB962C8B-B14F-4D97-AF65-F5344CB8AC3E}">
        <p14:creationId xmlns:p14="http://schemas.microsoft.com/office/powerpoint/2010/main" val="2929294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pPr marL="0" indent="0">
              <a:buNone/>
            </a:pPr>
            <a:r>
              <a:rPr lang="en-IN" b="1" dirty="0"/>
              <a:t>Titles</a:t>
            </a:r>
          </a:p>
          <a:p>
            <a:pPr algn="just"/>
            <a:r>
              <a:rPr lang="en-US" dirty="0" smtClean="0"/>
              <a:t>One </a:t>
            </a:r>
            <a:r>
              <a:rPr lang="en-US" dirty="0"/>
              <a:t>can put text in some parts of a chart. Click the </a:t>
            </a:r>
            <a:r>
              <a:rPr lang="en-US" i="1" dirty="0" smtClean="0"/>
              <a:t>Titles </a:t>
            </a:r>
            <a:r>
              <a:rPr lang="en-US" dirty="0" smtClean="0"/>
              <a:t>button </a:t>
            </a:r>
            <a:r>
              <a:rPr lang="en-US" dirty="0"/>
              <a:t>to bring the Titles window. In this window you can enter a Title and Subtitle for the chart and text labels for both axes.</a:t>
            </a:r>
            <a:endParaRPr lang="en-IN" dirty="0"/>
          </a:p>
        </p:txBody>
      </p:sp>
      <p:pic>
        <p:nvPicPr>
          <p:cNvPr id="18436" name="Picture 4" descr="https://elearn.ellak.gr/pluginfile.php/4762/mod_page/content/11/calc-chart-titles-dial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5067" y="2469323"/>
            <a:ext cx="3173641" cy="410959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79</a:t>
            </a:fld>
            <a:endParaRPr lang="en-US" dirty="0"/>
          </a:p>
        </p:txBody>
      </p:sp>
    </p:spTree>
    <p:extLst>
      <p:ext uri="{BB962C8B-B14F-4D97-AF65-F5344CB8AC3E}">
        <p14:creationId xmlns:p14="http://schemas.microsoft.com/office/powerpoint/2010/main" val="62273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a:t>
            </a:r>
            <a:r>
              <a:rPr lang="en-IN" b="1" dirty="0" smtClean="0"/>
              <a:t>ormulas</a:t>
            </a:r>
            <a:endParaRPr lang="en-IN" dirty="0"/>
          </a:p>
        </p:txBody>
      </p:sp>
      <p:sp>
        <p:nvSpPr>
          <p:cNvPr id="3" name="Content Placeholder 2"/>
          <p:cNvSpPr>
            <a:spLocks noGrp="1"/>
          </p:cNvSpPr>
          <p:nvPr>
            <p:ph idx="1"/>
          </p:nvPr>
        </p:nvSpPr>
        <p:spPr/>
        <p:txBody>
          <a:bodyPr/>
          <a:lstStyle/>
          <a:p>
            <a:pPr marL="0" indent="0">
              <a:buNone/>
            </a:pPr>
            <a:r>
              <a:rPr lang="en-IN" b="1" dirty="0"/>
              <a:t>Using point and click</a:t>
            </a:r>
          </a:p>
          <a:p>
            <a:pPr algn="just"/>
            <a:r>
              <a:rPr lang="en-US" dirty="0"/>
              <a:t>When in formula edit mode, instead of manually typing a cell reference, </a:t>
            </a:r>
            <a:r>
              <a:rPr lang="en-US" dirty="0" smtClean="0"/>
              <a:t>one </a:t>
            </a:r>
            <a:r>
              <a:rPr lang="en-US" dirty="0"/>
              <a:t>can just click on a cell and the cell's reference will be filled into the formula. This point and click technique can help </a:t>
            </a:r>
            <a:r>
              <a:rPr lang="en-US" dirty="0" smtClean="0"/>
              <a:t>one </a:t>
            </a:r>
            <a:r>
              <a:rPr lang="en-US" dirty="0"/>
              <a:t>type long and complex equations.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spTree>
    <p:extLst>
      <p:ext uri="{BB962C8B-B14F-4D97-AF65-F5344CB8AC3E}">
        <p14:creationId xmlns:p14="http://schemas.microsoft.com/office/powerpoint/2010/main" val="259903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pPr marL="0" indent="0">
              <a:buNone/>
            </a:pPr>
            <a:r>
              <a:rPr lang="en-IN" b="1" dirty="0"/>
              <a:t>Legend</a:t>
            </a:r>
          </a:p>
          <a:p>
            <a:pPr algn="just"/>
            <a:r>
              <a:rPr lang="en-US" dirty="0"/>
              <a:t>The legend shows which data series each color on the chart represents. To display or hide </a:t>
            </a:r>
            <a:r>
              <a:rPr lang="en-US" dirty="0" smtClean="0"/>
              <a:t>the Legend </a:t>
            </a:r>
            <a:r>
              <a:rPr lang="en-US" dirty="0"/>
              <a:t>click </a:t>
            </a:r>
            <a:r>
              <a:rPr lang="en-US" dirty="0" smtClean="0"/>
              <a:t>the Legend </a:t>
            </a:r>
            <a:r>
              <a:rPr lang="en-US" dirty="0"/>
              <a:t>button. To format the Legend and change the position click </a:t>
            </a:r>
            <a:r>
              <a:rPr lang="en-US" dirty="0" smtClean="0"/>
              <a:t>the Format Legend button.</a:t>
            </a:r>
            <a:endParaRPr lang="en-IN" dirty="0"/>
          </a:p>
        </p:txBody>
      </p:sp>
      <p:pic>
        <p:nvPicPr>
          <p:cNvPr id="19462" name="Picture 6" descr="https://elearn.ellak.gr/pluginfile.php/4762/mod_page/content/11/calc-chart-legend-posi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3731" y="2867229"/>
            <a:ext cx="4839823" cy="32592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80</a:t>
            </a:fld>
            <a:endParaRPr lang="en-US" dirty="0"/>
          </a:p>
        </p:txBody>
      </p:sp>
    </p:spTree>
    <p:extLst>
      <p:ext uri="{BB962C8B-B14F-4D97-AF65-F5344CB8AC3E}">
        <p14:creationId xmlns:p14="http://schemas.microsoft.com/office/powerpoint/2010/main" val="26266328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Editing charts</a:t>
            </a:r>
            <a:endParaRPr lang="en-IN" dirty="0"/>
          </a:p>
        </p:txBody>
      </p:sp>
      <p:sp>
        <p:nvSpPr>
          <p:cNvPr id="3" name="Content Placeholder 2"/>
          <p:cNvSpPr>
            <a:spLocks noGrp="1"/>
          </p:cNvSpPr>
          <p:nvPr>
            <p:ph idx="1"/>
          </p:nvPr>
        </p:nvSpPr>
        <p:spPr/>
        <p:txBody>
          <a:bodyPr/>
          <a:lstStyle/>
          <a:p>
            <a:pPr marL="0" indent="0">
              <a:buNone/>
            </a:pPr>
            <a:r>
              <a:rPr lang="en-IN" b="1" dirty="0"/>
              <a:t>Data Labels</a:t>
            </a:r>
          </a:p>
          <a:p>
            <a:pPr algn="just"/>
            <a:r>
              <a:rPr lang="en-US" dirty="0"/>
              <a:t>Data labels display the data value for a data series in a chart. To insert Data Labels right click on a data series and choose the </a:t>
            </a:r>
            <a:r>
              <a:rPr lang="en-US" i="1" dirty="0"/>
              <a:t>Insert Data Labels</a:t>
            </a:r>
            <a:r>
              <a:rPr lang="en-US" dirty="0"/>
              <a:t> command. Repeat this process for all data series.</a:t>
            </a:r>
            <a:r>
              <a:rPr lang="en-IN" dirty="0" smtClean="0"/>
              <a:t/>
            </a:r>
            <a:br>
              <a:rPr lang="en-IN" dirty="0" smtClean="0"/>
            </a:br>
            <a:endParaRPr lang="en-IN" dirty="0"/>
          </a:p>
        </p:txBody>
      </p:sp>
      <p:pic>
        <p:nvPicPr>
          <p:cNvPr id="20482" name="Picture 2" descr="https://elearn.ellak.gr/pluginfile.php/4762/mod_page/content/11/calc-chart-data-label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1530" y="3125088"/>
            <a:ext cx="4698568" cy="277932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81</a:t>
            </a:fld>
            <a:endParaRPr lang="en-US" dirty="0"/>
          </a:p>
        </p:txBody>
      </p:sp>
    </p:spTree>
    <p:extLst>
      <p:ext uri="{BB962C8B-B14F-4D97-AF65-F5344CB8AC3E}">
        <p14:creationId xmlns:p14="http://schemas.microsoft.com/office/powerpoint/2010/main" val="9958744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Exporting chart as image</a:t>
            </a:r>
            <a:endParaRPr lang="en-IN" dirty="0"/>
          </a:p>
        </p:txBody>
      </p:sp>
      <p:sp>
        <p:nvSpPr>
          <p:cNvPr id="3" name="Content Placeholder 2"/>
          <p:cNvSpPr>
            <a:spLocks noGrp="1"/>
          </p:cNvSpPr>
          <p:nvPr>
            <p:ph idx="1"/>
          </p:nvPr>
        </p:nvSpPr>
        <p:spPr/>
        <p:txBody>
          <a:bodyPr/>
          <a:lstStyle/>
          <a:p>
            <a:pPr marL="0" indent="0">
              <a:buNone/>
            </a:pPr>
            <a:r>
              <a:rPr lang="en-IN" b="1" dirty="0"/>
              <a:t>Exporting as Image</a:t>
            </a:r>
          </a:p>
          <a:p>
            <a:pPr marL="0" indent="0" algn="just">
              <a:buNone/>
            </a:pPr>
            <a:r>
              <a:rPr lang="en-US" dirty="0" smtClean="0"/>
              <a:t>One </a:t>
            </a:r>
            <a:r>
              <a:rPr lang="en-US" dirty="0"/>
              <a:t>can export a chart as a </a:t>
            </a:r>
            <a:r>
              <a:rPr lang="en-US" dirty="0" err="1"/>
              <a:t>png</a:t>
            </a:r>
            <a:r>
              <a:rPr lang="en-US" dirty="0"/>
              <a:t> image in order to use it to another application. To export a chart as an image simply</a:t>
            </a:r>
          </a:p>
          <a:p>
            <a:pPr algn="just"/>
            <a:r>
              <a:rPr lang="en-US" dirty="0"/>
              <a:t>Make sure </a:t>
            </a:r>
            <a:r>
              <a:rPr lang="en-US" dirty="0" smtClean="0"/>
              <a:t>one is not</a:t>
            </a:r>
            <a:r>
              <a:rPr lang="en-US" dirty="0"/>
              <a:t> in chart edit mode</a:t>
            </a:r>
          </a:p>
          <a:p>
            <a:pPr algn="just"/>
            <a:r>
              <a:rPr lang="en-US" dirty="0"/>
              <a:t>Right click on the chart</a:t>
            </a:r>
          </a:p>
          <a:p>
            <a:pPr algn="just"/>
            <a:r>
              <a:rPr lang="en-US" dirty="0"/>
              <a:t>Select the Export as Image</a:t>
            </a:r>
          </a:p>
          <a:p>
            <a:pPr algn="just"/>
            <a:r>
              <a:rPr lang="en-US" dirty="0"/>
              <a:t>Set a name and location for the image file.</a:t>
            </a:r>
          </a:p>
          <a:p>
            <a:pPr marL="0" indent="0">
              <a:buNone/>
            </a:pP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82</a:t>
            </a:fld>
            <a:endParaRPr lang="en-US" dirty="0"/>
          </a:p>
        </p:txBody>
      </p:sp>
    </p:spTree>
    <p:extLst>
      <p:ext uri="{BB962C8B-B14F-4D97-AF65-F5344CB8AC3E}">
        <p14:creationId xmlns:p14="http://schemas.microsoft.com/office/powerpoint/2010/main" val="54009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341" y="1116873"/>
            <a:ext cx="10515600" cy="5741127"/>
          </a:xfrm>
        </p:spPr>
        <p:txBody>
          <a:bodyPr/>
          <a:lstStyle/>
          <a:p>
            <a:pPr marL="0" indent="0">
              <a:buNone/>
            </a:pPr>
            <a:r>
              <a:rPr lang="en-IN" b="1" dirty="0"/>
              <a:t>Operators in formulas</a:t>
            </a:r>
          </a:p>
          <a:p>
            <a:pPr algn="just"/>
            <a:r>
              <a:rPr lang="en-US" dirty="0"/>
              <a:t>Formulas in </a:t>
            </a:r>
            <a:r>
              <a:rPr lang="en-US" dirty="0" err="1"/>
              <a:t>Calc</a:t>
            </a:r>
            <a:r>
              <a:rPr lang="en-US" dirty="0"/>
              <a:t> are like mathematical equations. </a:t>
            </a:r>
            <a:r>
              <a:rPr lang="en-US" dirty="0" smtClean="0"/>
              <a:t>One </a:t>
            </a:r>
            <a:r>
              <a:rPr lang="en-US" dirty="0"/>
              <a:t>can use a combination of numbers, cell references and operators to perform from simple to complex calculations. Here </a:t>
            </a:r>
            <a:r>
              <a:rPr lang="en-US" dirty="0" smtClean="0"/>
              <a:t>is a  </a:t>
            </a:r>
            <a:r>
              <a:rPr lang="en-US" dirty="0"/>
              <a:t>list the basic operator types supported in </a:t>
            </a:r>
            <a:r>
              <a:rPr lang="en-US" dirty="0" err="1"/>
              <a:t>LibreOffice</a:t>
            </a:r>
            <a:r>
              <a:rPr lang="en-US" dirty="0"/>
              <a:t> Calc</a:t>
            </a:r>
            <a:r>
              <a:rPr lang="en-US" dirty="0" smtClean="0"/>
              <a:t>.</a:t>
            </a:r>
          </a:p>
          <a:p>
            <a:pPr algn="just"/>
            <a:r>
              <a:rPr lang="en-IN" sz="1800" b="1" i="1" dirty="0"/>
              <a:t>Arithmetic</a:t>
            </a:r>
          </a:p>
          <a:p>
            <a:pPr algn="just"/>
            <a:endParaRPr lang="en-IN" dirty="0"/>
          </a:p>
        </p:txBody>
      </p:sp>
      <p:graphicFrame>
        <p:nvGraphicFramePr>
          <p:cNvPr id="4" name="Table 3"/>
          <p:cNvGraphicFramePr>
            <a:graphicFrameLocks noGrp="1"/>
          </p:cNvGraphicFramePr>
          <p:nvPr>
            <p:extLst/>
          </p:nvPr>
        </p:nvGraphicFramePr>
        <p:xfrm>
          <a:off x="1050148" y="3040504"/>
          <a:ext cx="3479124" cy="3817496"/>
        </p:xfrm>
        <a:graphic>
          <a:graphicData uri="http://schemas.openxmlformats.org/drawingml/2006/table">
            <a:tbl>
              <a:tblPr/>
              <a:tblGrid>
                <a:gridCol w="1159708">
                  <a:extLst>
                    <a:ext uri="{9D8B030D-6E8A-4147-A177-3AD203B41FA5}">
                      <a16:colId xmlns:a16="http://schemas.microsoft.com/office/drawing/2014/main" val="20000"/>
                    </a:ext>
                  </a:extLst>
                </a:gridCol>
                <a:gridCol w="1159708">
                  <a:extLst>
                    <a:ext uri="{9D8B030D-6E8A-4147-A177-3AD203B41FA5}">
                      <a16:colId xmlns:a16="http://schemas.microsoft.com/office/drawing/2014/main" val="20001"/>
                    </a:ext>
                  </a:extLst>
                </a:gridCol>
                <a:gridCol w="1159708">
                  <a:extLst>
                    <a:ext uri="{9D8B030D-6E8A-4147-A177-3AD203B41FA5}">
                      <a16:colId xmlns:a16="http://schemas.microsoft.com/office/drawing/2014/main" val="20002"/>
                    </a:ext>
                  </a:extLst>
                </a:gridCol>
              </a:tblGrid>
              <a:tr h="450100">
                <a:tc>
                  <a:txBody>
                    <a:bodyPr/>
                    <a:lstStyle/>
                    <a:p>
                      <a:pPr algn="l" fontAlgn="t"/>
                      <a:r>
                        <a:rPr lang="en-IN" sz="1500" b="1" dirty="0">
                          <a:effectLst/>
                          <a:latin typeface="Verdana" panose="020B0604030504040204" pitchFamily="34" charset="0"/>
                        </a:rPr>
                        <a:t>Operator</a:t>
                      </a:r>
                      <a:endParaRPr lang="en-IN" sz="1500" dirty="0">
                        <a:effectLst/>
                        <a:latin typeface="Verdana" panose="020B0604030504040204" pitchFamily="34" charset="0"/>
                      </a:endParaRP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b="1">
                          <a:effectLst/>
                          <a:latin typeface="Verdana" panose="020B0604030504040204" pitchFamily="34" charset="0"/>
                        </a:rPr>
                        <a:t>Name</a:t>
                      </a:r>
                      <a:endParaRPr lang="en-IN" sz="1500">
                        <a:effectLst/>
                        <a:latin typeface="Verdana" panose="020B0604030504040204" pitchFamily="34" charset="0"/>
                      </a:endParaRP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b="1" dirty="0">
                          <a:effectLst/>
                          <a:latin typeface="Verdana" panose="020B0604030504040204" pitchFamily="34" charset="0"/>
                        </a:rPr>
                        <a:t>Example</a:t>
                      </a:r>
                      <a:endParaRPr lang="en-IN" sz="1500" dirty="0">
                        <a:effectLst/>
                        <a:latin typeface="Verdana" panose="020B0604030504040204" pitchFamily="34" charset="0"/>
                      </a:endParaRP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50100">
                <a:tc>
                  <a:txBody>
                    <a:bodyPr/>
                    <a:lstStyle/>
                    <a:p>
                      <a:pPr algn="l" fontAlgn="t"/>
                      <a:r>
                        <a:rPr lang="en-IN" sz="150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Addition</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 1 + 1</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0100">
                <a:tc>
                  <a:txBody>
                    <a:bodyPr/>
                    <a:lstStyle/>
                    <a:p>
                      <a:pPr algn="l" fontAlgn="t"/>
                      <a:r>
                        <a:rPr lang="en-IN" sz="150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dirty="0">
                          <a:effectLst/>
                          <a:latin typeface="Verdana" panose="020B0604030504040204" pitchFamily="34" charset="0"/>
                        </a:rPr>
                        <a:t>Subtraction</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dirty="0">
                          <a:effectLst/>
                          <a:latin typeface="Verdana" panose="020B0604030504040204" pitchFamily="34" charset="0"/>
                        </a:rPr>
                        <a:t>= 5 - 2</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50100">
                <a:tc>
                  <a:txBody>
                    <a:bodyPr/>
                    <a:lstStyle/>
                    <a:p>
                      <a:pPr algn="l" fontAlgn="t"/>
                      <a:r>
                        <a:rPr lang="en-IN" sz="1500" dirty="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dirty="0">
                          <a:effectLst/>
                          <a:latin typeface="Verdana" panose="020B0604030504040204" pitchFamily="34" charset="0"/>
                        </a:rPr>
                        <a:t>Negation</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 -12</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0100">
                <a:tc>
                  <a:txBody>
                    <a:bodyPr/>
                    <a:lstStyle/>
                    <a:p>
                      <a:pPr algn="l" fontAlgn="t"/>
                      <a:r>
                        <a:rPr lang="en-IN" sz="1500" dirty="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Multiplication</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 5 * 3</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0100">
                <a:tc>
                  <a:txBody>
                    <a:bodyPr/>
                    <a:lstStyle/>
                    <a:p>
                      <a:pPr algn="l" fontAlgn="t"/>
                      <a:r>
                        <a:rPr lang="en-IN" sz="1500" dirty="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Division</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 6 / 2</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65968">
                <a:tc>
                  <a:txBody>
                    <a:bodyPr/>
                    <a:lstStyle/>
                    <a:p>
                      <a:pPr algn="l" fontAlgn="t"/>
                      <a:r>
                        <a:rPr lang="en-IN" sz="1500" dirty="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Percent</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500">
                          <a:effectLst/>
                          <a:latin typeface="Verdana" panose="020B0604030504040204" pitchFamily="34" charset="0"/>
                        </a:rPr>
                        <a:t>15%</a:t>
                      </a:r>
                    </a:p>
                  </a:txBody>
                  <a:tcPr marL="52112" marR="52112" marT="52112" marB="52112">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50100">
                <a:tc>
                  <a:txBody>
                    <a:bodyPr/>
                    <a:lstStyle/>
                    <a:p>
                      <a:pPr algn="l" fontAlgn="t"/>
                      <a:r>
                        <a:rPr lang="en-IN" sz="1500" dirty="0">
                          <a:effectLst/>
                          <a:latin typeface="Verdana" panose="020B0604030504040204" pitchFamily="34" charset="0"/>
                        </a:rPr>
                        <a:t>^</a:t>
                      </a:r>
                    </a:p>
                  </a:txBody>
                  <a:tcPr marL="52112" marR="52112" marT="52112" marB="52112">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500">
                          <a:effectLst/>
                          <a:latin typeface="Verdana" panose="020B0604030504040204" pitchFamily="34" charset="0"/>
                        </a:rPr>
                        <a:t>Exponentiation</a:t>
                      </a:r>
                    </a:p>
                  </a:txBody>
                  <a:tcPr marL="52112" marR="52112" marT="52112" marB="52112">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500" dirty="0">
                          <a:effectLst/>
                          <a:latin typeface="Verdana" panose="020B0604030504040204" pitchFamily="34" charset="0"/>
                        </a:rPr>
                        <a:t>2^3</a:t>
                      </a:r>
                    </a:p>
                  </a:txBody>
                  <a:tcPr marL="52112" marR="52112" marT="52112" marB="52112">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
        <p:nvSpPr>
          <p:cNvPr id="5" name="Title 1"/>
          <p:cNvSpPr>
            <a:spLocks noGrp="1"/>
          </p:cNvSpPr>
          <p:nvPr>
            <p:ph type="title"/>
          </p:nvPr>
        </p:nvSpPr>
        <p:spPr>
          <a:xfrm>
            <a:off x="1320800" y="761982"/>
            <a:ext cx="10680741" cy="452441"/>
          </a:xfrm>
        </p:spPr>
        <p:txBody>
          <a:bodyPr/>
          <a:lstStyle/>
          <a:p>
            <a:r>
              <a:rPr lang="en-IN" dirty="0"/>
              <a:t>Formulas</a:t>
            </a:r>
            <a:endParaRPr lang="en-IN" dirty="0"/>
          </a:p>
        </p:txBody>
      </p:sp>
    </p:spTree>
    <p:extLst>
      <p:ext uri="{BB962C8B-B14F-4D97-AF65-F5344CB8AC3E}">
        <p14:creationId xmlns:p14="http://schemas.microsoft.com/office/powerpoint/2010/main" val="342346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1392</TotalTime>
  <Words>5771</Words>
  <Application>Microsoft Office PowerPoint</Application>
  <PresentationFormat>Widescreen</PresentationFormat>
  <Paragraphs>511</Paragraphs>
  <Slides>82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ＭＳ Ｐゴシック</vt:lpstr>
      <vt:lpstr>Arial</vt:lpstr>
      <vt:lpstr>Calibri</vt:lpstr>
      <vt:lpstr>Times New Roman</vt:lpstr>
      <vt:lpstr>Tw Cen MT</vt:lpstr>
      <vt:lpstr>Verdana</vt:lpstr>
      <vt:lpstr>Wingdings</vt:lpstr>
      <vt:lpstr>Wingdings 2</vt:lpstr>
      <vt:lpstr>WidescreenPresentation</vt:lpstr>
      <vt:lpstr>File and Printer sharing in Windows NT Environment </vt:lpstr>
      <vt:lpstr>Formulas Functions and Charts</vt:lpstr>
      <vt:lpstr>Index</vt:lpstr>
      <vt:lpstr>Formulas </vt:lpstr>
      <vt:lpstr>Formulas</vt:lpstr>
      <vt:lpstr>Formulas</vt:lpstr>
      <vt:lpstr>Formulas</vt:lpstr>
      <vt:lpstr>Formulas</vt:lpstr>
      <vt:lpstr>Formulas</vt:lpstr>
      <vt:lpstr>Formulas</vt:lpstr>
      <vt:lpstr>Formulas</vt:lpstr>
      <vt:lpstr>Formulas</vt:lpstr>
      <vt:lpstr>Formulas</vt:lpstr>
      <vt:lpstr>Functions</vt:lpstr>
      <vt:lpstr>Functions</vt:lpstr>
      <vt:lpstr>Functions</vt:lpstr>
      <vt:lpstr>Functions</vt:lpstr>
      <vt:lpstr>PowerPoint Presentation</vt:lpstr>
      <vt:lpstr>Functions</vt:lpstr>
      <vt:lpstr>Functions</vt:lpstr>
      <vt:lpstr>Functions</vt:lpstr>
      <vt:lpstr>Functions</vt:lpstr>
      <vt:lpstr>Functions</vt:lpstr>
      <vt:lpstr>Inserting Functions</vt:lpstr>
      <vt:lpstr>Basic Functions in Calc</vt:lpstr>
      <vt:lpstr>SUM</vt:lpstr>
      <vt:lpstr>AVERAGE</vt:lpstr>
      <vt:lpstr>COUNT</vt:lpstr>
      <vt:lpstr>MAX</vt:lpstr>
      <vt:lpstr>MIN</vt:lpstr>
      <vt:lpstr>CONCATENATE</vt:lpstr>
      <vt:lpstr>IF FUNCTION</vt:lpstr>
      <vt:lpstr>IF FUNCTION</vt:lpstr>
      <vt:lpstr>IF FUNCTION</vt:lpstr>
      <vt:lpstr>IF FUNCTION</vt:lpstr>
      <vt:lpstr>IF FUNCTION</vt:lpstr>
      <vt:lpstr>Relative and Absolute Reference</vt:lpstr>
      <vt:lpstr>Relative and Absolute Reference</vt:lpstr>
      <vt:lpstr>Relative references</vt:lpstr>
      <vt:lpstr>Absolute references</vt:lpstr>
      <vt:lpstr>Absolute references</vt:lpstr>
      <vt:lpstr>Absolute references</vt:lpstr>
      <vt:lpstr>Absolute references</vt:lpstr>
      <vt:lpstr>Database Functions</vt:lpstr>
      <vt:lpstr>Database Functions</vt:lpstr>
      <vt:lpstr>Database Functions</vt:lpstr>
      <vt:lpstr>Database Function Parameters:</vt:lpstr>
      <vt:lpstr>DSUM</vt:lpstr>
      <vt:lpstr>Syntax of DSUM</vt:lpstr>
      <vt:lpstr>DMAX</vt:lpstr>
      <vt:lpstr>Syntax of DMAX</vt:lpstr>
      <vt:lpstr>DMIN</vt:lpstr>
      <vt:lpstr>Syntax of DMIN</vt:lpstr>
      <vt:lpstr>DCOUNT</vt:lpstr>
      <vt:lpstr>Syntax of DCOUNT</vt:lpstr>
      <vt:lpstr>Syntax of DCOUNT</vt:lpstr>
      <vt:lpstr>DCOUNTA</vt:lpstr>
      <vt:lpstr>Syntax of DCOUNTA</vt:lpstr>
      <vt:lpstr>Charts</vt:lpstr>
      <vt:lpstr>Charts : Introduction</vt:lpstr>
      <vt:lpstr>Basic types of charts</vt:lpstr>
      <vt:lpstr>Basic types of charts</vt:lpstr>
      <vt:lpstr>Basic types of charts</vt:lpstr>
      <vt:lpstr>Basic types of charts</vt:lpstr>
      <vt:lpstr>Creating a chart</vt:lpstr>
      <vt:lpstr>Creating a chart</vt:lpstr>
      <vt:lpstr>Creating a chart</vt:lpstr>
      <vt:lpstr>Creating a chart</vt:lpstr>
      <vt:lpstr>Creating a chart</vt:lpstr>
      <vt:lpstr>Creating a chart</vt:lpstr>
      <vt:lpstr>Chart elements</vt:lpstr>
      <vt:lpstr>Chart elements</vt:lpstr>
      <vt:lpstr>Editing charts</vt:lpstr>
      <vt:lpstr>Editing charts</vt:lpstr>
      <vt:lpstr>Editing charts</vt:lpstr>
      <vt:lpstr>Editing charts</vt:lpstr>
      <vt:lpstr>Editing charts</vt:lpstr>
      <vt:lpstr>Editing charts</vt:lpstr>
      <vt:lpstr>Editing charts</vt:lpstr>
      <vt:lpstr>Editing charts</vt:lpstr>
      <vt:lpstr>Editing charts</vt:lpstr>
      <vt:lpstr>Exporting chart as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anita pc anita</cp:lastModifiedBy>
  <cp:revision>333</cp:revision>
  <dcterms:created xsi:type="dcterms:W3CDTF">2020-05-02T05:50:57Z</dcterms:created>
  <dcterms:modified xsi:type="dcterms:W3CDTF">2021-11-23T07:52:45Z</dcterms:modified>
</cp:coreProperties>
</file>