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7" r:id="rId29"/>
    <p:sldId id="289" r:id="rId30"/>
    <p:sldId id="290" r:id="rId31"/>
    <p:sldId id="299" r:id="rId32"/>
    <p:sldId id="300" r:id="rId33"/>
    <p:sldId id="301" r:id="rId34"/>
    <p:sldId id="302" r:id="rId35"/>
    <p:sldId id="291" r:id="rId36"/>
    <p:sldId id="296" r:id="rId37"/>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73" d="100"/>
          <a:sy n="73" d="100"/>
        </p:scale>
        <p:origin x="62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B75CE-FA6A-4B9D-8399-8EBD8B3FE902}" type="datetimeFigureOut">
              <a:rPr lang="en-US" smtClean="0"/>
              <a:pPr/>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D8F62-8A98-487B-A257-965C5C1BC9CA}" type="slidenum">
              <a:rPr lang="en-US" smtClean="0"/>
              <a:pPr/>
              <a:t>‹#›</a:t>
            </a:fld>
            <a:endParaRPr lang="en-US"/>
          </a:p>
        </p:txBody>
      </p:sp>
    </p:spTree>
    <p:extLst>
      <p:ext uri="{BB962C8B-B14F-4D97-AF65-F5344CB8AC3E}">
        <p14:creationId xmlns:p14="http://schemas.microsoft.com/office/powerpoint/2010/main" val="55131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9D8F62-8A98-487B-A257-965C5C1BC9CA}" type="slidenum">
              <a:rPr lang="en-US" smtClean="0"/>
              <a:pPr/>
              <a:t>2</a:t>
            </a:fld>
            <a:endParaRPr lang="en-US"/>
          </a:p>
        </p:txBody>
      </p:sp>
    </p:spTree>
    <p:extLst>
      <p:ext uri="{BB962C8B-B14F-4D97-AF65-F5344CB8AC3E}">
        <p14:creationId xmlns:p14="http://schemas.microsoft.com/office/powerpoint/2010/main" val="2759004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0" y="0"/>
            <a:ext cx="1887855" cy="80467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1" name="Rectangle 10"/>
          <p:cNvSpPr/>
          <p:nvPr/>
        </p:nvSpPr>
        <p:spPr>
          <a:xfrm>
            <a:off x="1875663" y="0"/>
            <a:ext cx="10316337" cy="81381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pic>
        <p:nvPicPr>
          <p:cNvPr id="8" name="Picture 2" descr="C:\Users\PHOENIX\Pictures\nielit-logo.png"/>
          <p:cNvPicPr>
            <a:picLocks noChangeAspect="1" noChangeArrowheads="1"/>
          </p:cNvPicPr>
          <p:nvPr/>
        </p:nvPicPr>
        <p:blipFill>
          <a:blip r:embed="rId2" cstate="print"/>
          <a:srcRect/>
          <a:stretch>
            <a:fillRect/>
          </a:stretch>
        </p:blipFill>
        <p:spPr bwMode="auto">
          <a:xfrm>
            <a:off x="41627" y="71414"/>
            <a:ext cx="1746113" cy="642918"/>
          </a:xfrm>
          <a:prstGeom prst="rect">
            <a:avLst/>
          </a:prstGeom>
          <a:noFill/>
        </p:spPr>
      </p:pic>
      <p:pic>
        <p:nvPicPr>
          <p:cNvPr id="14" name="Picture 13" descr="Introduction to Web Design (1).jpg"/>
          <p:cNvPicPr>
            <a:picLocks noChangeAspect="1"/>
          </p:cNvPicPr>
          <p:nvPr/>
        </p:nvPicPr>
        <p:blipFill>
          <a:blip r:embed="rId3" cstate="print"/>
          <a:stretch>
            <a:fillRect/>
          </a:stretch>
        </p:blipFill>
        <p:spPr>
          <a:xfrm>
            <a:off x="2" y="785794"/>
            <a:ext cx="12191999" cy="6072206"/>
          </a:xfrm>
          <a:prstGeom prst="rect">
            <a:avLst/>
          </a:prstGeom>
        </p:spPr>
      </p:pic>
      <p:sp>
        <p:nvSpPr>
          <p:cNvPr id="15" name="Rectangle 14"/>
          <p:cNvSpPr/>
          <p:nvPr/>
        </p:nvSpPr>
        <p:spPr>
          <a:xfrm>
            <a:off x="1875663" y="-23178"/>
            <a:ext cx="10287072" cy="461665"/>
          </a:xfrm>
          <a:prstGeom prst="rect">
            <a:avLst/>
          </a:prstGeom>
        </p:spPr>
        <p:txBody>
          <a:bodyPr wrap="square">
            <a:spAutoFit/>
          </a:bodyPr>
          <a:lstStyle/>
          <a:p>
            <a:pPr algn="ctr"/>
            <a:r>
              <a:rPr lang="en-US" sz="2400" b="1" dirty="0">
                <a:solidFill>
                  <a:schemeClr val="bg1"/>
                </a:solidFill>
                <a:latin typeface="Times New Roman" pitchFamily="18" charset="0"/>
                <a:cs typeface="Times New Roman" pitchFamily="18" charset="0"/>
              </a:rPr>
              <a:t>National Institute of Electronics &amp; Information Technology</a:t>
            </a:r>
          </a:p>
        </p:txBody>
      </p:sp>
      <p:sp>
        <p:nvSpPr>
          <p:cNvPr id="16" name="Rectangle 15"/>
          <p:cNvSpPr/>
          <p:nvPr/>
        </p:nvSpPr>
        <p:spPr>
          <a:xfrm>
            <a:off x="1904928" y="357167"/>
            <a:ext cx="10287072" cy="371897"/>
          </a:xfrm>
          <a:prstGeom prst="rect">
            <a:avLst/>
          </a:prstGeom>
        </p:spPr>
        <p:txBody>
          <a:bodyPr wrap="square">
            <a:spAutoFit/>
          </a:bodyPr>
          <a:lstStyle/>
          <a:p>
            <a:pPr lvl="0" algn="ctr">
              <a:lnSpc>
                <a:spcPts val="2112"/>
              </a:lnSpc>
              <a:spcBef>
                <a:spcPct val="0"/>
              </a:spcBef>
              <a:defRPr/>
            </a:pPr>
            <a:r>
              <a:rPr lang="en-US" sz="1800" b="1" dirty="0">
                <a:solidFill>
                  <a:schemeClr val="bg1"/>
                </a:solidFill>
                <a:latin typeface="Times New Roman" pitchFamily="18" charset="0"/>
                <a:cs typeface="Times New Roman" pitchFamily="18" charset="0"/>
              </a:rPr>
              <a:t>MMM University of Technology Campus, </a:t>
            </a:r>
            <a:r>
              <a:rPr lang="en-US" sz="1800" b="1" dirty="0" err="1">
                <a:solidFill>
                  <a:schemeClr val="bg1"/>
                </a:solidFill>
                <a:latin typeface="Times New Roman" pitchFamily="18" charset="0"/>
                <a:cs typeface="Times New Roman" pitchFamily="18" charset="0"/>
              </a:rPr>
              <a:t>Deoria</a:t>
            </a:r>
            <a:r>
              <a:rPr lang="en-US" sz="1800" b="1" dirty="0">
                <a:solidFill>
                  <a:schemeClr val="bg1"/>
                </a:solidFill>
                <a:latin typeface="Times New Roman" pitchFamily="18" charset="0"/>
                <a:cs typeface="Times New Roman" pitchFamily="18" charset="0"/>
              </a:rPr>
              <a:t> Road, Gorakhpur</a:t>
            </a:r>
            <a:endParaRPr kumimoji="0" lang="en-US" sz="1800" b="1" i="0" u="none" strike="noStrike" kern="1200" spc="0" normalizeH="0" noProof="0" dirty="0">
              <a:ln>
                <a:noFill/>
              </a:ln>
              <a:solidFill>
                <a:schemeClr val="bg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6932919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861568" y="1399736"/>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000" b="1">
                <a:ln>
                  <a:noFill/>
                </a:ln>
                <a:solidFill>
                  <a:schemeClr val="bg1"/>
                </a:solidFill>
                <a:effectLst>
                  <a:outerShdw blurRad="38100" dist="25400" dir="5400000" algn="tl" rotWithShape="0">
                    <a:srgbClr val="000000">
                      <a:alpha val="43000"/>
                    </a:srgbClr>
                  </a:outerShdw>
                </a:effectLst>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4" name="Date Placeholder 29">
            <a:extLst>
              <a:ext uri="{FF2B5EF4-FFF2-40B4-BE49-F238E27FC236}">
                <a16:creationId xmlns:a16="http://schemas.microsoft.com/office/drawing/2014/main" id="{8805A113-FD98-41D8-B91E-8D43A673C495}"/>
              </a:ext>
            </a:extLst>
          </p:cNvPr>
          <p:cNvSpPr>
            <a:spLocks noGrp="1"/>
          </p:cNvSpPr>
          <p:nvPr>
            <p:ph type="dt" sz="half" idx="10"/>
          </p:nvPr>
        </p:nvSpPr>
        <p:spPr/>
        <p:txBody>
          <a:bodyPr/>
          <a:lstStyle>
            <a:lvl1pPr>
              <a:defRPr/>
            </a:lvl1pPr>
          </a:lstStyle>
          <a:p>
            <a:fld id="{4EB22ED4-1AC3-4F17-918D-4C3158DBE31D}" type="datetime1">
              <a:rPr lang="en-US" smtClean="0"/>
              <a:t>11/23/2021</a:t>
            </a:fld>
            <a:endParaRPr lang="en-US"/>
          </a:p>
        </p:txBody>
      </p:sp>
      <p:sp>
        <p:nvSpPr>
          <p:cNvPr id="5" name="Footer Placeholder 18">
            <a:extLst>
              <a:ext uri="{FF2B5EF4-FFF2-40B4-BE49-F238E27FC236}">
                <a16:creationId xmlns:a16="http://schemas.microsoft.com/office/drawing/2014/main" id="{76B9A9BC-E37E-461F-B64B-EED856AFB160}"/>
              </a:ext>
            </a:extLst>
          </p:cNvPr>
          <p:cNvSpPr>
            <a:spLocks noGrp="1"/>
          </p:cNvSpPr>
          <p:nvPr>
            <p:ph type="ftr" sz="quarter" idx="11"/>
          </p:nvPr>
        </p:nvSpPr>
        <p:spPr/>
        <p:txBody>
          <a:bodyPr/>
          <a:lstStyle>
            <a:lvl1pPr>
              <a:defRPr/>
            </a:lvl1pPr>
          </a:lstStyle>
          <a:p>
            <a:endParaRPr lang="en-US"/>
          </a:p>
        </p:txBody>
      </p:sp>
      <p:sp>
        <p:nvSpPr>
          <p:cNvPr id="6" name="Slide Number Placeholder 26">
            <a:extLst>
              <a:ext uri="{FF2B5EF4-FFF2-40B4-BE49-F238E27FC236}">
                <a16:creationId xmlns:a16="http://schemas.microsoft.com/office/drawing/2014/main" id="{3EB484A6-C36E-403C-B66B-B68EB1351419}"/>
              </a:ext>
            </a:extLst>
          </p:cNvPr>
          <p:cNvSpPr>
            <a:spLocks noGrp="1"/>
          </p:cNvSpPr>
          <p:nvPr>
            <p:ph type="sldNum" sz="quarter" idx="12"/>
          </p:nvPr>
        </p:nvSpPr>
        <p:spPr/>
        <p:txBody>
          <a:bodyPr/>
          <a:lstStyle>
            <a:lvl1pPr>
              <a:defRPr>
                <a:solidFill>
                  <a:srgbClr val="D1EAEE"/>
                </a:solidFill>
              </a:defRPr>
            </a:lvl1pPr>
          </a:lstStyle>
          <a:p>
            <a:fld id="{2D487EA2-3AC4-4646-AC37-AB7E1F8A84A1}" type="slidenum">
              <a:rPr lang="en-US" smtClean="0"/>
              <a:pPr/>
              <a:t>‹#›</a:t>
            </a:fld>
            <a:endParaRPr lang="en-US"/>
          </a:p>
        </p:txBody>
      </p:sp>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445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AAA067E-2A1F-4CFC-B8B8-6BA7D8B7681B}"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31B2F-AFDF-4768-87BA-3AF3DB3FE775}" type="slidenum">
              <a:rPr lang="en-US" smtClean="0"/>
              <a:pPr/>
              <a:t>‹#›</a:t>
            </a:fld>
            <a:endParaRPr lang="en-US" dirty="0"/>
          </a:p>
        </p:txBody>
      </p:sp>
      <p:sp>
        <p:nvSpPr>
          <p:cNvPr id="7" name="TextBox 6"/>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a:t>
            </a:r>
            <a:r>
              <a:rPr lang="en-US" sz="1600" baseline="0" dirty="0" smtClean="0"/>
              <a:t>M1-R5 </a:t>
            </a:r>
            <a:r>
              <a:rPr lang="en-US" sz="1600" baseline="0" dirty="0"/>
              <a:t>: </a:t>
            </a:r>
            <a:r>
              <a:rPr lang="en-US" sz="1600" baseline="0" dirty="0" smtClean="0"/>
              <a:t>IT Tools and Network Basics</a:t>
            </a:r>
            <a:endParaRPr lang="en-US" sz="1600" dirty="0"/>
          </a:p>
        </p:txBody>
      </p:sp>
    </p:spTree>
    <p:extLst>
      <p:ext uri="{BB962C8B-B14F-4D97-AF65-F5344CB8AC3E}">
        <p14:creationId xmlns:p14="http://schemas.microsoft.com/office/powerpoint/2010/main" val="347052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sz="2500"/>
            </a:lvl1pPr>
          </a:lstStyle>
          <a:p>
            <a:r>
              <a:rPr lang="en-US" dirty="0"/>
              <a:t>Click to edit Master title style</a:t>
            </a:r>
          </a:p>
        </p:txBody>
      </p:sp>
      <p:sp>
        <p:nvSpPr>
          <p:cNvPr id="3" name="Rectangle 2"/>
          <p:cNvSpPr>
            <a:spLocks noGrp="1"/>
          </p:cNvSpPr>
          <p:nvPr>
            <p:ph type="dt" sz="half" idx="10"/>
          </p:nvPr>
        </p:nvSpPr>
        <p:spPr/>
        <p:txBody>
          <a:bodyPr/>
          <a:lstStyle/>
          <a:p>
            <a:fld id="{CF197106-14E1-4A8F-8A45-5182D0156F9A}" type="datetime1">
              <a:rPr lang="en-US" smtClean="0"/>
              <a:t>11/23/2021</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fld id="{2D487EA2-3AC4-4646-AC37-AB7E1F8A84A1}" type="slidenum">
              <a:rPr lang="en-US" smtClean="0"/>
              <a:pPr/>
              <a:t>‹#›</a:t>
            </a:fld>
            <a:endParaRPr lang="en-US"/>
          </a:p>
        </p:txBody>
      </p:sp>
      <p:sp>
        <p:nvSpPr>
          <p:cNvPr id="7" name="Rectangle 6"/>
          <p:cNvSpPr>
            <a:spLocks noGrp="1"/>
          </p:cNvSpPr>
          <p:nvPr>
            <p:ph sz="quarter" idx="13"/>
          </p:nvPr>
        </p:nvSpPr>
        <p:spPr>
          <a:xfrm>
            <a:off x="293036" y="1357298"/>
            <a:ext cx="11693851" cy="48149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p:nvPicPr>
        <p:blipFill>
          <a:blip r:embed="rId2" cstate="print"/>
          <a:stretch>
            <a:fillRect/>
          </a:stretch>
        </p:blipFill>
        <p:spPr>
          <a:xfrm>
            <a:off x="1854187" y="73945"/>
            <a:ext cx="10337813" cy="647696"/>
          </a:xfrm>
          <a:prstGeom prst="rect">
            <a:avLst/>
          </a:prstGeom>
        </p:spPr>
      </p:pic>
      <p:sp>
        <p:nvSpPr>
          <p:cNvPr id="8" name="TextBox 7"/>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M2-R5 : Web Designing and Publishing</a:t>
            </a:r>
            <a:endParaRPr lang="en-US" sz="1600" dirty="0"/>
          </a:p>
        </p:txBody>
      </p:sp>
      <p:sp>
        <p:nvSpPr>
          <p:cNvPr id="9" name="Action Button: Back or Previous 8">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947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0" y="2743202"/>
            <a:ext cx="9497484" cy="1673225"/>
          </a:xfrm>
        </p:spPr>
        <p:txBody>
          <a:bodyPr anchor="t"/>
          <a:lstStyle>
            <a:lvl1pPr>
              <a:buNone/>
              <a:defRPr sz="3300">
                <a:solidFill>
                  <a:schemeClr val="tx2"/>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8" name="Rectangle 7"/>
          <p:cNvSpPr/>
          <p:nvPr/>
        </p:nvSpPr>
        <p:spPr>
          <a:xfrm>
            <a:off x="0" y="1600200"/>
            <a:ext cx="1727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828800" y="1600200"/>
            <a:ext cx="10363200" cy="4572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hasCustomPrompt="1"/>
          </p:nvPr>
        </p:nvSpPr>
        <p:spPr>
          <a:xfrm>
            <a:off x="1828800" y="1600200"/>
            <a:ext cx="10160000" cy="457200"/>
          </a:xfrm>
        </p:spPr>
        <p:txBody>
          <a:bodyPr/>
          <a:lstStyle>
            <a:lvl1pPr algn="l">
              <a:buNone/>
              <a:defRPr sz="28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7775B55D-256B-4A06-BB38-7D1163D81C12}" type="datetime1">
              <a:rPr lang="en-US" smtClean="0"/>
              <a:t>11/23/2021</a:t>
            </a:fld>
            <a:endParaRPr lang="en-US"/>
          </a:p>
        </p:txBody>
      </p:sp>
      <p:sp>
        <p:nvSpPr>
          <p:cNvPr id="13" name="Slide Number Placeholder 12"/>
          <p:cNvSpPr>
            <a:spLocks noGrp="1"/>
          </p:cNvSpPr>
          <p:nvPr>
            <p:ph type="sldNum" sz="quarter" idx="11"/>
          </p:nvPr>
        </p:nvSpPr>
        <p:spPr>
          <a:xfrm>
            <a:off x="0" y="1638482"/>
            <a:ext cx="1727200" cy="457200"/>
          </a:xfrm>
        </p:spPr>
        <p:txBody>
          <a:bodyPr>
            <a:noAutofit/>
          </a:bodyPr>
          <a:lstStyle>
            <a:lvl1pPr>
              <a:defRPr sz="2800">
                <a:solidFill>
                  <a:srgbClr val="FFFFFF"/>
                </a:solidFill>
              </a:defRPr>
            </a:lvl1pPr>
            <a:extLst/>
          </a:lstStyle>
          <a:p>
            <a:fld id="{2D487EA2-3AC4-4646-AC37-AB7E1F8A84A1}"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747738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4350" y="785794"/>
            <a:ext cx="10871200" cy="457200"/>
          </a:xfrm>
        </p:spPr>
        <p:txBody>
          <a:bodyPr>
            <a:noAutofit/>
          </a:bodyPr>
          <a:lstStyle>
            <a:lvl1pPr>
              <a:defRPr sz="2800"/>
            </a:lvl1pPr>
            <a:extLst/>
          </a:lstStyle>
          <a:p>
            <a:r>
              <a:rPr lang="en-US"/>
              <a:t>Click to edit Master title style</a:t>
            </a:r>
            <a:endParaRPr lang="en-US" dirty="0"/>
          </a:p>
        </p:txBody>
      </p:sp>
      <p:sp>
        <p:nvSpPr>
          <p:cNvPr id="9" name="Content Placeholder 8"/>
          <p:cNvSpPr>
            <a:spLocks noGrp="1"/>
          </p:cNvSpPr>
          <p:nvPr>
            <p:ph sz="quarter" idx="13"/>
          </p:nvPr>
        </p:nvSpPr>
        <p:spPr>
          <a:xfrm>
            <a:off x="293036" y="1357299"/>
            <a:ext cx="5627116" cy="48042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83924" y="1357298"/>
            <a:ext cx="5715040" cy="48757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19F93622-E98D-4FD2-9E4A-18BA9BC1A437}" type="datetime1">
              <a:rPr lang="en-US" smtClean="0"/>
              <a:t>11/23/2021</a:t>
            </a:fld>
            <a:endParaRPr lang="en-US"/>
          </a:p>
        </p:txBody>
      </p:sp>
      <p:sp>
        <p:nvSpPr>
          <p:cNvPr id="10" name="Slide Number Placeholder 9"/>
          <p:cNvSpPr>
            <a:spLocks noGrp="1"/>
          </p:cNvSpPr>
          <p:nvPr>
            <p:ph type="sldNum" sz="quarter" idx="16"/>
          </p:nvPr>
        </p:nvSpPr>
        <p:spPr/>
        <p:txBody>
          <a:bodyPr rtlCol="0">
            <a:noAutofit/>
          </a:bodyPr>
          <a:lstStyle>
            <a:lvl1pPr>
              <a:defRPr sz="2300" b="0"/>
            </a:lvl1pPr>
            <a:extLst/>
          </a:lstStyle>
          <a:p>
            <a:fld id="{2D487EA2-3AC4-4646-AC37-AB7E1F8A84A1}"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pic>
        <p:nvPicPr>
          <p:cNvPr id="3" name="Picture 2"/>
          <p:cNvPicPr>
            <a:picLocks noChangeAspect="1"/>
          </p:cNvPicPr>
          <p:nvPr userDrawn="1"/>
        </p:nvPicPr>
        <p:blipFill>
          <a:blip r:embed="rId2" cstate="print"/>
          <a:stretch>
            <a:fillRect/>
          </a:stretch>
        </p:blipFill>
        <p:spPr>
          <a:xfrm>
            <a:off x="1884944" y="125213"/>
            <a:ext cx="9834831" cy="590550"/>
          </a:xfrm>
          <a:prstGeom prst="rect">
            <a:avLst/>
          </a:prstGeom>
        </p:spPr>
      </p:pic>
      <p:sp>
        <p:nvSpPr>
          <p:cNvPr id="13" name="Action Button: Back or Previous 12">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973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781226"/>
            <a:ext cx="10871200" cy="576072"/>
          </a:xfrm>
        </p:spPr>
        <p:txBody>
          <a:bodyPr anchor="b"/>
          <a:lstStyle>
            <a:lvl1pPr>
              <a:defRPr/>
            </a:lvl1pPr>
            <a:extLst/>
          </a:lstStyle>
          <a:p>
            <a:r>
              <a:rPr lang="en-US" dirty="0"/>
              <a:t>Click to edit Master title style</a:t>
            </a:r>
          </a:p>
        </p:txBody>
      </p:sp>
      <p:sp>
        <p:nvSpPr>
          <p:cNvPr id="11" name="Content Placeholder 10"/>
          <p:cNvSpPr>
            <a:spLocks noGrp="1"/>
          </p:cNvSpPr>
          <p:nvPr>
            <p:ph sz="quarter" idx="13"/>
          </p:nvPr>
        </p:nvSpPr>
        <p:spPr>
          <a:xfrm>
            <a:off x="812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400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a:xfrm>
            <a:off x="2571726" y="6286521"/>
            <a:ext cx="3556000" cy="365125"/>
          </a:xfrm>
        </p:spPr>
        <p:txBody>
          <a:bodyPr rtlCol="0"/>
          <a:lstStyle/>
          <a:p>
            <a:fld id="{6DBFDBA9-FC90-4E37-9B12-1D36EA950FF2}" type="datetime1">
              <a:rPr lang="en-US" smtClean="0"/>
              <a:t>11/23/2021</a:t>
            </a:fld>
            <a:endParaRPr lang="en-US"/>
          </a:p>
        </p:txBody>
      </p:sp>
      <p:sp>
        <p:nvSpPr>
          <p:cNvPr id="12" name="Slide Number Placeholder 11"/>
          <p:cNvSpPr>
            <a:spLocks noGrp="1"/>
          </p:cNvSpPr>
          <p:nvPr>
            <p:ph type="sldNum" sz="quarter" idx="16"/>
          </p:nvPr>
        </p:nvSpPr>
        <p:spPr/>
        <p:txBody>
          <a:bodyPr rtlCol="0"/>
          <a:lstStyle/>
          <a:p>
            <a:fld id="{2D487EA2-3AC4-4646-AC37-AB7E1F8A84A1}" type="slidenum">
              <a:rPr lang="en-US" smtClean="0"/>
              <a:pPr/>
              <a:t>‹#›</a:t>
            </a:fld>
            <a:endParaRPr lang="en-US"/>
          </a:p>
        </p:txBody>
      </p:sp>
      <p:sp>
        <p:nvSpPr>
          <p:cNvPr id="14" name="Footer Placeholder 13"/>
          <p:cNvSpPr>
            <a:spLocks noGrp="1"/>
          </p:cNvSpPr>
          <p:nvPr>
            <p:ph type="ftr" sz="quarter" idx="17"/>
          </p:nvPr>
        </p:nvSpPr>
        <p:spPr>
          <a:xfrm>
            <a:off x="812802" y="6248208"/>
            <a:ext cx="1663674" cy="365125"/>
          </a:xfrm>
        </p:spPr>
        <p:txBody>
          <a:bodyPr rtlCol="0"/>
          <a:lstStyle/>
          <a:p>
            <a:endParaRPr lang="en-US"/>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a:buFontTx/>
              <a:buNone/>
              <a:defRPr sz="2300" b="1">
                <a:solidFill>
                  <a:srgbClr val="FFFFFF"/>
                </a:solidFill>
              </a:defRPr>
            </a:lvl1pPr>
            <a:extLst/>
          </a:lstStyle>
          <a:p>
            <a:pPr lvl="0"/>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a:buFontTx/>
              <a:buNone/>
              <a:defRPr sz="2300" b="1">
                <a:solidFill>
                  <a:srgbClr val="FFFFFF"/>
                </a:solidFill>
              </a:defRPr>
            </a:lvl1pPr>
            <a:extLst/>
          </a:lstStyle>
          <a:p>
            <a:pPr lvl="0"/>
            <a:r>
              <a:rPr lang="en-US"/>
              <a:t>Edit Master text styles</a:t>
            </a:r>
          </a:p>
        </p:txBody>
      </p:sp>
      <p:pic>
        <p:nvPicPr>
          <p:cNvPr id="3" name="Picture 2"/>
          <p:cNvPicPr>
            <a:picLocks noChangeAspect="1"/>
          </p:cNvPicPr>
          <p:nvPr userDrawn="1"/>
        </p:nvPicPr>
        <p:blipFill>
          <a:blip r:embed="rId2" cstate="print"/>
          <a:stretch>
            <a:fillRect/>
          </a:stretch>
        </p:blipFill>
        <p:spPr>
          <a:xfrm>
            <a:off x="1828800" y="26865"/>
            <a:ext cx="9859264" cy="735117"/>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205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25CB07D-52C0-4F54-966B-E577AABB810A}" type="datetime1">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pPr/>
              <a:t>‹#›</a:t>
            </a:fld>
            <a:endParaRPr lang="en-US"/>
          </a:p>
        </p:txBody>
      </p:sp>
      <p:pic>
        <p:nvPicPr>
          <p:cNvPr id="6" name="Picture 5"/>
          <p:cNvPicPr>
            <a:picLocks noChangeAspect="1"/>
          </p:cNvPicPr>
          <p:nvPr userDrawn="1"/>
        </p:nvPicPr>
        <p:blipFill>
          <a:blip r:embed="rId2" cstate="print"/>
          <a:stretch>
            <a:fillRect/>
          </a:stretch>
        </p:blipFill>
        <p:spPr>
          <a:xfrm>
            <a:off x="1893194" y="115911"/>
            <a:ext cx="9775367" cy="590550"/>
          </a:xfrm>
          <a:prstGeom prst="rect">
            <a:avLst/>
          </a:prstGeom>
        </p:spPr>
      </p:pic>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002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EFF30-C5E6-4104-A5F1-3DB569820E27}" type="datetime1">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extLst/>
          </a:lstStyle>
          <a:p>
            <a:fld id="{2D487EA2-3AC4-4646-AC37-AB7E1F8A84A1}" type="slidenum">
              <a:rPr lang="en-US" smtClean="0"/>
              <a:pPr/>
              <a:t>‹#›</a:t>
            </a:fld>
            <a:endParaRPr lang="en-US"/>
          </a:p>
        </p:txBody>
      </p:sp>
    </p:spTree>
    <p:extLst>
      <p:ext uri="{BB962C8B-B14F-4D97-AF65-F5344CB8AC3E}">
        <p14:creationId xmlns:p14="http://schemas.microsoft.com/office/powerpoint/2010/main" val="837433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781226"/>
            <a:ext cx="10871200" cy="457200"/>
          </a:xfrm>
        </p:spPr>
        <p:txBody>
          <a:bodyPr anchor="b"/>
          <a:lstStyle>
            <a:lvl1pPr algn="l">
              <a:buNone/>
              <a:defRPr sz="24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9610775E-75E9-468F-AFE6-7831AA48A61E}"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pPr/>
              <a:t>‹#›</a:t>
            </a:fld>
            <a:endParaRPr lang="en-US"/>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60930" tIns="214573" rIns="160930" bIns="107287"/>
          <a:lstStyle>
            <a:lvl1pPr marL="0" indent="0">
              <a:spcAft>
                <a:spcPts val="1173"/>
              </a:spcAft>
              <a:buNone/>
              <a:defRPr sz="2100"/>
            </a:lvl1pPr>
            <a:lvl2pPr>
              <a:buNone/>
              <a:defRPr sz="1400"/>
            </a:lvl2pPr>
            <a:lvl3pPr>
              <a:buNone/>
              <a:defRPr sz="1200"/>
            </a:lvl3pPr>
            <a:lvl4pPr>
              <a:buNone/>
              <a:defRPr sz="1100"/>
            </a:lvl4pPr>
            <a:lvl5pPr>
              <a:buNone/>
              <a:defRPr sz="1100"/>
            </a:lvl5pPr>
            <a:extLst/>
          </a:lstStyle>
          <a:p>
            <a:pPr lvl="0"/>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 cstate="print"/>
          <a:stretch>
            <a:fillRect/>
          </a:stretch>
        </p:blipFill>
        <p:spPr>
          <a:xfrm>
            <a:off x="1879600" y="176"/>
            <a:ext cx="10155518" cy="705042"/>
          </a:xfrm>
          <a:prstGeom prst="rect">
            <a:avLst/>
          </a:prstGeom>
        </p:spPr>
      </p:pic>
      <p:sp>
        <p:nvSpPr>
          <p:cNvPr id="8" name="TextBox 7"/>
          <p:cNvSpPr txBox="1"/>
          <p:nvPr userDrawn="1"/>
        </p:nvSpPr>
        <p:spPr>
          <a:xfrm>
            <a:off x="5035639" y="120443"/>
            <a:ext cx="6999479" cy="584775"/>
          </a:xfrm>
          <a:prstGeom prst="rect">
            <a:avLst/>
          </a:prstGeom>
          <a:noFill/>
        </p:spPr>
        <p:txBody>
          <a:bodyPr wrap="square" rtlCol="0">
            <a:spAutoFit/>
          </a:bodyPr>
          <a:lstStyle/>
          <a:p>
            <a:r>
              <a:rPr lang="en-US" sz="1600" dirty="0"/>
              <a:t>Course:</a:t>
            </a:r>
            <a:r>
              <a:rPr lang="en-US" sz="1600" baseline="0" dirty="0"/>
              <a:t> </a:t>
            </a:r>
            <a:endParaRPr lang="en-US" sz="1600" baseline="0" dirty="0" smtClean="0"/>
          </a:p>
          <a:p>
            <a:r>
              <a:rPr lang="en-US" sz="1600" baseline="0" dirty="0" smtClean="0"/>
              <a:t>Module:</a:t>
            </a:r>
            <a:endParaRPr lang="en-US" sz="1600" dirty="0"/>
          </a:p>
        </p:txBody>
      </p:sp>
      <p:sp>
        <p:nvSpPr>
          <p:cNvPr id="10" name="Action Button: Back or Previous 9">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141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a:buNone/>
              <a:defRPr sz="3800"/>
            </a:lvl1pPr>
            <a:extLst/>
          </a:lstStyle>
          <a:p>
            <a:r>
              <a:rPr lang="en-US"/>
              <a:t>Click icon to add picture</a:t>
            </a:r>
            <a:endParaRPr lang="en-US"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2000"/>
            </a:lvl1pPr>
            <a:lvl2pPr>
              <a:buFontTx/>
              <a:buNone/>
              <a:defRPr sz="1400"/>
            </a:lvl2pPr>
            <a:lvl3pPr>
              <a:buFontTx/>
              <a:buNone/>
              <a:defRPr sz="1200"/>
            </a:lvl3pPr>
            <a:lvl4pPr>
              <a:buFontTx/>
              <a:buNone/>
              <a:defRPr sz="1100"/>
            </a:lvl4pPr>
            <a:lvl5pPr>
              <a:buFontTx/>
              <a:buNone/>
              <a:defRPr sz="1100"/>
            </a:lvl5pPr>
            <a:extLst/>
          </a:lstStyle>
          <a:p>
            <a:pPr lvl="0"/>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p:nvPr>
        </p:nvSpPr>
        <p:spPr>
          <a:xfrm>
            <a:off x="2133600" y="4724400"/>
            <a:ext cx="9753600" cy="609600"/>
          </a:xfrm>
        </p:spPr>
        <p:txBody>
          <a:bodyPr anchor="ctr"/>
          <a:lstStyle>
            <a:lvl1pPr algn="l">
              <a:buNone/>
              <a:defRPr sz="3300" b="0">
                <a:solidFill>
                  <a:srgbClr val="FFFFFF"/>
                </a:solidFill>
              </a:defRPr>
            </a:lvl1pPr>
            <a:extLst/>
          </a:lstStyle>
          <a:p>
            <a:r>
              <a:rPr lang="en-US"/>
              <a:t>Click to edit Master title style</a:t>
            </a:r>
            <a:endParaRPr lang="en-US"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2" name="Date Placeholder 11"/>
          <p:cNvSpPr>
            <a:spLocks noGrp="1"/>
          </p:cNvSpPr>
          <p:nvPr>
            <p:ph type="dt" sz="half" idx="10"/>
          </p:nvPr>
        </p:nvSpPr>
        <p:spPr>
          <a:xfrm>
            <a:off x="8331200" y="6248401"/>
            <a:ext cx="3556000" cy="365125"/>
          </a:xfrm>
        </p:spPr>
        <p:txBody>
          <a:bodyPr rtlCol="0"/>
          <a:lstStyle/>
          <a:p>
            <a:fld id="{59DEBC35-4C57-4308-B981-9B70B9DCCF74}" type="datetime1">
              <a:rPr lang="en-US" smtClean="0"/>
              <a:t>11/23/2021</a:t>
            </a:fld>
            <a:endParaRPr lang="en-US"/>
          </a:p>
        </p:txBody>
      </p:sp>
      <p:sp>
        <p:nvSpPr>
          <p:cNvPr id="13" name="Slide Number Placeholder 12"/>
          <p:cNvSpPr>
            <a:spLocks noGrp="1"/>
          </p:cNvSpPr>
          <p:nvPr>
            <p:ph type="sldNum" sz="quarter" idx="11"/>
          </p:nvPr>
        </p:nvSpPr>
        <p:spPr>
          <a:xfrm>
            <a:off x="0" y="4667250"/>
            <a:ext cx="1930400" cy="663579"/>
          </a:xfrm>
        </p:spPr>
        <p:txBody>
          <a:bodyPr rtlCol="0"/>
          <a:lstStyle>
            <a:lvl1pPr>
              <a:defRPr sz="3300"/>
            </a:lvl1pPr>
            <a:extLst/>
          </a:lstStyle>
          <a:p>
            <a:fld id="{2D487EA2-3AC4-4646-AC37-AB7E1F8A84A1}" type="slidenum">
              <a:rPr lang="en-US" smtClean="0"/>
              <a:pPr/>
              <a:t>‹#›</a:t>
            </a:fld>
            <a:endParaRPr lang="en-US"/>
          </a:p>
        </p:txBody>
      </p:sp>
      <p:sp>
        <p:nvSpPr>
          <p:cNvPr id="14" name="Footer Placeholder 13"/>
          <p:cNvSpPr>
            <a:spLocks noGrp="1"/>
          </p:cNvSpPr>
          <p:nvPr>
            <p:ph type="ftr" sz="quarter" idx="12"/>
          </p:nvPr>
        </p:nvSpPr>
        <p:spPr>
          <a:xfrm>
            <a:off x="2133600" y="6248208"/>
            <a:ext cx="6096000" cy="365125"/>
          </a:xfrm>
        </p:spPr>
        <p:txBody>
          <a:bodyPr rtlCol="0"/>
          <a:lstStyle/>
          <a:p>
            <a:endParaRPr lang="en-US"/>
          </a:p>
        </p:txBody>
      </p:sp>
    </p:spTree>
    <p:extLst>
      <p:ext uri="{BB962C8B-B14F-4D97-AF65-F5344CB8AC3E}">
        <p14:creationId xmlns:p14="http://schemas.microsoft.com/office/powerpoint/2010/main" val="3818801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Olevel_M2R5_WDP_Unit1_NIELIT_Gorakhpur.pptx#-1,2,Contents to be covered . . ."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85709" y="1214423"/>
            <a:ext cx="11715833" cy="4912058"/>
          </a:xfrm>
          <a:prstGeom prst="rect">
            <a:avLst/>
          </a:prstGeom>
        </p:spPr>
        <p:txBody>
          <a:bodyPr vert="horz" lIns="107287" tIns="53643" rIns="107287" bIns="53643">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4095737" y="6207148"/>
            <a:ext cx="3556000" cy="365125"/>
          </a:xfrm>
          <a:prstGeom prst="rect">
            <a:avLst/>
          </a:prstGeom>
        </p:spPr>
        <p:txBody>
          <a:bodyPr vert="horz" lIns="107287" tIns="53643" rIns="107287" bIns="53643" anchor="ctr" anchorCtr="0"/>
          <a:lstStyle>
            <a:lvl1pPr algn="l">
              <a:defRPr sz="1600">
                <a:solidFill>
                  <a:schemeClr val="tx2"/>
                </a:solidFill>
              </a:defRPr>
            </a:lvl1pPr>
            <a:extLst/>
          </a:lstStyle>
          <a:p>
            <a:fld id="{CA7AA7C2-4EE5-4A2D-AC76-E6A60644A1EB}" type="datetime1">
              <a:rPr lang="en-US" smtClean="0"/>
              <a:t>11/23/2021</a:t>
            </a:fld>
            <a:endParaRPr lang="en-US"/>
          </a:p>
        </p:txBody>
      </p:sp>
      <p:sp>
        <p:nvSpPr>
          <p:cNvPr id="3" name="Footer Placeholder 2"/>
          <p:cNvSpPr>
            <a:spLocks noGrp="1"/>
          </p:cNvSpPr>
          <p:nvPr>
            <p:ph type="ftr" sz="quarter" idx="3"/>
          </p:nvPr>
        </p:nvSpPr>
        <p:spPr>
          <a:xfrm>
            <a:off x="812803" y="6248208"/>
            <a:ext cx="2901932" cy="365125"/>
          </a:xfrm>
          <a:prstGeom prst="rect">
            <a:avLst/>
          </a:prstGeom>
        </p:spPr>
        <p:txBody>
          <a:bodyPr vert="horz" lIns="107287" tIns="53643" rIns="107287" bIns="53643" anchor="ctr"/>
          <a:lstStyle>
            <a:lvl1pPr algn="l">
              <a:defRPr sz="1600">
                <a:solidFill>
                  <a:schemeClr val="tx2"/>
                </a:solidFill>
              </a:defRPr>
            </a:lvl1pPr>
            <a:extLst/>
          </a:lstStyle>
          <a:p>
            <a:endParaRPr lang="en-US"/>
          </a:p>
        </p:txBody>
      </p:sp>
      <p:sp>
        <p:nvSpPr>
          <p:cNvPr id="8" name="Rectangle 7"/>
          <p:cNvSpPr/>
          <p:nvPr/>
        </p:nvSpPr>
        <p:spPr>
          <a:xfrm>
            <a:off x="0" y="761981"/>
            <a:ext cx="711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787399" y="761982"/>
            <a:ext cx="11214142" cy="45244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3" name="Slide Number Placeholder 22"/>
          <p:cNvSpPr>
            <a:spLocks noGrp="1"/>
          </p:cNvSpPr>
          <p:nvPr>
            <p:ph type="sldNum" sz="quarter" idx="4"/>
          </p:nvPr>
        </p:nvSpPr>
        <p:spPr>
          <a:xfrm>
            <a:off x="0" y="761983"/>
            <a:ext cx="711200" cy="457200"/>
          </a:xfrm>
          <a:prstGeom prst="rect">
            <a:avLst/>
          </a:prstGeom>
        </p:spPr>
        <p:txBody>
          <a:bodyPr vert="horz" lIns="107287" tIns="53643" rIns="107287" bIns="53643" anchor="ctr" anchorCtr="0">
            <a:normAutofit/>
          </a:bodyPr>
          <a:lstStyle>
            <a:lvl1pPr algn="ctr">
              <a:defRPr sz="2300" b="0">
                <a:solidFill>
                  <a:srgbClr val="002060"/>
                </a:solidFill>
                <a:latin typeface="Times New Roman" pitchFamily="18" charset="0"/>
                <a:cs typeface="Times New Roman" pitchFamily="18" charset="0"/>
              </a:defRPr>
            </a:lvl1pPr>
            <a:extLst/>
          </a:lstStyle>
          <a:p>
            <a:fld id="{2D487EA2-3AC4-4646-AC37-AB7E1F8A84A1}" type="slidenum">
              <a:rPr lang="en-US" smtClean="0"/>
              <a:pPr/>
              <a:t>‹#›</a:t>
            </a:fld>
            <a:endParaRPr lang="en-US"/>
          </a:p>
        </p:txBody>
      </p:sp>
      <p:sp>
        <p:nvSpPr>
          <p:cNvPr id="22" name="Title Placeholder 21"/>
          <p:cNvSpPr>
            <a:spLocks noGrp="1"/>
          </p:cNvSpPr>
          <p:nvPr>
            <p:ph type="title"/>
          </p:nvPr>
        </p:nvSpPr>
        <p:spPr>
          <a:xfrm>
            <a:off x="1320800" y="761982"/>
            <a:ext cx="10680741" cy="452441"/>
          </a:xfrm>
          <a:prstGeom prst="rect">
            <a:avLst/>
          </a:prstGeom>
        </p:spPr>
        <p:txBody>
          <a:bodyPr vert="horz" lIns="107287" tIns="53643" rIns="107287" bIns="53643" anchor="b">
            <a:noAutofit/>
          </a:bodyPr>
          <a:lstStyle/>
          <a:p>
            <a:r>
              <a:rPr lang="en-US" dirty="0"/>
              <a:t>Click to edit Master title style</a:t>
            </a:r>
          </a:p>
        </p:txBody>
      </p:sp>
      <p:pic>
        <p:nvPicPr>
          <p:cNvPr id="15" name="Picture 2" descr="C:\Users\PHOENIX\Pictures\nielit-logo.png"/>
          <p:cNvPicPr>
            <a:picLocks noChangeAspect="1" noChangeArrowheads="1"/>
          </p:cNvPicPr>
          <p:nvPr/>
        </p:nvPicPr>
        <p:blipFill>
          <a:blip r:embed="rId13" cstate="print"/>
          <a:srcRect/>
          <a:stretch>
            <a:fillRect/>
          </a:stretch>
        </p:blipFill>
        <p:spPr bwMode="auto">
          <a:xfrm>
            <a:off x="75416" y="-24"/>
            <a:ext cx="1604388" cy="691893"/>
          </a:xfrm>
          <a:prstGeom prst="rect">
            <a:avLst/>
          </a:prstGeom>
          <a:noFill/>
        </p:spPr>
      </p:pic>
      <p:sp>
        <p:nvSpPr>
          <p:cNvPr id="26" name="TextBox 25"/>
          <p:cNvSpPr txBox="1"/>
          <p:nvPr/>
        </p:nvSpPr>
        <p:spPr>
          <a:xfrm>
            <a:off x="5304686" y="357166"/>
            <a:ext cx="6221906" cy="416110"/>
          </a:xfrm>
          <a:prstGeom prst="rect">
            <a:avLst/>
          </a:prstGeom>
          <a:noFill/>
        </p:spPr>
        <p:txBody>
          <a:bodyPr wrap="square" lIns="107287" tIns="53643" rIns="107287" bIns="53643" rtlCol="0">
            <a:spAutoFit/>
          </a:bodyPr>
          <a:lstStyle/>
          <a:p>
            <a:pPr algn="r"/>
            <a:r>
              <a:rPr lang="en-US" sz="2000" b="0" dirty="0">
                <a:latin typeface="Times New Roman" pitchFamily="18" charset="0"/>
                <a:cs typeface="Times New Roman" pitchFamily="18" charset="0"/>
              </a:rPr>
              <a:t>Module: M2-R5:</a:t>
            </a:r>
            <a:r>
              <a:rPr lang="en-US" sz="2000" b="0" baseline="0" dirty="0">
                <a:latin typeface="Times New Roman" pitchFamily="18" charset="0"/>
                <a:cs typeface="Times New Roman" pitchFamily="18" charset="0"/>
              </a:rPr>
              <a:t> </a:t>
            </a:r>
            <a:r>
              <a:rPr lang="en-US" sz="2000" b="0" dirty="0">
                <a:latin typeface="Times New Roman" pitchFamily="18" charset="0"/>
                <a:cs typeface="Times New Roman" pitchFamily="18" charset="0"/>
              </a:rPr>
              <a:t>Web Designing &amp; Publishing </a:t>
            </a:r>
          </a:p>
        </p:txBody>
      </p:sp>
      <p:sp>
        <p:nvSpPr>
          <p:cNvPr id="27" name="TextBox 26"/>
          <p:cNvSpPr txBox="1"/>
          <p:nvPr/>
        </p:nvSpPr>
        <p:spPr>
          <a:xfrm>
            <a:off x="1875662" y="61907"/>
            <a:ext cx="3818603" cy="385333"/>
          </a:xfrm>
          <a:prstGeom prst="rect">
            <a:avLst/>
          </a:prstGeom>
          <a:noFill/>
        </p:spPr>
        <p:txBody>
          <a:bodyPr wrap="square" lIns="107287" tIns="53643" rIns="107287" bIns="53643" rtlCol="0">
            <a:spAutoFit/>
          </a:bodyPr>
          <a:lstStyle/>
          <a:p>
            <a:pPr marL="0" marR="0" lvl="4" indent="0" algn="ct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1800" b="1" dirty="0">
                <a:latin typeface="Times New Roman" pitchFamily="18" charset="0"/>
                <a:cs typeface="Times New Roman" pitchFamily="18" charset="0"/>
              </a:rPr>
              <a:t>[Unit 1: Introduction</a:t>
            </a:r>
            <a:r>
              <a:rPr lang="en-US" sz="1800" b="1" baseline="0" dirty="0">
                <a:latin typeface="Times New Roman" pitchFamily="18" charset="0"/>
                <a:cs typeface="Times New Roman" pitchFamily="18" charset="0"/>
              </a:rPr>
              <a:t> to Web Design</a:t>
            </a:r>
            <a:r>
              <a:rPr lang="en-US" sz="1800" b="1" dirty="0">
                <a:latin typeface="Times New Roman" pitchFamily="18" charset="0"/>
                <a:cs typeface="Times New Roman" pitchFamily="18" charset="0"/>
              </a:rPr>
              <a:t>]</a:t>
            </a:r>
          </a:p>
        </p:txBody>
      </p:sp>
      <p:sp>
        <p:nvSpPr>
          <p:cNvPr id="28" name="TextBox 27"/>
          <p:cNvSpPr txBox="1"/>
          <p:nvPr/>
        </p:nvSpPr>
        <p:spPr>
          <a:xfrm>
            <a:off x="5304687" y="1"/>
            <a:ext cx="4835803" cy="431499"/>
          </a:xfrm>
          <a:prstGeom prst="rect">
            <a:avLst/>
          </a:prstGeom>
          <a:noFill/>
        </p:spPr>
        <p:txBody>
          <a:bodyPr wrap="square" lIns="107287" tIns="53643" rIns="107287" bIns="53643" rtlCol="0">
            <a:spAutoFit/>
          </a:bodyPr>
          <a:lstStyle/>
          <a:p>
            <a:pPr marL="0" marR="0" lvl="4" indent="0" algn="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2100" b="0" dirty="0">
                <a:latin typeface="Times New Roman" pitchFamily="18" charset="0"/>
                <a:cs typeface="Times New Roman" pitchFamily="18" charset="0"/>
              </a:rPr>
              <a:t>     Course: NIELIT ‘O’ Level (IT)</a:t>
            </a:r>
          </a:p>
        </p:txBody>
      </p:sp>
      <p:pic>
        <p:nvPicPr>
          <p:cNvPr id="16" name="Picture 15" descr="home-2741413_960_720.png">
            <a:hlinkClick r:id="rId14" action="ppaction://hlinkpres?slideindex=2&amp;slidetitle=Contents to be covered . . ."/>
          </p:cNvPr>
          <p:cNvPicPr>
            <a:picLocks noChangeAspect="1"/>
          </p:cNvPicPr>
          <p:nvPr/>
        </p:nvPicPr>
        <p:blipFill>
          <a:blip r:embed="rId15" cstate="print"/>
          <a:stretch>
            <a:fillRect/>
          </a:stretch>
        </p:blipFill>
        <p:spPr>
          <a:xfrm>
            <a:off x="11336256" y="785794"/>
            <a:ext cx="562708" cy="457200"/>
          </a:xfrm>
          <a:prstGeom prst="rect">
            <a:avLst/>
          </a:prstGeom>
        </p:spPr>
      </p:pic>
      <p:pic>
        <p:nvPicPr>
          <p:cNvPr id="2" name="Picture 1"/>
          <p:cNvPicPr>
            <a:picLocks noChangeAspect="1"/>
          </p:cNvPicPr>
          <p:nvPr userDrawn="1"/>
        </p:nvPicPr>
        <p:blipFill>
          <a:blip r:embed="rId16" cstate="print"/>
          <a:stretch>
            <a:fillRect/>
          </a:stretch>
        </p:blipFill>
        <p:spPr>
          <a:xfrm>
            <a:off x="1875662" y="61908"/>
            <a:ext cx="9650930" cy="672198"/>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385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800" decel="100000"/>
                                        <p:tgtEl>
                                          <p:spTgt spid="22"/>
                                        </p:tgtEl>
                                      </p:cBhvr>
                                    </p:animEffect>
                                    <p:anim calcmode="lin" valueType="num">
                                      <p:cBhvr>
                                        <p:cTn id="8" dur="800" decel="100000" fill="hold"/>
                                        <p:tgtEl>
                                          <p:spTgt spid="22"/>
                                        </p:tgtEl>
                                        <p:attrNameLst>
                                          <p:attrName>style.rotation</p:attrName>
                                        </p:attrNameLst>
                                      </p:cBhvr>
                                      <p:tavLst>
                                        <p:tav tm="0">
                                          <p:val>
                                            <p:fltVal val="-90"/>
                                          </p:val>
                                        </p:tav>
                                        <p:tav tm="100000">
                                          <p:val>
                                            <p:fltVal val="0"/>
                                          </p:val>
                                        </p:tav>
                                      </p:tavLst>
                                    </p:anim>
                                    <p:anim calcmode="lin" valueType="num">
                                      <p:cBhvr>
                                        <p:cTn id="9" dur="800" decel="100000" fill="hold"/>
                                        <p:tgtEl>
                                          <p:spTgt spid="22"/>
                                        </p:tgtEl>
                                        <p:attrNameLst>
                                          <p:attrName>ppt_x</p:attrName>
                                        </p:attrNameLst>
                                      </p:cBhvr>
                                      <p:tavLst>
                                        <p:tav tm="0">
                                          <p:val>
                                            <p:strVal val="#ppt_x+0.4"/>
                                          </p:val>
                                        </p:tav>
                                        <p:tav tm="100000">
                                          <p:val>
                                            <p:strVal val="#ppt_x-0.05"/>
                                          </p:val>
                                        </p:tav>
                                      </p:tavLst>
                                    </p:anim>
                                    <p:anim calcmode="lin" valueType="num">
                                      <p:cBhvr>
                                        <p:cTn id="10" dur="800" decel="100000" fill="hold"/>
                                        <p:tgtEl>
                                          <p:spTgt spid="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1000"/>
                                        <p:tgtEl>
                                          <p:spTgt spid="13">
                                            <p:txEl>
                                              <p:pRg st="0" end="0"/>
                                            </p:txEl>
                                          </p:spTgt>
                                        </p:tgtEl>
                                      </p:cBhvr>
                                    </p:animEffect>
                                    <p:anim calcmode="lin" valueType="num">
                                      <p:cBhvr>
                                        <p:cTn id="1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1000"/>
                                        <p:tgtEl>
                                          <p:spTgt spid="13">
                                            <p:txEl>
                                              <p:pRg st="1" end="1"/>
                                            </p:txEl>
                                          </p:spTgt>
                                        </p:tgtEl>
                                      </p:cBhvr>
                                    </p:animEffect>
                                    <p:anim calcmode="lin" valueType="num">
                                      <p:cBhvr>
                                        <p:cTn id="2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fade">
                                      <p:cBhvr>
                                        <p:cTn id="27" dur="1000"/>
                                        <p:tgtEl>
                                          <p:spTgt spid="13">
                                            <p:txEl>
                                              <p:pRg st="2" end="2"/>
                                            </p:txEl>
                                          </p:spTgt>
                                        </p:tgtEl>
                                      </p:cBhvr>
                                    </p:animEffect>
                                    <p:anim calcmode="lin" valueType="num">
                                      <p:cBhvr>
                                        <p:cTn id="2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3">
                                            <p:txEl>
                                              <p:pRg st="3" end="3"/>
                                            </p:txEl>
                                          </p:spTgt>
                                        </p:tgtEl>
                                        <p:attrNameLst>
                                          <p:attrName>style.visibility</p:attrName>
                                        </p:attrNameLst>
                                      </p:cBhvr>
                                      <p:to>
                                        <p:strVal val="visible"/>
                                      </p:to>
                                    </p:set>
                                    <p:animEffect transition="in" filter="fade">
                                      <p:cBhvr>
                                        <p:cTn id="32" dur="1000"/>
                                        <p:tgtEl>
                                          <p:spTgt spid="13">
                                            <p:txEl>
                                              <p:pRg st="3" end="3"/>
                                            </p:txEl>
                                          </p:spTgt>
                                        </p:tgtEl>
                                      </p:cBhvr>
                                    </p:animEffect>
                                    <p:anim calcmode="lin" valueType="num">
                                      <p:cBhvr>
                                        <p:cTn id="3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3">
                                            <p:txEl>
                                              <p:pRg st="4" end="4"/>
                                            </p:txEl>
                                          </p:spTgt>
                                        </p:tgtEl>
                                        <p:attrNameLst>
                                          <p:attrName>style.visibility</p:attrName>
                                        </p:attrNameLst>
                                      </p:cBhvr>
                                      <p:to>
                                        <p:strVal val="visible"/>
                                      </p:to>
                                    </p:set>
                                    <p:animEffect transition="in" filter="fade">
                                      <p:cBhvr>
                                        <p:cTn id="37" dur="1000"/>
                                        <p:tgtEl>
                                          <p:spTgt spid="13">
                                            <p:txEl>
                                              <p:pRg st="4" end="4"/>
                                            </p:txEl>
                                          </p:spTgt>
                                        </p:tgtEl>
                                      </p:cBhvr>
                                    </p:animEffect>
                                    <p:anim calcmode="lin" valueType="num">
                                      <p:cBhvr>
                                        <p:cTn id="3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p:bldLst>
  </p:timing>
  <p:hf hdr="0" ftr="0" dt="0"/>
  <p:txStyles>
    <p:titleStyle>
      <a:lvl1pPr algn="l" rtl="0" eaLnBrk="1" latinLnBrk="0" hangingPunct="1">
        <a:spcBef>
          <a:spcPct val="0"/>
        </a:spcBef>
        <a:buNone/>
        <a:defRPr sz="2800" kern="1200">
          <a:solidFill>
            <a:schemeClr val="bg1"/>
          </a:solidFill>
          <a:latin typeface="Times New Roman" pitchFamily="18" charset="0"/>
          <a:ea typeface="+mj-ea"/>
          <a:cs typeface="Times New Roman" pitchFamily="18" charset="0"/>
        </a:defRPr>
      </a:lvl1pPr>
      <a:extLst/>
    </p:titleStyle>
    <p:bodyStyle>
      <a:lvl1pPr marL="375503" indent="-375503" algn="l" rtl="0" eaLnBrk="1" latinLnBrk="0" hangingPunct="1">
        <a:spcBef>
          <a:spcPts val="821"/>
        </a:spcBef>
        <a:buClr>
          <a:schemeClr val="accent2"/>
        </a:buClr>
        <a:buSzPct val="60000"/>
        <a:buFont typeface="Wingdings"/>
        <a:buChar char=""/>
        <a:defRPr sz="2100" kern="1200">
          <a:solidFill>
            <a:schemeClr val="tx1"/>
          </a:solidFill>
          <a:latin typeface="Times New Roman" pitchFamily="18" charset="0"/>
          <a:ea typeface="+mn-ea"/>
          <a:cs typeface="Times New Roman" pitchFamily="18" charset="0"/>
        </a:defRPr>
      </a:lvl1pPr>
      <a:lvl2pPr marL="751006" indent="-321860" algn="l" rtl="0" eaLnBrk="1" latinLnBrk="0" hangingPunct="1">
        <a:spcBef>
          <a:spcPts val="645"/>
        </a:spcBef>
        <a:buClr>
          <a:schemeClr val="accent1"/>
        </a:buClr>
        <a:buSzPct val="70000"/>
        <a:buFont typeface="Wingdings 2"/>
        <a:buChar char=""/>
        <a:defRPr sz="2100" kern="1200">
          <a:solidFill>
            <a:schemeClr val="tx1"/>
          </a:solidFill>
          <a:latin typeface="Times New Roman" pitchFamily="18" charset="0"/>
          <a:ea typeface="+mn-ea"/>
          <a:cs typeface="Times New Roman" pitchFamily="18" charset="0"/>
        </a:defRPr>
      </a:lvl2pPr>
      <a:lvl3pPr marL="1072866" indent="-268216" algn="l" rtl="0" eaLnBrk="1" latinLnBrk="0" hangingPunct="1">
        <a:spcBef>
          <a:spcPts val="587"/>
        </a:spcBef>
        <a:buClr>
          <a:schemeClr val="accent2"/>
        </a:buClr>
        <a:buSzPct val="75000"/>
        <a:buFont typeface="Wingdings"/>
        <a:buChar char=""/>
        <a:defRPr sz="2100" kern="1200">
          <a:solidFill>
            <a:schemeClr val="tx1"/>
          </a:solidFill>
          <a:latin typeface="Times New Roman" pitchFamily="18" charset="0"/>
          <a:ea typeface="+mn-ea"/>
          <a:cs typeface="Times New Roman" pitchFamily="18" charset="0"/>
        </a:defRPr>
      </a:lvl3pPr>
      <a:lvl4pPr marL="1609298" indent="-268216" algn="l" rtl="0" eaLnBrk="1" latinLnBrk="0" hangingPunct="1">
        <a:spcBef>
          <a:spcPts val="469"/>
        </a:spcBef>
        <a:buClr>
          <a:schemeClr val="accent3"/>
        </a:buClr>
        <a:buSzPct val="75000"/>
        <a:buFont typeface="Wingdings"/>
        <a:buChar char=""/>
        <a:defRPr sz="2100" kern="1200">
          <a:solidFill>
            <a:schemeClr val="tx1"/>
          </a:solidFill>
          <a:latin typeface="Times New Roman" pitchFamily="18" charset="0"/>
          <a:ea typeface="+mn-ea"/>
          <a:cs typeface="Times New Roman" pitchFamily="18" charset="0"/>
        </a:defRPr>
      </a:lvl4pPr>
      <a:lvl5pPr marL="2145731" indent="-268216" algn="l" rtl="0" eaLnBrk="1" latinLnBrk="0" hangingPunct="1">
        <a:spcBef>
          <a:spcPts val="469"/>
        </a:spcBef>
        <a:buClr>
          <a:schemeClr val="accent4"/>
        </a:buClr>
        <a:buSzPct val="65000"/>
        <a:buFont typeface="Wingdings"/>
        <a:buChar char=""/>
        <a:defRPr sz="2100" kern="1200">
          <a:solidFill>
            <a:schemeClr val="tx1"/>
          </a:solidFill>
          <a:latin typeface="Times New Roman" pitchFamily="18" charset="0"/>
          <a:ea typeface="+mn-ea"/>
          <a:cs typeface="Times New Roman" pitchFamily="18" charset="0"/>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19B0-98A0-4F0D-84F6-A7A6BB41F462}"/>
              </a:ext>
            </a:extLst>
          </p:cNvPr>
          <p:cNvSpPr>
            <a:spLocks noGrp="1"/>
          </p:cNvSpPr>
          <p:nvPr>
            <p:ph type="ctrTitle"/>
          </p:nvPr>
        </p:nvSpPr>
        <p:spPr/>
        <p:txBody>
          <a:bodyPr>
            <a:normAutofit/>
          </a:bodyPr>
          <a:lstStyle/>
          <a:p>
            <a:r>
              <a:rPr lang="en-US" sz="4000" dirty="0">
                <a:latin typeface="Arial" panose="020B0604020202020204" pitchFamily="34" charset="0"/>
                <a:cs typeface="Arial" panose="020B0604020202020204" pitchFamily="34" charset="0"/>
              </a:rPr>
              <a:t>File and Printer sharing in Windows NT Environment </a:t>
            </a:r>
          </a:p>
        </p:txBody>
      </p:sp>
      <p:sp>
        <p:nvSpPr>
          <p:cNvPr id="3" name="Subtitle 2">
            <a:extLst>
              <a:ext uri="{FF2B5EF4-FFF2-40B4-BE49-F238E27FC236}">
                <a16:creationId xmlns:a16="http://schemas.microsoft.com/office/drawing/2014/main" id="{1A7EEA48-BFE4-4B38-B6C7-BFD6FB0CBDB1}"/>
              </a:ext>
            </a:extLst>
          </p:cNvPr>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
        <p:nvSpPr>
          <p:cNvPr id="5" name="TextBox 4"/>
          <p:cNvSpPr txBox="1"/>
          <p:nvPr/>
        </p:nvSpPr>
        <p:spPr>
          <a:xfrm>
            <a:off x="1883391" y="1"/>
            <a:ext cx="10208525" cy="1323439"/>
          </a:xfrm>
          <a:prstGeom prst="rect">
            <a:avLst/>
          </a:prstGeom>
          <a:noFill/>
        </p:spPr>
        <p:txBody>
          <a:bodyPr wrap="square" rtlCol="0">
            <a:spAutoFit/>
          </a:bodyPr>
          <a:lstStyle/>
          <a:p>
            <a:pPr algn="ctr"/>
            <a:r>
              <a:rPr lang="en-US" sz="2000" b="1" dirty="0">
                <a:solidFill>
                  <a:schemeClr val="bg1"/>
                </a:solidFill>
              </a:rPr>
              <a:t>NATIONAL INSTITUTE OF ELECTRONICS AND INFORMATION TECHNOLOGY</a:t>
            </a:r>
          </a:p>
          <a:p>
            <a:pPr algn="ctr"/>
            <a:r>
              <a:rPr lang="en-US" sz="2000" dirty="0" smtClean="0">
                <a:solidFill>
                  <a:schemeClr val="bg1"/>
                </a:solidFill>
              </a:rPr>
              <a:t>Birla Farms, Bada Phull, Ropar</a:t>
            </a:r>
            <a:endParaRPr lang="en-US" sz="2000" dirty="0">
              <a:solidFill>
                <a:schemeClr val="bg1"/>
              </a:solidFill>
            </a:endParaRPr>
          </a:p>
          <a:p>
            <a:endParaRPr lang="en-US" sz="2000" dirty="0"/>
          </a:p>
          <a:p>
            <a:endParaRPr lang="en-US" sz="2000" dirty="0"/>
          </a:p>
        </p:txBody>
      </p:sp>
      <p:sp>
        <p:nvSpPr>
          <p:cNvPr id="6" name="TextBox 5"/>
          <p:cNvSpPr txBox="1"/>
          <p:nvPr/>
        </p:nvSpPr>
        <p:spPr>
          <a:xfrm>
            <a:off x="1924334" y="5057336"/>
            <a:ext cx="8843750" cy="2123658"/>
          </a:xfrm>
          <a:prstGeom prst="rect">
            <a:avLst/>
          </a:prstGeom>
          <a:noFill/>
        </p:spPr>
        <p:txBody>
          <a:bodyPr wrap="square" rtlCol="0">
            <a:spAutoFit/>
          </a:bodyPr>
          <a:lstStyle/>
          <a:p>
            <a:pPr algn="ctr"/>
            <a:r>
              <a:rPr lang="en-IN" sz="4400" b="1" dirty="0" smtClean="0">
                <a:solidFill>
                  <a:schemeClr val="bg1"/>
                </a:solidFill>
                <a:latin typeface="Times New Roman" pitchFamily="18" charset="0"/>
                <a:cs typeface="Times New Roman" pitchFamily="18" charset="0"/>
              </a:rPr>
              <a:t>NIELIT ‘O’-Level</a:t>
            </a:r>
          </a:p>
          <a:p>
            <a:pPr algn="ctr"/>
            <a:r>
              <a:rPr lang="en-IN" sz="4400" b="1" dirty="0" smtClean="0">
                <a:solidFill>
                  <a:schemeClr val="bg1"/>
                </a:solidFill>
                <a:latin typeface="Times New Roman" pitchFamily="18" charset="0"/>
                <a:cs typeface="Times New Roman" pitchFamily="18" charset="0"/>
              </a:rPr>
              <a:t>IT Tools and Network basics</a:t>
            </a:r>
            <a:endParaRPr lang="en-IN" sz="4400" dirty="0">
              <a:solidFill>
                <a:schemeClr val="bg1"/>
              </a:solidFill>
              <a:latin typeface="Times New Roman" pitchFamily="18" charset="0"/>
              <a:cs typeface="Times New Roman" pitchFamily="18" charset="0"/>
            </a:endParaRPr>
          </a:p>
          <a:p>
            <a:pPr algn="ctr"/>
            <a:endParaRPr lang="en-US" sz="4400" dirty="0"/>
          </a:p>
        </p:txBody>
      </p:sp>
    </p:spTree>
    <p:extLst>
      <p:ext uri="{BB962C8B-B14F-4D97-AF65-F5344CB8AC3E}">
        <p14:creationId xmlns:p14="http://schemas.microsoft.com/office/powerpoint/2010/main" val="318025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Creating Pivot Tables</a:t>
            </a:r>
            <a:endParaRPr lang="en-IN" dirty="0"/>
          </a:p>
        </p:txBody>
      </p:sp>
      <p:sp>
        <p:nvSpPr>
          <p:cNvPr id="3" name="Content Placeholder 2"/>
          <p:cNvSpPr>
            <a:spLocks noGrp="1"/>
          </p:cNvSpPr>
          <p:nvPr>
            <p:ph idx="1"/>
          </p:nvPr>
        </p:nvSpPr>
        <p:spPr/>
        <p:txBody>
          <a:bodyPr/>
          <a:lstStyle/>
          <a:p>
            <a:pPr algn="just"/>
            <a:r>
              <a:rPr lang="en-US" dirty="0"/>
              <a:t>The pivot table is created in a new sheet. Now we get a summary of the sum of sales for each employee.</a:t>
            </a:r>
          </a:p>
          <a:p>
            <a:pPr marL="0" indent="0">
              <a:buNone/>
            </a:pPr>
            <a:r>
              <a:rPr lang="en-US" dirty="0" smtClean="0"/>
              <a:t/>
            </a:r>
            <a:br>
              <a:rPr lang="en-US" dirty="0" smtClean="0"/>
            </a:br>
            <a:endParaRPr lang="en-IN" dirty="0"/>
          </a:p>
        </p:txBody>
      </p:sp>
      <p:pic>
        <p:nvPicPr>
          <p:cNvPr id="5122" name="Picture 2" descr="https://elearn.ellak.gr/pluginfile.php/4766/mod_page/content/8/calc-pivot-table-result-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2733" y="2500277"/>
            <a:ext cx="3805564" cy="333214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10</a:t>
            </a:fld>
            <a:endParaRPr lang="en-US" dirty="0"/>
          </a:p>
        </p:txBody>
      </p:sp>
    </p:spTree>
    <p:extLst>
      <p:ext uri="{BB962C8B-B14F-4D97-AF65-F5344CB8AC3E}">
        <p14:creationId xmlns:p14="http://schemas.microsoft.com/office/powerpoint/2010/main" val="20806702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Pivot Table Layout</a:t>
            </a:r>
            <a:endParaRPr lang="en-IN" dirty="0"/>
          </a:p>
        </p:txBody>
      </p:sp>
      <p:sp>
        <p:nvSpPr>
          <p:cNvPr id="3" name="Content Placeholder 2"/>
          <p:cNvSpPr>
            <a:spLocks noGrp="1"/>
          </p:cNvSpPr>
          <p:nvPr>
            <p:ph idx="1"/>
          </p:nvPr>
        </p:nvSpPr>
        <p:spPr/>
        <p:txBody>
          <a:bodyPr/>
          <a:lstStyle/>
          <a:p>
            <a:pPr marL="0" indent="0">
              <a:buNone/>
            </a:pPr>
            <a:r>
              <a:rPr lang="en-IN" b="1" dirty="0"/>
              <a:t>Pivot Table Layout</a:t>
            </a:r>
          </a:p>
          <a:p>
            <a:r>
              <a:rPr lang="en-US" dirty="0"/>
              <a:t>The layout of the pivot table is divided into 4 parts: Rows, Columns, Data and Page. If you understand the layout you will be able to create more complex pivot tables and extract important information from your data.</a:t>
            </a:r>
            <a:r>
              <a:rPr lang="en-IN" dirty="0" smtClean="0"/>
              <a:t/>
            </a:r>
            <a:br>
              <a:rPr lang="en-IN" dirty="0" smtClean="0"/>
            </a:br>
            <a:endParaRPr lang="en-IN" dirty="0"/>
          </a:p>
        </p:txBody>
      </p:sp>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11</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09816" y="2991405"/>
            <a:ext cx="8146660" cy="2916789"/>
          </a:xfrm>
          <a:prstGeom prst="rect">
            <a:avLst/>
          </a:prstGeom>
          <a:noFill/>
          <a:ln w="9525">
            <a:noFill/>
            <a:miter lim="800000"/>
            <a:headEnd/>
            <a:tailEnd/>
          </a:ln>
        </p:spPr>
      </p:pic>
      <p:sp>
        <p:nvSpPr>
          <p:cNvPr id="7" name="TextBox 6"/>
          <p:cNvSpPr txBox="1"/>
          <p:nvPr/>
        </p:nvSpPr>
        <p:spPr>
          <a:xfrm>
            <a:off x="3985402" y="3096884"/>
            <a:ext cx="776377" cy="338554"/>
          </a:xfrm>
          <a:prstGeom prst="rect">
            <a:avLst/>
          </a:prstGeom>
          <a:noFill/>
        </p:spPr>
        <p:txBody>
          <a:bodyPr wrap="square" rtlCol="0">
            <a:spAutoFit/>
          </a:bodyPr>
          <a:lstStyle/>
          <a:p>
            <a:r>
              <a:rPr lang="en-IN" sz="1600" dirty="0" smtClean="0">
                <a:solidFill>
                  <a:srgbClr val="FF0000"/>
                </a:solidFill>
              </a:rPr>
              <a:t>Page</a:t>
            </a:r>
            <a:endParaRPr lang="en-IN" sz="1600" dirty="0">
              <a:solidFill>
                <a:srgbClr val="FF0000"/>
              </a:solidFill>
            </a:endParaRPr>
          </a:p>
        </p:txBody>
      </p:sp>
      <p:sp>
        <p:nvSpPr>
          <p:cNvPr id="8" name="TextBox 7"/>
          <p:cNvSpPr txBox="1"/>
          <p:nvPr/>
        </p:nvSpPr>
        <p:spPr>
          <a:xfrm>
            <a:off x="1877683" y="4612258"/>
            <a:ext cx="776377" cy="338554"/>
          </a:xfrm>
          <a:prstGeom prst="rect">
            <a:avLst/>
          </a:prstGeom>
          <a:noFill/>
        </p:spPr>
        <p:txBody>
          <a:bodyPr wrap="square" rtlCol="0">
            <a:spAutoFit/>
          </a:bodyPr>
          <a:lstStyle/>
          <a:p>
            <a:r>
              <a:rPr lang="en-IN" sz="1600" dirty="0" smtClean="0">
                <a:solidFill>
                  <a:srgbClr val="FF0000"/>
                </a:solidFill>
              </a:rPr>
              <a:t>Rows</a:t>
            </a:r>
            <a:endParaRPr lang="en-IN" sz="1600" dirty="0">
              <a:solidFill>
                <a:srgbClr val="FF0000"/>
              </a:solidFill>
            </a:endParaRPr>
          </a:p>
        </p:txBody>
      </p:sp>
      <p:sp>
        <p:nvSpPr>
          <p:cNvPr id="9" name="TextBox 8"/>
          <p:cNvSpPr txBox="1"/>
          <p:nvPr/>
        </p:nvSpPr>
        <p:spPr>
          <a:xfrm>
            <a:off x="4827915" y="4560500"/>
            <a:ext cx="776377" cy="338554"/>
          </a:xfrm>
          <a:prstGeom prst="rect">
            <a:avLst/>
          </a:prstGeom>
          <a:noFill/>
        </p:spPr>
        <p:txBody>
          <a:bodyPr wrap="square" rtlCol="0">
            <a:spAutoFit/>
          </a:bodyPr>
          <a:lstStyle/>
          <a:p>
            <a:r>
              <a:rPr lang="en-IN" sz="1600" dirty="0" smtClean="0">
                <a:solidFill>
                  <a:srgbClr val="FF0000"/>
                </a:solidFill>
              </a:rPr>
              <a:t>Data</a:t>
            </a:r>
            <a:endParaRPr lang="en-IN" sz="1600" dirty="0">
              <a:solidFill>
                <a:srgbClr val="FF0000"/>
              </a:solidFill>
            </a:endParaRPr>
          </a:p>
        </p:txBody>
      </p:sp>
      <p:sp>
        <p:nvSpPr>
          <p:cNvPr id="10" name="TextBox 9"/>
          <p:cNvSpPr txBox="1"/>
          <p:nvPr/>
        </p:nvSpPr>
        <p:spPr>
          <a:xfrm>
            <a:off x="5368502" y="3582840"/>
            <a:ext cx="1049551" cy="338554"/>
          </a:xfrm>
          <a:prstGeom prst="rect">
            <a:avLst/>
          </a:prstGeom>
          <a:noFill/>
        </p:spPr>
        <p:txBody>
          <a:bodyPr wrap="square" rtlCol="0">
            <a:spAutoFit/>
          </a:bodyPr>
          <a:lstStyle/>
          <a:p>
            <a:r>
              <a:rPr lang="en-IN" sz="1600" dirty="0" smtClean="0">
                <a:solidFill>
                  <a:srgbClr val="FF0000"/>
                </a:solidFill>
              </a:rPr>
              <a:t>Columns</a:t>
            </a:r>
            <a:endParaRPr lang="en-IN" sz="1600" dirty="0">
              <a:solidFill>
                <a:srgbClr val="FF0000"/>
              </a:solidFill>
            </a:endParaRPr>
          </a:p>
        </p:txBody>
      </p:sp>
    </p:spTree>
    <p:extLst>
      <p:ext uri="{BB962C8B-B14F-4D97-AF65-F5344CB8AC3E}">
        <p14:creationId xmlns:p14="http://schemas.microsoft.com/office/powerpoint/2010/main" val="1302045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Pivot Table Layout</a:t>
            </a:r>
            <a:endParaRPr lang="en-IN" dirty="0"/>
          </a:p>
        </p:txBody>
      </p:sp>
      <p:sp>
        <p:nvSpPr>
          <p:cNvPr id="3" name="Content Placeholder 2"/>
          <p:cNvSpPr>
            <a:spLocks noGrp="1"/>
          </p:cNvSpPr>
          <p:nvPr>
            <p:ph idx="1"/>
          </p:nvPr>
        </p:nvSpPr>
        <p:spPr/>
        <p:txBody>
          <a:bodyPr>
            <a:normAutofit/>
          </a:bodyPr>
          <a:lstStyle/>
          <a:p>
            <a:pPr marL="0" indent="0">
              <a:buNone/>
            </a:pPr>
            <a:r>
              <a:rPr lang="en-US" b="1" dirty="0"/>
              <a:t>The Rows Area</a:t>
            </a:r>
          </a:p>
          <a:p>
            <a:pPr algn="just"/>
            <a:r>
              <a:rPr lang="en-US" dirty="0"/>
              <a:t>When you drag a field into the Rows area of the pivot table, all the unique values in that field will be displayed in the first column of the pivot.  The pivot table removes all the duplicates in the field (column of source data) and only displays the unique values. In the example we used the employee field for the Row area.</a:t>
            </a:r>
          </a:p>
          <a:p>
            <a:pPr marL="0" indent="0" algn="just">
              <a:buNone/>
            </a:pPr>
            <a:r>
              <a:rPr lang="en-US" b="1" dirty="0"/>
              <a:t>The Data Area</a:t>
            </a:r>
          </a:p>
          <a:p>
            <a:pPr algn="just"/>
            <a:r>
              <a:rPr lang="en-US" dirty="0"/>
              <a:t>The Values area displays the data (values) that we want to summarize in our pivot table report. When you drag a field into the Values area, the pivot table will automatically sum or count the data in that field.  If the data in the field contains numbers, then the sum will be calculated.  If the data contains text or blanks, then the count will be calculated.</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12</a:t>
            </a:fld>
            <a:endParaRPr lang="en-US" dirty="0"/>
          </a:p>
        </p:txBody>
      </p:sp>
    </p:spTree>
    <p:extLst>
      <p:ext uri="{BB962C8B-B14F-4D97-AF65-F5344CB8AC3E}">
        <p14:creationId xmlns:p14="http://schemas.microsoft.com/office/powerpoint/2010/main" val="3973435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Pivot Table Layout</a:t>
            </a:r>
            <a:endParaRPr lang="en-IN" dirty="0"/>
          </a:p>
        </p:txBody>
      </p:sp>
      <p:sp>
        <p:nvSpPr>
          <p:cNvPr id="3" name="Content Placeholder 2"/>
          <p:cNvSpPr>
            <a:spLocks noGrp="1"/>
          </p:cNvSpPr>
          <p:nvPr>
            <p:ph idx="1"/>
          </p:nvPr>
        </p:nvSpPr>
        <p:spPr/>
        <p:txBody>
          <a:bodyPr/>
          <a:lstStyle/>
          <a:p>
            <a:pPr marL="0" indent="0" algn="just">
              <a:buNone/>
            </a:pPr>
            <a:r>
              <a:rPr lang="en-US" b="1" dirty="0"/>
              <a:t>The Columns Area</a:t>
            </a:r>
          </a:p>
          <a:p>
            <a:pPr algn="just"/>
            <a:r>
              <a:rPr lang="en-US" dirty="0"/>
              <a:t>The Columns area works just like the Rows area. It lists the unique values of a field in the pivot table. The only difference is that it lists the values across the top row of the pivot table. In the example above we used the </a:t>
            </a:r>
            <a:r>
              <a:rPr lang="en-US" b="1" dirty="0"/>
              <a:t>category</a:t>
            </a:r>
            <a:r>
              <a:rPr lang="en-US" dirty="0"/>
              <a:t> field in the Columns Area.</a:t>
            </a:r>
          </a:p>
          <a:p>
            <a:pPr marL="0" indent="0" algn="just">
              <a:buNone/>
            </a:pPr>
            <a:r>
              <a:rPr lang="en-US" b="1" dirty="0"/>
              <a:t>Page Area</a:t>
            </a:r>
          </a:p>
          <a:p>
            <a:pPr algn="just"/>
            <a:r>
              <a:rPr lang="en-US" dirty="0"/>
              <a:t>Fields that are placed into the Page Fields area appear in the result above as a drop down list. The summary in your result takes only that part of your base data into account that you have selected. In the example above we used the </a:t>
            </a:r>
            <a:r>
              <a:rPr lang="en-US" b="1" dirty="0"/>
              <a:t>region</a:t>
            </a:r>
            <a:r>
              <a:rPr lang="en-US" dirty="0"/>
              <a:t> field in the Page Fields Area.</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13</a:t>
            </a:fld>
            <a:endParaRPr lang="en-US" dirty="0"/>
          </a:p>
        </p:txBody>
      </p:sp>
    </p:spTree>
    <p:extLst>
      <p:ext uri="{BB962C8B-B14F-4D97-AF65-F5344CB8AC3E}">
        <p14:creationId xmlns:p14="http://schemas.microsoft.com/office/powerpoint/2010/main" val="399460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Editing a Pivot Table</a:t>
            </a:r>
            <a:endParaRPr lang="en-IN" dirty="0"/>
          </a:p>
        </p:txBody>
      </p:sp>
      <p:sp>
        <p:nvSpPr>
          <p:cNvPr id="3" name="Content Placeholder 2"/>
          <p:cNvSpPr>
            <a:spLocks noGrp="1"/>
          </p:cNvSpPr>
          <p:nvPr>
            <p:ph idx="1"/>
          </p:nvPr>
        </p:nvSpPr>
        <p:spPr/>
        <p:txBody>
          <a:bodyPr/>
          <a:lstStyle/>
          <a:p>
            <a:pPr marL="0" indent="0" algn="just">
              <a:buNone/>
            </a:pPr>
            <a:r>
              <a:rPr lang="en-US" b="1" dirty="0" smtClean="0"/>
              <a:t>Edit </a:t>
            </a:r>
            <a:r>
              <a:rPr lang="en-US" b="1" dirty="0"/>
              <a:t>a pivot Table</a:t>
            </a:r>
          </a:p>
          <a:p>
            <a:pPr algn="just"/>
            <a:r>
              <a:rPr lang="en-US" dirty="0"/>
              <a:t>The real value of Pivot Tables is that they can quickly pivot (or reorganize) your data, allowing you to examine them in multiple ways. Pivoting data can help you answer different questions and discover new trends and patterns</a:t>
            </a:r>
            <a:r>
              <a:rPr lang="en-US" dirty="0" smtClean="0"/>
              <a:t>. To </a:t>
            </a:r>
            <a:r>
              <a:rPr lang="en-US" dirty="0"/>
              <a:t>edit a pivot table layout, right click anywhere inside the Pivot Table and select </a:t>
            </a:r>
            <a:r>
              <a:rPr lang="en-US" b="1" dirty="0"/>
              <a:t>Edit Layout</a:t>
            </a:r>
            <a:r>
              <a:rPr lang="en-US" dirty="0"/>
              <a:t> from the context menu.</a:t>
            </a:r>
          </a:p>
          <a:p>
            <a:endParaRPr lang="en-IN" dirty="0"/>
          </a:p>
        </p:txBody>
      </p:sp>
      <p:pic>
        <p:nvPicPr>
          <p:cNvPr id="7170" name="Picture 2" descr="https://elearn.ellak.gr/pluginfile.php/4766/mod_page/content/8/pivot-table-edit-layou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0922" y="4165512"/>
            <a:ext cx="1679961" cy="122301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14</a:t>
            </a:fld>
            <a:endParaRPr lang="en-US" dirty="0"/>
          </a:p>
        </p:txBody>
      </p:sp>
    </p:spTree>
    <p:extLst>
      <p:ext uri="{BB962C8B-B14F-4D97-AF65-F5344CB8AC3E}">
        <p14:creationId xmlns:p14="http://schemas.microsoft.com/office/powerpoint/2010/main" val="3080229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Editing a Pivot Table</a:t>
            </a:r>
            <a:endParaRPr lang="en-IN" dirty="0"/>
          </a:p>
        </p:txBody>
      </p:sp>
      <p:sp>
        <p:nvSpPr>
          <p:cNvPr id="3" name="Content Placeholder 2"/>
          <p:cNvSpPr>
            <a:spLocks noGrp="1"/>
          </p:cNvSpPr>
          <p:nvPr>
            <p:ph idx="1"/>
          </p:nvPr>
        </p:nvSpPr>
        <p:spPr/>
        <p:txBody>
          <a:bodyPr/>
          <a:lstStyle/>
          <a:p>
            <a:pPr algn="just"/>
            <a:r>
              <a:rPr lang="en-US" dirty="0"/>
              <a:t>The Pivot Table Layout dialog window opens and allows you to </a:t>
            </a:r>
            <a:r>
              <a:rPr lang="en-US" b="1" dirty="0"/>
              <a:t>delete</a:t>
            </a:r>
            <a:r>
              <a:rPr lang="en-US" dirty="0"/>
              <a:t>, </a:t>
            </a:r>
            <a:r>
              <a:rPr lang="en-US" b="1" dirty="0"/>
              <a:t>add</a:t>
            </a:r>
            <a:r>
              <a:rPr lang="en-US" dirty="0"/>
              <a:t> or </a:t>
            </a:r>
            <a:r>
              <a:rPr lang="en-US" b="1" dirty="0"/>
              <a:t>reorder</a:t>
            </a:r>
            <a:r>
              <a:rPr lang="en-US" dirty="0"/>
              <a:t> fields in the layout.</a:t>
            </a:r>
          </a:p>
          <a:p>
            <a:pPr marL="0" indent="0">
              <a:buNone/>
            </a:pPr>
            <a:r>
              <a:rPr lang="en-US" dirty="0" smtClean="0"/>
              <a:t/>
            </a:r>
            <a:br>
              <a:rPr lang="en-US" dirty="0" smtClean="0"/>
            </a:br>
            <a:endParaRPr lang="en-IN" dirty="0"/>
          </a:p>
        </p:txBody>
      </p:sp>
      <p:pic>
        <p:nvPicPr>
          <p:cNvPr id="8194" name="Picture 2" descr="https://elearn.ellak.gr/pluginfile.php/4766/mod_page/content/8/pivot-table-edit-layout-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9944" y="2093106"/>
            <a:ext cx="5450465" cy="380344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15</a:t>
            </a:fld>
            <a:endParaRPr lang="en-US" dirty="0"/>
          </a:p>
        </p:txBody>
      </p:sp>
    </p:spTree>
    <p:extLst>
      <p:ext uri="{BB962C8B-B14F-4D97-AF65-F5344CB8AC3E}">
        <p14:creationId xmlns:p14="http://schemas.microsoft.com/office/powerpoint/2010/main" val="18599427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Updating a Pivot Table</a:t>
            </a:r>
            <a:endParaRPr lang="en-IN" dirty="0"/>
          </a:p>
        </p:txBody>
      </p:sp>
      <p:sp>
        <p:nvSpPr>
          <p:cNvPr id="3" name="Content Placeholder 2"/>
          <p:cNvSpPr>
            <a:spLocks noGrp="1"/>
          </p:cNvSpPr>
          <p:nvPr>
            <p:ph idx="1"/>
          </p:nvPr>
        </p:nvSpPr>
        <p:spPr/>
        <p:txBody>
          <a:bodyPr/>
          <a:lstStyle/>
          <a:p>
            <a:pPr marL="0" indent="0">
              <a:buNone/>
            </a:pPr>
            <a:r>
              <a:rPr lang="en-IN" b="1" dirty="0"/>
              <a:t>Updating the Pivot Table</a:t>
            </a:r>
          </a:p>
          <a:p>
            <a:pPr algn="just"/>
            <a:r>
              <a:rPr lang="en-US" dirty="0"/>
              <a:t>A Pivot Table will not update automatically if you change any of the data in your source sheet. To update, right click anywhere inside the Pivot Table and select </a:t>
            </a:r>
            <a:r>
              <a:rPr lang="en-US" b="1" dirty="0"/>
              <a:t>Refresh</a:t>
            </a:r>
            <a:r>
              <a:rPr lang="en-US" dirty="0"/>
              <a:t> from the context menu.</a:t>
            </a:r>
            <a:r>
              <a:rPr lang="en-IN" dirty="0" smtClean="0"/>
              <a:t/>
            </a:r>
            <a:br>
              <a:rPr lang="en-IN" dirty="0" smtClean="0"/>
            </a:br>
            <a:endParaRPr lang="en-IN" dirty="0"/>
          </a:p>
        </p:txBody>
      </p:sp>
      <p:pic>
        <p:nvPicPr>
          <p:cNvPr id="10242" name="Picture 2" descr="https://elearn.ellak.gr/pluginfile.php/4766/mod_page/content/8/pivot-table-refresh.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4919" y="3516723"/>
            <a:ext cx="1464328" cy="100875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16</a:t>
            </a:fld>
            <a:endParaRPr lang="en-US" dirty="0"/>
          </a:p>
        </p:txBody>
      </p:sp>
    </p:spTree>
    <p:extLst>
      <p:ext uri="{BB962C8B-B14F-4D97-AF65-F5344CB8AC3E}">
        <p14:creationId xmlns:p14="http://schemas.microsoft.com/office/powerpoint/2010/main" val="3461975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Updating a Pivot Table</a:t>
            </a:r>
            <a:endParaRPr lang="en-IN" dirty="0"/>
          </a:p>
        </p:txBody>
      </p:sp>
      <p:sp>
        <p:nvSpPr>
          <p:cNvPr id="3" name="Content Placeholder 2"/>
          <p:cNvSpPr>
            <a:spLocks noGrp="1"/>
          </p:cNvSpPr>
          <p:nvPr>
            <p:ph idx="1"/>
          </p:nvPr>
        </p:nvSpPr>
        <p:spPr/>
        <p:txBody>
          <a:bodyPr/>
          <a:lstStyle/>
          <a:p>
            <a:pPr marL="0" indent="0">
              <a:buNone/>
            </a:pPr>
            <a:r>
              <a:rPr lang="en-IN" b="1" dirty="0"/>
              <a:t>Data Fields calculation</a:t>
            </a:r>
          </a:p>
          <a:p>
            <a:pPr algn="just"/>
            <a:r>
              <a:rPr lang="en-US" dirty="0"/>
              <a:t>By default </a:t>
            </a:r>
            <a:r>
              <a:rPr lang="en-US" b="1" dirty="0"/>
              <a:t>numerical</a:t>
            </a:r>
            <a:r>
              <a:rPr lang="en-US" dirty="0"/>
              <a:t> fields that are placed in the </a:t>
            </a:r>
            <a:r>
              <a:rPr lang="en-US" b="1" dirty="0"/>
              <a:t>Data</a:t>
            </a:r>
            <a:r>
              <a:rPr lang="en-US" dirty="0"/>
              <a:t> area are summarized with the </a:t>
            </a:r>
            <a:r>
              <a:rPr lang="en-US" i="1" dirty="0"/>
              <a:t>SUM</a:t>
            </a:r>
            <a:r>
              <a:rPr lang="en-US" dirty="0"/>
              <a:t> function. For </a:t>
            </a:r>
            <a:r>
              <a:rPr lang="en-US" b="1" dirty="0"/>
              <a:t>text</a:t>
            </a:r>
            <a:r>
              <a:rPr lang="en-US" dirty="0"/>
              <a:t> fields the default calculation is the </a:t>
            </a:r>
            <a:r>
              <a:rPr lang="en-US" i="1" dirty="0"/>
              <a:t>COUNT</a:t>
            </a:r>
            <a:r>
              <a:rPr lang="en-US" dirty="0"/>
              <a:t> function. This is why it's important to make sure you don't mix data types for value fields. You can change the calculation of a Data field in the Pivot Table Layout window.</a:t>
            </a:r>
            <a:r>
              <a:rPr lang="en-IN" dirty="0" smtClean="0"/>
              <a:t/>
            </a:r>
            <a:br>
              <a:rPr lang="en-IN"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17</a:t>
            </a:fld>
            <a:endParaRPr lang="en-US" dirty="0"/>
          </a:p>
        </p:txBody>
      </p:sp>
    </p:spTree>
    <p:extLst>
      <p:ext uri="{BB962C8B-B14F-4D97-AF65-F5344CB8AC3E}">
        <p14:creationId xmlns:p14="http://schemas.microsoft.com/office/powerpoint/2010/main" val="1106046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Updating a Pivot Table</a:t>
            </a:r>
            <a:endParaRPr lang="en-IN" dirty="0"/>
          </a:p>
        </p:txBody>
      </p:sp>
      <p:sp>
        <p:nvSpPr>
          <p:cNvPr id="3" name="Content Placeholder 2"/>
          <p:cNvSpPr>
            <a:spLocks noGrp="1"/>
          </p:cNvSpPr>
          <p:nvPr>
            <p:ph idx="1"/>
          </p:nvPr>
        </p:nvSpPr>
        <p:spPr/>
        <p:txBody>
          <a:bodyPr/>
          <a:lstStyle/>
          <a:p>
            <a:r>
              <a:rPr lang="en-US" dirty="0"/>
              <a:t>To change the calculation </a:t>
            </a:r>
            <a:r>
              <a:rPr lang="en-US" b="1" dirty="0"/>
              <a:t>double click</a:t>
            </a:r>
            <a:r>
              <a:rPr lang="en-US" dirty="0"/>
              <a:t> on the field in the Data area.</a:t>
            </a:r>
          </a:p>
          <a:p>
            <a:pPr marL="0" indent="0">
              <a:buNone/>
            </a:pPr>
            <a:r>
              <a:rPr lang="en-US" dirty="0" smtClean="0"/>
              <a:t/>
            </a:r>
            <a:br>
              <a:rPr lang="en-US" dirty="0" smtClean="0"/>
            </a:br>
            <a:endParaRPr lang="en-IN" dirty="0"/>
          </a:p>
        </p:txBody>
      </p:sp>
      <p:pic>
        <p:nvPicPr>
          <p:cNvPr id="11266" name="Picture 2" descr="https://elearn.ellak.gr/pluginfile.php/4766/mod_page/content/8/calc-pivot-table-calculati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3714" y="2718526"/>
            <a:ext cx="4181475" cy="295275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18</a:t>
            </a:fld>
            <a:endParaRPr lang="en-US" dirty="0"/>
          </a:p>
        </p:txBody>
      </p:sp>
    </p:spTree>
    <p:extLst>
      <p:ext uri="{BB962C8B-B14F-4D97-AF65-F5344CB8AC3E}">
        <p14:creationId xmlns:p14="http://schemas.microsoft.com/office/powerpoint/2010/main" val="3289806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Updating a Pivot Table</a:t>
            </a:r>
            <a:endParaRPr lang="en-IN" dirty="0"/>
          </a:p>
        </p:txBody>
      </p:sp>
      <p:sp>
        <p:nvSpPr>
          <p:cNvPr id="3" name="Content Placeholder 2"/>
          <p:cNvSpPr>
            <a:spLocks noGrp="1"/>
          </p:cNvSpPr>
          <p:nvPr>
            <p:ph idx="1"/>
          </p:nvPr>
        </p:nvSpPr>
        <p:spPr/>
        <p:txBody>
          <a:bodyPr/>
          <a:lstStyle/>
          <a:p>
            <a:r>
              <a:rPr lang="en-US" dirty="0"/>
              <a:t>In the Data Field pop up window select the function and click OK</a:t>
            </a:r>
          </a:p>
          <a:p>
            <a:pPr marL="0" indent="0">
              <a:buNone/>
            </a:pPr>
            <a:r>
              <a:rPr lang="en-US" dirty="0" smtClean="0"/>
              <a:t/>
            </a:r>
            <a:br>
              <a:rPr lang="en-US" dirty="0" smtClean="0"/>
            </a:br>
            <a:endParaRPr lang="en-IN" dirty="0"/>
          </a:p>
        </p:txBody>
      </p:sp>
      <p:pic>
        <p:nvPicPr>
          <p:cNvPr id="12290" name="Picture 2" descr="https://elearn.ellak.gr/pluginfile.php/4766/mod_page/content/8/calc-pivot-table-calculat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5922" y="2527522"/>
            <a:ext cx="2809875" cy="347662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19</a:t>
            </a:fld>
            <a:endParaRPr lang="en-US" dirty="0"/>
          </a:p>
        </p:txBody>
      </p:sp>
    </p:spTree>
    <p:extLst>
      <p:ext uri="{BB962C8B-B14F-4D97-AF65-F5344CB8AC3E}">
        <p14:creationId xmlns:p14="http://schemas.microsoft.com/office/powerpoint/2010/main" val="2468427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Pivot Tables, Data Validation and What-if analysis</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2</a:t>
            </a:fld>
            <a:endParaRPr lang="en-US"/>
          </a:p>
        </p:txBody>
      </p:sp>
    </p:spTree>
    <p:extLst>
      <p:ext uri="{BB962C8B-B14F-4D97-AF65-F5344CB8AC3E}">
        <p14:creationId xmlns:p14="http://schemas.microsoft.com/office/powerpoint/2010/main" val="1023126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Updating a Pivot Table</a:t>
            </a:r>
            <a:endParaRPr lang="en-IN" dirty="0"/>
          </a:p>
        </p:txBody>
      </p:sp>
      <p:sp>
        <p:nvSpPr>
          <p:cNvPr id="3" name="Content Placeholder 2"/>
          <p:cNvSpPr>
            <a:spLocks noGrp="1"/>
          </p:cNvSpPr>
          <p:nvPr>
            <p:ph idx="1"/>
          </p:nvPr>
        </p:nvSpPr>
        <p:spPr/>
        <p:txBody>
          <a:bodyPr/>
          <a:lstStyle/>
          <a:p>
            <a:pPr algn="just"/>
            <a:r>
              <a:rPr lang="en-US" dirty="0"/>
              <a:t>The following pivot table example uses the COUNT function for the category field</a:t>
            </a:r>
          </a:p>
          <a:p>
            <a:pPr marL="0" indent="0">
              <a:buNone/>
            </a:pPr>
            <a:r>
              <a:rPr lang="en-US" dirty="0" smtClean="0"/>
              <a:t/>
            </a:r>
            <a:br>
              <a:rPr lang="en-US" dirty="0" smtClean="0"/>
            </a:br>
            <a:endParaRPr lang="en-IN" dirty="0"/>
          </a:p>
        </p:txBody>
      </p:sp>
      <p:pic>
        <p:nvPicPr>
          <p:cNvPr id="13314" name="Picture 2" descr="https://elearn.ellak.gr/pluginfile.php/4766/mod_page/content/8/calc-pivot-table-calculati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2977" y="3134986"/>
            <a:ext cx="3079131" cy="194976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20</a:t>
            </a:fld>
            <a:endParaRPr lang="en-US" dirty="0"/>
          </a:p>
        </p:txBody>
      </p:sp>
    </p:spTree>
    <p:extLst>
      <p:ext uri="{BB962C8B-B14F-4D97-AF65-F5344CB8AC3E}">
        <p14:creationId xmlns:p14="http://schemas.microsoft.com/office/powerpoint/2010/main" val="2256842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Deleting a Pivot Table</a:t>
            </a:r>
            <a:endParaRPr lang="en-IN" dirty="0"/>
          </a:p>
        </p:txBody>
      </p:sp>
      <p:sp>
        <p:nvSpPr>
          <p:cNvPr id="3" name="Content Placeholder 2"/>
          <p:cNvSpPr>
            <a:spLocks noGrp="1"/>
          </p:cNvSpPr>
          <p:nvPr>
            <p:ph idx="1"/>
          </p:nvPr>
        </p:nvSpPr>
        <p:spPr/>
        <p:txBody>
          <a:bodyPr/>
          <a:lstStyle/>
          <a:p>
            <a:pPr marL="0" indent="0">
              <a:buNone/>
            </a:pPr>
            <a:r>
              <a:rPr lang="en-IN" b="1" dirty="0"/>
              <a:t>Delete a Pivot Table</a:t>
            </a:r>
          </a:p>
          <a:p>
            <a:pPr algn="just"/>
            <a:r>
              <a:rPr lang="en-US" dirty="0"/>
              <a:t>To delete a pivot table, right click anywhere inside the Pivot Table and select </a:t>
            </a:r>
            <a:r>
              <a:rPr lang="en-US" b="1" dirty="0"/>
              <a:t>Delete</a:t>
            </a:r>
            <a:r>
              <a:rPr lang="en-US" dirty="0"/>
              <a:t> from the context menu.</a:t>
            </a:r>
            <a:r>
              <a:rPr lang="en-IN" dirty="0" smtClean="0"/>
              <a:t/>
            </a:r>
            <a:br>
              <a:rPr lang="en-IN"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21</a:t>
            </a:fld>
            <a:endParaRPr lang="en-US" dirty="0"/>
          </a:p>
        </p:txBody>
      </p:sp>
      <p:pic>
        <p:nvPicPr>
          <p:cNvPr id="3074" name="Picture 2"/>
          <p:cNvPicPr>
            <a:picLocks noChangeAspect="1" noChangeArrowheads="1"/>
          </p:cNvPicPr>
          <p:nvPr/>
        </p:nvPicPr>
        <p:blipFill>
          <a:blip r:embed="rId2" cstate="print"/>
          <a:srcRect t="16855" r="35684" b="45661"/>
          <a:stretch>
            <a:fillRect/>
          </a:stretch>
        </p:blipFill>
        <p:spPr bwMode="auto">
          <a:xfrm>
            <a:off x="1604514" y="2812212"/>
            <a:ext cx="7841411" cy="2570671"/>
          </a:xfrm>
          <a:prstGeom prst="rect">
            <a:avLst/>
          </a:prstGeom>
          <a:noFill/>
          <a:ln w="9525">
            <a:noFill/>
            <a:miter lim="800000"/>
            <a:headEnd/>
            <a:tailEnd/>
          </a:ln>
        </p:spPr>
      </p:pic>
    </p:spTree>
    <p:extLst>
      <p:ext uri="{BB962C8B-B14F-4D97-AF65-F5344CB8AC3E}">
        <p14:creationId xmlns:p14="http://schemas.microsoft.com/office/powerpoint/2010/main" val="3531263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validation</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22</a:t>
            </a:fld>
            <a:endParaRPr lang="en-US"/>
          </a:p>
        </p:txBody>
      </p:sp>
    </p:spTree>
    <p:extLst>
      <p:ext uri="{BB962C8B-B14F-4D97-AF65-F5344CB8AC3E}">
        <p14:creationId xmlns:p14="http://schemas.microsoft.com/office/powerpoint/2010/main" val="299904579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Validation</a:t>
            </a:r>
            <a:endParaRPr lang="en-IN" dirty="0"/>
          </a:p>
        </p:txBody>
      </p:sp>
      <p:sp>
        <p:nvSpPr>
          <p:cNvPr id="3" name="Content Placeholder 2"/>
          <p:cNvSpPr>
            <a:spLocks noGrp="1"/>
          </p:cNvSpPr>
          <p:nvPr>
            <p:ph idx="1"/>
          </p:nvPr>
        </p:nvSpPr>
        <p:spPr/>
        <p:txBody>
          <a:bodyPr>
            <a:normAutofit/>
          </a:bodyPr>
          <a:lstStyle/>
          <a:p>
            <a:r>
              <a:rPr lang="en-IN" dirty="0" smtClean="0"/>
              <a:t>Data validation is a feature that defines restrictions on what data can or should be entered in a cell. Data validation can be configured to prevent users from entering data that is not valid.</a:t>
            </a:r>
          </a:p>
          <a:p>
            <a:r>
              <a:rPr lang="en-IN" dirty="0" smtClean="0"/>
              <a:t>If you prefer, you can allow users to enter invalid data but warn them when they try to type it in the cell. You can also provide messages to define what input you expect for the cell, and instructions to help users correct any errors.</a:t>
            </a:r>
          </a:p>
          <a:p>
            <a:r>
              <a:rPr lang="en-IN" dirty="0" smtClean="0"/>
              <a:t>For example, in a marketing workbook, you can set up a cell to allow only account numbers that are exactly three characters long. When users select the cell, you can show them a message.</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23</a:t>
            </a:fld>
            <a:endParaRPr lang="en-US" dirty="0"/>
          </a:p>
        </p:txBody>
      </p:sp>
    </p:spTree>
    <p:extLst>
      <p:ext uri="{BB962C8B-B14F-4D97-AF65-F5344CB8AC3E}">
        <p14:creationId xmlns:p14="http://schemas.microsoft.com/office/powerpoint/2010/main" val="25557663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978"/>
            <a:ext cx="10515600" cy="3589233"/>
          </a:xfrm>
        </p:spPr>
        <p:txBody>
          <a:bodyPr>
            <a:normAutofit/>
          </a:bodyPr>
          <a:lstStyle/>
          <a:p>
            <a:pPr marL="0" indent="0">
              <a:buNone/>
            </a:pPr>
            <a:r>
              <a:rPr lang="en-IN" sz="2400" dirty="0" smtClean="0"/>
              <a:t>Suppose we want to restrict users to enter a whole number between 0 to 10.</a:t>
            </a:r>
            <a:endParaRPr lang="en-IN" dirty="0" smtClean="0"/>
          </a:p>
          <a:p>
            <a:pPr marL="0" indent="0" fontAlgn="base">
              <a:buNone/>
            </a:pPr>
            <a:r>
              <a:rPr lang="en-IN" sz="2000" b="1" i="1" dirty="0" smtClean="0"/>
              <a:t>Create </a:t>
            </a:r>
            <a:r>
              <a:rPr lang="en-IN" sz="2000" b="1" i="1" dirty="0"/>
              <a:t>Data Validation Rule</a:t>
            </a:r>
          </a:p>
          <a:p>
            <a:r>
              <a:rPr lang="en-IN" dirty="0" smtClean="0"/>
              <a:t>Select the cell where you want to apply validation</a:t>
            </a:r>
          </a:p>
          <a:p>
            <a:r>
              <a:rPr lang="en-US" dirty="0" smtClean="0"/>
              <a:t>From </a:t>
            </a:r>
            <a:r>
              <a:rPr lang="en-US" dirty="0"/>
              <a:t>the menu select Data -&gt; Validity</a:t>
            </a:r>
            <a:r>
              <a:rPr lang="en-US" dirty="0" smtClean="0"/>
              <a:t>.</a:t>
            </a:r>
          </a:p>
          <a:p>
            <a:pPr algn="just"/>
            <a:r>
              <a:rPr lang="en-US" dirty="0" smtClean="0"/>
              <a:t>On the criteria tab,  specify the allowable values using the operators available such as equals, greater than, less than, between etc. </a:t>
            </a:r>
          </a:p>
          <a:p>
            <a:pPr marL="0" indent="0">
              <a:buNone/>
            </a:pPr>
            <a:r>
              <a:rPr lang="en-IN" dirty="0" smtClean="0"/>
              <a:t/>
            </a:r>
            <a:br>
              <a:rPr lang="en-IN" dirty="0" smtClean="0"/>
            </a:br>
            <a:r>
              <a:rPr lang="en-IN" dirty="0" smtClean="0"/>
              <a:t/>
            </a:r>
            <a:br>
              <a:rPr lang="en-IN" dirty="0" smtClean="0"/>
            </a:br>
            <a:endParaRPr lang="en-IN" dirty="0"/>
          </a:p>
        </p:txBody>
      </p:sp>
      <p:pic>
        <p:nvPicPr>
          <p:cNvPr id="4" name="Picture 3"/>
          <p:cNvPicPr>
            <a:picLocks noChangeAspect="1"/>
          </p:cNvPicPr>
          <p:nvPr/>
        </p:nvPicPr>
        <p:blipFill>
          <a:blip r:embed="rId2" cstate="print"/>
          <a:stretch>
            <a:fillRect/>
          </a:stretch>
        </p:blipFill>
        <p:spPr>
          <a:xfrm>
            <a:off x="829573" y="3908108"/>
            <a:ext cx="5024215" cy="2837910"/>
          </a:xfrm>
          <a:prstGeom prst="rect">
            <a:avLst/>
          </a:prstGeom>
        </p:spPr>
      </p:pic>
      <p:pic>
        <p:nvPicPr>
          <p:cNvPr id="5" name="Picture 4"/>
          <p:cNvPicPr>
            <a:picLocks noChangeAspect="1"/>
          </p:cNvPicPr>
          <p:nvPr/>
        </p:nvPicPr>
        <p:blipFill>
          <a:blip r:embed="rId3" cstate="print"/>
          <a:stretch>
            <a:fillRect/>
          </a:stretch>
        </p:blipFill>
        <p:spPr>
          <a:xfrm>
            <a:off x="6221008" y="3905886"/>
            <a:ext cx="4948104" cy="2805626"/>
          </a:xfrm>
          <a:prstGeom prst="rect">
            <a:avLst/>
          </a:prstGeom>
        </p:spPr>
      </p:pic>
      <p:sp>
        <p:nvSpPr>
          <p:cNvPr id="6" name="Slide Number Placeholder 5"/>
          <p:cNvSpPr>
            <a:spLocks noGrp="1"/>
          </p:cNvSpPr>
          <p:nvPr>
            <p:ph type="sldNum" sz="quarter" idx="12"/>
          </p:nvPr>
        </p:nvSpPr>
        <p:spPr/>
        <p:txBody>
          <a:bodyPr>
            <a:normAutofit lnSpcReduction="10000"/>
          </a:bodyPr>
          <a:lstStyle/>
          <a:p>
            <a:fld id="{26A31B2F-AFDF-4768-87BA-3AF3DB3FE775}" type="slidenum">
              <a:rPr lang="en-US" smtClean="0"/>
              <a:pPr/>
              <a:t>24</a:t>
            </a:fld>
            <a:endParaRPr lang="en-US" dirty="0"/>
          </a:p>
        </p:txBody>
      </p:sp>
      <p:sp>
        <p:nvSpPr>
          <p:cNvPr id="7" name="Title 1"/>
          <p:cNvSpPr>
            <a:spLocks noGrp="1"/>
          </p:cNvSpPr>
          <p:nvPr>
            <p:ph type="title"/>
          </p:nvPr>
        </p:nvSpPr>
        <p:spPr>
          <a:xfrm>
            <a:off x="1320800" y="761982"/>
            <a:ext cx="10680741" cy="452441"/>
          </a:xfrm>
        </p:spPr>
        <p:txBody>
          <a:bodyPr/>
          <a:lstStyle/>
          <a:p>
            <a:r>
              <a:rPr lang="en-IN" dirty="0" smtClean="0"/>
              <a:t>Data Validation</a:t>
            </a:r>
            <a:endParaRPr lang="en-IN" dirty="0"/>
          </a:p>
        </p:txBody>
      </p:sp>
    </p:spTree>
    <p:extLst>
      <p:ext uri="{BB962C8B-B14F-4D97-AF65-F5344CB8AC3E}">
        <p14:creationId xmlns:p14="http://schemas.microsoft.com/office/powerpoint/2010/main" val="3061013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1936" y="1324760"/>
            <a:ext cx="10515600" cy="2307364"/>
          </a:xfrm>
        </p:spPr>
        <p:txBody>
          <a:bodyPr/>
          <a:lstStyle/>
          <a:p>
            <a:r>
              <a:rPr lang="en-US" dirty="0" smtClean="0"/>
              <a:t>In the “Input help” tab, specify a message that you want to pop up when ever user selects a cell.</a:t>
            </a:r>
          </a:p>
          <a:p>
            <a:r>
              <a:rPr lang="en-US" dirty="0" smtClean="0"/>
              <a:t>If users ignore the input message specified in “Input help” tab and enter a number that is not valid, you can show them an error alert using “Error alert” tab.</a:t>
            </a:r>
            <a:endParaRPr lang="en-IN" dirty="0"/>
          </a:p>
        </p:txBody>
      </p:sp>
      <p:pic>
        <p:nvPicPr>
          <p:cNvPr id="4" name="Picture 3"/>
          <p:cNvPicPr>
            <a:picLocks noChangeAspect="1"/>
          </p:cNvPicPr>
          <p:nvPr/>
        </p:nvPicPr>
        <p:blipFill>
          <a:blip r:embed="rId2" cstate="print"/>
          <a:stretch>
            <a:fillRect/>
          </a:stretch>
        </p:blipFill>
        <p:spPr>
          <a:xfrm>
            <a:off x="5627480" y="2780177"/>
            <a:ext cx="5198671" cy="4077823"/>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25</a:t>
            </a:fld>
            <a:endParaRPr lang="en-US" dirty="0"/>
          </a:p>
        </p:txBody>
      </p:sp>
      <p:sp>
        <p:nvSpPr>
          <p:cNvPr id="6" name="Title 1"/>
          <p:cNvSpPr>
            <a:spLocks noGrp="1"/>
          </p:cNvSpPr>
          <p:nvPr>
            <p:ph type="title"/>
          </p:nvPr>
        </p:nvSpPr>
        <p:spPr>
          <a:xfrm>
            <a:off x="1320800" y="761982"/>
            <a:ext cx="10680741" cy="452441"/>
          </a:xfrm>
        </p:spPr>
        <p:txBody>
          <a:bodyPr/>
          <a:lstStyle/>
          <a:p>
            <a:r>
              <a:rPr lang="en-IN" dirty="0" smtClean="0"/>
              <a:t>Data Validation</a:t>
            </a:r>
            <a:endParaRPr lang="en-IN" dirty="0"/>
          </a:p>
        </p:txBody>
      </p:sp>
    </p:spTree>
    <p:extLst>
      <p:ext uri="{BB962C8B-B14F-4D97-AF65-F5344CB8AC3E}">
        <p14:creationId xmlns:p14="http://schemas.microsoft.com/office/powerpoint/2010/main" val="432338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Data Validation Using </a:t>
            </a:r>
            <a:r>
              <a:rPr lang="en-US" sz="2400" dirty="0" err="1"/>
              <a:t>DropDown</a:t>
            </a:r>
            <a:r>
              <a:rPr lang="en-US" sz="2400" dirty="0"/>
              <a:t> </a:t>
            </a:r>
            <a:r>
              <a:rPr lang="en-US" sz="2400" dirty="0" smtClean="0"/>
              <a:t>List</a:t>
            </a:r>
            <a:endParaRPr lang="en-IN" sz="2400" dirty="0"/>
          </a:p>
        </p:txBody>
      </p:sp>
      <p:sp>
        <p:nvSpPr>
          <p:cNvPr id="3" name="Content Placeholder 2"/>
          <p:cNvSpPr>
            <a:spLocks noGrp="1"/>
          </p:cNvSpPr>
          <p:nvPr>
            <p:ph idx="1"/>
          </p:nvPr>
        </p:nvSpPr>
        <p:spPr>
          <a:xfrm>
            <a:off x="285709" y="1214423"/>
            <a:ext cx="11715833" cy="5074234"/>
          </a:xfrm>
        </p:spPr>
        <p:txBody>
          <a:bodyPr>
            <a:normAutofit fontScale="92500" lnSpcReduction="10000"/>
          </a:bodyPr>
          <a:lstStyle/>
          <a:p>
            <a:pPr algn="just"/>
            <a:r>
              <a:rPr lang="en-US" dirty="0"/>
              <a:t>While accepting data in a </a:t>
            </a:r>
            <a:r>
              <a:rPr lang="en-US" dirty="0" smtClean="0"/>
              <a:t>spreadsheet</a:t>
            </a:r>
            <a:r>
              <a:rPr lang="en-US" dirty="0"/>
              <a:t>, it is possible to provide the user a choice of items in a form of a drop-down list. Users can select the desired value from the drop-down instead of custom text. This eliminates the possibility of error, duplicate in the data entry/collection process</a:t>
            </a:r>
            <a:r>
              <a:rPr lang="en-US" dirty="0" smtClean="0"/>
              <a:t>.</a:t>
            </a:r>
          </a:p>
          <a:p>
            <a:pPr marL="0" indent="0">
              <a:buNone/>
            </a:pPr>
            <a:r>
              <a:rPr lang="en-IN" sz="2000" b="1" i="1" dirty="0" smtClean="0"/>
              <a:t>Example</a:t>
            </a:r>
          </a:p>
          <a:p>
            <a:pPr marL="0" indent="0" algn="just">
              <a:buNone/>
            </a:pPr>
            <a:r>
              <a:rPr lang="en-US" sz="2000" dirty="0" smtClean="0"/>
              <a:t>Suppose we want users to select their favorite fruits in cell B1 from a list of fruits which is F1:F4.</a:t>
            </a:r>
          </a:p>
          <a:p>
            <a:pPr marL="0" indent="0" algn="just">
              <a:buNone/>
            </a:pPr>
            <a:endParaRPr lang="en-US" sz="2000" dirty="0" smtClean="0"/>
          </a:p>
          <a:p>
            <a:pPr marL="0" indent="0" algn="just">
              <a:buNone/>
            </a:pPr>
            <a:endParaRPr lang="en-US" sz="2000" dirty="0" smtClean="0"/>
          </a:p>
          <a:p>
            <a:pPr marL="0" indent="0" algn="just">
              <a:buNone/>
            </a:pPr>
            <a:endParaRPr lang="en-US" sz="2000" dirty="0" smtClean="0"/>
          </a:p>
          <a:p>
            <a:pPr algn="just" fontAlgn="base"/>
            <a:endParaRPr lang="en-US" sz="2000" dirty="0" smtClean="0"/>
          </a:p>
          <a:p>
            <a:pPr algn="just" fontAlgn="base"/>
            <a:r>
              <a:rPr lang="en-US" sz="2000" dirty="0" smtClean="0"/>
              <a:t>Select cell B1 and from the menu select Data -&gt; Validity.</a:t>
            </a:r>
          </a:p>
          <a:p>
            <a:pPr algn="just"/>
            <a:r>
              <a:rPr lang="en-US" sz="2000" dirty="0" smtClean="0"/>
              <a:t>In the Validity window, Criteria tab, select “Cell Range” against Allow field.</a:t>
            </a:r>
          </a:p>
          <a:p>
            <a:pPr algn="just" fontAlgn="base"/>
            <a:r>
              <a:rPr lang="en-US" sz="2000" dirty="0" smtClean="0"/>
              <a:t>Check Show selection list and un-check allow empty cells.</a:t>
            </a:r>
          </a:p>
          <a:p>
            <a:pPr fontAlgn="base"/>
            <a:r>
              <a:rPr lang="en-US" sz="2000" dirty="0" smtClean="0"/>
              <a:t>In the source field, click the small Shrink button at the right and select the F1:F4 range. </a:t>
            </a:r>
          </a:p>
          <a:p>
            <a:pPr fontAlgn="base"/>
            <a:r>
              <a:rPr lang="en-IN" sz="2000" dirty="0" smtClean="0"/>
              <a:t>Press Ok.</a:t>
            </a:r>
          </a:p>
          <a:p>
            <a:pPr marL="0" indent="0" algn="just">
              <a:buNone/>
            </a:pPr>
            <a:endParaRPr lang="en-US" sz="2000" dirty="0" smtClean="0"/>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26</a:t>
            </a:fld>
            <a:endParaRPr lang="en-US" dirty="0"/>
          </a:p>
        </p:txBody>
      </p:sp>
      <p:pic>
        <p:nvPicPr>
          <p:cNvPr id="5" name="Picture 2" descr="Data Validation from List - 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5175" y="2891959"/>
            <a:ext cx="5534025"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763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Data Validation Using </a:t>
            </a:r>
            <a:r>
              <a:rPr lang="en-US" sz="2400" dirty="0" err="1" smtClean="0"/>
              <a:t>DropDown</a:t>
            </a:r>
            <a:r>
              <a:rPr lang="en-US" sz="2400" dirty="0" smtClean="0"/>
              <a:t> List</a:t>
            </a:r>
            <a:endParaRPr lang="en-IN" dirty="0"/>
          </a:p>
        </p:txBody>
      </p:sp>
      <p:pic>
        <p:nvPicPr>
          <p:cNvPr id="4098" name="Picture 2" descr="Validity Setting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600" y="1481682"/>
            <a:ext cx="4894989" cy="419943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27</a:t>
            </a:fld>
            <a:endParaRPr lang="en-US" dirty="0"/>
          </a:p>
        </p:txBody>
      </p:sp>
      <p:pic>
        <p:nvPicPr>
          <p:cNvPr id="6" name="Picture 2" descr="Select Range as Source"/>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564777" y="2476497"/>
            <a:ext cx="5886450" cy="125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2592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Data Validation Using </a:t>
            </a:r>
            <a:r>
              <a:rPr lang="en-US" sz="2400" dirty="0" err="1" smtClean="0"/>
              <a:t>DropDown</a:t>
            </a:r>
            <a:r>
              <a:rPr lang="en-US" sz="2400" dirty="0" smtClean="0"/>
              <a:t> List</a:t>
            </a:r>
            <a:endParaRPr lang="en-IN" dirty="0"/>
          </a:p>
        </p:txBody>
      </p:sp>
      <p:sp>
        <p:nvSpPr>
          <p:cNvPr id="3" name="Content Placeholder 2"/>
          <p:cNvSpPr>
            <a:spLocks noGrp="1"/>
          </p:cNvSpPr>
          <p:nvPr>
            <p:ph idx="1"/>
          </p:nvPr>
        </p:nvSpPr>
        <p:spPr>
          <a:xfrm>
            <a:off x="285709" y="1214422"/>
            <a:ext cx="11715833" cy="5427917"/>
          </a:xfrm>
        </p:spPr>
        <p:txBody>
          <a:bodyPr>
            <a:normAutofit fontScale="92500" lnSpcReduction="10000"/>
          </a:bodyPr>
          <a:lstStyle/>
          <a:p>
            <a:pPr algn="just"/>
            <a:r>
              <a:rPr lang="en-US" sz="2000" dirty="0" smtClean="0"/>
              <a:t>In cell B1, you can see a small down-arrow button. Click the button and the drop-down would show the list of values from the source range.</a:t>
            </a:r>
          </a:p>
          <a:p>
            <a:pPr fontAlgn="base"/>
            <a:r>
              <a:rPr lang="en-US" sz="2000" dirty="0" smtClean="0"/>
              <a:t>Now, you can select a value from the drop-down list.</a:t>
            </a:r>
          </a:p>
          <a:p>
            <a:pPr fontAlgn="base"/>
            <a:endParaRPr lang="en-US" sz="2000" dirty="0" smtClean="0"/>
          </a:p>
          <a:p>
            <a:pPr fontAlgn="base"/>
            <a:endParaRPr lang="en-US" sz="2000" dirty="0" smtClean="0"/>
          </a:p>
          <a:p>
            <a:pPr fontAlgn="base"/>
            <a:endParaRPr lang="en-US" sz="2000" dirty="0" smtClean="0"/>
          </a:p>
          <a:p>
            <a:pPr fontAlgn="base"/>
            <a:endParaRPr lang="en-US" sz="2000" dirty="0" smtClean="0"/>
          </a:p>
          <a:p>
            <a:pPr fontAlgn="base"/>
            <a:endParaRPr lang="en-US" sz="2000" dirty="0" smtClean="0"/>
          </a:p>
          <a:p>
            <a:pPr fontAlgn="base"/>
            <a:endParaRPr lang="en-US" sz="2000" dirty="0" smtClean="0"/>
          </a:p>
          <a:p>
            <a:pPr fontAlgn="base"/>
            <a:endParaRPr lang="en-US" sz="2000" dirty="0" smtClean="0"/>
          </a:p>
          <a:p>
            <a:pPr fontAlgn="base"/>
            <a:endParaRPr lang="en-US" sz="2000" dirty="0" smtClean="0"/>
          </a:p>
          <a:p>
            <a:pPr fontAlgn="base"/>
            <a:endParaRPr lang="en-US" sz="2000" dirty="0" smtClean="0"/>
          </a:p>
          <a:p>
            <a:pPr fontAlgn="base"/>
            <a:endParaRPr lang="en-US" sz="2000" dirty="0" smtClean="0"/>
          </a:p>
          <a:p>
            <a:pPr fontAlgn="base"/>
            <a:r>
              <a:rPr lang="en-US" sz="2000" dirty="0" smtClean="0"/>
              <a:t>If the user wants to type a different value in cell B1, the data validation would give an error by default saying it is an invalid value.</a:t>
            </a:r>
            <a:endParaRPr lang="en-IN" sz="2000" dirty="0" smtClean="0"/>
          </a:p>
          <a:p>
            <a:pPr fontAlgn="base"/>
            <a:endParaRPr lang="en-IN" dirty="0"/>
          </a:p>
        </p:txBody>
      </p:sp>
      <p:pic>
        <p:nvPicPr>
          <p:cNvPr id="6146" name="Picture 2" descr="Data Validation - Li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2345" y="2305163"/>
            <a:ext cx="6296025" cy="345757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28</a:t>
            </a:fld>
            <a:endParaRPr lang="en-US" dirty="0"/>
          </a:p>
        </p:txBody>
      </p:sp>
    </p:spTree>
    <p:extLst>
      <p:ext uri="{BB962C8B-B14F-4D97-AF65-F5344CB8AC3E}">
        <p14:creationId xmlns:p14="http://schemas.microsoft.com/office/powerpoint/2010/main" val="32853777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What-if analysis</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29</a:t>
            </a:fld>
            <a:endParaRPr lang="en-US"/>
          </a:p>
        </p:txBody>
      </p:sp>
    </p:spTree>
    <p:extLst>
      <p:ext uri="{BB962C8B-B14F-4D97-AF65-F5344CB8AC3E}">
        <p14:creationId xmlns:p14="http://schemas.microsoft.com/office/powerpoint/2010/main" val="420377772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285709" y="1214422"/>
            <a:ext cx="11715833" cy="5281269"/>
          </a:xfrm>
        </p:spPr>
        <p:txBody>
          <a:bodyPr>
            <a:normAutofit fontScale="92500" lnSpcReduction="20000"/>
          </a:bodyPr>
          <a:lstStyle/>
          <a:p>
            <a:r>
              <a:rPr lang="en-US" sz="2400" dirty="0" smtClean="0"/>
              <a:t>Pivot Tables</a:t>
            </a:r>
          </a:p>
          <a:p>
            <a:pPr lvl="1"/>
            <a:r>
              <a:rPr lang="en-US" sz="2400" dirty="0" smtClean="0"/>
              <a:t>Introduction</a:t>
            </a:r>
          </a:p>
          <a:p>
            <a:pPr lvl="1"/>
            <a:r>
              <a:rPr lang="en-US" sz="2400" dirty="0" smtClean="0"/>
              <a:t>Creating Pivot Table</a:t>
            </a:r>
          </a:p>
          <a:p>
            <a:pPr lvl="1"/>
            <a:r>
              <a:rPr lang="en-US" sz="2400" dirty="0" smtClean="0"/>
              <a:t>Pivot Table Layout</a:t>
            </a:r>
          </a:p>
          <a:p>
            <a:pPr lvl="1"/>
            <a:r>
              <a:rPr lang="en-US" sz="2400" dirty="0" smtClean="0"/>
              <a:t>Editing Pivot Table</a:t>
            </a:r>
          </a:p>
          <a:p>
            <a:pPr lvl="1"/>
            <a:r>
              <a:rPr lang="en-US" sz="2400" dirty="0" smtClean="0"/>
              <a:t>Updating Pivot Table</a:t>
            </a:r>
          </a:p>
          <a:p>
            <a:pPr lvl="1"/>
            <a:r>
              <a:rPr lang="en-US" sz="2400" dirty="0" smtClean="0"/>
              <a:t>Deleting Pivot Table</a:t>
            </a:r>
          </a:p>
          <a:p>
            <a:r>
              <a:rPr lang="en-US" sz="2400" dirty="0" smtClean="0"/>
              <a:t>Data Validation</a:t>
            </a:r>
          </a:p>
          <a:p>
            <a:r>
              <a:rPr lang="en-US" sz="2400" dirty="0" smtClean="0"/>
              <a:t>What-if analysis</a:t>
            </a:r>
          </a:p>
          <a:p>
            <a:pPr lvl="1"/>
            <a:r>
              <a:rPr lang="en-US" sz="2400" dirty="0" smtClean="0"/>
              <a:t>Introduction</a:t>
            </a:r>
          </a:p>
          <a:p>
            <a:pPr lvl="1"/>
            <a:r>
              <a:rPr lang="en-US" sz="2400" dirty="0" smtClean="0"/>
              <a:t>What-if analysis tools</a:t>
            </a:r>
          </a:p>
          <a:p>
            <a:pPr lvl="2"/>
            <a:r>
              <a:rPr lang="en-US" sz="2400" dirty="0" smtClean="0"/>
              <a:t>Consolidate</a:t>
            </a:r>
          </a:p>
          <a:p>
            <a:pPr lvl="2"/>
            <a:r>
              <a:rPr lang="en-US" sz="2400" dirty="0" smtClean="0"/>
              <a:t>Subtotals</a:t>
            </a:r>
          </a:p>
          <a:p>
            <a:pPr lvl="2"/>
            <a:r>
              <a:rPr lang="en-US" sz="2400" dirty="0" smtClean="0"/>
              <a:t>Scenarios</a:t>
            </a:r>
          </a:p>
          <a:p>
            <a:pPr lvl="2"/>
            <a:r>
              <a:rPr lang="en-US" sz="2400" dirty="0" smtClean="0"/>
              <a:t>Goal Seek</a:t>
            </a:r>
          </a:p>
          <a:p>
            <a:pPr lvl="1"/>
            <a:endParaRPr lang="en-US" sz="2400" dirty="0" smtClean="0"/>
          </a:p>
          <a:p>
            <a:endParaRPr lang="en-US" sz="2400" dirty="0" smtClean="0"/>
          </a:p>
          <a:p>
            <a:endParaRPr lang="en-US" sz="2400" dirty="0" smtClean="0"/>
          </a:p>
          <a:p>
            <a:pPr lvl="1"/>
            <a:endParaRPr lang="en-US" sz="24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a:t>
            </a:fld>
            <a:endParaRPr lang="en-US"/>
          </a:p>
        </p:txBody>
      </p:sp>
    </p:spTree>
    <p:extLst>
      <p:ext uri="{BB962C8B-B14F-4D97-AF65-F5344CB8AC3E}">
        <p14:creationId xmlns:p14="http://schemas.microsoft.com/office/powerpoint/2010/main" val="1871653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What-if analysis</a:t>
            </a:r>
            <a:endParaRPr lang="en-IN" dirty="0"/>
          </a:p>
        </p:txBody>
      </p:sp>
      <p:sp>
        <p:nvSpPr>
          <p:cNvPr id="3" name="Content Placeholder 2"/>
          <p:cNvSpPr>
            <a:spLocks noGrp="1"/>
          </p:cNvSpPr>
          <p:nvPr>
            <p:ph idx="1"/>
          </p:nvPr>
        </p:nvSpPr>
        <p:spPr/>
        <p:txBody>
          <a:bodyPr/>
          <a:lstStyle/>
          <a:p>
            <a:pPr algn="just"/>
            <a:r>
              <a:rPr lang="en-IN" dirty="0" smtClean="0"/>
              <a:t>Its an automated processes to quickly perform useful analysis of your data. </a:t>
            </a:r>
            <a:r>
              <a:rPr lang="en-US" dirty="0" smtClean="0"/>
              <a:t>  </a:t>
            </a:r>
            <a:endParaRPr lang="en-IN" dirty="0" smtClean="0"/>
          </a:p>
          <a:p>
            <a:pPr algn="just"/>
            <a:r>
              <a:rPr lang="en-IN" dirty="0" smtClean="0"/>
              <a:t>In addition to formulas and functions, </a:t>
            </a:r>
            <a:r>
              <a:rPr lang="en-IN" dirty="0" err="1" smtClean="0"/>
              <a:t>Libre</a:t>
            </a:r>
            <a:r>
              <a:rPr lang="en-IN" dirty="0" smtClean="0"/>
              <a:t> Calc includes several tools for processing your data. These tools include features for copying and reusing data, creating subtotals, running what-if analysis, and performing statistical analysis.</a:t>
            </a:r>
            <a:endParaRPr lang="en-US" dirty="0" smtClean="0"/>
          </a:p>
          <a:p>
            <a:pPr algn="just"/>
            <a:r>
              <a:rPr lang="en-US" dirty="0" smtClean="0"/>
              <a:t>Usually</a:t>
            </a:r>
            <a:r>
              <a:rPr lang="en-US" dirty="0"/>
              <a:t>, you create a formula to calculate a result based upon existing data. LibreOffice </a:t>
            </a:r>
            <a:r>
              <a:rPr lang="en-US" dirty="0" err="1"/>
              <a:t>Calc</a:t>
            </a:r>
            <a:r>
              <a:rPr lang="en-US" dirty="0"/>
              <a:t> includes tools to help you experiment and answer questions with your data, even when the data is incomplete. </a:t>
            </a:r>
            <a:r>
              <a:rPr lang="en-US" dirty="0" smtClean="0"/>
              <a:t>This is possible with a feature </a:t>
            </a:r>
            <a:r>
              <a:rPr lang="en-US" b="1" dirty="0" smtClean="0"/>
              <a:t>what-if analysis.</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30</a:t>
            </a:fld>
            <a:endParaRPr lang="en-US" dirty="0"/>
          </a:p>
        </p:txBody>
      </p:sp>
    </p:spTree>
    <p:extLst>
      <p:ext uri="{BB962C8B-B14F-4D97-AF65-F5344CB8AC3E}">
        <p14:creationId xmlns:p14="http://schemas.microsoft.com/office/powerpoint/2010/main" val="3049322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What-if analysis</a:t>
            </a:r>
            <a:endParaRPr lang="en-IN" dirty="0"/>
          </a:p>
        </p:txBody>
      </p:sp>
      <p:sp>
        <p:nvSpPr>
          <p:cNvPr id="3" name="Content Placeholder 2"/>
          <p:cNvSpPr>
            <a:spLocks noGrp="1"/>
          </p:cNvSpPr>
          <p:nvPr>
            <p:ph idx="1"/>
          </p:nvPr>
        </p:nvSpPr>
        <p:spPr/>
        <p:txBody>
          <a:bodyPr/>
          <a:lstStyle/>
          <a:p>
            <a:pPr marL="0" indent="0">
              <a:buNone/>
            </a:pPr>
            <a:r>
              <a:rPr lang="en-IN" dirty="0" smtClean="0"/>
              <a:t>Consolidating Data</a:t>
            </a:r>
          </a:p>
          <a:p>
            <a:r>
              <a:rPr lang="en-IN" dirty="0" smtClean="0"/>
              <a:t>The </a:t>
            </a:r>
            <a:r>
              <a:rPr lang="en-IN" dirty="0" smtClean="0"/>
              <a:t>Consolidate tool allows you to combine and aggregate data spread across one or more sheets. This tool is useful if you need to quickly summarize a large, scattered set of data for review.</a:t>
            </a:r>
          </a:p>
          <a:p>
            <a:r>
              <a:rPr lang="en-IN" dirty="0" smtClean="0"/>
              <a:t> For example, you could use it to consolidate</a:t>
            </a:r>
          </a:p>
          <a:p>
            <a:pPr>
              <a:buNone/>
            </a:pPr>
            <a:r>
              <a:rPr lang="en-IN" dirty="0" smtClean="0"/>
              <a:t>       multiple department budgets from different </a:t>
            </a:r>
          </a:p>
          <a:p>
            <a:pPr>
              <a:buNone/>
            </a:pPr>
            <a:r>
              <a:rPr lang="en-IN" dirty="0" smtClean="0"/>
              <a:t>       sheets into a single company-wide budget</a:t>
            </a:r>
          </a:p>
          <a:p>
            <a:pPr>
              <a:buNone/>
            </a:pPr>
            <a:r>
              <a:rPr lang="en-IN" dirty="0" smtClean="0"/>
              <a:t>       contained in a master sheet. </a:t>
            </a:r>
          </a:p>
          <a:p>
            <a:r>
              <a:rPr lang="en-US" dirty="0" smtClean="0"/>
              <a:t>Open the range of cells you want to consolidate</a:t>
            </a:r>
          </a:p>
          <a:p>
            <a:pPr>
              <a:buNone/>
            </a:pPr>
            <a:r>
              <a:rPr lang="en-US" dirty="0" smtClean="0"/>
              <a:t>       then choose </a:t>
            </a:r>
            <a:r>
              <a:rPr lang="en-US" i="1" dirty="0" smtClean="0"/>
              <a:t>Data &gt; Consolidate</a:t>
            </a:r>
            <a:endParaRPr lang="en-IN" dirty="0" smtClean="0"/>
          </a:p>
          <a:p>
            <a:pPr>
              <a:buNone/>
            </a:pP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31</a:t>
            </a:fld>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6231866" y="2152650"/>
            <a:ext cx="4800600" cy="470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What-if analysis</a:t>
            </a:r>
            <a:endParaRPr lang="en-IN" dirty="0"/>
          </a:p>
        </p:txBody>
      </p:sp>
      <p:sp>
        <p:nvSpPr>
          <p:cNvPr id="3" name="Content Placeholder 2"/>
          <p:cNvSpPr>
            <a:spLocks noGrp="1"/>
          </p:cNvSpPr>
          <p:nvPr>
            <p:ph idx="1"/>
          </p:nvPr>
        </p:nvSpPr>
        <p:spPr/>
        <p:txBody>
          <a:bodyPr/>
          <a:lstStyle/>
          <a:p>
            <a:pPr marL="0" indent="0" algn="just">
              <a:buNone/>
            </a:pPr>
            <a:r>
              <a:rPr lang="en-IN" dirty="0" smtClean="0"/>
              <a:t>Subtotals</a:t>
            </a:r>
          </a:p>
          <a:p>
            <a:pPr algn="just"/>
            <a:r>
              <a:rPr lang="en-US" dirty="0" smtClean="0"/>
              <a:t>The</a:t>
            </a:r>
            <a:r>
              <a:rPr lang="en-US" dirty="0" smtClean="0"/>
              <a:t> </a:t>
            </a:r>
            <a:r>
              <a:rPr lang="en-US" b="1" dirty="0" smtClean="0"/>
              <a:t>Subtotal</a:t>
            </a:r>
            <a:r>
              <a:rPr lang="en-US" dirty="0" smtClean="0"/>
              <a:t> command allows you to automatically create groups and use common functions like SUM, COUNT, and AVERAGE to help summarize your data. For example, you could use the Subtotal command to calculate the cost of office supplies by type from a large inventory order.</a:t>
            </a:r>
          </a:p>
          <a:p>
            <a:pPr algn="just"/>
            <a:r>
              <a:rPr lang="en-US" dirty="0" smtClean="0"/>
              <a:t>Select, or click in a single cell in the range of cells that you want to calculate subtotals for, and then choose </a:t>
            </a:r>
            <a:r>
              <a:rPr lang="en-US" i="1" dirty="0" smtClean="0"/>
              <a:t>Data &gt; Subtotals</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32</a:t>
            </a:fld>
            <a:endParaRPr lang="en-US" dirty="0"/>
          </a:p>
        </p:txBody>
      </p:sp>
      <p:pic>
        <p:nvPicPr>
          <p:cNvPr id="6" name="Picture 2" descr="https://elearn.ellak.gr/pluginfile.php/4903/mod_page/content/8/calc-subtotals-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1740" y="3035373"/>
            <a:ext cx="5082997" cy="36906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Scenarios</a:t>
            </a:r>
            <a:endParaRPr lang="en-IN" dirty="0"/>
          </a:p>
        </p:txBody>
      </p:sp>
      <p:sp>
        <p:nvSpPr>
          <p:cNvPr id="3" name="Content Placeholder 2"/>
          <p:cNvSpPr>
            <a:spLocks noGrp="1"/>
          </p:cNvSpPr>
          <p:nvPr>
            <p:ph idx="1"/>
          </p:nvPr>
        </p:nvSpPr>
        <p:spPr/>
        <p:txBody>
          <a:bodyPr/>
          <a:lstStyle/>
          <a:p>
            <a:r>
              <a:rPr lang="en-IN" dirty="0" smtClean="0"/>
              <a:t>Scenarios are saved, named cell ranges that you can use to answer “what-if” questions about your data. You can create multiple scenarios for the same calculation set, then quickly swap between them to view the outcomes of each. </a:t>
            </a:r>
          </a:p>
          <a:p>
            <a:r>
              <a:rPr lang="en-IN" dirty="0" smtClean="0"/>
              <a:t>This feature is useful if you need to test the effects of different conditions on your calculations, but do not want to deal with repetitive manual data entry.</a:t>
            </a:r>
          </a:p>
          <a:p>
            <a:r>
              <a:rPr lang="en-IN" dirty="0" smtClean="0"/>
              <a:t> For example, if you wanted to test different interest rates for an investment, you could create scenarios for each rate, then switch between them to find out which rates work the best for you. </a:t>
            </a:r>
          </a:p>
          <a:p>
            <a:r>
              <a:rPr lang="en-IN" dirty="0" smtClean="0"/>
              <a:t>Choose Tools &gt; Scenarios on the Menu bar to open the Create Scenario dialog </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Scenarios</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34</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899015" y="1377094"/>
            <a:ext cx="4605967" cy="48634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Goal Seek</a:t>
            </a:r>
            <a:endParaRPr lang="en-IN" dirty="0"/>
          </a:p>
        </p:txBody>
      </p:sp>
      <p:sp>
        <p:nvSpPr>
          <p:cNvPr id="3" name="Content Placeholder 2"/>
          <p:cNvSpPr>
            <a:spLocks noGrp="1"/>
          </p:cNvSpPr>
          <p:nvPr>
            <p:ph idx="1"/>
          </p:nvPr>
        </p:nvSpPr>
        <p:spPr/>
        <p:txBody>
          <a:bodyPr/>
          <a:lstStyle/>
          <a:p>
            <a:pPr algn="just"/>
            <a:r>
              <a:rPr lang="en-IN" sz="2000" dirty="0" smtClean="0"/>
              <a:t>Usually, you use a formula to calculate a result from existing values. In contrast, with Goal Seek, you work backwards from a result to discover what values produce it. </a:t>
            </a:r>
          </a:p>
          <a:p>
            <a:pPr algn="just"/>
            <a:r>
              <a:rPr lang="en-IN" sz="2000" dirty="0" smtClean="0"/>
              <a:t>This feature is useful if you already know the outcome you want, but need to answer questions such as how to reach it or how it could be changed if you altered conditions.</a:t>
            </a:r>
            <a:endParaRPr lang="en-US" sz="2000" dirty="0" smtClean="0"/>
          </a:p>
          <a:p>
            <a:pPr algn="just"/>
            <a:r>
              <a:rPr lang="en-US" sz="2000" dirty="0" smtClean="0"/>
              <a:t>Let's </a:t>
            </a:r>
            <a:r>
              <a:rPr lang="en-US" sz="2000" dirty="0"/>
              <a:t>examine a simple example. A student tracks his final exam grades in school using a spreadsheet shown in the image below. So far he has received all grades for each subject except the one marked with a question mark</a:t>
            </a:r>
            <a:r>
              <a:rPr lang="en-US" sz="2000" dirty="0" smtClean="0"/>
              <a:t>. Currently the average grade is 62 but he needs at least a 65 to pass the class. What is the minimum score he must achieve in the Information Technology exam in order to pass the class? Instead of manually trying random values he can use Goal Seek to find out what grade he </a:t>
            </a:r>
          </a:p>
          <a:p>
            <a:pPr algn="just">
              <a:buNone/>
            </a:pPr>
            <a:r>
              <a:rPr lang="en-US" sz="2000" dirty="0" smtClean="0"/>
              <a:t>      needs on the final exam to pass.</a:t>
            </a:r>
            <a:endParaRPr lang="en-IN" sz="2000" dirty="0" smtClean="0"/>
          </a:p>
          <a:p>
            <a:pPr algn="just"/>
            <a:endParaRPr lang="en-IN" dirty="0"/>
          </a:p>
        </p:txBody>
      </p:sp>
      <p:pic>
        <p:nvPicPr>
          <p:cNvPr id="1026" name="Picture 2" descr="https://elearn.ellak.gr/pluginfile.php/4937/mod_page/content/6/calc-goal-seek-examp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6136" y="4062126"/>
            <a:ext cx="3091827" cy="236538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35</a:t>
            </a:fld>
            <a:endParaRPr lang="en-US" dirty="0"/>
          </a:p>
        </p:txBody>
      </p:sp>
    </p:spTree>
    <p:extLst>
      <p:ext uri="{BB962C8B-B14F-4D97-AF65-F5344CB8AC3E}">
        <p14:creationId xmlns:p14="http://schemas.microsoft.com/office/powerpoint/2010/main" val="31348375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Goal Seek</a:t>
            </a:r>
            <a:endParaRPr lang="en-IN" dirty="0"/>
          </a:p>
        </p:txBody>
      </p:sp>
      <p:sp>
        <p:nvSpPr>
          <p:cNvPr id="3" name="Content Placeholder 2"/>
          <p:cNvSpPr>
            <a:spLocks noGrp="1"/>
          </p:cNvSpPr>
          <p:nvPr>
            <p:ph idx="1"/>
          </p:nvPr>
        </p:nvSpPr>
        <p:spPr/>
        <p:txBody>
          <a:bodyPr/>
          <a:lstStyle/>
          <a:p>
            <a:endParaRPr lang="en-IN"/>
          </a:p>
        </p:txBody>
      </p:sp>
      <p:pic>
        <p:nvPicPr>
          <p:cNvPr id="3074" name="Picture 2" descr="https://elearn.ellak.gr/pluginfile.php/4937/mod_page/content/6/calc-goal-seek-dialog-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063" y="2214993"/>
            <a:ext cx="7381875" cy="25146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36</a:t>
            </a:fld>
            <a:endParaRPr lang="en-US" dirty="0"/>
          </a:p>
        </p:txBody>
      </p:sp>
    </p:spTree>
    <p:extLst>
      <p:ext uri="{BB962C8B-B14F-4D97-AF65-F5344CB8AC3E}">
        <p14:creationId xmlns:p14="http://schemas.microsoft.com/office/powerpoint/2010/main" val="1037433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Pivot tables</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4</a:t>
            </a:fld>
            <a:endParaRPr lang="en-US"/>
          </a:p>
        </p:txBody>
      </p:sp>
    </p:spTree>
    <p:extLst>
      <p:ext uri="{BB962C8B-B14F-4D97-AF65-F5344CB8AC3E}">
        <p14:creationId xmlns:p14="http://schemas.microsoft.com/office/powerpoint/2010/main" val="13144494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Pivot </a:t>
            </a:r>
            <a:r>
              <a:rPr lang="en-IN" b="1" dirty="0" smtClean="0"/>
              <a:t>Tables</a:t>
            </a:r>
            <a:endParaRPr lang="en-IN" dirty="0"/>
          </a:p>
        </p:txBody>
      </p:sp>
      <p:sp>
        <p:nvSpPr>
          <p:cNvPr id="3" name="Content Placeholder 2"/>
          <p:cNvSpPr>
            <a:spLocks noGrp="1"/>
          </p:cNvSpPr>
          <p:nvPr>
            <p:ph idx="1"/>
          </p:nvPr>
        </p:nvSpPr>
        <p:spPr/>
        <p:txBody>
          <a:bodyPr/>
          <a:lstStyle/>
          <a:p>
            <a:pPr algn="just"/>
            <a:r>
              <a:rPr lang="en-US" dirty="0"/>
              <a:t>Pivot Tables are one of the most powerful and useful tools in Calc. With this tool you can combine, compare, and analyzing large amounts of data easily. Using Pivot Tables, you can view different summaries of the source </a:t>
            </a:r>
            <a:r>
              <a:rPr lang="en-US" dirty="0" smtClean="0"/>
              <a:t>data.</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a:t>
            </a:fld>
            <a:endParaRPr lang="en-US" dirty="0"/>
          </a:p>
        </p:txBody>
      </p:sp>
    </p:spTree>
    <p:extLst>
      <p:ext uri="{BB962C8B-B14F-4D97-AF65-F5344CB8AC3E}">
        <p14:creationId xmlns:p14="http://schemas.microsoft.com/office/powerpoint/2010/main" val="2696493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2589"/>
            <a:ext cx="10515600" cy="4874374"/>
          </a:xfrm>
        </p:spPr>
        <p:txBody>
          <a:bodyPr/>
          <a:lstStyle/>
          <a:p>
            <a:pPr marL="0" indent="0">
              <a:buNone/>
            </a:pPr>
            <a:r>
              <a:rPr lang="en-IN" b="1" dirty="0" smtClean="0"/>
              <a:t>Why use Pivot Tables</a:t>
            </a:r>
            <a:endParaRPr lang="en-US" dirty="0" smtClean="0"/>
          </a:p>
          <a:p>
            <a:pPr algn="just"/>
            <a:r>
              <a:rPr lang="en-US" dirty="0" smtClean="0"/>
              <a:t>To </a:t>
            </a:r>
            <a:r>
              <a:rPr lang="en-US" dirty="0"/>
              <a:t>better understand pivot tables let's examine an example. The spreadsheet below records </a:t>
            </a:r>
            <a:r>
              <a:rPr lang="en-US" dirty="0" smtClean="0"/>
              <a:t>sales of employees in different region. To </a:t>
            </a:r>
            <a:r>
              <a:rPr lang="en-US" dirty="0"/>
              <a:t>answer the question what is the amount sold by each salesperson it could be time consuming and difficult because each salesperson appears on multiple rows. We could use the Subtotal command to find the total for each salesperson, but we would still have a lot of data to work with.</a:t>
            </a:r>
            <a:endParaRPr lang="en-IN" dirty="0"/>
          </a:p>
        </p:txBody>
      </p:sp>
      <p:sp>
        <p:nvSpPr>
          <p:cNvPr id="4" name="Title 1"/>
          <p:cNvSpPr>
            <a:spLocks noGrp="1"/>
          </p:cNvSpPr>
          <p:nvPr>
            <p:ph type="title"/>
          </p:nvPr>
        </p:nvSpPr>
        <p:spPr>
          <a:xfrm>
            <a:off x="1320800" y="761982"/>
            <a:ext cx="10680741" cy="452441"/>
          </a:xfrm>
        </p:spPr>
        <p:txBody>
          <a:bodyPr/>
          <a:lstStyle/>
          <a:p>
            <a:r>
              <a:rPr lang="en-IN" b="1" dirty="0"/>
              <a:t>Pivot </a:t>
            </a:r>
            <a:r>
              <a:rPr lang="en-IN" b="1" dirty="0" smtClean="0"/>
              <a:t>Tables</a:t>
            </a:r>
            <a:endParaRPr lang="en-IN" dirty="0"/>
          </a:p>
        </p:txBody>
      </p:sp>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6</a:t>
            </a:fld>
            <a:endParaRPr lang="en-US" dirty="0"/>
          </a:p>
        </p:txBody>
      </p:sp>
      <p:pic>
        <p:nvPicPr>
          <p:cNvPr id="2" name="Picture 2"/>
          <p:cNvPicPr>
            <a:picLocks noChangeAspect="1" noChangeArrowheads="1"/>
          </p:cNvPicPr>
          <p:nvPr/>
        </p:nvPicPr>
        <p:blipFill>
          <a:blip r:embed="rId2" cstate="print"/>
          <a:srcRect/>
          <a:stretch>
            <a:fillRect/>
          </a:stretch>
        </p:blipFill>
        <p:spPr bwMode="auto">
          <a:xfrm>
            <a:off x="2644267" y="3581039"/>
            <a:ext cx="5669028" cy="3095805"/>
          </a:xfrm>
          <a:prstGeom prst="rect">
            <a:avLst/>
          </a:prstGeom>
          <a:noFill/>
          <a:ln w="9525">
            <a:noFill/>
            <a:miter lim="800000"/>
            <a:headEnd/>
            <a:tailEnd/>
          </a:ln>
        </p:spPr>
      </p:pic>
    </p:spTree>
    <p:extLst>
      <p:ext uri="{BB962C8B-B14F-4D97-AF65-F5344CB8AC3E}">
        <p14:creationId xmlns:p14="http://schemas.microsoft.com/office/powerpoint/2010/main" val="793599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6827" y="1318633"/>
            <a:ext cx="10515600" cy="4443813"/>
          </a:xfrm>
        </p:spPr>
        <p:txBody>
          <a:bodyPr>
            <a:normAutofit/>
          </a:bodyPr>
          <a:lstStyle/>
          <a:p>
            <a:pPr marL="0" indent="0" algn="just">
              <a:buNone/>
            </a:pPr>
            <a:r>
              <a:rPr lang="en-US" dirty="0" smtClean="0"/>
              <a:t>Pivot </a:t>
            </a:r>
            <a:r>
              <a:rPr lang="en-US" dirty="0"/>
              <a:t>table can created on data that have the table format which means no empty columns or rows and the first row contains the column names.</a:t>
            </a:r>
          </a:p>
          <a:p>
            <a:pPr marL="0" indent="0">
              <a:buNone/>
            </a:pPr>
            <a:r>
              <a:rPr lang="en-US" sz="2400" i="1" dirty="0"/>
              <a:t>To create a Pivot Table:</a:t>
            </a:r>
          </a:p>
          <a:p>
            <a:pPr algn="just"/>
            <a:r>
              <a:rPr lang="en-US" dirty="0"/>
              <a:t>Select only one cell from your data.</a:t>
            </a:r>
          </a:p>
          <a:p>
            <a:pPr algn="just"/>
            <a:r>
              <a:rPr lang="en-US" dirty="0"/>
              <a:t>Choose the Insert </a:t>
            </a:r>
            <a:r>
              <a:rPr lang="en-US" dirty="0" smtClean="0"/>
              <a:t>-&gt;Pivot </a:t>
            </a:r>
            <a:r>
              <a:rPr lang="en-US" dirty="0"/>
              <a:t>Table command from the main menu or click </a:t>
            </a:r>
            <a:r>
              <a:rPr lang="en-US" dirty="0" smtClean="0"/>
              <a:t>the icon on</a:t>
            </a:r>
            <a:r>
              <a:rPr lang="en-IN" dirty="0" smtClean="0"/>
              <a:t> </a:t>
            </a:r>
            <a:r>
              <a:rPr lang="en-IN" dirty="0"/>
              <a:t>the Standard toolbar.</a:t>
            </a:r>
            <a:endParaRPr lang="en-US" dirty="0"/>
          </a:p>
          <a:p>
            <a:r>
              <a:rPr lang="en-US" dirty="0" err="1" smtClean="0"/>
              <a:t>Libre</a:t>
            </a:r>
            <a:r>
              <a:rPr lang="en-US" dirty="0" smtClean="0"/>
              <a:t> Calc </a:t>
            </a:r>
            <a:r>
              <a:rPr lang="en-US" dirty="0"/>
              <a:t>automatically selects all the cells and opens the Select Source dialog. Click OK to continue</a:t>
            </a:r>
            <a:r>
              <a:rPr lang="en-IN" dirty="0" smtClean="0"/>
              <a:t/>
            </a:r>
            <a:br>
              <a:rPr lang="en-IN" dirty="0" smtClean="0"/>
            </a:br>
            <a:endParaRPr lang="en-IN" dirty="0"/>
          </a:p>
        </p:txBody>
      </p:sp>
      <p:pic>
        <p:nvPicPr>
          <p:cNvPr id="2052" name="Picture 4" descr="https://elearn.ellak.gr/pluginfile.php/4766/mod_page/content/8/calc-pivot-table-select-sourc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5170" y="4473584"/>
            <a:ext cx="2465135" cy="170470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7</a:t>
            </a:fld>
            <a:endParaRPr lang="en-US" dirty="0"/>
          </a:p>
        </p:txBody>
      </p:sp>
      <p:sp>
        <p:nvSpPr>
          <p:cNvPr id="6" name="Title 1"/>
          <p:cNvSpPr>
            <a:spLocks noGrp="1"/>
          </p:cNvSpPr>
          <p:nvPr>
            <p:ph type="title"/>
          </p:nvPr>
        </p:nvSpPr>
        <p:spPr>
          <a:xfrm>
            <a:off x="1320800" y="761982"/>
            <a:ext cx="10680741" cy="452441"/>
          </a:xfrm>
        </p:spPr>
        <p:txBody>
          <a:bodyPr/>
          <a:lstStyle/>
          <a:p>
            <a:r>
              <a:rPr lang="en-IN" b="1" dirty="0" smtClean="0"/>
              <a:t>Creating Pivot Tables</a:t>
            </a:r>
            <a:endParaRPr lang="en-IN" dirty="0"/>
          </a:p>
        </p:txBody>
      </p:sp>
    </p:spTree>
    <p:extLst>
      <p:ext uri="{BB962C8B-B14F-4D97-AF65-F5344CB8AC3E}">
        <p14:creationId xmlns:p14="http://schemas.microsoft.com/office/powerpoint/2010/main" val="1296039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6968"/>
            <a:ext cx="10515600" cy="4689995"/>
          </a:xfrm>
        </p:spPr>
        <p:txBody>
          <a:bodyPr/>
          <a:lstStyle/>
          <a:p>
            <a:pPr algn="just"/>
            <a:r>
              <a:rPr lang="en-US" dirty="0"/>
              <a:t>In the Pivot Table Layout Dialog you set up the pivot table. In general you drag fields from the Available Fields pane to the other white areas.</a:t>
            </a:r>
            <a:endParaRPr lang="en-IN" dirty="0"/>
          </a:p>
        </p:txBody>
      </p:sp>
      <p:pic>
        <p:nvPicPr>
          <p:cNvPr id="3074" name="Picture 2" descr="https://elearn.ellak.gr/pluginfile.php/4766/mod_page/content/8/calc-pivot-table-layout-windo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6962" y="2469735"/>
            <a:ext cx="4758257" cy="42643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a:t>
            </a:fld>
            <a:endParaRPr lang="en-US" dirty="0"/>
          </a:p>
        </p:txBody>
      </p:sp>
      <p:sp>
        <p:nvSpPr>
          <p:cNvPr id="5" name="Title 1"/>
          <p:cNvSpPr>
            <a:spLocks noGrp="1"/>
          </p:cNvSpPr>
          <p:nvPr>
            <p:ph type="title"/>
          </p:nvPr>
        </p:nvSpPr>
        <p:spPr>
          <a:xfrm>
            <a:off x="1320800" y="761982"/>
            <a:ext cx="10680741" cy="452441"/>
          </a:xfrm>
        </p:spPr>
        <p:txBody>
          <a:bodyPr/>
          <a:lstStyle/>
          <a:p>
            <a:r>
              <a:rPr lang="en-IN" b="1" dirty="0" smtClean="0"/>
              <a:t>Creating Pivot Tables</a:t>
            </a:r>
            <a:endParaRPr lang="en-IN" dirty="0"/>
          </a:p>
        </p:txBody>
      </p:sp>
    </p:spTree>
    <p:extLst>
      <p:ext uri="{BB962C8B-B14F-4D97-AF65-F5344CB8AC3E}">
        <p14:creationId xmlns:p14="http://schemas.microsoft.com/office/powerpoint/2010/main" val="1019644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Creating Pivot Tables</a:t>
            </a:r>
            <a:endParaRPr lang="en-IN" dirty="0"/>
          </a:p>
        </p:txBody>
      </p:sp>
      <p:sp>
        <p:nvSpPr>
          <p:cNvPr id="3" name="Content Placeholder 2"/>
          <p:cNvSpPr>
            <a:spLocks noGrp="1"/>
          </p:cNvSpPr>
          <p:nvPr>
            <p:ph idx="1"/>
          </p:nvPr>
        </p:nvSpPr>
        <p:spPr/>
        <p:txBody>
          <a:bodyPr/>
          <a:lstStyle/>
          <a:p>
            <a:r>
              <a:rPr lang="en-US" dirty="0"/>
              <a:t>Drag the </a:t>
            </a:r>
            <a:r>
              <a:rPr lang="en-US" b="1" dirty="0"/>
              <a:t>employee</a:t>
            </a:r>
            <a:r>
              <a:rPr lang="en-US" dirty="0"/>
              <a:t> field to the Row fields are and the </a:t>
            </a:r>
            <a:r>
              <a:rPr lang="en-US" b="1" dirty="0"/>
              <a:t>sales</a:t>
            </a:r>
            <a:r>
              <a:rPr lang="en-US" dirty="0"/>
              <a:t> field to the Data Fields area and click OK.</a:t>
            </a:r>
          </a:p>
          <a:p>
            <a:pPr marL="0" indent="0">
              <a:buNone/>
            </a:pPr>
            <a:r>
              <a:rPr lang="en-US" dirty="0" smtClean="0"/>
              <a:t/>
            </a:r>
            <a:br>
              <a:rPr lang="en-US" dirty="0" smtClean="0"/>
            </a:br>
            <a:endParaRPr lang="en-IN" dirty="0"/>
          </a:p>
        </p:txBody>
      </p:sp>
      <p:pic>
        <p:nvPicPr>
          <p:cNvPr id="4098" name="Picture 2" descr="https://elearn.ellak.gr/pluginfile.php/4766/mod_page/content/8/calc-pivot-table-layout-window-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2432" y="2002138"/>
            <a:ext cx="5886301" cy="411487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9</a:t>
            </a:fld>
            <a:endParaRPr lang="en-US" dirty="0"/>
          </a:p>
        </p:txBody>
      </p:sp>
    </p:spTree>
    <p:extLst>
      <p:ext uri="{BB962C8B-B14F-4D97-AF65-F5344CB8AC3E}">
        <p14:creationId xmlns:p14="http://schemas.microsoft.com/office/powerpoint/2010/main" val="6472248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Installing Network using Windows NT bases Systems</Template>
  <TotalTime>1433</TotalTime>
  <Words>2131</Words>
  <Application>Microsoft Office PowerPoint</Application>
  <PresentationFormat>Widescreen</PresentationFormat>
  <Paragraphs>196</Paragraphs>
  <Slides>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ＭＳ Ｐゴシック</vt:lpstr>
      <vt:lpstr>Arial</vt:lpstr>
      <vt:lpstr>Calibri</vt:lpstr>
      <vt:lpstr>Times New Roman</vt:lpstr>
      <vt:lpstr>Tw Cen MT</vt:lpstr>
      <vt:lpstr>Wingdings</vt:lpstr>
      <vt:lpstr>Wingdings 2</vt:lpstr>
      <vt:lpstr>WidescreenPresentation</vt:lpstr>
      <vt:lpstr>File and Printer sharing in Windows NT Environment </vt:lpstr>
      <vt:lpstr>Pivot Tables, Data Validation and What-if analysis</vt:lpstr>
      <vt:lpstr>Index</vt:lpstr>
      <vt:lpstr>Pivot tables</vt:lpstr>
      <vt:lpstr>Pivot Tables</vt:lpstr>
      <vt:lpstr>Pivot Tables</vt:lpstr>
      <vt:lpstr>Creating Pivot Tables</vt:lpstr>
      <vt:lpstr>Creating Pivot Tables</vt:lpstr>
      <vt:lpstr>Creating Pivot Tables</vt:lpstr>
      <vt:lpstr>Creating Pivot Tables</vt:lpstr>
      <vt:lpstr>Pivot Table Layout</vt:lpstr>
      <vt:lpstr>Pivot Table Layout</vt:lpstr>
      <vt:lpstr>Pivot Table Layout</vt:lpstr>
      <vt:lpstr>Editing a Pivot Table</vt:lpstr>
      <vt:lpstr>Editing a Pivot Table</vt:lpstr>
      <vt:lpstr>Updating a Pivot Table</vt:lpstr>
      <vt:lpstr>Updating a Pivot Table</vt:lpstr>
      <vt:lpstr>Updating a Pivot Table</vt:lpstr>
      <vt:lpstr>Updating a Pivot Table</vt:lpstr>
      <vt:lpstr>Updating a Pivot Table</vt:lpstr>
      <vt:lpstr>Deleting a Pivot Table</vt:lpstr>
      <vt:lpstr>Data validation</vt:lpstr>
      <vt:lpstr>Data Validation</vt:lpstr>
      <vt:lpstr>Data Validation</vt:lpstr>
      <vt:lpstr>Data Validation</vt:lpstr>
      <vt:lpstr>Data Validation Using DropDown List</vt:lpstr>
      <vt:lpstr>Data Validation Using DropDown List</vt:lpstr>
      <vt:lpstr>Data Validation Using DropDown List</vt:lpstr>
      <vt:lpstr>What-if analysis</vt:lpstr>
      <vt:lpstr>What-if analysis</vt:lpstr>
      <vt:lpstr>What-if analysis</vt:lpstr>
      <vt:lpstr>What-if analysis</vt:lpstr>
      <vt:lpstr>Scenarios</vt:lpstr>
      <vt:lpstr>Scenarios</vt:lpstr>
      <vt:lpstr>Goal Seek</vt:lpstr>
      <vt:lpstr>Goal Seek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and Printer sharing in Windows NT Environment</dc:title>
  <dc:creator>Siddhant Tripathi</dc:creator>
  <cp:lastModifiedBy>anita pc anita</cp:lastModifiedBy>
  <cp:revision>366</cp:revision>
  <dcterms:created xsi:type="dcterms:W3CDTF">2020-05-02T05:50:57Z</dcterms:created>
  <dcterms:modified xsi:type="dcterms:W3CDTF">2021-11-23T08:31:33Z</dcterms:modified>
</cp:coreProperties>
</file>