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6" r:id="rId2"/>
    <p:sldId id="259" r:id="rId3"/>
    <p:sldId id="258" r:id="rId4"/>
    <p:sldId id="260" r:id="rId5"/>
    <p:sldId id="261" r:id="rId6"/>
    <p:sldId id="264" r:id="rId7"/>
    <p:sldId id="266" r:id="rId8"/>
    <p:sldId id="267" r:id="rId9"/>
    <p:sldId id="268" r:id="rId10"/>
    <p:sldId id="269" r:id="rId11"/>
    <p:sldId id="270" r:id="rId12"/>
    <p:sldId id="271" r:id="rId13"/>
    <p:sldId id="272" r:id="rId14"/>
  </p:sldIdLst>
  <p:sldSz cx="12192000" cy="6858000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ＭＳ Ｐゴシック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26" autoAdjust="0"/>
    <p:restoredTop sz="94660"/>
  </p:normalViewPr>
  <p:slideViewPr>
    <p:cSldViewPr snapToGrid="0">
      <p:cViewPr varScale="1">
        <p:scale>
          <a:sx n="91" d="100"/>
          <a:sy n="91" d="100"/>
        </p:scale>
        <p:origin x="13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B75CE-FA6A-4B9D-8399-8EBD8B3FE902}" type="datetimeFigureOut">
              <a:rPr lang="en-US" smtClean="0"/>
              <a:t>11/25/2021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D8F62-8A98-487B-A257-965C5C1BC9C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3112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69D8F62-8A98-487B-A257-965C5C1BC9C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004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887855" cy="80467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11" name="Rectangle 10"/>
          <p:cNvSpPr/>
          <p:nvPr/>
        </p:nvSpPr>
        <p:spPr>
          <a:xfrm>
            <a:off x="1875663" y="0"/>
            <a:ext cx="10316337" cy="813816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pic>
        <p:nvPicPr>
          <p:cNvPr id="8" name="Picture 2" descr="C:\Users\PHOENIX\Pictures\nielit-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1627" y="71414"/>
            <a:ext cx="1746113" cy="642918"/>
          </a:xfrm>
          <a:prstGeom prst="rect">
            <a:avLst/>
          </a:prstGeom>
          <a:noFill/>
        </p:spPr>
      </p:pic>
      <p:pic>
        <p:nvPicPr>
          <p:cNvPr id="14" name="Picture 13" descr="Introduction to Web Design (1)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" y="785794"/>
            <a:ext cx="12191999" cy="6072206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875663" y="-23178"/>
            <a:ext cx="1028707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National Institute of Electronics &amp; Information Technology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904928" y="357167"/>
            <a:ext cx="10287072" cy="3718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lnSpc>
                <a:spcPts val="2112"/>
              </a:lnSpc>
              <a:spcBef>
                <a:spcPct val="0"/>
              </a:spcBef>
              <a:defRPr/>
            </a:pP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MMM University of Technology Campus, </a:t>
            </a:r>
            <a:r>
              <a:rPr lang="en-US" sz="1800" b="1" dirty="0" err="1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Deoria</a:t>
            </a:r>
            <a:r>
              <a:rPr lang="en-US" sz="18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 Road, Gorakhpur</a:t>
            </a:r>
            <a:endParaRPr kumimoji="0" lang="en-US" sz="1800" b="1" i="0" u="none" strike="noStrike" kern="1200" spc="0" normalizeH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2919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861568" y="1399736"/>
            <a:ext cx="10468864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4000" b="1">
                <a:ln>
                  <a:noFill/>
                </a:ln>
                <a:solidFill>
                  <a:schemeClr val="bg1"/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29">
            <a:extLst>
              <a:ext uri="{FF2B5EF4-FFF2-40B4-BE49-F238E27FC236}">
                <a16:creationId xmlns:a16="http://schemas.microsoft.com/office/drawing/2014/main" id="{8805A113-FD98-41D8-B91E-8D43A673C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FA2851-4614-4C31-B399-085C471396EE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18">
            <a:extLst>
              <a:ext uri="{FF2B5EF4-FFF2-40B4-BE49-F238E27FC236}">
                <a16:creationId xmlns:a16="http://schemas.microsoft.com/office/drawing/2014/main" id="{76B9A9BC-E37E-461F-B64B-EED856AFB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26">
            <a:extLst>
              <a:ext uri="{FF2B5EF4-FFF2-40B4-BE49-F238E27FC236}">
                <a16:creationId xmlns:a16="http://schemas.microsoft.com/office/drawing/2014/main" id="{3EB484A6-C36E-403C-B66B-B68EB1351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Action Button: Back or Previous 6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44527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C70B6-50D7-4A5D-B57D-333C3DC6D739}" type="datetime1">
              <a:rPr lang="en-US" smtClean="0"/>
              <a:t>11/25/2021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A31B2F-AFDF-4768-87BA-3AF3DB3FE77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4728322" y="136866"/>
            <a:ext cx="727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Course:</a:t>
            </a:r>
            <a:r>
              <a:rPr lang="en-US" sz="1600" baseline="0" dirty="0"/>
              <a:t> NIELIT ‘O’ Level (IT)</a:t>
            </a:r>
          </a:p>
          <a:p>
            <a:r>
              <a:rPr lang="en-US" sz="1600" baseline="0" dirty="0"/>
              <a:t>Module: </a:t>
            </a:r>
            <a:r>
              <a:rPr lang="en-US" sz="1600" baseline="0" dirty="0" smtClean="0"/>
              <a:t>M1-R5 </a:t>
            </a:r>
            <a:r>
              <a:rPr lang="en-US" sz="1600" baseline="0" dirty="0"/>
              <a:t>: </a:t>
            </a:r>
            <a:r>
              <a:rPr lang="en-US" sz="1600" baseline="0" dirty="0" smtClean="0"/>
              <a:t>IT Tools and Network Basics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70529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1EEA6-9C96-4F88-85E7-D6D1ACE00EB2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sz="quarter" idx="13"/>
          </p:nvPr>
        </p:nvSpPr>
        <p:spPr>
          <a:xfrm>
            <a:off x="293036" y="1357298"/>
            <a:ext cx="11693851" cy="481490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4187" y="73945"/>
            <a:ext cx="10337813" cy="647696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4728322" y="136866"/>
            <a:ext cx="727321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Course:</a:t>
            </a:r>
            <a:r>
              <a:rPr lang="en-US" sz="1600" baseline="0" dirty="0"/>
              <a:t> NIELIT ‘O’ Level (IT)</a:t>
            </a:r>
          </a:p>
          <a:p>
            <a:r>
              <a:rPr lang="en-US" sz="1600" baseline="0" dirty="0"/>
              <a:t>Module: M2-R5 : Web Designing and Publishing</a:t>
            </a:r>
            <a:endParaRPr lang="en-US" sz="1600" dirty="0"/>
          </a:p>
        </p:txBody>
      </p:sp>
      <p:sp>
        <p:nvSpPr>
          <p:cNvPr id="9" name="Action Button: Back or Previous 8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6947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0" y="2743202"/>
            <a:ext cx="9497484" cy="1673225"/>
          </a:xfrm>
        </p:spPr>
        <p:txBody>
          <a:bodyPr anchor="t"/>
          <a:lstStyle>
            <a:lvl1pPr>
              <a:buNone/>
              <a:defRPr sz="3300">
                <a:solidFill>
                  <a:schemeClr val="tx2"/>
                </a:solidFill>
              </a:defRPr>
            </a:lvl1pPr>
            <a:lvl2pPr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4572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828800" y="1600200"/>
            <a:ext cx="10160000" cy="457200"/>
          </a:xfrm>
        </p:spPr>
        <p:txBody>
          <a:bodyPr/>
          <a:lstStyle>
            <a:lvl1pPr algn="l">
              <a:buNone/>
              <a:defRPr sz="2800" b="0" cap="none">
                <a:solidFill>
                  <a:srgbClr val="FFFFFF"/>
                </a:solidFill>
              </a:defRPr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59B2F-2A23-4873-9BA5-116707A0579C}" type="datetime1">
              <a:rPr lang="en-US" smtClean="0"/>
              <a:t>11/25/2021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638482"/>
            <a:ext cx="1727200" cy="457200"/>
          </a:xfrm>
        </p:spPr>
        <p:txBody>
          <a:bodyPr>
            <a:noAutofit/>
          </a:bodyPr>
          <a:lstStyle>
            <a:lvl1pPr>
              <a:defRPr sz="2800">
                <a:solidFill>
                  <a:srgbClr val="FFFFFF"/>
                </a:solidFill>
              </a:defRPr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77387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350" y="785794"/>
            <a:ext cx="10871200" cy="457200"/>
          </a:xfrm>
        </p:spPr>
        <p:txBody>
          <a:bodyPr>
            <a:noAutofit/>
          </a:bodyPr>
          <a:lstStyle>
            <a:lvl1pPr>
              <a:defRPr sz="280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293036" y="1357299"/>
            <a:ext cx="5627116" cy="48042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6183924" y="1357298"/>
            <a:ext cx="5715040" cy="4875706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6419DBE-1267-429B-A036-DB908C6D4B8C}" type="datetime1">
              <a:rPr lang="en-US" smtClean="0"/>
              <a:t>11/25/2021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>
            <a:noAutofit/>
          </a:bodyPr>
          <a:lstStyle>
            <a:lvl1pPr>
              <a:defRPr sz="2300" b="0"/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84944" y="125213"/>
            <a:ext cx="9834831" cy="590550"/>
          </a:xfrm>
          <a:prstGeom prst="rect">
            <a:avLst/>
          </a:prstGeom>
        </p:spPr>
      </p:pic>
      <p:sp>
        <p:nvSpPr>
          <p:cNvPr id="13" name="Action Button: Back or Previous 12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973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781226"/>
            <a:ext cx="10871200" cy="576072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559757"/>
            <a:ext cx="5181600" cy="3505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559757"/>
            <a:ext cx="5181600" cy="3505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>
          <a:xfrm>
            <a:off x="2571726" y="6286521"/>
            <a:ext cx="3556000" cy="365125"/>
          </a:xfrm>
        </p:spPr>
        <p:txBody>
          <a:bodyPr rtlCol="0"/>
          <a:lstStyle/>
          <a:p>
            <a:fld id="{3A196A85-1CCA-4ABC-B4C1-014AAE43E619}" type="datetime1">
              <a:rPr lang="en-US" smtClean="0"/>
              <a:t>11/25/2021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>
          <a:xfrm>
            <a:off x="812802" y="6248208"/>
            <a:ext cx="1663674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8"/>
          </p:nvPr>
        </p:nvSpPr>
        <p:spPr>
          <a:xfrm>
            <a:off x="812800" y="1816383"/>
            <a:ext cx="5181600" cy="707136"/>
          </a:xfrm>
          <a:solidFill>
            <a:schemeClr val="accent2"/>
          </a:solidFill>
        </p:spPr>
        <p:txBody>
          <a:bodyPr rtlCol="0" anchor="ctr"/>
          <a:lstStyle>
            <a:lvl1pPr>
              <a:buFontTx/>
              <a:buNone/>
              <a:defRPr sz="23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6400800" y="1816383"/>
            <a:ext cx="5181600" cy="707136"/>
          </a:xfrm>
          <a:solidFill>
            <a:schemeClr val="accent4"/>
          </a:solidFill>
        </p:spPr>
        <p:txBody>
          <a:bodyPr rtlCol="0" anchor="ctr"/>
          <a:lstStyle>
            <a:lvl1pPr>
              <a:buFontTx/>
              <a:buNone/>
              <a:defRPr sz="2300" b="1">
                <a:solidFill>
                  <a:srgbClr val="FFFFFF"/>
                </a:solidFill>
              </a:defRPr>
            </a:lvl1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28800" y="26865"/>
            <a:ext cx="9859264" cy="735117"/>
          </a:xfrm>
          <a:prstGeom prst="rect">
            <a:avLst/>
          </a:prstGeom>
        </p:spPr>
      </p:pic>
      <p:sp>
        <p:nvSpPr>
          <p:cNvPr id="17" name="Action Button: Back or Previous 16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2059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B8C5E-3A3A-41CC-95E4-4BE9FA5AA157}" type="datetime1">
              <a:rPr lang="en-US" smtClean="0"/>
              <a:t>11/25/2021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893194" y="115911"/>
            <a:ext cx="9775367" cy="590550"/>
          </a:xfrm>
          <a:prstGeom prst="rect">
            <a:avLst/>
          </a:prstGeom>
        </p:spPr>
      </p:pic>
      <p:sp>
        <p:nvSpPr>
          <p:cNvPr id="7" name="Action Button: Back or Previous 6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002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66E6-D7D5-4CE0-B3C9-FC4B0C83E7F6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4338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781226"/>
            <a:ext cx="10871200" cy="457200"/>
          </a:xfrm>
        </p:spPr>
        <p:txBody>
          <a:bodyPr anchor="b"/>
          <a:lstStyle>
            <a:lvl1pPr algn="l">
              <a:buNone/>
              <a:defRPr sz="2400" b="0"/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6FE33-3A34-4EA8-800B-08F7F6E149BC}" type="datetime1">
              <a:rPr lang="en-US" smtClean="0"/>
              <a:t>11/25/2021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905000"/>
            <a:ext cx="2133600" cy="41656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60930" tIns="214573" rIns="160930" bIns="107287"/>
          <a:lstStyle>
            <a:lvl1pPr marL="0" indent="0">
              <a:spcAft>
                <a:spcPts val="1173"/>
              </a:spcAft>
              <a:buNone/>
              <a:defRPr sz="2100"/>
            </a:lvl1pPr>
            <a:lvl2pPr>
              <a:buNone/>
              <a:defRPr sz="1400"/>
            </a:lvl2pPr>
            <a:lvl3pPr>
              <a:buNone/>
              <a:defRPr sz="1200"/>
            </a:lvl3pPr>
            <a:lvl4pPr>
              <a:buNone/>
              <a:defRPr sz="1100"/>
            </a:lvl4pPr>
            <a:lvl5pPr>
              <a:buNone/>
              <a:defRPr sz="11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149600" y="1905000"/>
            <a:ext cx="8534400" cy="4267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79600" y="176"/>
            <a:ext cx="10155518" cy="705042"/>
          </a:xfrm>
          <a:prstGeom prst="rect">
            <a:avLst/>
          </a:prstGeom>
        </p:spPr>
      </p:pic>
      <p:sp>
        <p:nvSpPr>
          <p:cNvPr id="8" name="TextBox 7"/>
          <p:cNvSpPr txBox="1"/>
          <p:nvPr userDrawn="1"/>
        </p:nvSpPr>
        <p:spPr>
          <a:xfrm>
            <a:off x="5035639" y="120443"/>
            <a:ext cx="69994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Course:</a:t>
            </a:r>
            <a:r>
              <a:rPr lang="en-US" sz="1600" baseline="0" dirty="0"/>
              <a:t> </a:t>
            </a:r>
            <a:endParaRPr lang="en-US" sz="1600" baseline="0" dirty="0" smtClean="0"/>
          </a:p>
          <a:p>
            <a:r>
              <a:rPr lang="en-US" sz="1600" baseline="0" dirty="0" smtClean="0"/>
              <a:t>Module:</a:t>
            </a:r>
            <a:endParaRPr lang="en-US" sz="1600" dirty="0"/>
          </a:p>
        </p:txBody>
      </p:sp>
      <p:sp>
        <p:nvSpPr>
          <p:cNvPr id="10" name="Action Button: Back or Previous 9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141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76891" y="0"/>
            <a:ext cx="10115109" cy="4559808"/>
          </a:xfrm>
          <a:solidFill>
            <a:schemeClr val="tx2">
              <a:shade val="50000"/>
            </a:schemeClr>
          </a:solidFill>
          <a:ln>
            <a:noFill/>
          </a:ln>
        </p:spPr>
        <p:txBody>
          <a:bodyPr/>
          <a:lstStyle>
            <a:lvl1pPr>
              <a:buNone/>
              <a:defRPr sz="3800"/>
            </a:lvl1pPr>
            <a:extLst/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2000"/>
            </a:lvl1pPr>
            <a:lvl2pPr>
              <a:buFontTx/>
              <a:buNone/>
              <a:defRPr sz="1400"/>
            </a:lvl2pPr>
            <a:lvl3pPr>
              <a:buFontTx/>
              <a:buNone/>
              <a:defRPr sz="1200"/>
            </a:lvl3pPr>
            <a:lvl4pPr>
              <a:buFontTx/>
              <a:buNone/>
              <a:defRPr sz="1100"/>
            </a:lvl4pPr>
            <a:lvl5pPr>
              <a:buFontTx/>
              <a:buNone/>
              <a:defRPr sz="1100"/>
            </a:lvl5pPr>
            <a:extLst/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Rectangle 7"/>
          <p:cNvSpPr/>
          <p:nvPr/>
        </p:nvSpPr>
        <p:spPr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19360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724400"/>
            <a:ext cx="9753600" cy="609600"/>
          </a:xfrm>
        </p:spPr>
        <p:txBody>
          <a:bodyPr anchor="ctr"/>
          <a:lstStyle>
            <a:lvl1pPr algn="l">
              <a:buNone/>
              <a:defRPr sz="3300" b="0">
                <a:solidFill>
                  <a:srgbClr val="FFFFFF"/>
                </a:solidFill>
              </a:defRPr>
            </a:lvl1pPr>
            <a:extLst/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27C23AE-9916-45E2-879C-0BF76EA98830}" type="datetime1">
              <a:rPr lang="en-US" smtClean="0"/>
              <a:t>11/25/2021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50"/>
            <a:ext cx="1930400" cy="663579"/>
          </a:xfrm>
        </p:spPr>
        <p:txBody>
          <a:bodyPr rtlCol="0"/>
          <a:lstStyle>
            <a:lvl1pPr>
              <a:defRPr sz="3300"/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8"/>
            <a:ext cx="6096000" cy="365125"/>
          </a:xfrm>
        </p:spPr>
        <p:txBody>
          <a:bodyPr rtlCol="0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801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hyperlink" Target="Olevel_M2R5_WDP_Unit1_NIELIT_Gorakhpur.pptx#-1,2,Contents to be covered . . ." TargetMode="Externa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85709" y="1214423"/>
            <a:ext cx="11715833" cy="4912058"/>
          </a:xfrm>
          <a:prstGeom prst="rect">
            <a:avLst/>
          </a:prstGeom>
        </p:spPr>
        <p:txBody>
          <a:bodyPr vert="horz" lIns="107287" tIns="53643" rIns="107287" bIns="53643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095737" y="6207148"/>
            <a:ext cx="3556000" cy="365125"/>
          </a:xfrm>
          <a:prstGeom prst="rect">
            <a:avLst/>
          </a:prstGeom>
        </p:spPr>
        <p:txBody>
          <a:bodyPr vert="horz" lIns="107287" tIns="53643" rIns="107287" bIns="53643" anchor="ctr" anchorCtr="0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fld id="{B6384695-FAA2-4221-BE88-47DF8C454E67}" type="datetime1">
              <a:rPr lang="en-US" smtClean="0"/>
              <a:t>11/25/2021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3" y="6248208"/>
            <a:ext cx="2901932" cy="365125"/>
          </a:xfrm>
          <a:prstGeom prst="rect">
            <a:avLst/>
          </a:prstGeom>
        </p:spPr>
        <p:txBody>
          <a:bodyPr vert="horz" lIns="107287" tIns="53643" rIns="107287" bIns="53643" anchor="ctr"/>
          <a:lstStyle>
            <a:lvl1pPr algn="l">
              <a:defRPr sz="1600">
                <a:solidFill>
                  <a:schemeClr val="tx2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0" y="761981"/>
            <a:ext cx="711200" cy="4572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9" name="Rectangle 8"/>
          <p:cNvSpPr/>
          <p:nvPr/>
        </p:nvSpPr>
        <p:spPr>
          <a:xfrm>
            <a:off x="787399" y="761982"/>
            <a:ext cx="11214142" cy="452441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107287" tIns="53643" rIns="107287" bIns="53643" anchor="ctr"/>
          <a:lstStyle/>
          <a:p>
            <a:pPr algn="ctr"/>
            <a:endParaRPr lang="en-US" sz="24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761983"/>
            <a:ext cx="711200" cy="457200"/>
          </a:xfrm>
          <a:prstGeom prst="rect">
            <a:avLst/>
          </a:prstGeom>
        </p:spPr>
        <p:txBody>
          <a:bodyPr vert="horz" lIns="107287" tIns="53643" rIns="107287" bIns="53643" anchor="ctr" anchorCtr="0">
            <a:normAutofit/>
          </a:bodyPr>
          <a:lstStyle>
            <a:lvl1pPr algn="ctr">
              <a:defRPr sz="2300" b="0">
                <a:solidFill>
                  <a:srgbClr val="002060"/>
                </a:solidFill>
                <a:latin typeface="Times New Roman" pitchFamily="18" charset="0"/>
                <a:cs typeface="Times New Roman" pitchFamily="18" charset="0"/>
              </a:defRPr>
            </a:lvl1pPr>
            <a:extLst/>
          </a:lstStyle>
          <a:p>
            <a:fld id="{2D487EA2-3AC4-4646-AC37-AB7E1F8A84A1}" type="slidenum">
              <a:rPr lang="en-US" smtClean="0"/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1320800" y="761982"/>
            <a:ext cx="10680741" cy="452441"/>
          </a:xfrm>
          <a:prstGeom prst="rect">
            <a:avLst/>
          </a:prstGeom>
        </p:spPr>
        <p:txBody>
          <a:bodyPr vert="horz" lIns="107287" tIns="53643" rIns="107287" bIns="53643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5" name="Picture 2" descr="C:\Users\PHOENIX\Pictures\nielit-logo.png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75416" y="-24"/>
            <a:ext cx="1604388" cy="691893"/>
          </a:xfrm>
          <a:prstGeom prst="rect">
            <a:avLst/>
          </a:prstGeom>
          <a:noFill/>
        </p:spPr>
      </p:pic>
      <p:sp>
        <p:nvSpPr>
          <p:cNvPr id="26" name="TextBox 25"/>
          <p:cNvSpPr txBox="1"/>
          <p:nvPr/>
        </p:nvSpPr>
        <p:spPr>
          <a:xfrm>
            <a:off x="5304686" y="357166"/>
            <a:ext cx="6221906" cy="416110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algn="r"/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Module: M2-R5:</a:t>
            </a:r>
            <a:r>
              <a:rPr lang="en-US" sz="2000" b="0" baseline="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000" b="0" dirty="0">
                <a:latin typeface="Times New Roman" pitchFamily="18" charset="0"/>
                <a:cs typeface="Times New Roman" pitchFamily="18" charset="0"/>
              </a:rPr>
              <a:t>Web Designing &amp; Publishing 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875662" y="61907"/>
            <a:ext cx="3818603" cy="385333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0" marR="0" lvl="4" indent="0" algn="ctr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"/>
              <a:buNone/>
              <a:tabLst/>
              <a:defRPr/>
            </a:pP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[Unit 1: Introduction</a:t>
            </a:r>
            <a:r>
              <a:rPr lang="en-US" sz="1800" b="1" baseline="0" dirty="0">
                <a:latin typeface="Times New Roman" pitchFamily="18" charset="0"/>
                <a:cs typeface="Times New Roman" pitchFamily="18" charset="0"/>
              </a:rPr>
              <a:t> to Web Design</a:t>
            </a:r>
            <a:r>
              <a:rPr lang="en-US" sz="1800" b="1" dirty="0">
                <a:latin typeface="Times New Roman" pitchFamily="18" charset="0"/>
                <a:cs typeface="Times New Roman" pitchFamily="18" charset="0"/>
              </a:rPr>
              <a:t>]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304687" y="1"/>
            <a:ext cx="4835803" cy="431499"/>
          </a:xfrm>
          <a:prstGeom prst="rect">
            <a:avLst/>
          </a:prstGeom>
          <a:noFill/>
        </p:spPr>
        <p:txBody>
          <a:bodyPr wrap="square" lIns="107287" tIns="53643" rIns="107287" bIns="53643" rtlCol="0">
            <a:spAutoFit/>
          </a:bodyPr>
          <a:lstStyle/>
          <a:p>
            <a:pPr marL="0" marR="0" lvl="4" indent="0" algn="r" defTabSz="914400" rtl="0" eaLnBrk="1" fontAlgn="auto" latinLnBrk="0" hangingPunct="1">
              <a:lnSpc>
                <a:spcPct val="100000"/>
              </a:lnSpc>
              <a:spcBef>
                <a:spcPts val="469"/>
              </a:spcBef>
              <a:spcAft>
                <a:spcPts val="0"/>
              </a:spcAft>
              <a:buClr>
                <a:schemeClr val="accent4"/>
              </a:buClr>
              <a:buSzPct val="65000"/>
              <a:buFont typeface="Wingdings"/>
              <a:buNone/>
              <a:tabLst/>
              <a:defRPr/>
            </a:pPr>
            <a:r>
              <a:rPr lang="en-US" sz="2100" b="0" dirty="0">
                <a:latin typeface="Times New Roman" pitchFamily="18" charset="0"/>
                <a:cs typeface="Times New Roman" pitchFamily="18" charset="0"/>
              </a:rPr>
              <a:t>     Course: NIELIT ‘O’ Level (IT)</a:t>
            </a:r>
          </a:p>
        </p:txBody>
      </p:sp>
      <p:pic>
        <p:nvPicPr>
          <p:cNvPr id="16" name="Picture 15" descr="home-2741413_960_720.png">
            <a:hlinkClick r:id="rId14" action="ppaction://hlinkpres?slideindex=2&amp;slidetitle=Contents to be covered . . ."/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11336256" y="785794"/>
            <a:ext cx="562708" cy="457200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 userDrawn="1"/>
        </p:nvPicPr>
        <p:blipFill>
          <a:blip r:embed="rId16"/>
          <a:stretch>
            <a:fillRect/>
          </a:stretch>
        </p:blipFill>
        <p:spPr>
          <a:xfrm>
            <a:off x="1875662" y="61908"/>
            <a:ext cx="9650930" cy="672198"/>
          </a:xfrm>
          <a:prstGeom prst="rect">
            <a:avLst/>
          </a:prstGeom>
        </p:spPr>
      </p:pic>
      <p:sp>
        <p:nvSpPr>
          <p:cNvPr id="17" name="Action Button: Back or Previous 16">
            <a:hlinkClick r:id="" action="ppaction://hlinkshowjump?jump=previousslide" highlightClick="1"/>
          </p:cNvPr>
          <p:cNvSpPr/>
          <p:nvPr userDrawn="1"/>
        </p:nvSpPr>
        <p:spPr>
          <a:xfrm>
            <a:off x="11320530" y="761982"/>
            <a:ext cx="681011" cy="452441"/>
          </a:xfrm>
          <a:prstGeom prst="actionButtonBackPrevio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38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800" decel="100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0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800" decel="100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0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200" accel="1000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/>
      <p:bldP spid="22" grpId="0"/>
    </p:bldLst>
  </p:timing>
  <p:hf hdr="0" ftr="0" dt="0"/>
  <p:txStyles>
    <p:titleStyle>
      <a:lvl1pPr algn="l" rtl="0" eaLnBrk="1" latinLnBrk="0" hangingPunct="1">
        <a:spcBef>
          <a:spcPct val="0"/>
        </a:spcBef>
        <a:buNone/>
        <a:defRPr sz="2800" kern="1200">
          <a:solidFill>
            <a:schemeClr val="bg1"/>
          </a:solidFill>
          <a:latin typeface="Times New Roman" pitchFamily="18" charset="0"/>
          <a:ea typeface="+mj-ea"/>
          <a:cs typeface="Times New Roman" pitchFamily="18" charset="0"/>
        </a:defRPr>
      </a:lvl1pPr>
      <a:extLst/>
    </p:titleStyle>
    <p:bodyStyle>
      <a:lvl1pPr marL="375503" indent="-375503" algn="l" rtl="0" eaLnBrk="1" latinLnBrk="0" hangingPunct="1">
        <a:spcBef>
          <a:spcPts val="821"/>
        </a:spcBef>
        <a:buClr>
          <a:schemeClr val="accent2"/>
        </a:buClr>
        <a:buSzPct val="60000"/>
        <a:buFont typeface="Wingdings"/>
        <a:buChar char="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1pPr>
      <a:lvl2pPr marL="751006" indent="-321860" algn="l" rtl="0" eaLnBrk="1" latinLnBrk="0" hangingPunct="1">
        <a:spcBef>
          <a:spcPts val="645"/>
        </a:spcBef>
        <a:buClr>
          <a:schemeClr val="accent1"/>
        </a:buClr>
        <a:buSzPct val="70000"/>
        <a:buFont typeface="Wingdings 2"/>
        <a:buChar char="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2pPr>
      <a:lvl3pPr marL="1072866" indent="-268216" algn="l" rtl="0" eaLnBrk="1" latinLnBrk="0" hangingPunct="1">
        <a:spcBef>
          <a:spcPts val="587"/>
        </a:spcBef>
        <a:buClr>
          <a:schemeClr val="accent2"/>
        </a:buClr>
        <a:buSzPct val="75000"/>
        <a:buFont typeface="Wingdings"/>
        <a:buChar char="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3pPr>
      <a:lvl4pPr marL="1609298" indent="-268216" algn="l" rtl="0" eaLnBrk="1" latinLnBrk="0" hangingPunct="1">
        <a:spcBef>
          <a:spcPts val="469"/>
        </a:spcBef>
        <a:buClr>
          <a:schemeClr val="accent3"/>
        </a:buClr>
        <a:buSzPct val="75000"/>
        <a:buFont typeface="Wingdings"/>
        <a:buChar char="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4pPr>
      <a:lvl5pPr marL="2145731" indent="-268216" algn="l" rtl="0" eaLnBrk="1" latinLnBrk="0" hangingPunct="1">
        <a:spcBef>
          <a:spcPts val="469"/>
        </a:spcBef>
        <a:buClr>
          <a:schemeClr val="accent4"/>
        </a:buClr>
        <a:buSzPct val="65000"/>
        <a:buFont typeface="Wingdings"/>
        <a:buChar char=""/>
        <a:defRPr sz="2100" kern="1200">
          <a:solidFill>
            <a:schemeClr val="tx1"/>
          </a:solidFill>
          <a:latin typeface="Times New Roman" pitchFamily="18" charset="0"/>
          <a:ea typeface="+mn-ea"/>
          <a:cs typeface="Times New Roman" pitchFamily="18" charset="0"/>
        </a:defRPr>
      </a:lvl5pPr>
      <a:lvl6pPr marL="2467591" indent="-268216" algn="l" rtl="0" eaLnBrk="1" latinLnBrk="0" hangingPunct="1">
        <a:spcBef>
          <a:spcPct val="20000"/>
        </a:spcBef>
        <a:buClr>
          <a:schemeClr val="accent1"/>
        </a:buClr>
        <a:buFont typeface="Wingdings"/>
        <a:buNone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89450" indent="-268216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111310" indent="-268216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433170" indent="-268216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sz="21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536433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1072866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609298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145731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682164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3218597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755029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4291462" algn="l" rtl="0" eaLnBrk="1" hangingPunct="1">
        <a:defRPr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10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719B0-98A0-4F0D-84F6-A7A6BB41F4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File and Printer sharing in Windows NT Environment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7EEA48-BFE4-4B38-B6C7-BFD6FB0CBD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"/>
            <a:ext cx="12191999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883391" y="1"/>
            <a:ext cx="102085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</a:rPr>
              <a:t>NATIONAL INSTITUTE OF ELECTRONICS AND INFORMATION TECHNOLOGY</a:t>
            </a:r>
          </a:p>
          <a:p>
            <a:pPr algn="ctr"/>
            <a:r>
              <a:rPr lang="en-US" sz="2000" dirty="0" smtClean="0">
                <a:solidFill>
                  <a:schemeClr val="bg1"/>
                </a:solidFill>
              </a:rPr>
              <a:t>Birla Farms, Bada Phull, Ropar</a:t>
            </a:r>
            <a:endParaRPr lang="en-US" sz="2000" dirty="0">
              <a:solidFill>
                <a:schemeClr val="bg1"/>
              </a:solidFill>
            </a:endParaRPr>
          </a:p>
          <a:p>
            <a:endParaRPr lang="en-US" sz="2000" dirty="0"/>
          </a:p>
          <a:p>
            <a:endParaRPr lang="en-US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1924334" y="5057336"/>
            <a:ext cx="884375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NIELIT ‘O’-Level</a:t>
            </a:r>
          </a:p>
          <a:p>
            <a:pPr algn="ctr"/>
            <a:r>
              <a:rPr lang="en-IN" sz="4400" b="1" dirty="0" smtClean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IT Tools and Network basics</a:t>
            </a:r>
            <a:endParaRPr lang="en-IN" sz="4400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180252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1214423"/>
            <a:ext cx="11715833" cy="52704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i="1" dirty="0" smtClean="0"/>
              <a:t>Output Devices:</a:t>
            </a:r>
          </a:p>
          <a:p>
            <a:r>
              <a:rPr lang="en-US" b="1" dirty="0" smtClean="0"/>
              <a:t>Headset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most </a:t>
            </a:r>
            <a:r>
              <a:rPr lang="en-US" dirty="0" smtClean="0"/>
              <a:t>used VR </a:t>
            </a:r>
            <a:r>
              <a:rPr lang="en-US" dirty="0"/>
              <a:t>product </a:t>
            </a:r>
            <a:r>
              <a:rPr lang="en-US" dirty="0" smtClean="0"/>
              <a:t>is VR headset any many versions are available from </a:t>
            </a:r>
            <a:r>
              <a:rPr lang="en-US" dirty="0"/>
              <a:t>top tech brands </a:t>
            </a:r>
            <a:r>
              <a:rPr lang="en-US" dirty="0" smtClean="0"/>
              <a:t>like Google </a:t>
            </a:r>
            <a:r>
              <a:rPr lang="en-US" dirty="0"/>
              <a:t>and Sony, each with their own </a:t>
            </a:r>
            <a:r>
              <a:rPr lang="en-US" dirty="0" smtClean="0"/>
              <a:t>unique approach </a:t>
            </a:r>
          </a:p>
          <a:p>
            <a:pPr lvl="1"/>
            <a:r>
              <a:rPr lang="en-US" dirty="0" smtClean="0"/>
              <a:t>These headsets are easy to divide into categories based on the hardware they are designed to work with. </a:t>
            </a:r>
          </a:p>
          <a:p>
            <a:pPr lvl="2"/>
            <a:r>
              <a:rPr lang="en-US" dirty="0" smtClean="0"/>
              <a:t>Larger, high-end headsets are typically designed to work with PCs that have been enabled to run VR software. </a:t>
            </a:r>
          </a:p>
          <a:p>
            <a:pPr lvl="2"/>
            <a:r>
              <a:rPr lang="en-US" dirty="0"/>
              <a:t>H</a:t>
            </a:r>
            <a:r>
              <a:rPr lang="en-US" dirty="0" smtClean="0"/>
              <a:t>eadsets for other machines like game consoles, notably PlayStation VR.</a:t>
            </a:r>
          </a:p>
          <a:p>
            <a:pPr lvl="2"/>
            <a:r>
              <a:rPr lang="en-US" dirty="0"/>
              <a:t>S</a:t>
            </a:r>
            <a:r>
              <a:rPr lang="en-US" dirty="0" smtClean="0"/>
              <a:t>tand-alone headsets that include all necessary hardware onboard.</a:t>
            </a:r>
          </a:p>
          <a:p>
            <a:pPr lvl="2"/>
            <a:r>
              <a:rPr lang="en-US" dirty="0"/>
              <a:t>C</a:t>
            </a:r>
            <a:r>
              <a:rPr lang="en-US" dirty="0" smtClean="0"/>
              <a:t>heaper headsets to work with smartphones, with a slot in the headset to position the smartphone screen at the right distance from the eyes. These headsets are made to work with VR apps and a Google Cardboard</a:t>
            </a:r>
            <a:br>
              <a:rPr lang="en-US" dirty="0" smtClean="0"/>
            </a:b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22492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78" r="1" b="2382"/>
          <a:stretch/>
        </p:blipFill>
        <p:spPr bwMode="auto">
          <a:xfrm>
            <a:off x="2272937" y="1436918"/>
            <a:ext cx="6779622" cy="48201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89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67" r="3855" b="6204"/>
          <a:stretch/>
        </p:blipFill>
        <p:spPr bwMode="auto">
          <a:xfrm>
            <a:off x="2090057" y="1383203"/>
            <a:ext cx="6988629" cy="538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22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Advantages and Disadvantages of VR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i="1" dirty="0" smtClean="0"/>
              <a:t>Advantages:</a:t>
            </a:r>
          </a:p>
          <a:p>
            <a:r>
              <a:rPr lang="en-IN" dirty="0" smtClean="0"/>
              <a:t>Virtual reality creates a realistic world</a:t>
            </a:r>
          </a:p>
          <a:p>
            <a:r>
              <a:rPr lang="en-IN" dirty="0" smtClean="0"/>
              <a:t>Enables the user to explore places</a:t>
            </a:r>
          </a:p>
          <a:p>
            <a:r>
              <a:rPr lang="en-IN" dirty="0" smtClean="0"/>
              <a:t>A user can experience an artificial environment</a:t>
            </a:r>
          </a:p>
          <a:p>
            <a:r>
              <a:rPr lang="en-IN" dirty="0" smtClean="0"/>
              <a:t>Makes education more easy and comfortable</a:t>
            </a:r>
          </a:p>
          <a:p>
            <a:pPr marL="0" indent="0">
              <a:buNone/>
            </a:pPr>
            <a:endParaRPr lang="en-IN" dirty="0" smtClean="0"/>
          </a:p>
          <a:p>
            <a:pPr marL="0" indent="0">
              <a:buNone/>
            </a:pPr>
            <a:r>
              <a:rPr lang="en-IN" i="1" dirty="0" smtClean="0"/>
              <a:t>Disadvantages:</a:t>
            </a:r>
            <a:endParaRPr lang="en-IN" i="1" dirty="0"/>
          </a:p>
          <a:p>
            <a:r>
              <a:rPr lang="en-IN" dirty="0"/>
              <a:t>The equipment used in virtual reality are very expensive</a:t>
            </a:r>
          </a:p>
          <a:p>
            <a:r>
              <a:rPr lang="en-IN" dirty="0"/>
              <a:t>It consists of complex technology</a:t>
            </a:r>
          </a:p>
          <a:p>
            <a:r>
              <a:rPr lang="en-IN" dirty="0"/>
              <a:t>In virtual reality we cannot move by our own like in the real world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57563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 Virtual Reality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D487EA2-3AC4-4646-AC37-AB7E1F8A84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12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Index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1214422"/>
            <a:ext cx="11715833" cy="5133825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Virtual Reality</a:t>
            </a:r>
          </a:p>
          <a:p>
            <a:r>
              <a:rPr lang="en-US" sz="2400" dirty="0" smtClean="0"/>
              <a:t>Hardware used in Virtual Reality</a:t>
            </a:r>
          </a:p>
          <a:p>
            <a:pPr lvl="1"/>
            <a:r>
              <a:rPr lang="en-US" sz="2400" dirty="0" smtClean="0"/>
              <a:t>Input Devices</a:t>
            </a:r>
          </a:p>
          <a:p>
            <a:pPr lvl="1"/>
            <a:r>
              <a:rPr lang="en-US" sz="2400" dirty="0" smtClean="0"/>
              <a:t>Output Devices</a:t>
            </a:r>
          </a:p>
          <a:p>
            <a:r>
              <a:rPr lang="en-US" sz="2400" dirty="0" smtClean="0"/>
              <a:t>Advantages and Disadvantages of Virtual reality</a:t>
            </a:r>
          </a:p>
          <a:p>
            <a:endParaRPr lang="en-US" sz="2400" dirty="0" smtClean="0"/>
          </a:p>
          <a:p>
            <a:pPr lvl="1"/>
            <a:endParaRPr lang="en-US" sz="2400" dirty="0" smtClean="0"/>
          </a:p>
          <a:p>
            <a:endParaRPr lang="en-US" sz="2400" dirty="0" smtClean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6531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Virtual Reality</a:t>
            </a:r>
            <a:endParaRPr lang="en-IN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29281" y="1426779"/>
            <a:ext cx="7182436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50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Virtual Reality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1214422"/>
            <a:ext cx="11715833" cy="5491177"/>
          </a:xfrm>
        </p:spPr>
        <p:txBody>
          <a:bodyPr>
            <a:noAutofit/>
          </a:bodyPr>
          <a:lstStyle/>
          <a:p>
            <a:pPr marL="425196" indent="-342900" algn="just"/>
            <a:r>
              <a:rPr lang="en-US" sz="2200" dirty="0" smtClean="0"/>
              <a:t>Virtual </a:t>
            </a:r>
            <a:r>
              <a:rPr lang="en-US" sz="2200" dirty="0"/>
              <a:t>reality technology seeks to create a realistic three-dimensional image or environment that a human can perceive as real, and even interact with in realistic ways using </a:t>
            </a:r>
            <a:r>
              <a:rPr lang="en-US" sz="2200" dirty="0" smtClean="0"/>
              <a:t>VR </a:t>
            </a:r>
            <a:r>
              <a:rPr lang="en-US" sz="2200" dirty="0"/>
              <a:t>headsets and controllers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Virtual reality is seeing and feeling an imaginary world, rather than the real one</a:t>
            </a:r>
            <a:r>
              <a:rPr lang="en-US" sz="2200" dirty="0" smtClean="0"/>
              <a:t>. The </a:t>
            </a:r>
            <a:r>
              <a:rPr lang="en-US" sz="2200" dirty="0"/>
              <a:t>imaginary world is a simulation running in a computer. The sense data is fed by some system to our brain.</a:t>
            </a:r>
          </a:p>
          <a:p>
            <a:pPr algn="just"/>
            <a:r>
              <a:rPr lang="en-US" sz="2200" dirty="0"/>
              <a:t>A medium composed of interactive computer simulations giving users the feeling of being present in the simulations.</a:t>
            </a:r>
          </a:p>
          <a:p>
            <a:pPr algn="just"/>
            <a:r>
              <a:rPr lang="en-US" sz="2200" dirty="0"/>
              <a:t>This simulation is a computer generated 3D environment that allows the user to enter and interact with alternate realities </a:t>
            </a:r>
            <a:r>
              <a:rPr lang="en-US" sz="2200" dirty="0" smtClean="0"/>
              <a:t>.</a:t>
            </a:r>
          </a:p>
          <a:p>
            <a:pPr algn="just"/>
            <a:r>
              <a:rPr lang="en-US" sz="2200" dirty="0"/>
              <a:t>VR in devices like headsets is created entirely by a mixture of hardware and software.</a:t>
            </a:r>
          </a:p>
          <a:p>
            <a:pPr algn="just"/>
            <a:r>
              <a:rPr lang="en-US" sz="2200" dirty="0" smtClean="0"/>
              <a:t>It </a:t>
            </a:r>
            <a:r>
              <a:rPr lang="en-US" sz="2200" dirty="0"/>
              <a:t>tends to be a more difficult prospect </a:t>
            </a:r>
            <a:r>
              <a:rPr lang="en-US" sz="2200" dirty="0" smtClean="0"/>
              <a:t>as </a:t>
            </a:r>
            <a:r>
              <a:rPr lang="en-US" sz="2200" dirty="0"/>
              <a:t>the complete environment is simulated, hence realism is harder to attain.</a:t>
            </a:r>
            <a:endParaRPr lang="en-IN" sz="2200" dirty="0"/>
          </a:p>
          <a:p>
            <a:pPr marL="653796" indent="-571500" algn="just"/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5865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Hardware Used in Virtual Reality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5709" y="1224933"/>
            <a:ext cx="11715833" cy="491205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1" dirty="0" smtClean="0"/>
              <a:t>Input Devices:</a:t>
            </a:r>
          </a:p>
          <a:p>
            <a:r>
              <a:rPr lang="en-US" dirty="0"/>
              <a:t>A variety of input devices allow the user to navigate through a virtual environment and to interact with virtual objects</a:t>
            </a:r>
            <a:r>
              <a:rPr lang="en-US" dirty="0" smtClean="0"/>
              <a:t>.</a:t>
            </a:r>
          </a:p>
          <a:p>
            <a:r>
              <a:rPr lang="en-US" dirty="0" smtClean="0"/>
              <a:t>Directional </a:t>
            </a:r>
            <a:r>
              <a:rPr lang="en-US" dirty="0"/>
              <a:t>sound, tactile and force feedback devices, voice recognition and other technologies are being employed to enrich the immersive experience and to create more </a:t>
            </a:r>
            <a:r>
              <a:rPr lang="en-US" dirty="0" smtClean="0"/>
              <a:t>sensualized interfaces.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49"/>
          <a:stretch/>
        </p:blipFill>
        <p:spPr bwMode="auto">
          <a:xfrm>
            <a:off x="3304903" y="3317273"/>
            <a:ext cx="5113883" cy="3443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669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16" r="1113" b="8995"/>
          <a:stretch/>
        </p:blipFill>
        <p:spPr bwMode="auto">
          <a:xfrm>
            <a:off x="2351315" y="1592076"/>
            <a:ext cx="6675120" cy="49537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3135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31" t="1704"/>
          <a:stretch/>
        </p:blipFill>
        <p:spPr bwMode="auto">
          <a:xfrm>
            <a:off x="2194559" y="1329848"/>
            <a:ext cx="6986451" cy="5528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9152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Hardware Used in Virtual Reality</a:t>
            </a: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96"/>
          <a:stretch/>
        </p:blipFill>
        <p:spPr bwMode="auto">
          <a:xfrm>
            <a:off x="1959427" y="1375646"/>
            <a:ext cx="7994469" cy="53793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lnSpcReduction="10000"/>
          </a:bodyPr>
          <a:lstStyle/>
          <a:p>
            <a:fld id="{26A31B2F-AFDF-4768-87BA-3AF3DB3FE775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199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idescreenPresentatio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5000"/>
                <a:satMod val="150000"/>
              </a:schemeClr>
            </a:gs>
            <a:gs pos="35000">
              <a:schemeClr val="phClr">
                <a:shade val="60000"/>
                <a:satMod val="150000"/>
              </a:schemeClr>
            </a:gs>
            <a:gs pos="100000">
              <a:schemeClr val="phClr">
                <a:tint val="97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Installing Network using Windows NT bases Systems</Template>
  <TotalTime>1287</TotalTime>
  <Words>499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ＭＳ Ｐゴシック</vt:lpstr>
      <vt:lpstr>Arial</vt:lpstr>
      <vt:lpstr>Calibri</vt:lpstr>
      <vt:lpstr>Times New Roman</vt:lpstr>
      <vt:lpstr>Tw Cen MT</vt:lpstr>
      <vt:lpstr>Wingdings</vt:lpstr>
      <vt:lpstr>Wingdings 2</vt:lpstr>
      <vt:lpstr>WidescreenPresentation</vt:lpstr>
      <vt:lpstr>File and Printer sharing in Windows NT Environment </vt:lpstr>
      <vt:lpstr> Virtual Reality</vt:lpstr>
      <vt:lpstr>Index</vt:lpstr>
      <vt:lpstr>Virtual Reality</vt:lpstr>
      <vt:lpstr>Virtual Reality</vt:lpstr>
      <vt:lpstr>Hardware Used in Virtual Reality</vt:lpstr>
      <vt:lpstr>Hardware Used in Virtual Reality</vt:lpstr>
      <vt:lpstr>Hardware Used in Virtual Reality</vt:lpstr>
      <vt:lpstr>Hardware Used in Virtual Reality</vt:lpstr>
      <vt:lpstr>Hardware Used in Virtual Reality</vt:lpstr>
      <vt:lpstr>Hardware Used in Virtual Reality</vt:lpstr>
      <vt:lpstr>Hardware Used in Virtual Reality</vt:lpstr>
      <vt:lpstr>Advantages and Disadvantages of VR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and Printer sharing in Windows NT Environment</dc:title>
  <dc:creator>Siddhant Tripathi</dc:creator>
  <cp:lastModifiedBy>suman</cp:lastModifiedBy>
  <cp:revision>288</cp:revision>
  <dcterms:created xsi:type="dcterms:W3CDTF">2020-05-02T05:50:57Z</dcterms:created>
  <dcterms:modified xsi:type="dcterms:W3CDTF">2021-11-25T05:36:46Z</dcterms:modified>
</cp:coreProperties>
</file>