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8" r:id="rId3"/>
    <p:sldId id="259" r:id="rId4"/>
    <p:sldId id="260" r:id="rId5"/>
    <p:sldId id="261" r:id="rId6"/>
    <p:sldId id="264" r:id="rId7"/>
    <p:sldId id="265" r:id="rId8"/>
    <p:sldId id="266" r:id="rId9"/>
    <p:sldId id="267" r:id="rId10"/>
    <p:sldId id="268" r:id="rId11"/>
    <p:sldId id="269" r:id="rId12"/>
    <p:sldId id="270" r:id="rId13"/>
    <p:sldId id="271" r:id="rId14"/>
    <p:sldId id="272" r:id="rId15"/>
    <p:sldId id="274" r:id="rId16"/>
    <p:sldId id="275" r:id="rId17"/>
    <p:sldId id="277" r:id="rId18"/>
    <p:sldId id="279" r:id="rId19"/>
    <p:sldId id="281" r:id="rId2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3</a:t>
            </a:fld>
            <a:endParaRPr lang="en-US"/>
          </a:p>
        </p:txBody>
      </p:sp>
    </p:spTree>
    <p:extLst>
      <p:ext uri="{BB962C8B-B14F-4D97-AF65-F5344CB8AC3E}">
        <p14:creationId xmlns:p14="http://schemas.microsoft.com/office/powerpoint/2010/main" val="275900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DA80FB-2A4B-4ED7-973F-07403FE21995}" type="slidenum">
              <a:rPr lang="en-IN" smtClean="0"/>
              <a:t>5</a:t>
            </a:fld>
            <a:endParaRPr lang="en-IN"/>
          </a:p>
        </p:txBody>
      </p:sp>
    </p:spTree>
    <p:extLst>
      <p:ext uri="{BB962C8B-B14F-4D97-AF65-F5344CB8AC3E}">
        <p14:creationId xmlns:p14="http://schemas.microsoft.com/office/powerpoint/2010/main" val="1904647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26AC8519-1939-42C4-AE1C-495C902B6F39}" type="datetime1">
              <a:rPr lang="en-US" smtClean="0"/>
              <a:t>11/25/2021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153FD1E-E74B-4617-ACE2-9BA69F6B6B47}"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2BB2FA18-D7FA-4E94-9B5F-4307F20AAE56}" type="datetime1">
              <a:rPr lang="en-US" smtClean="0"/>
              <a:t>11/25/2021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ADD1B4A-B50D-4FBF-8F1C-C04C92E13BC5}" type="datetime1">
              <a:rPr lang="en-US" smtClean="0"/>
              <a:t>11/25/2021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6F0B5EF9-A08E-4CE8-B97B-D04A730A599E}" type="datetime1">
              <a:rPr lang="en-US" smtClean="0"/>
              <a:t>11/25/2021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A19C64E3-0FF2-4B1F-8D02-1AA46B76D9DF}" type="datetime1">
              <a:rPr lang="en-US" smtClean="0"/>
              <a:t>11/25/2021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9AFB0D6-CAE8-4A19-8C54-CD0F45781156}" type="datetime1">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D48B7-4F77-4D9A-BB01-7822406068C2}" type="datetime1">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C1A5D16-0F99-4F18-AFE4-73872106C9FD}" type="datetime1">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14A5CD70-321F-4196-B1D5-081E22FE07C5}" type="datetime1">
              <a:rPr lang="en-US" smtClean="0"/>
              <a:t>11/25/2021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A5F57D78-4A03-4548-BAD2-B33E012A057B}" type="datetime1">
              <a:rPr lang="en-US" smtClean="0"/>
              <a:t>11/25/2021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a:bodyPr>
          <a:lstStyle/>
          <a:p>
            <a:r>
              <a:rPr lang="en-IN" b="1" dirty="0" smtClean="0"/>
              <a:t>Media Share</a:t>
            </a:r>
          </a:p>
          <a:p>
            <a:pPr lvl="1"/>
            <a:r>
              <a:rPr lang="en-US" dirty="0" smtClean="0"/>
              <a:t>It as </a:t>
            </a:r>
            <a:r>
              <a:rPr lang="en-US" dirty="0"/>
              <a:t>an advanced version of the messenger category</a:t>
            </a:r>
            <a:r>
              <a:rPr lang="en-US" dirty="0" smtClean="0"/>
              <a:t>.</a:t>
            </a:r>
          </a:p>
          <a:p>
            <a:pPr lvl="1"/>
            <a:r>
              <a:rPr lang="en-US" dirty="0" smtClean="0"/>
              <a:t> </a:t>
            </a:r>
            <a:r>
              <a:rPr lang="en-US" dirty="0"/>
              <a:t>In addition to text messages, audio and video files can be transmitted among a group, such as Skype or </a:t>
            </a:r>
            <a:r>
              <a:rPr lang="en-US" dirty="0" err="1"/>
              <a:t>Oovoo</a:t>
            </a:r>
            <a:r>
              <a:rPr lang="en-US" dirty="0"/>
              <a:t>, which are forms of online video chatting. </a:t>
            </a:r>
            <a:endParaRPr lang="en-US" dirty="0" smtClean="0"/>
          </a:p>
          <a:p>
            <a:pPr lvl="1"/>
            <a:r>
              <a:rPr lang="en-US" dirty="0" smtClean="0"/>
              <a:t>In </a:t>
            </a:r>
            <a:r>
              <a:rPr lang="en-US" dirty="0"/>
              <a:t>the case of </a:t>
            </a:r>
            <a:r>
              <a:rPr lang="en-US" dirty="0" smtClean="0"/>
              <a:t>Instagram</a:t>
            </a:r>
            <a:r>
              <a:rPr lang="en-US" dirty="0"/>
              <a:t> </a:t>
            </a:r>
            <a:r>
              <a:rPr lang="en-US" dirty="0" smtClean="0"/>
              <a:t>and</a:t>
            </a:r>
            <a:r>
              <a:rPr lang="en-US" dirty="0"/>
              <a:t> Vine, photos and videos of personal lives are shared to either friends or to the </a:t>
            </a:r>
            <a:r>
              <a:rPr lang="en-US" dirty="0" smtClean="0"/>
              <a:t>public</a:t>
            </a:r>
          </a:p>
          <a:p>
            <a:pPr lvl="1"/>
            <a:r>
              <a:rPr lang="en-US" dirty="0" smtClean="0"/>
              <a:t>Pinterest</a:t>
            </a:r>
            <a:r>
              <a:rPr lang="en-US" dirty="0"/>
              <a:t> is used to share photos, but on a more community level</a:t>
            </a:r>
            <a:r>
              <a:rPr lang="en-US" dirty="0" smtClean="0"/>
              <a:t>.</a:t>
            </a:r>
          </a:p>
          <a:p>
            <a:pPr lvl="1"/>
            <a:r>
              <a:rPr lang="en-US" dirty="0" smtClean="0"/>
              <a:t>The </a:t>
            </a:r>
            <a:r>
              <a:rPr lang="en-US" dirty="0"/>
              <a:t>largest media sharing app today is YouTube, which allows people post videos and share with the </a:t>
            </a:r>
            <a:r>
              <a:rPr lang="en-US" dirty="0" smtClean="0"/>
              <a:t>public.</a:t>
            </a:r>
            <a:endParaRPr lang="en-US" baseline="30000" dirty="0"/>
          </a:p>
          <a:p>
            <a:pPr lvl="1"/>
            <a:r>
              <a:rPr lang="en-US" dirty="0" smtClean="0"/>
              <a:t>Many </a:t>
            </a:r>
            <a:r>
              <a:rPr lang="en-US" dirty="0"/>
              <a:t>of these services store media content online for easy storage and access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pic>
        <p:nvPicPr>
          <p:cNvPr id="5122" name="Picture 2" descr="The BEST File Sharing App for Business - Top 4 RingCentral Picks |  RingCentral UK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04" y="4993005"/>
            <a:ext cx="2628900" cy="17430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411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a:bodyPr>
          <a:lstStyle/>
          <a:p>
            <a:r>
              <a:rPr lang="en-IN" b="1" dirty="0" smtClean="0"/>
              <a:t>Local Discoverability</a:t>
            </a:r>
          </a:p>
          <a:p>
            <a:pPr lvl="1"/>
            <a:r>
              <a:rPr lang="en-US" dirty="0"/>
              <a:t>Some mobile social networks, such as Yelp, </a:t>
            </a:r>
            <a:r>
              <a:rPr lang="en-US" dirty="0" err="1"/>
              <a:t>FourSquare</a:t>
            </a:r>
            <a:r>
              <a:rPr lang="en-US" dirty="0"/>
              <a:t> and </a:t>
            </a:r>
            <a:r>
              <a:rPr lang="en-US" dirty="0" err="1"/>
              <a:t>YikYak</a:t>
            </a:r>
            <a:r>
              <a:rPr lang="en-US" dirty="0"/>
              <a:t>, allow users to search for local venues</a:t>
            </a:r>
            <a:r>
              <a:rPr lang="en-US" dirty="0" smtClean="0"/>
              <a:t>.</a:t>
            </a:r>
          </a:p>
          <a:p>
            <a:pPr lvl="1"/>
            <a:r>
              <a:rPr lang="en-US" dirty="0" smtClean="0"/>
              <a:t>Many </a:t>
            </a:r>
            <a:r>
              <a:rPr lang="en-US" dirty="0"/>
              <a:t>of these apps publish </a:t>
            </a:r>
            <a:r>
              <a:rPr lang="en-US" dirty="0" smtClean="0"/>
              <a:t>crowd-sourced</a:t>
            </a:r>
            <a:r>
              <a:rPr lang="en-US" dirty="0"/>
              <a:t> </a:t>
            </a:r>
            <a:r>
              <a:rPr lang="en-US" dirty="0" smtClean="0"/>
              <a:t>reviews </a:t>
            </a:r>
            <a:r>
              <a:rPr lang="en-US" dirty="0"/>
              <a:t>and tips about restaurants, shops, places of interest and more</a:t>
            </a:r>
            <a:r>
              <a:rPr lang="en-US" dirty="0" smtClean="0"/>
              <a:t>.</a:t>
            </a:r>
          </a:p>
          <a:p>
            <a:pPr lvl="1"/>
            <a:r>
              <a:rPr lang="en-US" dirty="0" smtClean="0"/>
              <a:t>Yelp </a:t>
            </a:r>
            <a:r>
              <a:rPr lang="en-US" dirty="0"/>
              <a:t>and </a:t>
            </a:r>
            <a:r>
              <a:rPr lang="en-US" dirty="0" err="1"/>
              <a:t>FourSquare</a:t>
            </a:r>
            <a:r>
              <a:rPr lang="en-US" dirty="0"/>
              <a:t> also personalizes each user's database according to their latest search and interest to make searching more efficient.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pic>
        <p:nvPicPr>
          <p:cNvPr id="6146" name="Picture 2" descr="Foursquare Swarm - Wikipedia"/>
          <p:cNvPicPr>
            <a:picLocks noChangeAspect="1" noChangeArrowheads="1"/>
          </p:cNvPicPr>
          <p:nvPr/>
        </p:nvPicPr>
        <p:blipFill rotWithShape="1">
          <a:blip r:embed="rId2">
            <a:extLst>
              <a:ext uri="{28A0092B-C50C-407E-A947-70E740481C1C}">
                <a14:useLocalDpi xmlns:a14="http://schemas.microsoft.com/office/drawing/2010/main" val="0"/>
              </a:ext>
            </a:extLst>
          </a:blip>
          <a:srcRect t="10375" b="3918"/>
          <a:stretch/>
        </p:blipFill>
        <p:spPr bwMode="auto">
          <a:xfrm>
            <a:off x="7993446" y="3421117"/>
            <a:ext cx="2257425" cy="34368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812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Valuing Privacy, TopTop Has Become the Most Popular Gaming Social App  Amongst Women and Girls in the Gulf Countries | Business Wire"/>
          <p:cNvPicPr>
            <a:picLocks noChangeAspect="1" noChangeArrowheads="1"/>
          </p:cNvPicPr>
          <p:nvPr/>
        </p:nvPicPr>
        <p:blipFill rotWithShape="1">
          <a:blip r:embed="rId2">
            <a:extLst>
              <a:ext uri="{28A0092B-C50C-407E-A947-70E740481C1C}">
                <a14:useLocalDpi xmlns:a14="http://schemas.microsoft.com/office/drawing/2010/main" val="0"/>
              </a:ext>
            </a:extLst>
          </a:blip>
          <a:srcRect l="-1" t="6878" r="64927" b="27146"/>
          <a:stretch/>
        </p:blipFill>
        <p:spPr bwMode="auto">
          <a:xfrm>
            <a:off x="8069866" y="5281610"/>
            <a:ext cx="1589141" cy="15763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fontScale="92500"/>
          </a:bodyPr>
          <a:lstStyle/>
          <a:p>
            <a:r>
              <a:rPr lang="en-IN" b="1" dirty="0" smtClean="0"/>
              <a:t>Social Gaming</a:t>
            </a:r>
          </a:p>
          <a:p>
            <a:pPr lvl="1"/>
            <a:r>
              <a:rPr lang="en-US" dirty="0"/>
              <a:t>This model is about connecting people through both multi-player </a:t>
            </a:r>
            <a:r>
              <a:rPr lang="en-US" dirty="0" smtClean="0"/>
              <a:t>games</a:t>
            </a:r>
            <a:r>
              <a:rPr lang="en-US" dirty="0"/>
              <a:t> </a:t>
            </a:r>
            <a:r>
              <a:rPr lang="en-US" dirty="0" smtClean="0"/>
              <a:t>and </a:t>
            </a:r>
            <a:r>
              <a:rPr lang="en-US" dirty="0"/>
              <a:t>competitive single-player </a:t>
            </a:r>
            <a:r>
              <a:rPr lang="en-US" dirty="0" smtClean="0"/>
              <a:t>games</a:t>
            </a:r>
            <a:endParaRPr lang="en-US" dirty="0"/>
          </a:p>
          <a:p>
            <a:pPr lvl="1"/>
            <a:r>
              <a:rPr lang="en-US" dirty="0" smtClean="0"/>
              <a:t>The </a:t>
            </a:r>
            <a:r>
              <a:rPr lang="en-US" dirty="0"/>
              <a:t>leader in this category is </a:t>
            </a:r>
            <a:r>
              <a:rPr lang="en-US" dirty="0" smtClean="0"/>
              <a:t>Zynga</a:t>
            </a:r>
            <a:r>
              <a:rPr lang="en-US" dirty="0"/>
              <a:t>,</a:t>
            </a:r>
            <a:r>
              <a:rPr lang="en-US" dirty="0" smtClean="0"/>
              <a:t> </a:t>
            </a:r>
            <a:r>
              <a:rPr lang="en-US" dirty="0"/>
              <a:t>creators of </a:t>
            </a:r>
            <a:r>
              <a:rPr lang="en-US" i="1" dirty="0" smtClean="0"/>
              <a:t>Farmville</a:t>
            </a:r>
            <a:r>
              <a:rPr lang="en-US" dirty="0"/>
              <a:t> </a:t>
            </a:r>
            <a:r>
              <a:rPr lang="en-US" dirty="0" smtClean="0"/>
              <a:t>and</a:t>
            </a:r>
            <a:r>
              <a:rPr lang="en-US" dirty="0"/>
              <a:t> </a:t>
            </a:r>
            <a:r>
              <a:rPr lang="en-US" i="1" dirty="0"/>
              <a:t>Words with Friends</a:t>
            </a:r>
            <a:r>
              <a:rPr lang="en-US" dirty="0"/>
              <a:t>, though it has suffered a decline</a:t>
            </a:r>
            <a:r>
              <a:rPr lang="en-US" dirty="0" smtClean="0"/>
              <a:t>.</a:t>
            </a:r>
            <a:endParaRPr lang="en-US" baseline="30000" dirty="0"/>
          </a:p>
          <a:p>
            <a:pPr lvl="1"/>
            <a:r>
              <a:rPr lang="en-US" dirty="0"/>
              <a:t> </a:t>
            </a:r>
            <a:r>
              <a:rPr lang="en-US" i="1" dirty="0" smtClean="0"/>
              <a:t>Hearthstone</a:t>
            </a:r>
            <a:r>
              <a:rPr lang="en-US" dirty="0"/>
              <a:t> </a:t>
            </a:r>
            <a:r>
              <a:rPr lang="en-US" dirty="0" smtClean="0"/>
              <a:t>is </a:t>
            </a:r>
            <a:r>
              <a:rPr lang="en-US" dirty="0"/>
              <a:t>another popular mobile game where players use monster and spell cards to fight each other. </a:t>
            </a:r>
            <a:endParaRPr lang="en-US" dirty="0" smtClean="0"/>
          </a:p>
          <a:p>
            <a:pPr lvl="1"/>
            <a:r>
              <a:rPr lang="en-US" dirty="0"/>
              <a:t> </a:t>
            </a:r>
            <a:r>
              <a:rPr lang="en-US" dirty="0" smtClean="0"/>
              <a:t>In </a:t>
            </a:r>
            <a:r>
              <a:rPr lang="en-US" i="1" dirty="0" smtClean="0"/>
              <a:t>Naruto Blazing</a:t>
            </a:r>
            <a:r>
              <a:rPr lang="en-US" dirty="0" smtClean="0"/>
              <a:t> </a:t>
            </a:r>
            <a:r>
              <a:rPr lang="en-US" dirty="0"/>
              <a:t>players can choose one person from a set of players to be on their team while fighting enemies throughout the game</a:t>
            </a:r>
            <a:r>
              <a:rPr lang="en-US" dirty="0" smtClean="0"/>
              <a:t>.</a:t>
            </a:r>
          </a:p>
          <a:p>
            <a:pPr lvl="1"/>
            <a:r>
              <a:rPr lang="en-US" dirty="0" smtClean="0"/>
              <a:t>Mobile </a:t>
            </a:r>
            <a:r>
              <a:rPr lang="en-US" dirty="0"/>
              <a:t>social networks can also connect people outside of the mobile environment. </a:t>
            </a:r>
            <a:r>
              <a:rPr lang="en-US" i="1" dirty="0" err="1"/>
              <a:t>Pokemon</a:t>
            </a:r>
            <a:r>
              <a:rPr lang="en-US" i="1" dirty="0"/>
              <a:t> Go</a:t>
            </a:r>
            <a:r>
              <a:rPr lang="en-US" dirty="0"/>
              <a:t> incorporated augmented reality to allow players to catch Pokémon while together physically while outside</a:t>
            </a:r>
            <a:r>
              <a:rPr lang="en-US" dirty="0" smtClean="0"/>
              <a:t>.</a:t>
            </a:r>
          </a:p>
          <a:p>
            <a:pPr lvl="1"/>
            <a:r>
              <a:rPr lang="en-US" dirty="0" smtClean="0"/>
              <a:t>Players </a:t>
            </a:r>
            <a:r>
              <a:rPr lang="en-US" dirty="0"/>
              <a:t>can also battle each other at gyms in various locations in the </a:t>
            </a:r>
            <a:r>
              <a:rPr lang="en-US" dirty="0" smtClean="0"/>
              <a:t>world.</a:t>
            </a:r>
          </a:p>
          <a:p>
            <a:pPr lvl="1"/>
            <a:r>
              <a:rPr lang="en-US" dirty="0" smtClean="0"/>
              <a:t>Facebook </a:t>
            </a:r>
            <a:r>
              <a:rPr lang="en-US" dirty="0"/>
              <a:t>has also integrated games through its chat messenger. For example, friends can play chess by sending "@</a:t>
            </a:r>
            <a:r>
              <a:rPr lang="en-US" dirty="0" err="1"/>
              <a:t>fbchess</a:t>
            </a:r>
            <a:r>
              <a:rPr lang="en-US" dirty="0"/>
              <a:t> play" to the other person or basketball by sending a basketball emoji and clicking on the emoji</a:t>
            </a:r>
            <a:r>
              <a:rPr lang="en-US" dirty="0" smtClean="0"/>
              <a: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pic>
        <p:nvPicPr>
          <p:cNvPr id="7172" name="Picture 4" descr="https://cwpwp2.betterthanpaper.com/wp-content/uploads/2014/06/Candy-Crush-Saga-Facebook-request.png"/>
          <p:cNvPicPr>
            <a:picLocks noChangeAspect="1" noChangeArrowheads="1"/>
          </p:cNvPicPr>
          <p:nvPr/>
        </p:nvPicPr>
        <p:blipFill rotWithShape="1">
          <a:blip r:embed="rId3">
            <a:extLst>
              <a:ext uri="{28A0092B-C50C-407E-A947-70E740481C1C}">
                <a14:useLocalDpi xmlns:a14="http://schemas.microsoft.com/office/drawing/2010/main" val="0"/>
              </a:ext>
            </a:extLst>
          </a:blip>
          <a:srcRect l="16886" t="9267" r="2113" b="24497"/>
          <a:stretch/>
        </p:blipFill>
        <p:spPr bwMode="auto">
          <a:xfrm>
            <a:off x="3153432" y="5281611"/>
            <a:ext cx="3152775" cy="15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9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a:bodyPr>
          <a:lstStyle/>
          <a:p>
            <a:r>
              <a:rPr lang="en-US" b="1" dirty="0" smtClean="0"/>
              <a:t>Music Apps</a:t>
            </a:r>
          </a:p>
          <a:p>
            <a:pPr lvl="1"/>
            <a:r>
              <a:rPr lang="en-US" dirty="0" smtClean="0"/>
              <a:t>Music </a:t>
            </a:r>
            <a:r>
              <a:rPr lang="en-US" dirty="0"/>
              <a:t>apps connect people by sharing playlists and being able to see what other people are listening to</a:t>
            </a:r>
            <a:r>
              <a:rPr lang="en-US" dirty="0" smtClean="0"/>
              <a:t>.</a:t>
            </a:r>
          </a:p>
          <a:p>
            <a:pPr lvl="1"/>
            <a:r>
              <a:rPr lang="en-US" dirty="0" smtClean="0"/>
              <a:t>Spotify</a:t>
            </a:r>
            <a:r>
              <a:rPr lang="en-US" dirty="0"/>
              <a:t>, a very popular music site, is also used to social networking in a sense that people can see what their friends are listening to at the moment as well</a:t>
            </a:r>
            <a:r>
              <a:rPr lang="en-US" dirty="0" smtClean="0"/>
              <a:t>.</a:t>
            </a:r>
          </a:p>
          <a:p>
            <a:pPr lvl="1"/>
            <a:r>
              <a:rPr lang="en-US" dirty="0" smtClean="0"/>
              <a:t>Users </a:t>
            </a:r>
            <a:r>
              <a:rPr lang="en-US" dirty="0"/>
              <a:t>can also follow certain artists or even friends that they want to, which is a form of “liking” a post on </a:t>
            </a:r>
            <a:r>
              <a:rPr lang="en-US" dirty="0" smtClean="0"/>
              <a:t>Facebook.</a:t>
            </a:r>
            <a:endParaRPr lang="en-US" baseline="30000" dirty="0"/>
          </a:p>
          <a:p>
            <a:pPr lvl="1"/>
            <a:r>
              <a:rPr lang="en-US" dirty="0" smtClean="0"/>
              <a:t>Other </a:t>
            </a:r>
            <a:r>
              <a:rPr lang="en-US" dirty="0"/>
              <a:t>social media music apps include radio stations like Pandora and last.fm.</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pic>
        <p:nvPicPr>
          <p:cNvPr id="8194" name="Picture 2" descr="Gaana, Saavn, Wynk or Shazam…Which Music App Is Good For You? – Trak.in –  Indian Business of Tech, Mobile &amp;amp; Start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748" y="4382013"/>
            <a:ext cx="4401754" cy="247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49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a:bodyPr>
          <a:lstStyle/>
          <a:p>
            <a:r>
              <a:rPr lang="en-IN" b="1" dirty="0" smtClean="0"/>
              <a:t>Mobile Commerce</a:t>
            </a:r>
          </a:p>
          <a:p>
            <a:pPr lvl="1"/>
            <a:r>
              <a:rPr lang="en-US" dirty="0"/>
              <a:t>Mobile commerce, or m-commerce, is a branch of e-commerce, that is available in a form of apps and mobile sites. </a:t>
            </a:r>
            <a:endParaRPr lang="en-US" dirty="0" smtClean="0"/>
          </a:p>
          <a:p>
            <a:pPr lvl="1"/>
            <a:r>
              <a:rPr lang="en-US" dirty="0" smtClean="0"/>
              <a:t>In </a:t>
            </a:r>
            <a:r>
              <a:rPr lang="en-US" dirty="0"/>
              <a:t>some apps like </a:t>
            </a:r>
            <a:r>
              <a:rPr lang="en-US" dirty="0" err="1"/>
              <a:t>letgo</a:t>
            </a:r>
            <a:r>
              <a:rPr lang="en-US" dirty="0"/>
              <a:t>, it is easy for the buyer to talk to the seller about specifics about the product or negotiate the price and this assumes a form of social networking. </a:t>
            </a:r>
            <a:endParaRPr lang="en-US" dirty="0" smtClean="0"/>
          </a:p>
          <a:p>
            <a:pPr lvl="1"/>
            <a:r>
              <a:rPr lang="en-US" dirty="0" smtClean="0"/>
              <a:t>Some </a:t>
            </a:r>
            <a:r>
              <a:rPr lang="en-US" dirty="0"/>
              <a:t>major e-commerce sites, such as </a:t>
            </a:r>
            <a:r>
              <a:rPr lang="en-US" dirty="0" smtClean="0"/>
              <a:t>Amazon</a:t>
            </a:r>
            <a:r>
              <a:rPr lang="en-US" dirty="0"/>
              <a:t> </a:t>
            </a:r>
            <a:r>
              <a:rPr lang="en-US" dirty="0" smtClean="0"/>
              <a:t>and</a:t>
            </a:r>
            <a:r>
              <a:rPr lang="en-US" dirty="0"/>
              <a:t> eBay, are also available in apps, so that people can shop anytime and </a:t>
            </a:r>
            <a:r>
              <a:rPr lang="en-US" dirty="0" smtClean="0"/>
              <a:t>anywhere.</a:t>
            </a:r>
          </a:p>
          <a:p>
            <a:pPr lvl="1"/>
            <a:r>
              <a:rPr lang="en-US" dirty="0" smtClean="0"/>
              <a:t>Facebook </a:t>
            </a:r>
            <a:r>
              <a:rPr lang="en-US" dirty="0"/>
              <a:t>Marketplace where people can sell and purchase products through their mobile devices. </a:t>
            </a:r>
            <a:endParaRPr lang="en-US" dirty="0" smtClean="0"/>
          </a:p>
          <a:p>
            <a:pPr lvl="1"/>
            <a:r>
              <a:rPr lang="en-US" dirty="0" smtClean="0"/>
              <a:t>Many </a:t>
            </a:r>
            <a:r>
              <a:rPr lang="en-US" dirty="0"/>
              <a:t>e-commerce and m-commerce applications are also increasingly developed to interface with other applications such as mobile payment, banking, and ticketing applications so customers can easily pay or accept </a:t>
            </a:r>
            <a:r>
              <a:rPr lang="en-US" dirty="0" smtClean="0"/>
              <a:t>payments.</a:t>
            </a:r>
          </a:p>
          <a:p>
            <a:r>
              <a:rPr lang="en-IN" dirty="0"/>
              <a:t>Similarly , one can find many other apps like fitness, dating, payment </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867460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Platforms Used By Apps</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Facebook</a:t>
            </a:r>
          </a:p>
          <a:p>
            <a:pPr lvl="1"/>
            <a:r>
              <a:rPr lang="en-US" b="1" dirty="0"/>
              <a:t> </a:t>
            </a:r>
            <a:r>
              <a:rPr lang="en-US" dirty="0"/>
              <a:t>iPhone, iPad, Android, BlackBerry, Windows </a:t>
            </a:r>
            <a:r>
              <a:rPr lang="en-US" dirty="0" smtClean="0"/>
              <a:t>Phone</a:t>
            </a:r>
          </a:p>
          <a:p>
            <a:r>
              <a:rPr lang="en-US" b="1" dirty="0" smtClean="0"/>
              <a:t>Twitter</a:t>
            </a:r>
          </a:p>
          <a:p>
            <a:pPr lvl="1"/>
            <a:r>
              <a:rPr lang="en-US" dirty="0" smtClean="0"/>
              <a:t>iPhone, iPad, Android, BlackBerry, Windows Phone</a:t>
            </a:r>
          </a:p>
          <a:p>
            <a:r>
              <a:rPr lang="en-US" b="1" dirty="0" smtClean="0"/>
              <a:t>Skype</a:t>
            </a:r>
          </a:p>
          <a:p>
            <a:pPr lvl="1"/>
            <a:r>
              <a:rPr lang="en-US" b="1" dirty="0"/>
              <a:t> </a:t>
            </a:r>
            <a:r>
              <a:rPr lang="en-US" dirty="0"/>
              <a:t>iPhone, iPad, Android, Windows </a:t>
            </a:r>
            <a:r>
              <a:rPr lang="en-US" dirty="0" smtClean="0"/>
              <a:t>Phone</a:t>
            </a:r>
          </a:p>
          <a:p>
            <a:r>
              <a:rPr lang="en-US" b="1" dirty="0" smtClean="0"/>
              <a:t>Instagram</a:t>
            </a:r>
          </a:p>
          <a:p>
            <a:pPr lvl="1"/>
            <a:r>
              <a:rPr lang="en-IN" dirty="0" smtClean="0"/>
              <a:t>iPhone, iPad, Android</a:t>
            </a:r>
          </a:p>
          <a:p>
            <a:r>
              <a:rPr lang="en-IN" b="1" dirty="0" err="1" smtClean="0"/>
              <a:t>StumbleUpon</a:t>
            </a:r>
            <a:endParaRPr lang="en-IN" b="1" dirty="0" smtClean="0"/>
          </a:p>
          <a:p>
            <a:pPr lvl="1"/>
            <a:r>
              <a:rPr lang="en-IN" dirty="0"/>
              <a:t>iPhone, iPad, </a:t>
            </a:r>
            <a:r>
              <a:rPr lang="en-IN" dirty="0" smtClean="0"/>
              <a:t>Android</a:t>
            </a:r>
          </a:p>
          <a:p>
            <a:r>
              <a:rPr lang="en-IN" b="1" dirty="0" smtClean="0"/>
              <a:t>Yelp</a:t>
            </a:r>
          </a:p>
          <a:p>
            <a:pPr lvl="1"/>
            <a:r>
              <a:rPr lang="en-US" dirty="0"/>
              <a:t>iPhone, iPad, Android, BlackBerry, Windows </a:t>
            </a:r>
            <a:r>
              <a:rPr lang="en-US" dirty="0" smtClean="0"/>
              <a:t>Phone</a:t>
            </a:r>
          </a:p>
          <a:p>
            <a:r>
              <a:rPr lang="en-US" b="1" dirty="0" smtClean="0"/>
              <a:t>Bump</a:t>
            </a:r>
          </a:p>
          <a:p>
            <a:pPr lvl="1"/>
            <a:r>
              <a:rPr lang="en-IN" dirty="0"/>
              <a:t>iPhone, iPad, Android</a:t>
            </a:r>
            <a:endParaRPr lang="en-US" dirty="0" smtClean="0"/>
          </a:p>
          <a:p>
            <a:endParaRPr lang="en-IN" dirty="0" smtClean="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51730" t="10716" r="8490" b="10367"/>
          <a:stretch/>
        </p:blipFill>
        <p:spPr>
          <a:xfrm>
            <a:off x="1797270" y="1214423"/>
            <a:ext cx="380712" cy="374091"/>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606576" y="1944412"/>
            <a:ext cx="381387" cy="381387"/>
          </a:xfrm>
          <a:prstGeom prst="rect">
            <a:avLst/>
          </a:prstGeom>
        </p:spPr>
      </p:pic>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438656" y="2653674"/>
            <a:ext cx="369125" cy="374091"/>
          </a:xfrm>
          <a:prstGeom prst="rect">
            <a:avLst/>
          </a:prstGeom>
        </p:spPr>
      </p:pic>
      <p:pic>
        <p:nvPicPr>
          <p:cNvPr id="13" name="Picture 1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92355" y="3331779"/>
            <a:ext cx="357646" cy="357646"/>
          </a:xfrm>
          <a:prstGeom prst="rect">
            <a:avLst/>
          </a:prstGeom>
        </p:spPr>
      </p:pic>
      <p:pic>
        <p:nvPicPr>
          <p:cNvPr id="14" name="Picture 1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250001" y="4014953"/>
            <a:ext cx="369997" cy="369997"/>
          </a:xfrm>
          <a:prstGeom prst="rect">
            <a:avLst/>
          </a:prstGeom>
        </p:spPr>
      </p:pic>
      <p:pic>
        <p:nvPicPr>
          <p:cNvPr id="15" name="Picture 14"/>
          <p:cNvPicPr>
            <a:picLocks noChangeAspect="1"/>
          </p:cNvPicPr>
          <p:nvPr/>
        </p:nvPicPr>
        <p:blipFill rotWithShape="1">
          <a:blip r:embed="rId7" cstate="hqprint">
            <a:extLst>
              <a:ext uri="{28A0092B-C50C-407E-A947-70E740481C1C}">
                <a14:useLocalDpi xmlns:a14="http://schemas.microsoft.com/office/drawing/2010/main" val="0"/>
              </a:ext>
            </a:extLst>
          </a:blip>
          <a:srcRect l="7989" t="23599" r="11911" b="13470"/>
          <a:stretch/>
        </p:blipFill>
        <p:spPr>
          <a:xfrm>
            <a:off x="1318280" y="4719145"/>
            <a:ext cx="386342" cy="394447"/>
          </a:xfrm>
          <a:prstGeom prst="rect">
            <a:avLst/>
          </a:prstGeom>
        </p:spPr>
      </p:pic>
      <p:pic>
        <p:nvPicPr>
          <p:cNvPr id="16" name="Picture 15"/>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511451" y="5475357"/>
            <a:ext cx="314653" cy="314653"/>
          </a:xfrm>
          <a:prstGeom prst="rect">
            <a:avLst/>
          </a:prstGeom>
        </p:spPr>
      </p:pic>
    </p:spTree>
    <p:extLst>
      <p:ext uri="{BB962C8B-B14F-4D97-AF65-F5344CB8AC3E}">
        <p14:creationId xmlns:p14="http://schemas.microsoft.com/office/powerpoint/2010/main" val="429556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641131"/>
            <a:ext cx="10680741" cy="573292"/>
          </a:xfrm>
        </p:spPr>
        <p:txBody>
          <a:bodyPr>
            <a:normAutofit/>
          </a:bodyPr>
          <a:lstStyle/>
          <a:p>
            <a:r>
              <a:rPr lang="en-IN" dirty="0" smtClean="0"/>
              <a:t>Functions of a Social Media App</a:t>
            </a:r>
            <a:endParaRPr lang="en-IN" dirty="0"/>
          </a:p>
        </p:txBody>
      </p:sp>
      <p:sp>
        <p:nvSpPr>
          <p:cNvPr id="3" name="Content Placeholder 2"/>
          <p:cNvSpPr>
            <a:spLocks noGrp="1"/>
          </p:cNvSpPr>
          <p:nvPr>
            <p:ph idx="1"/>
          </p:nvPr>
        </p:nvSpPr>
        <p:spPr>
          <a:xfrm>
            <a:off x="285709" y="1214423"/>
            <a:ext cx="11715833" cy="5407094"/>
          </a:xfrm>
        </p:spPr>
        <p:txBody>
          <a:bodyPr>
            <a:normAutofit fontScale="85000" lnSpcReduction="20000"/>
          </a:bodyPr>
          <a:lstStyle/>
          <a:p>
            <a:pPr fontAlgn="base"/>
            <a:r>
              <a:rPr lang="en-US" dirty="0"/>
              <a:t>simple user interface;</a:t>
            </a:r>
          </a:p>
          <a:p>
            <a:pPr fontAlgn="base"/>
            <a:r>
              <a:rPr lang="en-US" dirty="0"/>
              <a:t>easy search;</a:t>
            </a:r>
          </a:p>
          <a:p>
            <a:pPr fontAlgn="base"/>
            <a:r>
              <a:rPr lang="en-US" dirty="0"/>
              <a:t>personalized user profile;</a:t>
            </a:r>
          </a:p>
          <a:p>
            <a:pPr fontAlgn="base"/>
            <a:r>
              <a:rPr lang="en-US" dirty="0"/>
              <a:t>notifications and real time updates;</a:t>
            </a:r>
          </a:p>
          <a:p>
            <a:pPr fontAlgn="base"/>
            <a:r>
              <a:rPr lang="en-US" dirty="0"/>
              <a:t>news feed;</a:t>
            </a:r>
          </a:p>
          <a:p>
            <a:pPr fontAlgn="base"/>
            <a:r>
              <a:rPr lang="en-US" dirty="0"/>
              <a:t>messaging;</a:t>
            </a:r>
          </a:p>
          <a:p>
            <a:pPr fontAlgn="base"/>
            <a:r>
              <a:rPr lang="en-US" dirty="0"/>
              <a:t>message status;</a:t>
            </a:r>
          </a:p>
          <a:p>
            <a:pPr fontAlgn="base"/>
            <a:r>
              <a:rPr lang="en-US" dirty="0"/>
              <a:t>the ability to attach different files;</a:t>
            </a:r>
          </a:p>
          <a:p>
            <a:pPr fontAlgn="base"/>
            <a:r>
              <a:rPr lang="en-US" dirty="0"/>
              <a:t>commenting and </a:t>
            </a:r>
            <a:r>
              <a:rPr lang="en-US" dirty="0" smtClean="0"/>
              <a:t>liking</a:t>
            </a:r>
          </a:p>
          <a:p>
            <a:pPr fontAlgn="base"/>
            <a:r>
              <a:rPr lang="en-US" dirty="0"/>
              <a:t>the ability to upload content;</a:t>
            </a:r>
          </a:p>
          <a:p>
            <a:pPr fontAlgn="base"/>
            <a:r>
              <a:rPr lang="en-US" dirty="0"/>
              <a:t>the ability to create groups and communities;</a:t>
            </a:r>
          </a:p>
          <a:p>
            <a:pPr fontAlgn="base"/>
            <a:r>
              <a:rPr lang="en-US" dirty="0"/>
              <a:t>the ability to edit the user profile;</a:t>
            </a:r>
          </a:p>
          <a:p>
            <a:pPr fontAlgn="base"/>
            <a:r>
              <a:rPr lang="en-US" dirty="0"/>
              <a:t>sharing capabilities connected to other social channels;</a:t>
            </a:r>
          </a:p>
          <a:p>
            <a:pPr fontAlgn="base"/>
            <a:r>
              <a:rPr lang="en-US" dirty="0" err="1"/>
              <a:t>emojis</a:t>
            </a:r>
            <a:r>
              <a:rPr lang="en-US" dirty="0"/>
              <a:t> and stickers;</a:t>
            </a:r>
          </a:p>
          <a:p>
            <a:pPr fontAlgn="base"/>
            <a:r>
              <a:rPr lang="en-US" dirty="0"/>
              <a:t>the ability to send invites;</a:t>
            </a:r>
          </a:p>
          <a:p>
            <a:pPr fontAlgn="base"/>
            <a:r>
              <a:rPr lang="en-US" dirty="0"/>
              <a:t>the ability to add or remove friends/connections</a:t>
            </a:r>
            <a:endParaRPr lang="en-IN" dirty="0"/>
          </a:p>
          <a:p>
            <a:pPr fontAlgn="base"/>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934651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a:xfrm>
            <a:off x="285709" y="1214423"/>
            <a:ext cx="11715833" cy="5165356"/>
          </a:xfrm>
        </p:spPr>
        <p:txBody>
          <a:bodyPr>
            <a:normAutofit/>
          </a:bodyPr>
          <a:lstStyle/>
          <a:p>
            <a:pPr algn="just"/>
            <a:r>
              <a:rPr lang="en-US" dirty="0"/>
              <a:t>Mobile messaging apps are one of the best ways to provide engagement and smooth user </a:t>
            </a:r>
            <a:r>
              <a:rPr lang="en-US" dirty="0" smtClean="0"/>
              <a:t>interaction</a:t>
            </a:r>
            <a:endParaRPr lang="en-US" dirty="0"/>
          </a:p>
          <a:p>
            <a:pPr algn="just"/>
            <a:r>
              <a:rPr lang="en-US" dirty="0" smtClean="0"/>
              <a:t>There </a:t>
            </a:r>
            <a:r>
              <a:rPr lang="en-US" dirty="0"/>
              <a:t>is no need to use lengthy words while messaging; instead users can make use of voice messages, abbreviated words, smileys, stickers for healthy conversation</a:t>
            </a:r>
            <a:r>
              <a:rPr lang="en-US" dirty="0" smtClean="0"/>
              <a:t>.</a:t>
            </a:r>
          </a:p>
          <a:p>
            <a:pPr algn="just"/>
            <a:r>
              <a:rPr lang="en-US" dirty="0" smtClean="0"/>
              <a:t>Mobile </a:t>
            </a:r>
            <a:r>
              <a:rPr lang="en-US" dirty="0"/>
              <a:t>messaging apps allows the users to share videos and images with their friends, family or all other people</a:t>
            </a:r>
            <a:r>
              <a:rPr lang="en-US" dirty="0" smtClean="0"/>
              <a:t>.</a:t>
            </a:r>
          </a:p>
          <a:p>
            <a:pPr algn="just"/>
            <a:r>
              <a:rPr lang="en-US" dirty="0" smtClean="0"/>
              <a:t>Mobile </a:t>
            </a:r>
            <a:r>
              <a:rPr lang="en-US" dirty="0"/>
              <a:t>messaging apps are the way to save extra cost spent on messaging. What one requires is just internet pack on Smartphone to deliver messages</a:t>
            </a:r>
            <a:r>
              <a:rPr lang="en-US" dirty="0" smtClean="0"/>
              <a:t>.</a:t>
            </a:r>
          </a:p>
          <a:p>
            <a:r>
              <a:rPr lang="en-US" dirty="0"/>
              <a:t>Mobile messaging apps have the feature of mailing the entire conversation, and therefore, users can also save it and read it a later stage.</a:t>
            </a:r>
          </a:p>
          <a:p>
            <a:r>
              <a:rPr lang="en-US" dirty="0"/>
              <a:t>The best part of mobile messaging apps is group messaging. The groups can be formed and an open conversation can be there between all the members.</a:t>
            </a:r>
          </a:p>
          <a:p>
            <a:r>
              <a:rPr lang="en-US" dirty="0"/>
              <a:t>Mobile messaging apps are useful for various business purposes also. They help in sending the pictures of the products to customers and get new orders</a:t>
            </a:r>
            <a:r>
              <a:rPr lang="en-US" dirty="0" smtClean="0"/>
              <a:t>.</a:t>
            </a:r>
            <a:endParaRPr lang="en-IN" dirty="0"/>
          </a:p>
          <a:p>
            <a:endParaRPr lang="en-IN" dirty="0"/>
          </a:p>
          <a:p>
            <a:pPr algn="just"/>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spTree>
    <p:extLst>
      <p:ext uri="{BB962C8B-B14F-4D97-AF65-F5344CB8AC3E}">
        <p14:creationId xmlns:p14="http://schemas.microsoft.com/office/powerpoint/2010/main" val="375703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a:bodyPr>
          <a:lstStyle/>
          <a:p>
            <a:pPr algn="just"/>
            <a:r>
              <a:rPr lang="en-US" dirty="0"/>
              <a:t>Whether it is in traditional form of messaging or messaging apps, users like to use abbreviated language that adversely affects their writing </a:t>
            </a:r>
            <a:r>
              <a:rPr lang="en-US" dirty="0" smtClean="0"/>
              <a:t>skills.</a:t>
            </a:r>
          </a:p>
          <a:p>
            <a:pPr algn="just"/>
            <a:r>
              <a:rPr lang="en-US" dirty="0" smtClean="0"/>
              <a:t>Mobile </a:t>
            </a:r>
            <a:r>
              <a:rPr lang="en-US" dirty="0"/>
              <a:t>messaging apps are addictive and people are getting used to it. It is becoming an addiction like the other drugs</a:t>
            </a:r>
            <a:r>
              <a:rPr lang="en-US" dirty="0" smtClean="0"/>
              <a:t>.</a:t>
            </a:r>
          </a:p>
          <a:p>
            <a:pPr algn="just"/>
            <a:r>
              <a:rPr lang="en-US" dirty="0" smtClean="0"/>
              <a:t>Mobile </a:t>
            </a:r>
            <a:r>
              <a:rPr lang="en-US" dirty="0"/>
              <a:t>messaging apps use is rising day by day and people are living in a factual word surrounded with factual relationships</a:t>
            </a:r>
            <a:r>
              <a:rPr lang="en-US" dirty="0" smtClean="0"/>
              <a:t>.</a:t>
            </a:r>
          </a:p>
          <a:p>
            <a:pPr algn="just"/>
            <a:r>
              <a:rPr lang="en-US" dirty="0" smtClean="0"/>
              <a:t>There </a:t>
            </a:r>
            <a:r>
              <a:rPr lang="en-US" dirty="0"/>
              <a:t>are numerous mobile messaging apps available for download, and even users download them and spend their entire time in checking the messages again and </a:t>
            </a:r>
            <a:r>
              <a:rPr lang="en-US" dirty="0" smtClean="0"/>
              <a:t>again.</a:t>
            </a:r>
          </a:p>
          <a:p>
            <a:pPr algn="just"/>
            <a:r>
              <a:rPr lang="en-US" dirty="0" smtClean="0"/>
              <a:t>Mobile </a:t>
            </a:r>
            <a:r>
              <a:rPr lang="en-US" dirty="0"/>
              <a:t>messaging apps are even a problem to Smartphones too. Although the Smartphone have the storage, but then too downloading too many messaging apps makes it work slow.</a:t>
            </a:r>
            <a:br>
              <a:rPr lang="en-US" dirty="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3488589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Challenges in Mobile and Social Networking</a:t>
            </a:r>
            <a:endParaRPr lang="en-IN" dirty="0"/>
          </a:p>
        </p:txBody>
      </p:sp>
      <p:sp>
        <p:nvSpPr>
          <p:cNvPr id="3" name="Content Placeholder 2"/>
          <p:cNvSpPr>
            <a:spLocks noGrp="1"/>
          </p:cNvSpPr>
          <p:nvPr>
            <p:ph idx="1"/>
          </p:nvPr>
        </p:nvSpPr>
        <p:spPr/>
        <p:txBody>
          <a:bodyPr>
            <a:normAutofit lnSpcReduction="10000"/>
          </a:bodyPr>
          <a:lstStyle/>
          <a:p>
            <a:pPr algn="just"/>
            <a:r>
              <a:rPr lang="en-US" dirty="0"/>
              <a:t>Safety issues (including </a:t>
            </a:r>
            <a:r>
              <a:rPr lang="en-US" dirty="0" smtClean="0"/>
              <a:t>security</a:t>
            </a:r>
            <a:r>
              <a:rPr lang="en-US" dirty="0"/>
              <a:t>,</a:t>
            </a:r>
            <a:r>
              <a:rPr lang="en-US" dirty="0" smtClean="0"/>
              <a:t> </a:t>
            </a:r>
            <a:r>
              <a:rPr lang="en-US" dirty="0"/>
              <a:t>privacy, and trust) in mobile social networks are </a:t>
            </a:r>
            <a:r>
              <a:rPr lang="en-US" dirty="0" smtClean="0"/>
              <a:t>the main concerns in the development of social networking apps on mobiles</a:t>
            </a:r>
          </a:p>
          <a:p>
            <a:pPr algn="just"/>
            <a:r>
              <a:rPr lang="en-US" dirty="0" smtClean="0"/>
              <a:t>A protection </a:t>
            </a:r>
            <a:r>
              <a:rPr lang="en-US" dirty="0"/>
              <a:t>against different types of failure, damage, error, accidents, harm or any other non-desirable </a:t>
            </a:r>
            <a:r>
              <a:rPr lang="en-US" dirty="0" smtClean="0"/>
              <a:t>event can occur  </a:t>
            </a:r>
            <a:r>
              <a:rPr lang="en-US" dirty="0"/>
              <a:t>while mobile carriers contact each other in mobile environments. </a:t>
            </a:r>
            <a:endParaRPr lang="en-US" dirty="0" smtClean="0"/>
          </a:p>
          <a:p>
            <a:pPr algn="just"/>
            <a:r>
              <a:rPr lang="en-US" dirty="0"/>
              <a:t>L</a:t>
            </a:r>
            <a:r>
              <a:rPr lang="en-US" dirty="0" smtClean="0"/>
              <a:t>ack </a:t>
            </a:r>
            <a:r>
              <a:rPr lang="en-US" dirty="0"/>
              <a:t>of a protective infrastructure in these networks has turned them in to convenient targets for various perils. </a:t>
            </a:r>
            <a:endParaRPr lang="en-US" dirty="0" smtClean="0"/>
          </a:p>
          <a:p>
            <a:pPr algn="just"/>
            <a:r>
              <a:rPr lang="en-US" dirty="0"/>
              <a:t>T</a:t>
            </a:r>
            <a:r>
              <a:rPr lang="en-US" dirty="0" smtClean="0"/>
              <a:t>he </a:t>
            </a:r>
            <a:r>
              <a:rPr lang="en-US" dirty="0"/>
              <a:t>evolution of mobile devices has also introduced new offline, or physical, safety concerns. The distractions caused by mobile social networks have cause numerous accidents due to the user not paying attention to their surroundings</a:t>
            </a:r>
            <a:r>
              <a:rPr lang="en-US" dirty="0" smtClean="0"/>
              <a:t>.</a:t>
            </a:r>
          </a:p>
          <a:p>
            <a:pPr algn="just"/>
            <a:r>
              <a:rPr lang="en-US" dirty="0"/>
              <a:t>Mobile messaging apps have both advantages and disadvantages. Messaging is one of the finest way to exchange information and communicate in a device-agnostic worldwide way. It can be used for both the commercial and personal use. However, excess of anything is bad. The same thing applies for mobile messaging apps. They are for convenience but people are making it addiction leading to health and psychological problems.</a:t>
            </a:r>
            <a:endParaRPr lang="en-IN" dirty="0"/>
          </a:p>
          <a:p>
            <a:pPr algn="just"/>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2581550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133825"/>
          </a:xfrm>
        </p:spPr>
        <p:txBody>
          <a:bodyPr>
            <a:normAutofit/>
          </a:bodyPr>
          <a:lstStyle/>
          <a:p>
            <a:r>
              <a:rPr lang="en-US" sz="2400" dirty="0" smtClean="0"/>
              <a:t>Introduction</a:t>
            </a:r>
          </a:p>
          <a:p>
            <a:r>
              <a:rPr lang="en-US" sz="2400" dirty="0" smtClean="0"/>
              <a:t>Mobile Social Network</a:t>
            </a:r>
          </a:p>
          <a:p>
            <a:r>
              <a:rPr lang="en-US" sz="2400" dirty="0" smtClean="0"/>
              <a:t>Mobile apps for social networking</a:t>
            </a:r>
          </a:p>
          <a:p>
            <a:r>
              <a:rPr lang="en-US" sz="2400" dirty="0" smtClean="0"/>
              <a:t>Use of apps and models</a:t>
            </a:r>
          </a:p>
          <a:p>
            <a:r>
              <a:rPr lang="en-US" sz="2400" dirty="0" smtClean="0"/>
              <a:t>Types of mobile apps</a:t>
            </a:r>
          </a:p>
          <a:p>
            <a:r>
              <a:rPr lang="en-US" sz="2400" dirty="0" smtClean="0"/>
              <a:t>Platforms used by apps</a:t>
            </a:r>
          </a:p>
          <a:p>
            <a:r>
              <a:rPr lang="en-US" sz="2400" dirty="0" smtClean="0"/>
              <a:t>Functions of social media app</a:t>
            </a:r>
          </a:p>
          <a:p>
            <a:r>
              <a:rPr lang="en-US" sz="2400" dirty="0" smtClean="0"/>
              <a:t>Advantages and Disadvantages</a:t>
            </a:r>
          </a:p>
          <a:p>
            <a:r>
              <a:rPr lang="en-US" sz="2400" dirty="0" smtClean="0"/>
              <a:t>Challenges in mobile and social networking</a:t>
            </a:r>
          </a:p>
          <a:p>
            <a:endParaRPr lang="en-US" sz="2400" dirty="0" smtClean="0"/>
          </a:p>
          <a:p>
            <a:endParaRPr lang="en-US" sz="2400" dirty="0" smtClean="0"/>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a:t>
            </a:fld>
            <a:endParaRPr lang="en-US"/>
          </a:p>
        </p:txBody>
      </p:sp>
    </p:spTree>
    <p:extLst>
      <p:ext uri="{BB962C8B-B14F-4D97-AF65-F5344CB8AC3E}">
        <p14:creationId xmlns:p14="http://schemas.microsoft.com/office/powerpoint/2010/main" val="187165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Social &amp; Mobile</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3</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Social and Mobile</a:t>
            </a:r>
            <a:endParaRPr lang="en-IN" dirty="0"/>
          </a:p>
        </p:txBody>
      </p:sp>
      <p:sp>
        <p:nvSpPr>
          <p:cNvPr id="3" name="Content Placeholder 2"/>
          <p:cNvSpPr>
            <a:spLocks noGrp="1"/>
          </p:cNvSpPr>
          <p:nvPr>
            <p:ph idx="1"/>
          </p:nvPr>
        </p:nvSpPr>
        <p:spPr/>
        <p:txBody>
          <a:bodyPr>
            <a:normAutofit/>
          </a:bodyPr>
          <a:lstStyle/>
          <a:p>
            <a:pPr algn="just"/>
            <a:r>
              <a:rPr lang="en-IN" dirty="0" smtClean="0"/>
              <a:t>Social media platforms play a vital role in today’s age. Chatting, tweeting, commenting and liking other’s comments have become a routine feature. Social networking started from web based applications . With the advancement of technology it has moved to mobiles.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a:t>
            </a:fld>
            <a:endParaRPr lang="en-US" dirty="0"/>
          </a:p>
        </p:txBody>
      </p:sp>
      <p:pic>
        <p:nvPicPr>
          <p:cNvPr id="1026" name="Picture 2" descr="Mobile social networks Royalty Free Vector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7554"/>
          <a:stretch/>
        </p:blipFill>
        <p:spPr bwMode="auto">
          <a:xfrm>
            <a:off x="4149506" y="2818840"/>
            <a:ext cx="2840223" cy="28357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5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Mobile Social Network</a:t>
            </a:r>
            <a:endParaRPr lang="en-IN" dirty="0"/>
          </a:p>
        </p:txBody>
      </p:sp>
      <p:sp>
        <p:nvSpPr>
          <p:cNvPr id="3" name="Content Placeholder 2"/>
          <p:cNvSpPr>
            <a:spLocks noGrp="1"/>
          </p:cNvSpPr>
          <p:nvPr>
            <p:ph idx="1"/>
          </p:nvPr>
        </p:nvSpPr>
        <p:spPr/>
        <p:txBody>
          <a:bodyPr>
            <a:normAutofit/>
          </a:bodyPr>
          <a:lstStyle/>
          <a:p>
            <a:pPr algn="just"/>
            <a:r>
              <a:rPr lang="en-US" dirty="0"/>
              <a:t>A mobile social network is a social network where people with common interests meet and converse using a mobile phone or a tablet. </a:t>
            </a:r>
            <a:endParaRPr lang="en-US" dirty="0" smtClean="0"/>
          </a:p>
          <a:p>
            <a:pPr algn="just"/>
            <a:r>
              <a:rPr lang="en-US" dirty="0" smtClean="0"/>
              <a:t>It </a:t>
            </a:r>
            <a:r>
              <a:rPr lang="en-US" dirty="0"/>
              <a:t>is similar to Web-based social networks and also makes use of virtual communities, with the difference being in the device used. A </a:t>
            </a:r>
            <a:r>
              <a:rPr lang="en-US" i="1" dirty="0"/>
              <a:t>virtual community</a:t>
            </a:r>
            <a:r>
              <a:rPr lang="en-US" dirty="0"/>
              <a:t> is a social network of individuals who connect through specific social media, potentially crossing geographical and political boundaries in order to pursue mutual interests or goals. Some of the most pervasive virtual communities are online communities operating under social networking services</a:t>
            </a:r>
            <a:endParaRPr lang="en-IN" dirty="0"/>
          </a:p>
          <a:p>
            <a:pPr algn="just"/>
            <a:r>
              <a:rPr lang="en-US" dirty="0" smtClean="0"/>
              <a:t>Mobile </a:t>
            </a:r>
            <a:r>
              <a:rPr lang="en-US" dirty="0"/>
              <a:t>social networks make use of mobile messaging applications and are considered one of the best ways for providing a smoother user interaction and also for engaging </a:t>
            </a:r>
            <a:r>
              <a:rPr lang="en-US" dirty="0" smtClean="0"/>
              <a:t>users.</a:t>
            </a:r>
          </a:p>
          <a:p>
            <a:pPr algn="just"/>
            <a:r>
              <a:rPr lang="en-US" dirty="0" smtClean="0"/>
              <a:t>Many </a:t>
            </a:r>
            <a:r>
              <a:rPr lang="en-US" dirty="0"/>
              <a:t>web-based social networking sites, such as Facebook and Twitter, have created mobile applications to give their users instant and real-time access from anywhere they have access to the Internet</a:t>
            </a:r>
            <a:r>
              <a:rPr lang="en-US" dirty="0" smtClean="0"/>
              <a:t>.</a:t>
            </a:r>
          </a:p>
          <a:p>
            <a:pPr algn="just"/>
            <a:endParaRPr lang="en-IN" dirty="0"/>
          </a:p>
          <a:p>
            <a:pPr algn="just"/>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spTree>
    <p:extLst>
      <p:ext uri="{BB962C8B-B14F-4D97-AF65-F5344CB8AC3E}">
        <p14:creationId xmlns:p14="http://schemas.microsoft.com/office/powerpoint/2010/main" val="1828701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Mobile </a:t>
            </a:r>
            <a:r>
              <a:rPr lang="en-IN" dirty="0" smtClean="0"/>
              <a:t>Apps for Social </a:t>
            </a:r>
            <a:r>
              <a:rPr lang="en-IN" dirty="0"/>
              <a:t>Networking</a:t>
            </a:r>
          </a:p>
        </p:txBody>
      </p:sp>
      <p:sp>
        <p:nvSpPr>
          <p:cNvPr id="3" name="Content Placeholder 2"/>
          <p:cNvSpPr>
            <a:spLocks noGrp="1"/>
          </p:cNvSpPr>
          <p:nvPr>
            <p:ph idx="1"/>
          </p:nvPr>
        </p:nvSpPr>
        <p:spPr/>
        <p:txBody>
          <a:bodyPr>
            <a:normAutofit/>
          </a:bodyPr>
          <a:lstStyle/>
          <a:p>
            <a:pPr algn="just" fontAlgn="base"/>
            <a:r>
              <a:rPr lang="en-US" dirty="0"/>
              <a:t>Social networking has gone mobile. With better operating systems and faster networks, we no longer have to wait until we get home to check our Facebook pages or our Twitter feeds. Now, everything can be done right from our smartphones.</a:t>
            </a:r>
          </a:p>
          <a:p>
            <a:pPr algn="just" fontAlgn="base"/>
            <a:r>
              <a:rPr lang="en-US" dirty="0"/>
              <a:t>And as our smartphones get smarter, so do the mobile apps that can connect us with our networks. </a:t>
            </a:r>
            <a:r>
              <a:rPr lang="en-US" dirty="0" smtClean="0"/>
              <a:t>Most important is that all </a:t>
            </a:r>
            <a:r>
              <a:rPr lang="en-US" dirty="0"/>
              <a:t>of them are </a:t>
            </a:r>
            <a:r>
              <a:rPr lang="en-US" dirty="0" smtClean="0"/>
              <a:t>free.</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pic>
        <p:nvPicPr>
          <p:cNvPr id="2050" name="Picture 2" descr="The Increasing Market Adoption of Mobile Social C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259" y="3469940"/>
            <a:ext cx="2629666" cy="27797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47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Apps and Models</a:t>
            </a:r>
            <a:endParaRPr lang="en-IN" dirty="0"/>
          </a:p>
        </p:txBody>
      </p:sp>
      <p:sp>
        <p:nvSpPr>
          <p:cNvPr id="3" name="Content Placeholder 2"/>
          <p:cNvSpPr>
            <a:spLocks noGrp="1"/>
          </p:cNvSpPr>
          <p:nvPr>
            <p:ph idx="1"/>
          </p:nvPr>
        </p:nvSpPr>
        <p:spPr/>
        <p:txBody>
          <a:bodyPr>
            <a:normAutofit/>
          </a:bodyPr>
          <a:lstStyle/>
          <a:p>
            <a:pPr algn="just"/>
            <a:r>
              <a:rPr lang="en-US" dirty="0"/>
              <a:t>Mobile social networking sites allow users to create a </a:t>
            </a:r>
            <a:r>
              <a:rPr lang="en-US" dirty="0" smtClean="0"/>
              <a:t>profile, send </a:t>
            </a:r>
            <a:r>
              <a:rPr lang="en-US" dirty="0"/>
              <a:t>and receive messages via phone or computer and visit an online version of a mobile site. </a:t>
            </a:r>
            <a:endParaRPr lang="en-US" dirty="0" smtClean="0"/>
          </a:p>
          <a:p>
            <a:pPr algn="just"/>
            <a:r>
              <a:rPr lang="en-US" dirty="0" smtClean="0"/>
              <a:t>There </a:t>
            </a:r>
            <a:r>
              <a:rPr lang="en-US" dirty="0"/>
              <a:t>were different models which were adapted by different networking sites</a:t>
            </a:r>
            <a:r>
              <a:rPr lang="en-US" dirty="0" smtClean="0"/>
              <a:t>.</a:t>
            </a:r>
          </a:p>
          <a:p>
            <a:pPr algn="just"/>
            <a:r>
              <a:rPr lang="en-US" dirty="0" smtClean="0"/>
              <a:t>Most </a:t>
            </a:r>
            <a:r>
              <a:rPr lang="en-US" dirty="0"/>
              <a:t>of these sites have many unique features or special functions, but the main function of the site remains the same as other services</a:t>
            </a:r>
            <a:r>
              <a:rPr lang="en-US" dirty="0" smtClean="0"/>
              <a:t>.</a:t>
            </a:r>
          </a:p>
          <a:p>
            <a:pPr algn="just"/>
            <a:r>
              <a:rPr lang="en-US" dirty="0" smtClean="0"/>
              <a:t>All </a:t>
            </a:r>
            <a:r>
              <a:rPr lang="en-US" dirty="0"/>
              <a:t>these sites are categorized according to the </a:t>
            </a:r>
            <a:r>
              <a:rPr lang="en-US" dirty="0" smtClean="0"/>
              <a:t>business </a:t>
            </a:r>
            <a:r>
              <a:rPr lang="en-US" dirty="0"/>
              <a:t>models and usage.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840459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Mobile Apps</a:t>
            </a:r>
            <a:endParaRPr lang="en-IN" dirty="0"/>
          </a:p>
        </p:txBody>
      </p:sp>
      <p:sp>
        <p:nvSpPr>
          <p:cNvPr id="3" name="Content Placeholder 2"/>
          <p:cNvSpPr>
            <a:spLocks noGrp="1"/>
          </p:cNvSpPr>
          <p:nvPr>
            <p:ph idx="1"/>
          </p:nvPr>
        </p:nvSpPr>
        <p:spPr/>
        <p:txBody>
          <a:bodyPr>
            <a:normAutofit/>
          </a:bodyPr>
          <a:lstStyle/>
          <a:p>
            <a:r>
              <a:rPr lang="en-US" b="1" dirty="0" smtClean="0"/>
              <a:t>Social network</a:t>
            </a:r>
            <a:endParaRPr lang="en-US" b="1" dirty="0"/>
          </a:p>
          <a:p>
            <a:pPr lvl="1" algn="just"/>
            <a:r>
              <a:rPr lang="en-US" dirty="0"/>
              <a:t>T</a:t>
            </a:r>
            <a:r>
              <a:rPr lang="en-US" dirty="0" smtClean="0"/>
              <a:t>here </a:t>
            </a:r>
            <a:r>
              <a:rPr lang="en-US" dirty="0"/>
              <a:t>are just </a:t>
            </a:r>
            <a:r>
              <a:rPr lang="en-US" dirty="0" smtClean="0"/>
              <a:t>many </a:t>
            </a:r>
            <a:r>
              <a:rPr lang="en-US" dirty="0"/>
              <a:t>social network on mobile </a:t>
            </a:r>
            <a:r>
              <a:rPr lang="en-US" dirty="0" smtClean="0"/>
              <a:t>devices like Facebook and Twitter</a:t>
            </a:r>
          </a:p>
          <a:p>
            <a:pPr lvl="1" algn="just"/>
            <a:r>
              <a:rPr lang="en-US" dirty="0" smtClean="0"/>
              <a:t>They </a:t>
            </a:r>
            <a:r>
              <a:rPr lang="en-US" dirty="0"/>
              <a:t>offer vast number of functions including multimedia posts, photo sharing, and instant </a:t>
            </a:r>
            <a:r>
              <a:rPr lang="en-US" dirty="0" smtClean="0"/>
              <a:t>messaging.</a:t>
            </a:r>
          </a:p>
          <a:p>
            <a:pPr lvl="1" algn="just"/>
            <a:r>
              <a:rPr lang="en-US" dirty="0" smtClean="0"/>
              <a:t>Some mobile </a:t>
            </a:r>
            <a:r>
              <a:rPr lang="en-US" dirty="0"/>
              <a:t>apps offer free international calling and texting capabilities. </a:t>
            </a:r>
          </a:p>
          <a:p>
            <a:pPr lvl="1" algn="just"/>
            <a:r>
              <a:rPr lang="en-US" dirty="0"/>
              <a:t>S</a:t>
            </a:r>
            <a:r>
              <a:rPr lang="en-US" dirty="0" smtClean="0"/>
              <a:t>ocial </a:t>
            </a:r>
            <a:r>
              <a:rPr lang="en-US" dirty="0"/>
              <a:t>networking apps are not just for the social aspect, but are frequently used for professional aspects as well, such as LinkedIn, which is still constantly </a:t>
            </a:r>
            <a:r>
              <a:rPr lang="en-US" dirty="0" smtClean="0"/>
              <a:t>growing</a:t>
            </a:r>
          </a:p>
          <a:p>
            <a:pPr lvl="1" algn="just"/>
            <a:r>
              <a:rPr lang="en-US" dirty="0" smtClean="0"/>
              <a:t>Along </a:t>
            </a:r>
            <a:r>
              <a:rPr lang="en-US" dirty="0"/>
              <a:t>with sharing multimedia posts and instant messaging, social networks are commonly used to connect immigrants in a new </a:t>
            </a:r>
            <a:r>
              <a:rPr lang="en-US" dirty="0" smtClean="0"/>
              <a:t>country. social </a:t>
            </a:r>
            <a:r>
              <a:rPr lang="en-US" dirty="0"/>
              <a:t>media can be used to connect immigrants of the same land together to make assimilation a little less stressful.</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pic>
        <p:nvPicPr>
          <p:cNvPr id="3074" name="Picture 2" descr="Trouble Mounts For Facebook, Twitter As Deadline Looms To Comply With  Social Media No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437" y="497872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55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Mobile Apps</a:t>
            </a:r>
          </a:p>
        </p:txBody>
      </p:sp>
      <p:sp>
        <p:nvSpPr>
          <p:cNvPr id="3" name="Content Placeholder 2"/>
          <p:cNvSpPr>
            <a:spLocks noGrp="1"/>
          </p:cNvSpPr>
          <p:nvPr>
            <p:ph idx="1"/>
          </p:nvPr>
        </p:nvSpPr>
        <p:spPr/>
        <p:txBody>
          <a:bodyPr>
            <a:normAutofit/>
          </a:bodyPr>
          <a:lstStyle/>
          <a:p>
            <a:r>
              <a:rPr lang="en-US" b="1" dirty="0" smtClean="0"/>
              <a:t>Messaging</a:t>
            </a:r>
          </a:p>
          <a:p>
            <a:pPr lvl="1"/>
            <a:r>
              <a:rPr lang="en-US" dirty="0" smtClean="0"/>
              <a:t>This </a:t>
            </a:r>
            <a:r>
              <a:rPr lang="en-US" dirty="0"/>
              <a:t>model is focused on the ability to send short, text-based messages to an individual, group of close friends, or even a large group of classmates, simultaneously</a:t>
            </a:r>
            <a:r>
              <a:rPr lang="en-US" dirty="0" smtClean="0"/>
              <a:t>.</a:t>
            </a:r>
          </a:p>
          <a:p>
            <a:pPr lvl="1"/>
            <a:r>
              <a:rPr lang="en-US" dirty="0" smtClean="0"/>
              <a:t>This </a:t>
            </a:r>
            <a:r>
              <a:rPr lang="en-US" dirty="0"/>
              <a:t>category enables messages to reach the right people as quickly as possible</a:t>
            </a:r>
            <a:r>
              <a:rPr lang="en-US" dirty="0" smtClean="0"/>
              <a:t>.</a:t>
            </a:r>
          </a:p>
          <a:p>
            <a:pPr lvl="1"/>
            <a:r>
              <a:rPr lang="en-US" dirty="0"/>
              <a:t>M</a:t>
            </a:r>
            <a:r>
              <a:rPr lang="en-US" dirty="0" smtClean="0"/>
              <a:t>essaging </a:t>
            </a:r>
            <a:r>
              <a:rPr lang="en-US" dirty="0"/>
              <a:t>apps are very popular, maybe even more than classical </a:t>
            </a:r>
            <a:r>
              <a:rPr lang="en-US" dirty="0" smtClean="0"/>
              <a:t>texting</a:t>
            </a:r>
          </a:p>
          <a:p>
            <a:pPr lvl="1"/>
            <a:r>
              <a:rPr lang="en-US" dirty="0" smtClean="0"/>
              <a:t>Some </a:t>
            </a:r>
            <a:r>
              <a:rPr lang="en-US" dirty="0"/>
              <a:t>social network platforms, such as Facebook, have their own native messaging applications, similar to Facebook Messenger</a:t>
            </a:r>
            <a:r>
              <a:rPr lang="en-US" dirty="0" smtClean="0"/>
              <a:t>.</a:t>
            </a:r>
          </a:p>
          <a:p>
            <a:pPr lvl="1"/>
            <a:r>
              <a:rPr lang="en-US" dirty="0" smtClean="0"/>
              <a:t>Different </a:t>
            </a:r>
            <a:r>
              <a:rPr lang="en-US" dirty="0"/>
              <a:t>countries have a certain messenger that is predominant, like China with WeChat, Korea with </a:t>
            </a:r>
            <a:r>
              <a:rPr lang="en-US" dirty="0" err="1"/>
              <a:t>KakaoTalk</a:t>
            </a:r>
            <a:r>
              <a:rPr lang="en-US" dirty="0"/>
              <a:t>, and the US with </a:t>
            </a:r>
            <a:r>
              <a:rPr lang="en-US" dirty="0" smtClean="0"/>
              <a:t>WhatsApp</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pic>
        <p:nvPicPr>
          <p:cNvPr id="4098" name="Picture 2" descr="Now, you can record WhatsApp call too, know the trick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689" y="4818994"/>
            <a:ext cx="2857500" cy="1600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0361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1333</TotalTime>
  <Words>1054</Words>
  <Application>Microsoft Office PowerPoint</Application>
  <PresentationFormat>Widescreen</PresentationFormat>
  <Paragraphs>158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Times New Roman</vt:lpstr>
      <vt:lpstr>Tw Cen MT</vt:lpstr>
      <vt:lpstr>Wingdings</vt:lpstr>
      <vt:lpstr>Wingdings 2</vt:lpstr>
      <vt:lpstr>WidescreenPresentation</vt:lpstr>
      <vt:lpstr>File and Printer sharing in Windows NT Environment </vt:lpstr>
      <vt:lpstr>Index</vt:lpstr>
      <vt:lpstr> Social &amp; Mobile</vt:lpstr>
      <vt:lpstr>Social and Mobile</vt:lpstr>
      <vt:lpstr>Mobile Social Network</vt:lpstr>
      <vt:lpstr>Mobile Apps for Social Networking</vt:lpstr>
      <vt:lpstr>Use of Apps and Models</vt:lpstr>
      <vt:lpstr>Types of Mobile Apps</vt:lpstr>
      <vt:lpstr>Types of Mobile Apps</vt:lpstr>
      <vt:lpstr>Types of Mobile Apps</vt:lpstr>
      <vt:lpstr>Types of Mobile Apps</vt:lpstr>
      <vt:lpstr>Types of Mobile Apps</vt:lpstr>
      <vt:lpstr>Types of Mobile Apps</vt:lpstr>
      <vt:lpstr>Types of Mobile Apps</vt:lpstr>
      <vt:lpstr>Platforms Used By Apps</vt:lpstr>
      <vt:lpstr>Functions of a Social Media App</vt:lpstr>
      <vt:lpstr>Advantages</vt:lpstr>
      <vt:lpstr>Disadvantages</vt:lpstr>
      <vt:lpstr>Challenges in Mobile and Social Networking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306</cp:revision>
  <dcterms:created xsi:type="dcterms:W3CDTF">2020-05-02T05:50:57Z</dcterms:created>
  <dcterms:modified xsi:type="dcterms:W3CDTF">2021-11-25T05:18:40Z</dcterms:modified>
</cp:coreProperties>
</file>