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57" r:id="rId5"/>
    <p:sldId id="259" r:id="rId6"/>
    <p:sldId id="258" r:id="rId7"/>
    <p:sldId id="260" r:id="rId8"/>
    <p:sldId id="261" r:id="rId9"/>
    <p:sldId id="264" r:id="rId10"/>
    <p:sldId id="267" r:id="rId11"/>
    <p:sldId id="269" r:id="rId12"/>
    <p:sldId id="268" r:id="rId13"/>
    <p:sldId id="263" r:id="rId14"/>
    <p:sldId id="270" r:id="rId15"/>
    <p:sldId id="262" r:id="rId16"/>
    <p:sldId id="271" r:id="rId17"/>
    <p:sldId id="272" r:id="rId18"/>
    <p:sldId id="276" r:id="rId19"/>
    <p:sldId id="277" r:id="rId20"/>
    <p:sldId id="273" r:id="rId21"/>
    <p:sldId id="275" r:id="rId22"/>
    <p:sldId id="274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6" autoAdjust="0"/>
  </p:normalViewPr>
  <p:slideViewPr>
    <p:cSldViewPr>
      <p:cViewPr varScale="1">
        <p:scale>
          <a:sx n="87" d="100"/>
          <a:sy n="87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0B9AFF2-D0EE-4449-8E21-B37F729B39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C6BA67-79DA-4BD1-B675-5FBBBCEE2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 Skills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Many graduate students are so focused on developing expertise in their field that </a:t>
            </a:r>
            <a:r>
              <a:rPr lang="en-US" i="1" u="sng" dirty="0" smtClean="0"/>
              <a:t>they may neglect to realize how important</a:t>
            </a:r>
            <a:r>
              <a:rPr lang="en-US" i="1" dirty="0" smtClean="0"/>
              <a:t> it is to actively work on skills like communication, time management, or conflict resolution. These skills are </a:t>
            </a:r>
            <a:r>
              <a:rPr lang="en-US" i="1" u="sng" dirty="0" smtClean="0"/>
              <a:t>critical in the workplace</a:t>
            </a:r>
            <a:r>
              <a:rPr lang="en-US" i="1" dirty="0" smtClean="0"/>
              <a:t>, and </a:t>
            </a:r>
            <a:r>
              <a:rPr lang="en-US" i="1" u="sng" dirty="0" smtClean="0"/>
              <a:t>being able to demonstrate them can really help a student stand out</a:t>
            </a:r>
            <a:r>
              <a:rPr lang="en-US" i="1" dirty="0" smtClean="0"/>
              <a:t> in today's competitive job market.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Stephanie Miller, MS Environmental Science &amp; Research Trainee at US EPA (</a:t>
            </a:r>
            <a:r>
              <a:rPr lang="en-IN" dirty="0" smtClean="0"/>
              <a:t>Environmental Protection Agency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public interest study conducted by McDonald’s in the UK predicted that </a:t>
            </a:r>
            <a:r>
              <a:rPr lang="en-US" i="1" dirty="0" smtClean="0"/>
              <a:t>over half a million people will be held back from job sectors</a:t>
            </a:r>
            <a:r>
              <a:rPr lang="en-US" dirty="0" smtClean="0"/>
              <a:t> by 2020 </a:t>
            </a:r>
            <a:r>
              <a:rPr lang="en-US" i="1" dirty="0" smtClean="0"/>
              <a:t>due to their lack of soft skills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Let’s take an example of Ms. X &amp; Mr. Y.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Ms. X always listens patiently to her teammates &amp; helps them to find solutions to their problems whereas Mr. Y does not give an ear to such problems &amp; believes in solving his problems at the earliest even if his teammates are in trouble.</a:t>
            </a:r>
          </a:p>
          <a:p>
            <a:endParaRPr lang="en-US" dirty="0" smtClean="0"/>
          </a:p>
          <a:p>
            <a:r>
              <a:rPr lang="en-US" i="1" dirty="0" smtClean="0"/>
              <a:t>Ms. X is proactive in taking lead in projects, analyzing problems &amp; critically finding solutions. Mr. Y on the other hand, always avoids any extra work &amp; stresses over small troubles which might arise during a project, thus leading the whole team to failure.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Soft Skills and Communication Skills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821" y="1774825"/>
            <a:ext cx="6178357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Remember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A good starting point: </a:t>
            </a:r>
          </a:p>
          <a:p>
            <a:endParaRPr lang="en-US" dirty="0" smtClean="0"/>
          </a:p>
          <a:p>
            <a:r>
              <a:rPr lang="en-US" dirty="0" smtClean="0"/>
              <a:t>listen to other people in conversation </a:t>
            </a:r>
          </a:p>
          <a:p>
            <a:r>
              <a:rPr lang="en-US" dirty="0" smtClean="0"/>
              <a:t>respond to what they are saying </a:t>
            </a:r>
          </a:p>
          <a:p>
            <a:r>
              <a:rPr lang="en-US" dirty="0" smtClean="0"/>
              <a:t>articulate yourself with clarity and in a simple manner </a:t>
            </a:r>
          </a:p>
          <a:p>
            <a:r>
              <a:rPr lang="en-US" dirty="0" smtClean="0"/>
              <a:t>concentrate on your body language </a:t>
            </a:r>
          </a:p>
          <a:p>
            <a:r>
              <a:rPr lang="en-US" dirty="0" smtClean="0"/>
              <a:t>think about eye contact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These things are taken for granted by many, but </a:t>
            </a:r>
            <a:r>
              <a:rPr lang="en-US" b="1" i="1" u="sng" dirty="0" smtClean="0">
                <a:solidFill>
                  <a:srgbClr val="C00000"/>
                </a:solidFill>
              </a:rPr>
              <a:t>making a conscious effort to improve your communication abilities can be the cornerstone of your success</a:t>
            </a:r>
            <a:endParaRPr lang="en-US" b="1" i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Motivation / What do </a:t>
            </a:r>
            <a:r>
              <a:rPr lang="en-US" b="1" dirty="0" smtClean="0">
                <a:solidFill>
                  <a:srgbClr val="FF0000"/>
                </a:solidFill>
              </a:rPr>
              <a:t>YOU</a:t>
            </a:r>
            <a:r>
              <a:rPr lang="en-US" b="1" dirty="0" smtClean="0"/>
              <a:t> Want? = Mindset</a:t>
            </a:r>
          </a:p>
          <a:p>
            <a:endParaRPr lang="en-US" dirty="0" smtClean="0"/>
          </a:p>
          <a:p>
            <a:r>
              <a:rPr lang="en-US" sz="2800" dirty="0" smtClean="0"/>
              <a:t>Practice</a:t>
            </a:r>
          </a:p>
          <a:p>
            <a:r>
              <a:rPr lang="en-US" sz="2800" dirty="0" smtClean="0"/>
              <a:t>Exposure</a:t>
            </a:r>
          </a:p>
          <a:p>
            <a:r>
              <a:rPr lang="en-US" sz="2800" dirty="0" smtClean="0"/>
              <a:t>Class room situations</a:t>
            </a:r>
          </a:p>
          <a:p>
            <a:r>
              <a:rPr lang="en-US" sz="2800" dirty="0" smtClean="0"/>
              <a:t>Internship</a:t>
            </a:r>
          </a:p>
          <a:p>
            <a:r>
              <a:rPr lang="en-US" sz="2800" dirty="0" smtClean="0"/>
              <a:t>Social situations</a:t>
            </a:r>
          </a:p>
          <a:p>
            <a:r>
              <a:rPr lang="en-US" sz="2800" dirty="0" smtClean="0"/>
              <a:t>Equipping with information from newspapers, books, articles and the internet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Dobrian</a:t>
            </a:r>
            <a:r>
              <a:rPr lang="en-US" dirty="0" smtClean="0"/>
              <a:t>, Joseph. </a:t>
            </a:r>
            <a:r>
              <a:rPr lang="en-US" i="1" dirty="0" smtClean="0"/>
              <a:t>Business Writing Skills: A Take-charge Assistant Book</a:t>
            </a:r>
            <a:r>
              <a:rPr lang="en-US" dirty="0" smtClean="0"/>
              <a:t>. AMACOM Books, 1998.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Write? – from </a:t>
            </a:r>
            <a:r>
              <a:rPr lang="en-US" i="1" dirty="0" smtClean="0"/>
              <a:t>Business Writing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Writing good English is really not very hard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Badly written communications you've received:</a:t>
            </a:r>
          </a:p>
          <a:p>
            <a:pPr lvl="1"/>
            <a:r>
              <a:rPr lang="en-US" dirty="0" smtClean="0"/>
              <a:t>"I wish I could figure out what this person is saying.“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Writing using clear, standard English will tell your reader that you care about the reaction you're going to get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Write? – from </a:t>
            </a:r>
            <a:r>
              <a:rPr lang="en-US" i="1" dirty="0" smtClean="0"/>
              <a:t>Business Writing Skills </a:t>
            </a: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One Big Rule of Good Writing</a:t>
            </a:r>
          </a:p>
          <a:p>
            <a:pPr lvl="1"/>
            <a:r>
              <a:rPr lang="en-US" dirty="0" smtClean="0"/>
              <a:t>Brevity, precision, and clarity and the greatest of these is clarity.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Why Write Well?</a:t>
            </a:r>
          </a:p>
          <a:p>
            <a:pPr lvl="1"/>
            <a:r>
              <a:rPr lang="en-US" dirty="0" smtClean="0"/>
              <a:t>You'll be writing more, not less, as time goes on. English has become the international language of business. To communicate, you have to have good writing skills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Write? – from </a:t>
            </a:r>
            <a:r>
              <a:rPr lang="en-US" i="1" dirty="0" smtClean="0"/>
              <a:t>Business Writing Skills </a:t>
            </a: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Anyone can learn to be a good writer. </a:t>
            </a:r>
            <a:r>
              <a:rPr lang="en-US" u="sng" dirty="0" smtClean="0"/>
              <a:t>It's like any other skill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To get good at it, you have to want to be good at it, and you have to practice a lot</a:t>
            </a:r>
          </a:p>
          <a:p>
            <a:pPr lvl="0"/>
            <a:endParaRPr lang="en-US" dirty="0" smtClean="0">
              <a:solidFill>
                <a:srgbClr val="C00000"/>
              </a:solidFill>
            </a:endParaRPr>
          </a:p>
          <a:p>
            <a:pPr lvl="0"/>
            <a:r>
              <a:rPr lang="en-US" dirty="0" smtClean="0"/>
              <a:t>Reading is as important as writing. It doesn't much matter what you read so long as you read well-written books. By reading good writing, </a:t>
            </a:r>
            <a:r>
              <a:rPr lang="en-US" i="1" u="sng" dirty="0" smtClean="0"/>
              <a:t>you'll pick up all kinds of little tricks</a:t>
            </a:r>
            <a:r>
              <a:rPr lang="en-US" dirty="0" smtClean="0"/>
              <a:t> for making your own writing more interesting. You'll also </a:t>
            </a:r>
            <a:r>
              <a:rPr lang="en-US" i="1" u="sng" dirty="0" smtClean="0"/>
              <a:t>expand your vocabulary</a:t>
            </a:r>
            <a:r>
              <a:rPr lang="en-US" dirty="0" smtClean="0"/>
              <a:t> and your understanding of the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09 </a:t>
            </a:r>
            <a:r>
              <a:rPr lang="en-US" dirty="0" smtClean="0"/>
              <a:t>January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</a:p>
          <a:p>
            <a:pPr lvl="1"/>
            <a:r>
              <a:rPr lang="en-US" dirty="0" smtClean="0"/>
              <a:t>Overview of Soft Skills</a:t>
            </a:r>
          </a:p>
          <a:p>
            <a:pPr lvl="1"/>
            <a:r>
              <a:rPr lang="en-US" dirty="0" smtClean="0"/>
              <a:t>Communication Skills &amp; Soft Skills</a:t>
            </a:r>
          </a:p>
          <a:p>
            <a:pPr lvl="1"/>
            <a:r>
              <a:rPr lang="en-US" dirty="0" smtClean="0"/>
              <a:t>Why Write? – from </a:t>
            </a:r>
            <a:r>
              <a:rPr lang="en-US" i="1" dirty="0" smtClean="0"/>
              <a:t>Business Writing Skills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Session 2</a:t>
            </a:r>
          </a:p>
          <a:p>
            <a:pPr lvl="1"/>
            <a:r>
              <a:rPr lang="en-US" dirty="0" smtClean="0"/>
              <a:t>Note Taking</a:t>
            </a:r>
          </a:p>
          <a:p>
            <a:pPr lvl="1"/>
            <a:r>
              <a:rPr lang="en-US" dirty="0" smtClean="0"/>
              <a:t>Note Making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– Writing Skills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ABC of Communication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ccuracy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revity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larity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– Writing Skills (cont)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Steps to Good Writing</a:t>
            </a:r>
          </a:p>
          <a:p>
            <a:pPr algn="ctr">
              <a:buNone/>
            </a:pP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Draft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Revise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Polish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752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Training – Writing Skills (c0nt): from </a:t>
            </a:r>
            <a:r>
              <a:rPr lang="en-US" sz="3100" i="1" dirty="0" smtClean="0"/>
              <a:t>Business Writing Skills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Very informal:</a:t>
            </a:r>
          </a:p>
          <a:p>
            <a:pPr lvl="1"/>
            <a:r>
              <a:rPr lang="en-US" dirty="0" smtClean="0"/>
              <a:t>Get back to me on this in a month or so, okay?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Informal:</a:t>
            </a:r>
          </a:p>
          <a:p>
            <a:pPr lvl="1"/>
            <a:r>
              <a:rPr lang="en-US" dirty="0" smtClean="0"/>
              <a:t>Could you please get back to me on these proposals within a month's time?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Formal:</a:t>
            </a:r>
          </a:p>
          <a:p>
            <a:pPr lvl="1"/>
            <a:r>
              <a:rPr lang="en-US" dirty="0" smtClean="0"/>
              <a:t>I hope you'll be able to respond to these proposals no later than a month from now.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Definitions of Soft Skills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Some training points on improving soft skills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Details from </a:t>
            </a:r>
            <a:r>
              <a:rPr lang="en-US" sz="2800" i="1" dirty="0" smtClean="0"/>
              <a:t>Business Writing Skills </a:t>
            </a:r>
            <a:r>
              <a:rPr lang="en-US" sz="2800" dirty="0" smtClean="0"/>
              <a:t>(“Why Write?”)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Some training points on improving communication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09 </a:t>
            </a:r>
            <a:r>
              <a:rPr lang="en-US" dirty="0" smtClean="0"/>
              <a:t>January 2021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Understand the importance of Soft Skills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Learn about the language skills – Writing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Grasp the dynamics of Note Taking and Note Making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Implement the principles of Note Taking and Note Making in learning situations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Soft Skills</a:t>
            </a:r>
            <a:endParaRPr lang="en-US" dirty="0" smtClean="0">
              <a:solidFill>
                <a:srgbClr val="002060"/>
              </a:solidFill>
            </a:endParaRP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Employability Skills / HR Skills</a:t>
            </a:r>
          </a:p>
          <a:p>
            <a:pPr lvl="0"/>
            <a:r>
              <a:rPr lang="en-US" dirty="0" smtClean="0"/>
              <a:t>People Skills</a:t>
            </a:r>
          </a:p>
          <a:p>
            <a:pPr lvl="0"/>
            <a:r>
              <a:rPr lang="en-US" dirty="0" smtClean="0"/>
              <a:t>Life Skills</a:t>
            </a:r>
          </a:p>
          <a:p>
            <a:pPr lvl="0"/>
            <a:r>
              <a:rPr lang="en-US" dirty="0" smtClean="0"/>
              <a:t>Interpersonal Skills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Vs Technical Skills [Hard Skills]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Hard Skills/Technical Skills – Trainable / Core Competence and Specific; unique to your area of knowledge and expertise</a:t>
            </a:r>
          </a:p>
          <a:p>
            <a:pPr lvl="1" algn="ctr">
              <a:buNone/>
            </a:pPr>
            <a:r>
              <a:rPr lang="en-US" i="1" dirty="0" smtClean="0">
                <a:solidFill>
                  <a:srgbClr val="C00000"/>
                </a:solidFill>
              </a:rPr>
              <a:t>versus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Soft Skills – Life-Learning / Package not Individual; Universal knowledge of how to act around other humans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Communication Skills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Interpersonal Skills</a:t>
            </a:r>
          </a:p>
          <a:p>
            <a:pPr lvl="0"/>
            <a:endParaRPr lang="en-US" dirty="0" smtClean="0">
              <a:solidFill>
                <a:srgbClr val="C00000"/>
              </a:solidFill>
            </a:endParaRP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Personality Development</a:t>
            </a:r>
          </a:p>
          <a:p>
            <a:pPr lvl="0"/>
            <a:endParaRPr lang="en-US" dirty="0" smtClean="0">
              <a:solidFill>
                <a:srgbClr val="002060"/>
              </a:solidFill>
            </a:endParaRPr>
          </a:p>
          <a:p>
            <a:pPr lvl="0"/>
            <a:r>
              <a:rPr lang="en-US" dirty="0" smtClean="0">
                <a:solidFill>
                  <a:srgbClr val="00B050"/>
                </a:solidFill>
              </a:rPr>
              <a:t>Professional Ethics</a:t>
            </a:r>
          </a:p>
          <a:p>
            <a:pPr lvl="0"/>
            <a:endParaRPr lang="en-US" dirty="0" smtClean="0">
              <a:solidFill>
                <a:srgbClr val="00B050"/>
              </a:solidFill>
            </a:endParaRPr>
          </a:p>
          <a:p>
            <a:pPr lvl="0"/>
            <a:r>
              <a:rPr lang="en-US" dirty="0" smtClean="0">
                <a:solidFill>
                  <a:srgbClr val="00B0F0"/>
                </a:solidFill>
              </a:rPr>
              <a:t>Computer Skills </a:t>
            </a:r>
          </a:p>
          <a:p>
            <a:pPr lvl="0"/>
            <a:r>
              <a:rPr lang="en-US" dirty="0" smtClean="0">
                <a:solidFill>
                  <a:srgbClr val="00B0F0"/>
                </a:solidFill>
              </a:rPr>
              <a:t>Management Skills</a:t>
            </a:r>
          </a:p>
          <a:p>
            <a:pPr lvl="0"/>
            <a:r>
              <a:rPr lang="en-US" dirty="0" smtClean="0">
                <a:solidFill>
                  <a:srgbClr val="00B0F0"/>
                </a:solidFill>
              </a:rPr>
              <a:t>Positive Thinking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Critical Thinking and Analysis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Problem Solving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Soft skills are </a:t>
            </a:r>
            <a:r>
              <a:rPr lang="en-US" b="1" dirty="0" smtClean="0"/>
              <a:t>interpersonal skills</a:t>
            </a:r>
            <a:r>
              <a:rPr lang="en-US" dirty="0" smtClean="0"/>
              <a:t> such as the ability to </a:t>
            </a:r>
            <a:r>
              <a:rPr lang="en-US" b="1" dirty="0" smtClean="0"/>
              <a:t>communicate</a:t>
            </a:r>
            <a:r>
              <a:rPr lang="en-US" dirty="0" smtClean="0"/>
              <a:t> well with other people and to work in a </a:t>
            </a:r>
            <a:r>
              <a:rPr lang="en-US" b="1" dirty="0" smtClean="0"/>
              <a:t>team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Desirable qualities for employment that </a:t>
            </a:r>
            <a:r>
              <a:rPr lang="en-US" u="sng" dirty="0" smtClean="0"/>
              <a:t>do not depend on acquired knowledge</a:t>
            </a:r>
            <a:r>
              <a:rPr lang="en-US" dirty="0" smtClean="0"/>
              <a:t>: they include the </a:t>
            </a:r>
            <a:r>
              <a:rPr lang="en-US" i="1" dirty="0" smtClean="0"/>
              <a:t>ability to deal with people</a:t>
            </a:r>
            <a:r>
              <a:rPr lang="en-US" dirty="0" smtClean="0"/>
              <a:t> and a </a:t>
            </a:r>
            <a:r>
              <a:rPr lang="en-US" i="1" dirty="0" smtClean="0"/>
              <a:t>positive flexible attitude</a:t>
            </a:r>
          </a:p>
          <a:p>
            <a:pPr lvl="0"/>
            <a:endParaRPr lang="en-US" dirty="0" smtClean="0"/>
          </a:p>
          <a:p>
            <a:r>
              <a:rPr lang="en-IN" dirty="0" smtClean="0"/>
              <a:t>Competencies associated with activities such as </a:t>
            </a:r>
            <a:r>
              <a:rPr lang="en-IN" b="1" dirty="0" smtClean="0"/>
              <a:t>communication</a:t>
            </a:r>
            <a:r>
              <a:rPr lang="en-IN" dirty="0" smtClean="0"/>
              <a:t>, </a:t>
            </a:r>
            <a:r>
              <a:rPr lang="en-IN" b="1" dirty="0" smtClean="0"/>
              <a:t>problem-solving</a:t>
            </a:r>
            <a:r>
              <a:rPr lang="en-IN" dirty="0" smtClean="0"/>
              <a:t>, and </a:t>
            </a:r>
            <a:r>
              <a:rPr lang="en-IN" b="1" dirty="0" smtClean="0"/>
              <a:t>team-working</a:t>
            </a:r>
            <a:r>
              <a:rPr lang="en-IN" dirty="0" smtClean="0"/>
              <a:t> </a:t>
            </a:r>
            <a:r>
              <a:rPr lang="en-IN" u="sng" dirty="0" smtClean="0"/>
              <a:t>considered by employers to be of very high importance</a:t>
            </a:r>
            <a:r>
              <a:rPr lang="en-IN" dirty="0" smtClean="0"/>
              <a:t>. Includes </a:t>
            </a:r>
            <a:r>
              <a:rPr lang="en-IN" i="1" dirty="0" smtClean="0"/>
              <a:t>loyalty</a:t>
            </a:r>
            <a:r>
              <a:rPr lang="en-IN" dirty="0" smtClean="0"/>
              <a:t>, </a:t>
            </a:r>
            <a:r>
              <a:rPr lang="en-IN" i="1" dirty="0" smtClean="0"/>
              <a:t>enthusiasm</a:t>
            </a:r>
            <a:r>
              <a:rPr lang="en-IN" dirty="0" smtClean="0"/>
              <a:t>, </a:t>
            </a:r>
            <a:r>
              <a:rPr lang="en-IN" i="1" dirty="0" smtClean="0"/>
              <a:t>punctuality</a:t>
            </a:r>
            <a:r>
              <a:rPr lang="en-IN" dirty="0" smtClean="0"/>
              <a:t>, and </a:t>
            </a:r>
            <a:r>
              <a:rPr lang="en-IN" i="1" dirty="0" smtClean="0"/>
              <a:t>a strong work ethic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IN" dirty="0" smtClean="0"/>
              <a:t>	International Bureau of Education</a:t>
            </a:r>
            <a:r>
              <a:rPr lang="en-US" dirty="0" smtClean="0"/>
              <a:t>-UNESCO</a:t>
            </a:r>
          </a:p>
          <a:p>
            <a:pPr lvl="0">
              <a:buNone/>
            </a:pPr>
            <a:endParaRPr lang="en-US" dirty="0" smtClean="0"/>
          </a:p>
          <a:p>
            <a:r>
              <a:rPr lang="en-IN" dirty="0" smtClean="0"/>
              <a:t>A set of </a:t>
            </a:r>
            <a:r>
              <a:rPr lang="en-IN" b="1" i="1" u="sng" dirty="0" smtClean="0"/>
              <a:t>intangible personal qualities</a:t>
            </a:r>
            <a:r>
              <a:rPr lang="en-IN" dirty="0" smtClean="0"/>
              <a:t>, traits, attributes, habits and attitudes also seen as transferable skills. </a:t>
            </a:r>
            <a:endParaRPr lang="en-US" dirty="0" smtClean="0"/>
          </a:p>
          <a:p>
            <a:endParaRPr lang="en-US" dirty="0" smtClean="0"/>
          </a:p>
          <a:p>
            <a:r>
              <a:rPr lang="en-IN" i="1" dirty="0" smtClean="0"/>
              <a:t>Examples </a:t>
            </a:r>
            <a:r>
              <a:rPr lang="en-IN" dirty="0" smtClean="0"/>
              <a:t>of soft skills: </a:t>
            </a:r>
            <a:r>
              <a:rPr lang="en-IN" i="1" dirty="0" smtClean="0"/>
              <a:t>empathy</a:t>
            </a:r>
            <a:r>
              <a:rPr lang="en-IN" dirty="0" smtClean="0"/>
              <a:t>, </a:t>
            </a:r>
            <a:r>
              <a:rPr lang="en-IN" i="1" dirty="0" smtClean="0"/>
              <a:t>leadership</a:t>
            </a:r>
            <a:r>
              <a:rPr lang="en-IN" dirty="0" smtClean="0"/>
              <a:t>, </a:t>
            </a:r>
            <a:r>
              <a:rPr lang="en-IN" i="1" dirty="0" smtClean="0"/>
              <a:t>sense of responsibility</a:t>
            </a:r>
            <a:r>
              <a:rPr lang="en-IN" dirty="0" smtClean="0"/>
              <a:t>, </a:t>
            </a:r>
            <a:r>
              <a:rPr lang="en-IN" i="1" dirty="0" smtClean="0"/>
              <a:t>integrity</a:t>
            </a:r>
            <a:r>
              <a:rPr lang="en-IN" dirty="0" smtClean="0"/>
              <a:t>, </a:t>
            </a:r>
            <a:r>
              <a:rPr lang="en-IN" i="1" dirty="0" smtClean="0"/>
              <a:t>self-esteem</a:t>
            </a:r>
            <a:r>
              <a:rPr lang="en-IN" dirty="0" smtClean="0"/>
              <a:t>, </a:t>
            </a:r>
            <a:r>
              <a:rPr lang="en-IN" i="1" dirty="0" smtClean="0"/>
              <a:t>self-management</a:t>
            </a:r>
            <a:r>
              <a:rPr lang="en-IN" dirty="0" smtClean="0"/>
              <a:t>, </a:t>
            </a:r>
            <a:r>
              <a:rPr lang="en-IN" i="1" dirty="0" smtClean="0"/>
              <a:t>motivation</a:t>
            </a:r>
            <a:r>
              <a:rPr lang="en-IN" dirty="0" smtClean="0"/>
              <a:t>, </a:t>
            </a:r>
            <a:r>
              <a:rPr lang="en-IN" i="1" dirty="0" smtClean="0"/>
              <a:t>flexibility</a:t>
            </a:r>
            <a:r>
              <a:rPr lang="en-IN" dirty="0" smtClean="0"/>
              <a:t>, </a:t>
            </a:r>
            <a:r>
              <a:rPr lang="en-IN" i="1" dirty="0" smtClean="0"/>
              <a:t>sociability</a:t>
            </a:r>
            <a:r>
              <a:rPr lang="en-IN" dirty="0" smtClean="0"/>
              <a:t>, </a:t>
            </a:r>
            <a:r>
              <a:rPr lang="en-IN" i="1" dirty="0" smtClean="0"/>
              <a:t>time management</a:t>
            </a:r>
            <a:r>
              <a:rPr lang="en-IN" dirty="0" smtClean="0"/>
              <a:t> and </a:t>
            </a:r>
            <a:r>
              <a:rPr lang="en-IN" i="1" dirty="0" smtClean="0"/>
              <a:t>making decisions</a:t>
            </a:r>
            <a:r>
              <a:rPr lang="en-IN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IN" u="sng" dirty="0" smtClean="0"/>
              <a:t>Contrast to ‘hard’ skills</a:t>
            </a:r>
            <a:r>
              <a:rPr lang="en-IN" dirty="0" smtClean="0"/>
              <a:t> that are considered as more technical, highly specific in nature and particular to an occupation and that can be (generally) </a:t>
            </a:r>
            <a:r>
              <a:rPr lang="en-IN" i="1" u="sng" dirty="0" smtClean="0"/>
              <a:t>taught more easily than soft skills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Soft skills affect every aspect of your career from the moment you start applying for jobs. They’re often unspoken, but </a:t>
            </a:r>
            <a:r>
              <a:rPr lang="en-US" b="1" i="1" dirty="0" smtClean="0"/>
              <a:t>all employers expect that you understand what they require</a:t>
            </a:r>
            <a:r>
              <a:rPr lang="en-US" i="1" dirty="0" smtClean="0"/>
              <a:t> in a work environment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Dr Marion Steel, Course Director for the Bachelor of Commerce at </a:t>
            </a:r>
            <a:r>
              <a:rPr lang="en-US" dirty="0" err="1" smtClean="0"/>
              <a:t>Deakin</a:t>
            </a:r>
            <a:r>
              <a:rPr lang="en-US" dirty="0" smtClean="0"/>
              <a:t> University, Melbourne, Australia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283</TotalTime>
  <Words>900</Words>
  <Application>Microsoft Office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Communication Skills </vt:lpstr>
      <vt:lpstr>09 January 2021</vt:lpstr>
      <vt:lpstr>09 January 2021 (cont)</vt:lpstr>
      <vt:lpstr>Context</vt:lpstr>
      <vt:lpstr>Challenges</vt:lpstr>
      <vt:lpstr>Aspects</vt:lpstr>
      <vt:lpstr>Definitions</vt:lpstr>
      <vt:lpstr>Definitions (contd)</vt:lpstr>
      <vt:lpstr>Comments</vt:lpstr>
      <vt:lpstr>Comments (cont)</vt:lpstr>
      <vt:lpstr>Prediction</vt:lpstr>
      <vt:lpstr>Simulation</vt:lpstr>
      <vt:lpstr>Soft Skills and Communication Skills </vt:lpstr>
      <vt:lpstr>Remember </vt:lpstr>
      <vt:lpstr>Training</vt:lpstr>
      <vt:lpstr>Recommended Text </vt:lpstr>
      <vt:lpstr>Why Write? – from Business Writing Skills</vt:lpstr>
      <vt:lpstr>Why Write? – from Business Writing Skills (cont)</vt:lpstr>
      <vt:lpstr>Why Write? – from Business Writing Skills (cont)</vt:lpstr>
      <vt:lpstr>Training – Writing Skills </vt:lpstr>
      <vt:lpstr>Training – Writing Skills (cont) </vt:lpstr>
      <vt:lpstr>Training – Writing Skills (c0nt): from Business Writing Skills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Naresh</dc:creator>
  <cp:lastModifiedBy>Naresh</cp:lastModifiedBy>
  <cp:revision>38</cp:revision>
  <dcterms:created xsi:type="dcterms:W3CDTF">2020-12-26T03:38:00Z</dcterms:created>
  <dcterms:modified xsi:type="dcterms:W3CDTF">2021-01-08T09:54:54Z</dcterms:modified>
</cp:coreProperties>
</file>