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36" r:id="rId3"/>
    <p:sldId id="328" r:id="rId4"/>
    <p:sldId id="349" r:id="rId5"/>
    <p:sldId id="340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342" r:id="rId15"/>
    <p:sldId id="513" r:id="rId16"/>
    <p:sldId id="514" r:id="rId17"/>
    <p:sldId id="515" r:id="rId18"/>
    <p:sldId id="516" r:id="rId19"/>
    <p:sldId id="258" r:id="rId20"/>
    <p:sldId id="318" r:id="rId21"/>
    <p:sldId id="329" r:id="rId22"/>
    <p:sldId id="262" r:id="rId23"/>
    <p:sldId id="263" r:id="rId24"/>
    <p:sldId id="331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81" d="100"/>
          <a:sy n="81" d="100"/>
        </p:scale>
        <p:origin x="15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D643-CE1C-4A62-BDC6-93AF094B0D02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C339-586B-49EF-8F72-748A77ED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C339-586B-49EF-8F72-748A77ED1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514-F80D-4222-8C6D-85ADDE01FDB7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FB8A-7416-4B0D-A91A-91E15AE3878A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22C5-24BF-4920-8C18-5CFBA97DA88C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ADFB-3A78-442F-B8E0-F76A3FF7B771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56B9-F861-4797-B41B-F6EB01DD716D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F534-94F1-49C0-A5DB-0874497C912E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CB5C-2048-4195-B9E9-70705430A7E7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7C56-5244-476B-AB90-A7680634A656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261-D70D-41A8-B8BC-369B5AEAC926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9FEB-BC8A-4BBE-8B7D-814712070E96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7849-DF30-49C4-9C67-A816A539C8C0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Amit Praseed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478A-BBD4-4E1B-9879-F27149135D4D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Amit Praseed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4005/layered-secu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784225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Introduction to Cyber Security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CC3C-16CA-0B2B-D244-409CB57F0311}"/>
              </a:ext>
            </a:extLst>
          </p:cNvPr>
          <p:cNvSpPr txBox="1">
            <a:spLocks/>
          </p:cNvSpPr>
          <p:nvPr/>
        </p:nvSpPr>
        <p:spPr>
          <a:xfrm>
            <a:off x="457200" y="2362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Module 2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Security Layers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Point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Any device that is connected to your business network </a:t>
            </a:r>
          </a:p>
          <a:p>
            <a:pPr lvl="1"/>
            <a:r>
              <a:rPr lang="en-US" dirty="0"/>
              <a:t>Laptops, workstations, mobile devices, printers, scanners, copiers, security cameras, and more. </a:t>
            </a:r>
          </a:p>
          <a:p>
            <a:r>
              <a:rPr lang="en-US" dirty="0"/>
              <a:t>End devices are potential entry points for hackers.</a:t>
            </a:r>
          </a:p>
          <a:p>
            <a:r>
              <a:rPr lang="en-US" dirty="0"/>
              <a:t>Thus, they need to be included in your organization’s cybersecurity plan.</a:t>
            </a:r>
          </a:p>
          <a:p>
            <a:r>
              <a:rPr lang="en-US" dirty="0"/>
              <a:t>Computer hardening</a:t>
            </a:r>
          </a:p>
          <a:p>
            <a:r>
              <a:rPr lang="en-US" dirty="0"/>
              <a:t>Tools and methods to achieve this security include:</a:t>
            </a:r>
          </a:p>
          <a:p>
            <a:pPr lvl="1"/>
            <a:r>
              <a:rPr lang="en-US" dirty="0"/>
              <a:t>Anti-virus and anti-malware applications.</a:t>
            </a:r>
          </a:p>
          <a:p>
            <a:pPr lvl="1"/>
            <a:r>
              <a:rPr lang="en-US" dirty="0"/>
              <a:t>Endpoint security measures and Host Intrusion Detection Systems</a:t>
            </a:r>
          </a:p>
          <a:p>
            <a:pPr lvl="1"/>
            <a:r>
              <a:rPr lang="en-US" dirty="0"/>
              <a:t>The removal of redundant or unused applications, services, and protocols.</a:t>
            </a:r>
          </a:p>
          <a:p>
            <a:pPr lvl="1"/>
            <a:r>
              <a:rPr lang="en-US" dirty="0"/>
              <a:t>Effective management of 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Protects an organization’s network.</a:t>
            </a:r>
          </a:p>
          <a:p>
            <a:r>
              <a:rPr lang="en-US" sz="2800" dirty="0"/>
              <a:t>Prevent unauthorized access of the network.</a:t>
            </a:r>
          </a:p>
          <a:p>
            <a:r>
              <a:rPr lang="en-US" sz="2800" dirty="0"/>
              <a:t>This layer comprises the actual software and hardware dedicated to protecting the network in part or whole.</a:t>
            </a:r>
          </a:p>
          <a:p>
            <a:r>
              <a:rPr lang="en-US" sz="2800" dirty="0"/>
              <a:t>Protection here extends from</a:t>
            </a:r>
          </a:p>
          <a:p>
            <a:pPr lvl="1"/>
            <a:r>
              <a:rPr lang="en-US" sz="2400" dirty="0"/>
              <a:t>Enabling the on-board security features of routers and switches to the installation and configuration of firewalls, IPS, and IDS.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Perimeter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Outer layer of your network.</a:t>
            </a:r>
          </a:p>
          <a:p>
            <a:r>
              <a:rPr lang="en-US" dirty="0"/>
              <a:t>Subset of Network Security</a:t>
            </a:r>
          </a:p>
          <a:p>
            <a:r>
              <a:rPr lang="en-US" dirty="0"/>
              <a:t>Attempts to secure the perimeter of a network</a:t>
            </a:r>
          </a:p>
          <a:p>
            <a:r>
              <a:rPr lang="en-US" dirty="0"/>
              <a:t>E.g. Attacks coming from Internet to a local network</a:t>
            </a:r>
          </a:p>
          <a:p>
            <a:r>
              <a:rPr lang="en-US" dirty="0"/>
              <a:t>Does not deal with the insider attacks (e.g. ARP spoofing)</a:t>
            </a:r>
          </a:p>
          <a:p>
            <a:r>
              <a:rPr lang="en-US" dirty="0"/>
              <a:t>Also applicable to security of assets such as web server, mail server, etc. which are stored in </a:t>
            </a:r>
            <a:r>
              <a:rPr lang="en-US" dirty="0" err="1"/>
              <a:t>DeMilitarized</a:t>
            </a:r>
            <a:r>
              <a:rPr lang="en-US" dirty="0"/>
              <a:t> Zone (DMZ).</a:t>
            </a:r>
          </a:p>
        </p:txBody>
      </p:sp>
    </p:spTree>
    <p:extLst>
      <p:ext uri="{BB962C8B-B14F-4D97-AF65-F5344CB8AC3E}">
        <p14:creationId xmlns:p14="http://schemas.microsoft.com/office/powerpoint/2010/main" val="346569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Perimeter Security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0D96EA-CEC7-2849-F8E8-62126739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700" y="2135386"/>
            <a:ext cx="4038600" cy="25872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CEBEAB6-9C87-D2DE-A51D-6285D2101520}"/>
              </a:ext>
            </a:extLst>
          </p:cNvPr>
          <p:cNvSpPr txBox="1">
            <a:spLocks/>
          </p:cNvSpPr>
          <p:nvPr/>
        </p:nvSpPr>
        <p:spPr>
          <a:xfrm>
            <a:off x="3390900" y="5097462"/>
            <a:ext cx="2362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Sample topology</a:t>
            </a:r>
          </a:p>
        </p:txBody>
      </p:sp>
    </p:spTree>
    <p:extLst>
      <p:ext uri="{BB962C8B-B14F-4D97-AF65-F5344CB8AC3E}">
        <p14:creationId xmlns:p14="http://schemas.microsoft.com/office/powerpoint/2010/main" val="72099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57A4-E1C0-4115-8C8B-62757AA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Human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2BC-FA5B-4B50-BFA0-1F18521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</a:rPr>
              <a:t>Humans are the weakest link in any cyber security chain.</a:t>
            </a:r>
          </a:p>
          <a:p>
            <a:pPr algn="just"/>
            <a:r>
              <a:rPr lang="en-US" sz="2400" dirty="0"/>
              <a:t>A</a:t>
            </a:r>
            <a:r>
              <a:rPr lang="en-US" sz="2400" b="0" i="0" dirty="0">
                <a:effectLst/>
              </a:rPr>
              <a:t>ccording to reports, upwards of 90% of all security breaches are caused by humans.</a:t>
            </a:r>
          </a:p>
          <a:p>
            <a:pPr lvl="1" algn="just"/>
            <a:r>
              <a:rPr lang="en-US" sz="2000" dirty="0"/>
              <a:t>Social engineering attack, insider attack</a:t>
            </a:r>
          </a:p>
          <a:p>
            <a:pPr algn="just"/>
            <a:r>
              <a:rPr lang="en-US" sz="2400" b="0" i="0" dirty="0">
                <a:effectLst/>
              </a:rPr>
              <a:t>Best approach to keep this layer secure is education and training.</a:t>
            </a:r>
          </a:p>
          <a:p>
            <a:pPr lvl="1" algn="just"/>
            <a:r>
              <a:rPr lang="en-US" sz="2000" dirty="0"/>
              <a:t>Training programs for good cyber security habits</a:t>
            </a:r>
          </a:p>
          <a:p>
            <a:pPr lvl="1" algn="just"/>
            <a:r>
              <a:rPr lang="en-US" sz="2000" dirty="0"/>
              <a:t>This includes instruction on how to spot a phishing attempt, good password habits, and information on current scams to be on the lookout for.</a:t>
            </a:r>
            <a:endParaRPr lang="en-US" sz="2000" b="0" i="0" dirty="0">
              <a:effectLst/>
            </a:endParaRPr>
          </a:p>
          <a:p>
            <a:pPr algn="just"/>
            <a:r>
              <a:rPr lang="en-US" sz="2400" b="0" i="0" dirty="0">
                <a:effectLst/>
              </a:rPr>
              <a:t>Access controls are also a good idea for securing the human layer since they can limit the amount of damage in case there is a successful attack</a:t>
            </a:r>
          </a:p>
          <a:p>
            <a:pPr algn="just"/>
            <a:endParaRPr lang="en-US" sz="2400" b="0" i="0" dirty="0">
              <a:solidFill>
                <a:srgbClr val="54545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31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57A4-E1C0-4115-8C8B-62757AA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Layered Security as an Industry Best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2BC-FA5B-4B50-BFA0-1F18521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0" i="0" dirty="0">
                <a:effectLst/>
              </a:rPr>
              <a:t>12 essential security best practices:</a:t>
            </a: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Firewall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First line of defense</a:t>
            </a: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Monitors the incoming and outgoing traffic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Only allows the traffic that is defined in the security policy</a:t>
            </a:r>
            <a:endParaRPr lang="en-US" sz="1600" b="0" i="0" dirty="0">
              <a:solidFill>
                <a:srgbClr val="545454"/>
              </a:solidFill>
              <a:effectLst/>
            </a:endParaRP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Patch Management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Mitigates issues with the outdated </a:t>
            </a:r>
            <a:r>
              <a:rPr lang="en-US" sz="1600" dirty="0" err="1">
                <a:solidFill>
                  <a:srgbClr val="545454"/>
                </a:solidFill>
              </a:rPr>
              <a:t>softwares</a:t>
            </a:r>
            <a:endParaRPr lang="en-US" sz="1600" dirty="0">
              <a:solidFill>
                <a:srgbClr val="545454"/>
              </a:solidFill>
            </a:endParaRP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Addresses the functionality errors or bugs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Boosts performance</a:t>
            </a:r>
            <a:endParaRPr lang="en-US" sz="1600" b="0" i="0" dirty="0">
              <a:solidFill>
                <a:srgbClr val="545454"/>
              </a:solidFill>
              <a:effectLst/>
            </a:endParaRP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Multifactor Authentication</a:t>
            </a: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Requires multiple forms of verification to access an application, account, etc.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E.g. password followed by OTP</a:t>
            </a:r>
            <a:endParaRPr lang="en-US" sz="1600" b="0" i="0" dirty="0">
              <a:solidFill>
                <a:srgbClr val="545454"/>
              </a:solidFill>
              <a:effectLst/>
            </a:endParaRP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Endpoint protection</a:t>
            </a:r>
          </a:p>
          <a:p>
            <a:pPr lvl="1" algn="just"/>
            <a:r>
              <a:rPr lang="en-US" sz="2000" dirty="0">
                <a:solidFill>
                  <a:srgbClr val="545454"/>
                </a:solidFill>
              </a:rPr>
              <a:t>Web Content Filtering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Blocking users’ access to websites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Content can be blocked by specific categories also</a:t>
            </a:r>
            <a:endParaRPr lang="en-US" sz="1200" b="0" i="0" dirty="0">
              <a:solidFill>
                <a:srgbClr val="545454"/>
              </a:solidFill>
              <a:effectLst/>
            </a:endParaRPr>
          </a:p>
          <a:p>
            <a:pPr lvl="1" algn="just"/>
            <a:endParaRPr lang="en-US" sz="2000" b="0" i="0" dirty="0">
              <a:solidFill>
                <a:srgbClr val="545454"/>
              </a:solidFill>
              <a:effectLst/>
            </a:endParaRPr>
          </a:p>
          <a:p>
            <a:pPr algn="just"/>
            <a:endParaRPr lang="en-US" sz="2400" b="0" i="0" dirty="0">
              <a:solidFill>
                <a:srgbClr val="54545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888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57A4-E1C0-4115-8C8B-62757AA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Layered Security as an Industry Best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2BC-FA5B-4B50-BFA0-1F18521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</a:rPr>
              <a:t>12 essential security best practices:</a:t>
            </a:r>
          </a:p>
          <a:p>
            <a:pPr lvl="1" algn="just"/>
            <a:r>
              <a:rPr lang="en-US" sz="2000" dirty="0">
                <a:solidFill>
                  <a:srgbClr val="545454"/>
                </a:solidFill>
              </a:rPr>
              <a:t>Email Filtering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One of the most common cyberattack vectors</a:t>
            </a: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94% of the malwares </a:t>
            </a:r>
            <a:r>
              <a:rPr lang="en-US" sz="1600" dirty="0">
                <a:solidFill>
                  <a:srgbClr val="545454"/>
                </a:solidFill>
              </a:rPr>
              <a:t>are delivered by email</a:t>
            </a: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Only a single click on a malicious URL required to grant access to an entire network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Prevents phishing attacks, ransomware, viruses, malware, etc.</a:t>
            </a:r>
            <a:endParaRPr lang="en-US" sz="1200" b="0" i="0" dirty="0">
              <a:solidFill>
                <a:srgbClr val="545454"/>
              </a:solidFill>
              <a:effectLst/>
            </a:endParaRP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Security Awareness Training and Phishing simulations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What if an email slipped past your email filter?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Employees should be able to recognize phishing emails.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One-third of the reported data breaches involve phishing emails.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Training on cybersecurity basics and best practices is essential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Periodic phishing simulations</a:t>
            </a: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Sophisticated Password Policy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A strong ‘NO’ to duplicate passwords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One account breach may lead to breach of another account also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Policies for password strength and complexity</a:t>
            </a:r>
          </a:p>
          <a:p>
            <a:pPr lvl="2" algn="just"/>
            <a:endParaRPr lang="en-US" sz="1600" dirty="0">
              <a:solidFill>
                <a:srgbClr val="545454"/>
              </a:solidFill>
            </a:endParaRPr>
          </a:p>
          <a:p>
            <a:pPr lvl="1" algn="just"/>
            <a:endParaRPr lang="en-US" sz="2000" b="0" i="0" dirty="0">
              <a:solidFill>
                <a:srgbClr val="545454"/>
              </a:solidFill>
              <a:effectLst/>
            </a:endParaRPr>
          </a:p>
          <a:p>
            <a:pPr algn="just"/>
            <a:endParaRPr lang="en-US" sz="2400" b="0" i="0" dirty="0">
              <a:solidFill>
                <a:srgbClr val="54545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5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57A4-E1C0-4115-8C8B-62757AA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Layered Security as an Industry Best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2BC-FA5B-4B50-BFA0-1F18521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</a:rPr>
              <a:t>12 essential security best practices:</a:t>
            </a:r>
          </a:p>
          <a:p>
            <a:pPr lvl="1" algn="just"/>
            <a:r>
              <a:rPr lang="en-US" sz="2000" dirty="0">
                <a:solidFill>
                  <a:srgbClr val="545454"/>
                </a:solidFill>
              </a:rPr>
              <a:t>Dark web monitoring</a:t>
            </a:r>
            <a:endParaRPr lang="en-US" sz="1600" dirty="0">
              <a:solidFill>
                <a:srgbClr val="545454"/>
              </a:solidFill>
            </a:endParaRP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Home to many illegal activities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Sale of sensitive and personally-identifying information stolen 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Employee credentials are best sellers on dark web. Why?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Dark web monitoring tools scan for emails and passwords associated with a company domain</a:t>
            </a: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Physical Security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Firewalls can’t protect data from being copied and stolen via a USB drive.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That’s why physical layer security is important.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Restricts access to and protect your on-premises infrastructure and spaces in which data is stored.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Examples – keycards, door locks, security cameras, security personnel, etc.</a:t>
            </a:r>
          </a:p>
        </p:txBody>
      </p:sp>
    </p:spTree>
    <p:extLst>
      <p:ext uri="{BB962C8B-B14F-4D97-AF65-F5344CB8AC3E}">
        <p14:creationId xmlns:p14="http://schemas.microsoft.com/office/powerpoint/2010/main" val="230339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57A4-E1C0-4115-8C8B-62757AA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Layered Security as an Industry Best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2BC-FA5B-4B50-BFA0-1F18521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0" i="0" dirty="0">
                <a:effectLst/>
              </a:rPr>
              <a:t>12 essential security best practices:</a:t>
            </a: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Business Continuity and Disaster Recovery</a:t>
            </a: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Mitigate the downtime due to attack</a:t>
            </a: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Continue the business even in the presence of the attack</a:t>
            </a: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Restore the data from backup</a:t>
            </a:r>
          </a:p>
          <a:p>
            <a:pPr lvl="2" algn="just"/>
            <a:r>
              <a:rPr lang="en-US" sz="1600" dirty="0">
                <a:solidFill>
                  <a:srgbClr val="545454"/>
                </a:solidFill>
              </a:rPr>
              <a:t>Two important reminders:</a:t>
            </a:r>
          </a:p>
          <a:p>
            <a:pPr lvl="3" algn="just"/>
            <a:r>
              <a:rPr lang="en-US" sz="1200" b="0" i="0" dirty="0">
                <a:solidFill>
                  <a:srgbClr val="545454"/>
                </a:solidFill>
                <a:effectLst/>
              </a:rPr>
              <a:t>Isolate your backup from the main network</a:t>
            </a:r>
          </a:p>
          <a:p>
            <a:pPr lvl="3" algn="just"/>
            <a:r>
              <a:rPr lang="en-US" sz="1200" b="0" i="0" dirty="0">
                <a:solidFill>
                  <a:srgbClr val="545454"/>
                </a:solidFill>
                <a:effectLst/>
              </a:rPr>
              <a:t>Ensure your business continuity plan is documented, tested, and regularly updated</a:t>
            </a: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Managed Detection and Response (MDR)</a:t>
            </a:r>
          </a:p>
          <a:p>
            <a:pPr lvl="2" algn="just"/>
            <a:r>
              <a:rPr lang="en-US" sz="1600" b="0" i="0" dirty="0">
                <a:solidFill>
                  <a:srgbClr val="545454"/>
                </a:solidFill>
                <a:effectLst/>
              </a:rPr>
              <a:t>How do you detect when someone or something has gotten past your other layers of protection?</a:t>
            </a:r>
          </a:p>
          <a:p>
            <a:pPr lvl="3" algn="just"/>
            <a:r>
              <a:rPr lang="en-US" sz="1200" dirty="0">
                <a:solidFill>
                  <a:srgbClr val="545454"/>
                </a:solidFill>
              </a:rPr>
              <a:t>Advanced security solution that combines next-generation monitoring software and a 24/7 (human-staffed) security operations center</a:t>
            </a:r>
          </a:p>
          <a:p>
            <a:pPr lvl="3" algn="just"/>
            <a:r>
              <a:rPr lang="en-US" sz="1200" b="0" i="0" dirty="0">
                <a:solidFill>
                  <a:srgbClr val="545454"/>
                </a:solidFill>
                <a:effectLst/>
              </a:rPr>
              <a:t>to identify and isolate suspicious behavior on your network in real-time</a:t>
            </a:r>
          </a:p>
          <a:p>
            <a:pPr lvl="3" algn="just"/>
            <a:endParaRPr lang="en-US" sz="1200" b="0" i="0" dirty="0">
              <a:solidFill>
                <a:srgbClr val="545454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545454"/>
                </a:solidFill>
                <a:effectLst/>
              </a:rPr>
              <a:t>Without a detection and response tool: </a:t>
            </a: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it can take more than 200 days to discover a data breach, </a:t>
            </a:r>
          </a:p>
          <a:p>
            <a:pPr lvl="1" algn="just"/>
            <a:r>
              <a:rPr lang="en-US" sz="2000" b="0" i="0" dirty="0">
                <a:solidFill>
                  <a:srgbClr val="545454"/>
                </a:solidFill>
                <a:effectLst/>
              </a:rPr>
              <a:t>Hackers get plenty of time to plan and execute a devastating attack before you are even aware of a problem.</a:t>
            </a:r>
          </a:p>
          <a:p>
            <a:pPr algn="just"/>
            <a:endParaRPr lang="en-US" sz="2400" b="0" i="0" dirty="0">
              <a:solidFill>
                <a:srgbClr val="54545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235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i="0" u="none" strike="noStrike" baseline="0" dirty="0">
                <a:solidFill>
                  <a:srgbClr val="000000"/>
                </a:solidFill>
                <a:latin typeface="+mn-lt"/>
              </a:rPr>
              <a:t>The Essential Layers of IBM </a:t>
            </a:r>
            <a:r>
              <a:rPr lang="en-US" sz="4000" i="0" u="none" strike="noStrike" baseline="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4000" i="0" u="none" strike="noStrike" baseline="0" dirty="0">
                <a:solidFill>
                  <a:srgbClr val="000000"/>
                </a:solidFill>
                <a:latin typeface="+mn-lt"/>
              </a:rPr>
              <a:t> Security 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407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</a:rPr>
              <a:t>These layers cover: </a:t>
            </a:r>
          </a:p>
          <a:p>
            <a:pPr lvl="1" algn="just"/>
            <a:r>
              <a:rPr lang="en-US" sz="2000" b="0" i="0" u="none" strike="noStrike" baseline="0" dirty="0">
                <a:solidFill>
                  <a:srgbClr val="000000"/>
                </a:solidFill>
              </a:rPr>
              <a:t>physical devices</a:t>
            </a:r>
            <a:endParaRPr lang="en-US" sz="2000" dirty="0">
              <a:solidFill>
                <a:srgbClr val="000000"/>
              </a:solidFill>
            </a:endParaRPr>
          </a:p>
          <a:p>
            <a:pPr lvl="1" algn="just"/>
            <a:r>
              <a:rPr lang="en-US" sz="2000" b="0" i="0" u="none" strike="noStrike" baseline="0" dirty="0">
                <a:solidFill>
                  <a:srgbClr val="000000"/>
                </a:solidFill>
              </a:rPr>
              <a:t>Networks</a:t>
            </a:r>
          </a:p>
          <a:p>
            <a:pPr lvl="1" algn="just"/>
            <a:r>
              <a:rPr lang="en-US" sz="2000" b="0" i="0" u="none" strike="noStrike" baseline="0" dirty="0">
                <a:solidFill>
                  <a:srgbClr val="000000"/>
                </a:solidFill>
              </a:rPr>
              <a:t>configuration of the IBM 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OS, </a:t>
            </a:r>
          </a:p>
          <a:p>
            <a:pPr lvl="1" algn="just"/>
            <a:r>
              <a:rPr lang="en-US" sz="2000" b="0" i="0" u="none" strike="noStrike" baseline="0" dirty="0">
                <a:solidFill>
                  <a:srgbClr val="000000"/>
                </a:solidFill>
              </a:rPr>
              <a:t>access to systems, </a:t>
            </a:r>
          </a:p>
          <a:p>
            <a:pPr lvl="1" algn="just"/>
            <a:r>
              <a:rPr lang="en-US" sz="2000" b="0" i="0" u="none" strike="noStrike" baseline="0" dirty="0">
                <a:solidFill>
                  <a:srgbClr val="000000"/>
                </a:solidFill>
              </a:rPr>
              <a:t>protection of data, </a:t>
            </a:r>
          </a:p>
          <a:p>
            <a:pPr lvl="1" algn="just"/>
            <a:r>
              <a:rPr lang="en-US" sz="2000" b="0" i="0" u="none" strike="noStrike" baseline="0" dirty="0">
                <a:solidFill>
                  <a:srgbClr val="000000"/>
                </a:solidFill>
              </a:rPr>
              <a:t>and monitoring and auditing of systems.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Overlapping layers, so multiple line of defense.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In other words, should one security layer be somehow compromised, there’s a good chance that another layer will prevent a potential intruder. </a:t>
            </a:r>
          </a:p>
        </p:txBody>
      </p:sp>
    </p:spTree>
    <p:extLst>
      <p:ext uri="{BB962C8B-B14F-4D97-AF65-F5344CB8AC3E}">
        <p14:creationId xmlns:p14="http://schemas.microsoft.com/office/powerpoint/2010/main" val="48921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A302-427B-4381-A919-BF74328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FD3-4A1E-4885-9BA0-797556B6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Human factors in cyber security, </a:t>
            </a:r>
          </a:p>
          <a:p>
            <a:r>
              <a:rPr lang="en-US" sz="2400" dirty="0"/>
              <a:t>Perimeter Security, </a:t>
            </a:r>
          </a:p>
          <a:p>
            <a:r>
              <a:rPr lang="en-US" sz="2400" dirty="0"/>
              <a:t>Network Security, </a:t>
            </a:r>
          </a:p>
          <a:p>
            <a:r>
              <a:rPr lang="en-US" sz="2400" dirty="0"/>
              <a:t>Endpoint Security, </a:t>
            </a:r>
          </a:p>
          <a:p>
            <a:r>
              <a:rPr lang="en-US" sz="2400" dirty="0"/>
              <a:t>Application Security, </a:t>
            </a:r>
          </a:p>
          <a:p>
            <a:r>
              <a:rPr lang="en-US" sz="2400" dirty="0"/>
              <a:t>Data Security, </a:t>
            </a:r>
          </a:p>
          <a:p>
            <a:r>
              <a:rPr lang="en-IN" sz="2400" dirty="0"/>
              <a:t>Privacy.</a:t>
            </a:r>
          </a:p>
        </p:txBody>
      </p:sp>
    </p:spTree>
    <p:extLst>
      <p:ext uri="{BB962C8B-B14F-4D97-AF65-F5344CB8AC3E}">
        <p14:creationId xmlns:p14="http://schemas.microsoft.com/office/powerpoint/2010/main" val="192436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90E171-1692-4DAC-A12C-1F648054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369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41C67-1B4D-41A4-A2CF-9614CF51BE6C}"/>
              </a:ext>
            </a:extLst>
          </p:cNvPr>
          <p:cNvSpPr txBox="1"/>
          <p:nvPr/>
        </p:nvSpPr>
        <p:spPr>
          <a:xfrm>
            <a:off x="1752600" y="1524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0" u="none" strike="noStrike" baseline="0" dirty="0">
                <a:solidFill>
                  <a:srgbClr val="000000"/>
                </a:solidFill>
                <a:latin typeface="+mn-lt"/>
              </a:rPr>
              <a:t>Layers of IBM </a:t>
            </a:r>
            <a:r>
              <a:rPr lang="en-US" sz="4000" i="0" u="none" strike="noStrike" baseline="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4000" i="0" u="none" strike="noStrike" baseline="0" dirty="0">
                <a:solidFill>
                  <a:srgbClr val="000000"/>
                </a:solidFill>
                <a:latin typeface="+mn-lt"/>
              </a:rPr>
              <a:t> Security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6872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1936-1AD5-46A4-A64F-BE9A3F5C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Security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81D084-EE1B-4FEF-8A5B-D81765DF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Immovable v/s movable physical security – Which one?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Servers and storage devices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rgbClr val="FF0000"/>
                </a:solidFill>
              </a:rPr>
              <a:t>Network devices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rgbClr val="FF0000"/>
                </a:solidFill>
              </a:rPr>
              <a:t>Peripheral devices: </a:t>
            </a:r>
            <a:r>
              <a:rPr lang="en-US" sz="2000" dirty="0">
                <a:solidFill>
                  <a:srgbClr val="000000"/>
                </a:solidFill>
              </a:rPr>
              <a:t>Keep within secure areas all printers and fax machines that output sensitive information. 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End-point devices 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b="0" i="1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436A-9FB2-9C43-9657-DC0C32C58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19050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C62485-2DD1-25CB-8F9D-C1AEE561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237137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8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74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The networks to which an IBM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is connected must be carefully secured, and if any of these networks are connected to the Internet, extra vigilance is required as Internet-connected networks often see thousands of access attempts each day by bots, sniffers, and hackers.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u="none" strike="noStrike" baseline="0" dirty="0">
                <a:solidFill>
                  <a:srgbClr val="FF0000"/>
                </a:solidFill>
              </a:rPr>
              <a:t>Firewalls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dirty="0"/>
              <a:t>Iptables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IN" sz="1050" b="1" i="0" dirty="0">
                <a:solidFill>
                  <a:srgbClr val="161616"/>
                </a:solidFill>
                <a:effectLst/>
                <a:latin typeface="IBM Plex Sans"/>
              </a:rPr>
              <a:t>iptables -A OUTPUT -p </a:t>
            </a:r>
            <a:r>
              <a:rPr lang="en-IN" sz="1050" b="1" i="0" dirty="0" err="1">
                <a:solidFill>
                  <a:srgbClr val="161616"/>
                </a:solidFill>
                <a:effectLst/>
                <a:latin typeface="IBM Plex Sans"/>
              </a:rPr>
              <a:t>icmp</a:t>
            </a:r>
            <a:r>
              <a:rPr lang="en-IN" sz="1050" b="1" i="0" dirty="0">
                <a:solidFill>
                  <a:srgbClr val="161616"/>
                </a:solidFill>
                <a:effectLst/>
                <a:latin typeface="IBM Plex Sans"/>
              </a:rPr>
              <a:t> -j ACCEPT; </a:t>
            </a:r>
            <a:r>
              <a:rPr lang="en-IN" sz="1200" b="1" i="0" dirty="0">
                <a:solidFill>
                  <a:srgbClr val="161616"/>
                </a:solidFill>
                <a:effectLst/>
                <a:latin typeface="IBM Plex Sans"/>
              </a:rPr>
              <a:t>iptables -A OUTPUT -p </a:t>
            </a:r>
            <a:r>
              <a:rPr lang="en-IN" sz="1200" b="1" i="0" dirty="0" err="1">
                <a:solidFill>
                  <a:srgbClr val="161616"/>
                </a:solidFill>
                <a:effectLst/>
                <a:latin typeface="IBM Plex Sans"/>
              </a:rPr>
              <a:t>icmp</a:t>
            </a:r>
            <a:r>
              <a:rPr lang="en-IN" sz="1200" b="1" i="0" dirty="0">
                <a:solidFill>
                  <a:srgbClr val="161616"/>
                </a:solidFill>
                <a:effectLst/>
                <a:latin typeface="IBM Plex Sans"/>
              </a:rPr>
              <a:t> -j DROP</a:t>
            </a:r>
            <a:endParaRPr lang="en-US" sz="1200" b="1" i="0" u="none" strike="noStrike" baseline="0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IDS and IPS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dirty="0"/>
              <a:t>Not rule based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dirty="0"/>
              <a:t>Anomaly detection based on the network traffic </a:t>
            </a:r>
            <a:r>
              <a:rPr lang="en-US" sz="1600" dirty="0" err="1"/>
              <a:t>behaviour</a:t>
            </a:r>
            <a:endParaRPr lang="en-US" sz="1600" dirty="0"/>
          </a:p>
          <a:p>
            <a:pPr marL="0" indent="0" algn="just">
              <a:buNone/>
            </a:pPr>
            <a:r>
              <a:rPr lang="en-US" sz="2400" b="1" i="0" u="none" strike="noStrike" baseline="0" dirty="0">
                <a:solidFill>
                  <a:srgbClr val="FF0000"/>
                </a:solidFill>
              </a:rPr>
              <a:t>3. </a:t>
            </a:r>
            <a:r>
              <a:rPr lang="en-US" sz="2100" b="1" i="0" u="none" strike="noStrike" baseline="0" dirty="0">
                <a:solidFill>
                  <a:srgbClr val="FF0000"/>
                </a:solidFill>
              </a:rPr>
              <a:t>Network segmentation </a:t>
            </a:r>
            <a:r>
              <a:rPr lang="en-US" sz="2400" b="1" i="0" u="none" strike="noStrike" baseline="0" dirty="0">
                <a:solidFill>
                  <a:srgbClr val="FF0000"/>
                </a:solidFill>
              </a:rPr>
              <a:t>—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Partition a network into a subnetwork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4. </a:t>
            </a:r>
            <a:r>
              <a:rPr lang="en-US" sz="2400" dirty="0">
                <a:solidFill>
                  <a:srgbClr val="FF0000"/>
                </a:solidFill>
              </a:rPr>
              <a:t>Encryption of network data</a:t>
            </a:r>
            <a:endParaRPr lang="en-US" sz="240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50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IN" sz="4000" i="0" u="none" strike="noStrike" baseline="0" dirty="0">
                <a:solidFill>
                  <a:srgbClr val="000000"/>
                </a:solidFill>
                <a:latin typeface="+mn-lt"/>
              </a:rPr>
              <a:t>System-Access Security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It helps keep unauthorized people out of IBM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environments while maintaining tight control over what authorized users are able to do once logged in.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FF0000"/>
                </a:solidFill>
              </a:rPr>
              <a:t>Password management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solidFill>
                  <a:srgbClr val="FF0000"/>
                </a:solidFill>
              </a:rPr>
              <a:t>Multi-factor authenti</a:t>
            </a:r>
            <a:r>
              <a:rPr lang="en-IN" sz="1800" b="1" dirty="0">
                <a:solidFill>
                  <a:srgbClr val="FF0000"/>
                </a:solidFill>
              </a:rPr>
              <a:t>cation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solidFill>
                  <a:srgbClr val="FF0000"/>
                </a:solidFill>
              </a:rPr>
              <a:t>Network-access control — </a:t>
            </a:r>
            <a:r>
              <a:rPr lang="en-US" sz="2000" dirty="0">
                <a:solidFill>
                  <a:srgbClr val="000000"/>
                </a:solidFill>
              </a:rPr>
              <a:t>Unauthorized access via sockets and network protocols must be prevented.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FF0000"/>
                </a:solidFill>
              </a:rPr>
              <a:t>Command control —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Locking down some commands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chown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chgrp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etc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…).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5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83E6-51C1-4124-9D01-B6C5ED67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i="0" u="none" strike="noStrike" baseline="0" dirty="0">
                <a:solidFill>
                  <a:srgbClr val="000000"/>
                </a:solidFill>
                <a:latin typeface="+mn-lt"/>
              </a:rPr>
              <a:t>File Security</a:t>
            </a:r>
            <a:br>
              <a:rPr lang="en-US" sz="4400" i="0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1EA2-D058-4A9D-A318-52FE2CE8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6" y="990600"/>
            <a:ext cx="7993224" cy="5334001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b="1" i="0" dirty="0">
                <a:solidFill>
                  <a:srgbClr val="FF0000"/>
                </a:solidFill>
                <a:effectLst/>
              </a:rPr>
              <a:t>Object-level authority management: </a:t>
            </a:r>
            <a:r>
              <a:rPr lang="en-IN" sz="2000" dirty="0"/>
              <a:t>Sensitive file should be protected from public access. </a:t>
            </a:r>
            <a:r>
              <a:rPr lang="en-US" sz="2000" dirty="0"/>
              <a:t>Designated users can then be given specific authority to access these files through private authority.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Row and Column Access Control (RCAC): </a:t>
            </a:r>
            <a:r>
              <a:rPr lang="en-US" sz="2000" dirty="0"/>
              <a:t>prevent selected users from viewing specified rows in a file and/or data in particular columns.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i="0" dirty="0">
                <a:solidFill>
                  <a:srgbClr val="FF0000"/>
                </a:solidFill>
                <a:effectLst/>
              </a:rPr>
              <a:t>Encryption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i="0" dirty="0">
                <a:solidFill>
                  <a:srgbClr val="FF0000"/>
                </a:solidFill>
                <a:effectLst/>
              </a:rPr>
              <a:t>Tokenization of field data: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Alternative method of shielding sensitive data by replacing the data with non-sensitive substitute values called tokens.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b="0" i="0" dirty="0">
                <a:solidFill>
                  <a:srgbClr val="242021"/>
                </a:solidFill>
                <a:effectLst/>
              </a:rPr>
              <a:t>Third-party tokenization solutions utilize a database called a token vault (residing on a different server) to store both the sensitive data and information about the relationship between it and its replacement token.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dirty="0">
                <a:solidFill>
                  <a:srgbClr val="242021"/>
                </a:solidFill>
              </a:rPr>
              <a:t>Tokenization is often used to replace credit card numbers, social security numbers, and other personally identifiable information.</a:t>
            </a:r>
            <a:endParaRPr lang="en-US" sz="2000" dirty="0">
              <a:solidFill>
                <a:srgbClr val="24202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Anonymization: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dirty="0">
                <a:solidFill>
                  <a:srgbClr val="242021"/>
                </a:solidFill>
              </a:rPr>
              <a:t>Similar to tokenization solutions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dirty="0">
                <a:solidFill>
                  <a:srgbClr val="242021"/>
                </a:solidFill>
              </a:rPr>
              <a:t>Anonymization solutions differ by eliminating the use of a token vault, thus permanently replacing sensitive data with a substitute value and making the original data unrecoverable.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14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D8B4-776D-4920-99AE-FEFE061D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Autofit/>
          </a:bodyPr>
          <a:lstStyle/>
          <a:p>
            <a:r>
              <a:rPr lang="en-IN" sz="4000" i="0" dirty="0">
                <a:effectLst/>
                <a:latin typeface="+mn-lt"/>
              </a:rPr>
              <a:t>Practice Problems</a:t>
            </a:r>
            <a:br>
              <a:rPr lang="en-IN" sz="4000" i="0" dirty="0">
                <a:effectLst/>
                <a:latin typeface="+mn-lt"/>
              </a:rPr>
            </a:b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D11C-F3FC-451C-92D4-10136437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86400"/>
          </a:xfrm>
        </p:spPr>
        <p:txBody>
          <a:bodyPr>
            <a:normAutofit/>
          </a:bodyPr>
          <a:lstStyle/>
          <a:p>
            <a:pPr algn="just">
              <a:buAutoNum type="arabicPeriod"/>
            </a:pPr>
            <a:r>
              <a:rPr lang="en-US" sz="2000" dirty="0">
                <a:solidFill>
                  <a:srgbClr val="242021"/>
                </a:solidFill>
              </a:rPr>
              <a:t>Simple example of an encryption/decryption technique:</a:t>
            </a:r>
          </a:p>
          <a:p>
            <a:pPr lvl="1" algn="just">
              <a:buAutoNum type="arabicPeriod"/>
            </a:pPr>
            <a:r>
              <a:rPr lang="en-US" sz="1600" dirty="0" err="1">
                <a:solidFill>
                  <a:srgbClr val="242021"/>
                </a:solidFill>
              </a:rPr>
              <a:t>Ygneqng</a:t>
            </a:r>
            <a:r>
              <a:rPr lang="en-US" sz="1600" dirty="0">
                <a:solidFill>
                  <a:srgbClr val="242021"/>
                </a:solidFill>
              </a:rPr>
              <a:t> </a:t>
            </a:r>
            <a:r>
              <a:rPr lang="en-US" sz="1600" dirty="0" err="1">
                <a:solidFill>
                  <a:srgbClr val="242021"/>
                </a:solidFill>
              </a:rPr>
              <a:t>vq</a:t>
            </a:r>
            <a:r>
              <a:rPr lang="en-US" sz="1600" dirty="0">
                <a:solidFill>
                  <a:srgbClr val="242021"/>
                </a:solidFill>
              </a:rPr>
              <a:t> </a:t>
            </a:r>
            <a:r>
              <a:rPr lang="en-US" sz="1600" dirty="0" err="1">
                <a:solidFill>
                  <a:srgbClr val="242021"/>
                </a:solidFill>
              </a:rPr>
              <a:t>eadgt</a:t>
            </a:r>
            <a:r>
              <a:rPr lang="en-US" sz="1600" dirty="0">
                <a:solidFill>
                  <a:srgbClr val="242021"/>
                </a:solidFill>
              </a:rPr>
              <a:t> </a:t>
            </a:r>
            <a:r>
              <a:rPr lang="en-US" sz="1600" dirty="0" err="1">
                <a:solidFill>
                  <a:srgbClr val="242021"/>
                </a:solidFill>
              </a:rPr>
              <a:t>ugewtkva</a:t>
            </a:r>
            <a:endParaRPr lang="en-US" sz="1600" dirty="0">
              <a:solidFill>
                <a:srgbClr val="242021"/>
              </a:solidFill>
            </a:endParaRPr>
          </a:p>
          <a:p>
            <a:pPr lvl="1" algn="just">
              <a:buAutoNum type="arabicPeriod"/>
            </a:pPr>
            <a:r>
              <a:rPr lang="en-US" sz="1600" dirty="0">
                <a:solidFill>
                  <a:srgbClr val="242021"/>
                </a:solidFill>
              </a:rPr>
              <a:t>Decode the sentence</a:t>
            </a:r>
          </a:p>
          <a:p>
            <a:pPr lvl="1" algn="just">
              <a:buAutoNum type="arabicPeriod"/>
            </a:pPr>
            <a:r>
              <a:rPr lang="en-US" sz="1600" dirty="0">
                <a:solidFill>
                  <a:srgbClr val="242021"/>
                </a:solidFill>
              </a:rPr>
              <a:t>Write a program (language of your own choice) to 1) ask user for a string and a key as the inputs and to give an encrypted string as the output.</a:t>
            </a:r>
          </a:p>
          <a:p>
            <a:pPr marL="914400" lvl="2" indent="0" algn="just">
              <a:buNone/>
            </a:pPr>
            <a:r>
              <a:rPr lang="en-US" sz="1200" dirty="0">
                <a:solidFill>
                  <a:srgbClr val="242021"/>
                </a:solidFill>
              </a:rPr>
              <a:t>2) </a:t>
            </a:r>
            <a:r>
              <a:rPr lang="en-US" sz="1600" dirty="0">
                <a:solidFill>
                  <a:srgbClr val="242021"/>
                </a:solidFill>
              </a:rPr>
              <a:t>ask user for an encrypted string and a key as the inputs and to give a decrypted string as the output.</a:t>
            </a:r>
          </a:p>
          <a:p>
            <a:pPr marL="457200" lvl="1" indent="0" algn="just">
              <a:buNone/>
            </a:pPr>
            <a:endParaRPr lang="en-US" sz="1600" dirty="0">
              <a:solidFill>
                <a:srgbClr val="242021"/>
              </a:solidFill>
            </a:endParaRPr>
          </a:p>
          <a:p>
            <a:pPr algn="just">
              <a:buAutoNum type="arabicPeriod"/>
            </a:pPr>
            <a:r>
              <a:rPr lang="en-US" sz="1600" dirty="0">
                <a:solidFill>
                  <a:srgbClr val="242021"/>
                </a:solidFill>
              </a:rPr>
              <a:t>Try iptables commands and show the output:</a:t>
            </a:r>
          </a:p>
          <a:p>
            <a:pPr lvl="1" algn="just">
              <a:buAutoNum type="arabicPeriod"/>
            </a:pPr>
            <a:r>
              <a:rPr lang="en-IN" sz="1200" i="0" dirty="0">
                <a:solidFill>
                  <a:srgbClr val="161616"/>
                </a:solidFill>
                <a:effectLst/>
                <a:latin typeface="IBM Plex Sans"/>
              </a:rPr>
              <a:t>iptables -A OUTPUT -p </a:t>
            </a:r>
            <a:r>
              <a:rPr lang="en-IN" sz="1200" i="0" dirty="0" err="1">
                <a:solidFill>
                  <a:srgbClr val="161616"/>
                </a:solidFill>
                <a:effectLst/>
                <a:latin typeface="IBM Plex Sans"/>
              </a:rPr>
              <a:t>icmp</a:t>
            </a:r>
            <a:r>
              <a:rPr lang="en-IN" sz="1200" i="0" dirty="0">
                <a:solidFill>
                  <a:srgbClr val="161616"/>
                </a:solidFill>
                <a:effectLst/>
                <a:latin typeface="IBM Plex Sans"/>
              </a:rPr>
              <a:t> -j ACCEPT</a:t>
            </a:r>
          </a:p>
          <a:p>
            <a:pPr lvl="1" algn="just">
              <a:buAutoNum type="arabicPeriod"/>
            </a:pPr>
            <a:r>
              <a:rPr lang="en-IN" sz="1200" i="0" dirty="0">
                <a:solidFill>
                  <a:srgbClr val="161616"/>
                </a:solidFill>
                <a:effectLst/>
                <a:latin typeface="IBM Plex Sans"/>
              </a:rPr>
              <a:t>iptables -A OUTPUT -p </a:t>
            </a:r>
            <a:r>
              <a:rPr lang="en-IN" sz="1200" i="0" dirty="0" err="1">
                <a:solidFill>
                  <a:srgbClr val="161616"/>
                </a:solidFill>
                <a:effectLst/>
                <a:latin typeface="IBM Plex Sans"/>
              </a:rPr>
              <a:t>icmp</a:t>
            </a:r>
            <a:r>
              <a:rPr lang="en-IN" sz="1200" i="0" dirty="0">
                <a:solidFill>
                  <a:srgbClr val="161616"/>
                </a:solidFill>
                <a:effectLst/>
                <a:latin typeface="IBM Plex Sans"/>
              </a:rPr>
              <a:t> -j DROP</a:t>
            </a:r>
          </a:p>
          <a:p>
            <a:pPr marL="457200" lvl="1" indent="0" algn="just">
              <a:buNone/>
            </a:pPr>
            <a:endParaRPr lang="en-US" sz="1200" dirty="0">
              <a:solidFill>
                <a:srgbClr val="242021"/>
              </a:solidFill>
            </a:endParaRPr>
          </a:p>
          <a:p>
            <a:pPr algn="just">
              <a:buAutoNum type="arabicPeriod"/>
            </a:pPr>
            <a:endParaRPr lang="en-US" sz="1600" dirty="0">
              <a:solidFill>
                <a:srgbClr val="242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0CA4-6949-424F-BCA4-0E96BF7B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8A18-2E5C-48AF-8DE3-6C60716B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</a:rPr>
              <a:t>Increased frequency of high-profile breaches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Enormous pressure on IT departments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Improving confidence in one’s IT security requires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solid understanding of all potential vulnerabilities 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Solid understanding of most effective best practices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Keeping your business protected against cyber attacks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A big challenge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However, risk can be minimized using Layered Security Approach 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1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5EC8-1372-4769-A6C5-69BD1DD6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Layered Security?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A9C9-7F01-484D-BFBF-4E20D026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According to 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Techopedia</a:t>
            </a:r>
            <a:r>
              <a:rPr lang="en-US" sz="2400" dirty="0"/>
              <a:t>, layered security is defined as:</a:t>
            </a:r>
          </a:p>
          <a:p>
            <a:pPr lvl="1" algn="just"/>
            <a:r>
              <a:rPr lang="en-US" sz="2000" dirty="0"/>
              <a:t>Layered security refers to security systems that use multiple components to protect operations on multiple levels or layers.</a:t>
            </a:r>
          </a:p>
          <a:p>
            <a:pPr algn="just"/>
            <a:r>
              <a:rPr lang="en-US" sz="2400" b="0" i="0" dirty="0">
                <a:effectLst/>
              </a:rPr>
              <a:t>Individual layers in a multi-layered security approach</a:t>
            </a:r>
          </a:p>
          <a:p>
            <a:pPr algn="just"/>
            <a:r>
              <a:rPr lang="en-US" sz="2400" b="0" i="0" dirty="0">
                <a:effectLst/>
              </a:rPr>
              <a:t>These layers work together to tighten security.</a:t>
            </a:r>
          </a:p>
          <a:p>
            <a:pPr algn="just"/>
            <a:r>
              <a:rPr lang="en-US" sz="2400" dirty="0"/>
              <a:t>Purpose of the layered security approach:</a:t>
            </a:r>
          </a:p>
          <a:p>
            <a:pPr lvl="1" algn="just"/>
            <a:r>
              <a:rPr lang="en-US" sz="2000" dirty="0"/>
              <a:t>Every individual defense component has a backup to counter any flaws or gaps in other defenses of security</a:t>
            </a:r>
            <a:endParaRPr lang="en-US" sz="2000" b="0" i="1" dirty="0">
              <a:effectLst/>
            </a:endParaRPr>
          </a:p>
          <a:p>
            <a:pPr algn="just"/>
            <a:r>
              <a:rPr lang="en-US" sz="2400" b="0" dirty="0">
                <a:effectLst/>
              </a:rPr>
              <a:t>Layered approach to network security is based on the concept of - Defense in </a:t>
            </a:r>
            <a:r>
              <a:rPr lang="en-US" sz="2400" dirty="0"/>
              <a:t>D</a:t>
            </a:r>
            <a:r>
              <a:rPr lang="en-US" sz="2400" b="0" dirty="0">
                <a:effectLst/>
              </a:rPr>
              <a:t>epth</a:t>
            </a:r>
            <a:endParaRPr lang="en-US" sz="2400" dirty="0"/>
          </a:p>
          <a:p>
            <a:pPr algn="just"/>
            <a:r>
              <a:rPr lang="en-US" sz="2400" b="0" i="0" dirty="0">
                <a:effectLst/>
              </a:rPr>
              <a:t>Good idea to have several barriers</a:t>
            </a:r>
          </a:p>
          <a:p>
            <a:pPr lvl="1" algn="just"/>
            <a:r>
              <a:rPr lang="en-US" sz="2000" dirty="0"/>
              <a:t>Attacker has to do a lot of work</a:t>
            </a:r>
          </a:p>
          <a:p>
            <a:pPr algn="just"/>
            <a:r>
              <a:rPr lang="en-US" sz="2400" b="0" i="0" dirty="0">
                <a:effectLst/>
              </a:rPr>
              <a:t>Protective skin around the network</a:t>
            </a:r>
          </a:p>
          <a:p>
            <a:pPr algn="just"/>
            <a:r>
              <a:rPr lang="en-US" sz="2400" b="0" i="0" dirty="0">
                <a:effectLst/>
              </a:rPr>
              <a:t>Each layer has its own set of protections and security controls.</a:t>
            </a:r>
          </a:p>
        </p:txBody>
      </p:sp>
    </p:spTree>
    <p:extLst>
      <p:ext uri="{BB962C8B-B14F-4D97-AF65-F5344CB8AC3E}">
        <p14:creationId xmlns:p14="http://schemas.microsoft.com/office/powerpoint/2010/main" val="377663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F018-A930-45B5-BE94-85AEECFA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sz="3600" i="0" dirty="0">
                <a:effectLst/>
                <a:latin typeface="+mn-lt"/>
              </a:rPr>
              <a:t>The Importance of Layered Security Architecture</a:t>
            </a:r>
            <a:br>
              <a:rPr lang="en-US" b="1" i="0" dirty="0">
                <a:solidFill>
                  <a:srgbClr val="004990"/>
                </a:solidFill>
                <a:effectLst/>
                <a:latin typeface="Droid Sans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1D694-3E41-4E84-801B-54217347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30289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3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Security Layers</a:t>
            </a:r>
          </a:p>
        </p:txBody>
      </p:sp>
      <p:pic>
        <p:nvPicPr>
          <p:cNvPr id="1026" name="Picture 2" descr="C:\Users\Kamal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30" y="1837427"/>
            <a:ext cx="6604339" cy="405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5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Critical Asserts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dirty="0"/>
              <a:t>Anything your business can’t survive without.</a:t>
            </a:r>
          </a:p>
          <a:p>
            <a:pPr lvl="1"/>
            <a:r>
              <a:rPr lang="en-US" dirty="0"/>
              <a:t>Operating systems, electronic health records, software tools, financial records, and cloud infrastructure.</a:t>
            </a:r>
          </a:p>
          <a:p>
            <a:r>
              <a:rPr lang="en-US" dirty="0"/>
              <a:t>Assets you need to protect at any cost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0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almost every instance, data is the target</a:t>
            </a:r>
          </a:p>
          <a:p>
            <a:r>
              <a:rPr lang="en-US" dirty="0"/>
              <a:t>This layer requires the most attention</a:t>
            </a:r>
          </a:p>
          <a:p>
            <a:r>
              <a:rPr lang="en-US" dirty="0"/>
              <a:t>Customer data, payment information, </a:t>
            </a:r>
            <a:r>
              <a:rPr lang="en-US" dirty="0" err="1"/>
              <a:t>aadhar</a:t>
            </a:r>
            <a:r>
              <a:rPr lang="en-US" dirty="0"/>
              <a:t> card numbers, business secrets (and other intellectual property), etc.</a:t>
            </a:r>
          </a:p>
          <a:p>
            <a:r>
              <a:rPr lang="en-US" dirty="0"/>
              <a:t>Losing this data </a:t>
            </a:r>
          </a:p>
          <a:p>
            <a:pPr lvl="1"/>
            <a:r>
              <a:rPr lang="en-US" dirty="0"/>
              <a:t>erodes your customers’ trust in your business, </a:t>
            </a:r>
          </a:p>
          <a:p>
            <a:pPr lvl="1"/>
            <a:r>
              <a:rPr lang="en-US" dirty="0"/>
              <a:t>huge regulatory fines, </a:t>
            </a:r>
          </a:p>
          <a:p>
            <a:pPr lvl="1"/>
            <a:r>
              <a:rPr lang="en-US" dirty="0"/>
              <a:t>about 50% of the time, causes your business to close.</a:t>
            </a:r>
          </a:p>
          <a:p>
            <a:r>
              <a:rPr lang="en-US" dirty="0"/>
              <a:t>Data security controls protect the storage and transfer of data</a:t>
            </a:r>
          </a:p>
          <a:p>
            <a:r>
              <a:rPr lang="en-US" dirty="0"/>
              <a:t>Different tools can be used </a:t>
            </a:r>
          </a:p>
          <a:p>
            <a:pPr lvl="1"/>
            <a:r>
              <a:rPr lang="en-US" dirty="0"/>
              <a:t>multifactor security, </a:t>
            </a:r>
          </a:p>
          <a:p>
            <a:pPr lvl="1"/>
            <a:r>
              <a:rPr lang="en-US" dirty="0"/>
              <a:t>authentication and encryption,</a:t>
            </a:r>
          </a:p>
          <a:p>
            <a:pPr lvl="1"/>
            <a:r>
              <a:rPr lang="en-US" dirty="0"/>
              <a:t>regular backups of all critical data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041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Applications security controls protect access to an application, </a:t>
            </a:r>
          </a:p>
          <a:p>
            <a:pPr lvl="1"/>
            <a:r>
              <a:rPr lang="en-US" dirty="0"/>
              <a:t>an application’s access to your mission critical assets, and the internal security of the application.</a:t>
            </a:r>
          </a:p>
          <a:p>
            <a:r>
              <a:rPr lang="en-US" dirty="0"/>
              <a:t>Application layer revolves around the software we use in our business. </a:t>
            </a:r>
          </a:p>
          <a:p>
            <a:pPr lvl="1"/>
            <a:r>
              <a:rPr lang="en-US" dirty="0"/>
              <a:t>Microsoft Office, Slack, Zoom, antivirus, web server s/w, etc.</a:t>
            </a:r>
          </a:p>
          <a:p>
            <a:r>
              <a:rPr lang="en-US" dirty="0"/>
              <a:t>Issues with the outdated software:</a:t>
            </a:r>
          </a:p>
          <a:p>
            <a:pPr lvl="1"/>
            <a:r>
              <a:rPr lang="en-US" dirty="0"/>
              <a:t>Full of vulnerabilities, or security holes.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Can be overcome with patching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/>
              </a:rPr>
              <a:t>P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rocess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distributing and applying updates to software and firmware.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This helps ensure that any known security problems are fixed and that the application is as secure as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1834</Words>
  <Application>Microsoft Office PowerPoint</Application>
  <PresentationFormat>On-screen Show (4:3)</PresentationFormat>
  <Paragraphs>219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Droid Sans</vt:lpstr>
      <vt:lpstr>IBM Plex Sans</vt:lpstr>
      <vt:lpstr>Times New Roman</vt:lpstr>
      <vt:lpstr>Office Theme</vt:lpstr>
      <vt:lpstr>Introduction to Cyber Security  </vt:lpstr>
      <vt:lpstr>Topics</vt:lpstr>
      <vt:lpstr>Introduction</vt:lpstr>
      <vt:lpstr>What is Layered Security?</vt:lpstr>
      <vt:lpstr>The Importance of Layered Security Architecture </vt:lpstr>
      <vt:lpstr>Seven Security Layers</vt:lpstr>
      <vt:lpstr>Mission Critical Asserts</vt:lpstr>
      <vt:lpstr>Data Security</vt:lpstr>
      <vt:lpstr>Application Security</vt:lpstr>
      <vt:lpstr>End Point Security</vt:lpstr>
      <vt:lpstr>Network Security</vt:lpstr>
      <vt:lpstr>Perimeter Security</vt:lpstr>
      <vt:lpstr>Perimeter Security</vt:lpstr>
      <vt:lpstr>Human Layer</vt:lpstr>
      <vt:lpstr>Layered Security as an Industry Best Practice</vt:lpstr>
      <vt:lpstr>Layered Security as an Industry Best Practice</vt:lpstr>
      <vt:lpstr>Layered Security as an Industry Best Practice</vt:lpstr>
      <vt:lpstr>Layered Security as an Industry Best Practice</vt:lpstr>
      <vt:lpstr>The Essential Layers of IBM i Security </vt:lpstr>
      <vt:lpstr>PowerPoint Presentation</vt:lpstr>
      <vt:lpstr>Physical Security</vt:lpstr>
      <vt:lpstr>Network Security</vt:lpstr>
      <vt:lpstr>System-Access Security</vt:lpstr>
      <vt:lpstr>File Security </vt:lpstr>
      <vt:lpstr>Practice Problems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User</dc:creator>
  <cp:lastModifiedBy>NIKHIL TRIPATHI</cp:lastModifiedBy>
  <cp:revision>247</cp:revision>
  <dcterms:created xsi:type="dcterms:W3CDTF">2006-08-16T00:00:00Z</dcterms:created>
  <dcterms:modified xsi:type="dcterms:W3CDTF">2022-09-01T06:41:38Z</dcterms:modified>
</cp:coreProperties>
</file>