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5"/>
  </p:notesMasterIdLst>
  <p:sldIdLst>
    <p:sldId id="277"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306" r:id="rId25"/>
    <p:sldId id="298" r:id="rId26"/>
    <p:sldId id="299" r:id="rId27"/>
    <p:sldId id="300" r:id="rId28"/>
    <p:sldId id="301" r:id="rId29"/>
    <p:sldId id="302" r:id="rId30"/>
    <p:sldId id="303" r:id="rId31"/>
    <p:sldId id="304" r:id="rId32"/>
    <p:sldId id="305"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snapToGrid="0">
      <p:cViewPr varScale="1">
        <p:scale>
          <a:sx n="98" d="100"/>
          <a:sy n="98" d="100"/>
        </p:scale>
        <p:origin x="82" y="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9/22/2022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9/22/2022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9/22/2022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4" y="1332898"/>
            <a:ext cx="8204391" cy="1435470"/>
          </a:xfrm>
        </p:spPr>
        <p:txBody>
          <a:bodyPr>
            <a:normAutofit/>
          </a:bodyPr>
          <a:lstStyle/>
          <a:p>
            <a:pPr algn="ctr"/>
            <a:r>
              <a:rPr lang="en-US" sz="6000" dirty="0"/>
              <a:t>Wireless security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4581786" y="4089633"/>
            <a:ext cx="3028425" cy="2774560"/>
          </a:xfrm>
        </p:spPr>
        <p:txBody>
          <a:bodyPr>
            <a:normAutofit/>
          </a:bodyPr>
          <a:lstStyle/>
          <a:p>
            <a:pPr algn="ctr"/>
            <a:r>
              <a:rPr lang="en-US" dirty="0"/>
              <a:t>Group – 3</a:t>
            </a:r>
          </a:p>
          <a:p>
            <a:pPr algn="ctr"/>
            <a:endParaRPr lang="en-US" dirty="0"/>
          </a:p>
          <a:p>
            <a:pPr algn="ctr"/>
            <a:r>
              <a:rPr lang="en-US" dirty="0"/>
              <a:t>Katinni Rahul</a:t>
            </a:r>
          </a:p>
          <a:p>
            <a:pPr algn="ctr"/>
            <a:r>
              <a:rPr lang="en-US" dirty="0"/>
              <a:t>harshini sai mandala</a:t>
            </a:r>
          </a:p>
          <a:p>
            <a:pPr algn="ctr"/>
            <a:r>
              <a:rPr lang="en-US" dirty="0"/>
              <a:t>Sai sharan</a:t>
            </a:r>
          </a:p>
          <a:p>
            <a:pPr algn="ctr"/>
            <a:r>
              <a:rPr lang="en-US" dirty="0" err="1"/>
              <a:t>nehith</a:t>
            </a:r>
            <a:r>
              <a:rPr lang="en-US" dirty="0"/>
              <a:t> </a:t>
            </a:r>
            <a:r>
              <a:rPr lang="en-US" dirty="0" err="1"/>
              <a:t>chaithanya</a:t>
            </a:r>
            <a:endParaRPr 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96126-C60C-E0EB-0CC2-AAFDB365C563}"/>
              </a:ext>
            </a:extLst>
          </p:cNvPr>
          <p:cNvPicPr>
            <a:picLocks noChangeAspect="1"/>
          </p:cNvPicPr>
          <p:nvPr/>
        </p:nvPicPr>
        <p:blipFill>
          <a:blip r:embed="rId2"/>
          <a:stretch>
            <a:fillRect/>
          </a:stretch>
        </p:blipFill>
        <p:spPr>
          <a:xfrm>
            <a:off x="1791677" y="1346688"/>
            <a:ext cx="7874000" cy="4508500"/>
          </a:xfrm>
          <a:prstGeom prst="rect">
            <a:avLst/>
          </a:prstGeom>
        </p:spPr>
      </p:pic>
      <p:sp>
        <p:nvSpPr>
          <p:cNvPr id="4" name="TextBox 3">
            <a:extLst>
              <a:ext uri="{FF2B5EF4-FFF2-40B4-BE49-F238E27FC236}">
                <a16:creationId xmlns:a16="http://schemas.microsoft.com/office/drawing/2014/main" id="{621A25C4-2161-3163-3501-1029BE554F65}"/>
              </a:ext>
            </a:extLst>
          </p:cNvPr>
          <p:cNvSpPr txBox="1"/>
          <p:nvPr/>
        </p:nvSpPr>
        <p:spPr>
          <a:xfrm>
            <a:off x="570523" y="617415"/>
            <a:ext cx="7963877" cy="584775"/>
          </a:xfrm>
          <a:prstGeom prst="rect">
            <a:avLst/>
          </a:prstGeom>
          <a:noFill/>
        </p:spPr>
        <p:txBody>
          <a:bodyPr wrap="square" rtlCol="0">
            <a:spAutoFit/>
          </a:bodyPr>
          <a:lstStyle/>
          <a:p>
            <a:r>
              <a:rPr lang="en-US" sz="3200" dirty="0"/>
              <a:t>WPA2-Enterprise Working Diagram :</a:t>
            </a:r>
          </a:p>
        </p:txBody>
      </p:sp>
      <p:sp>
        <p:nvSpPr>
          <p:cNvPr id="5" name="TextBox 4">
            <a:extLst>
              <a:ext uri="{FF2B5EF4-FFF2-40B4-BE49-F238E27FC236}">
                <a16:creationId xmlns:a16="http://schemas.microsoft.com/office/drawing/2014/main" id="{A9181E0C-5C50-866A-2010-F20B73B6E5C2}"/>
              </a:ext>
            </a:extLst>
          </p:cNvPr>
          <p:cNvSpPr txBox="1"/>
          <p:nvPr/>
        </p:nvSpPr>
        <p:spPr>
          <a:xfrm>
            <a:off x="4298461" y="1774092"/>
            <a:ext cx="398585" cy="369332"/>
          </a:xfrm>
          <a:prstGeom prst="rect">
            <a:avLst/>
          </a:prstGeom>
          <a:noFill/>
        </p:spPr>
        <p:txBody>
          <a:bodyPr wrap="square" rtlCol="0">
            <a:spAutoFit/>
          </a:bodyPr>
          <a:lstStyle/>
          <a:p>
            <a:r>
              <a:rPr lang="en-US" dirty="0"/>
              <a:t>1</a:t>
            </a:r>
            <a:endParaRPr lang="en-IN" dirty="0"/>
          </a:p>
        </p:txBody>
      </p:sp>
      <p:sp>
        <p:nvSpPr>
          <p:cNvPr id="6" name="TextBox 5">
            <a:extLst>
              <a:ext uri="{FF2B5EF4-FFF2-40B4-BE49-F238E27FC236}">
                <a16:creationId xmlns:a16="http://schemas.microsoft.com/office/drawing/2014/main" id="{A41D1558-7112-984A-54F3-3809AE6FD536}"/>
              </a:ext>
            </a:extLst>
          </p:cNvPr>
          <p:cNvSpPr txBox="1"/>
          <p:nvPr/>
        </p:nvSpPr>
        <p:spPr>
          <a:xfrm>
            <a:off x="6893170" y="1774092"/>
            <a:ext cx="758094" cy="369332"/>
          </a:xfrm>
          <a:prstGeom prst="rect">
            <a:avLst/>
          </a:prstGeom>
          <a:noFill/>
        </p:spPr>
        <p:txBody>
          <a:bodyPr wrap="square" rtlCol="0">
            <a:spAutoFit/>
          </a:bodyPr>
          <a:lstStyle/>
          <a:p>
            <a:r>
              <a:rPr lang="en-US" dirty="0"/>
              <a:t>2</a:t>
            </a:r>
            <a:endParaRPr lang="en-IN" dirty="0"/>
          </a:p>
        </p:txBody>
      </p:sp>
      <p:sp>
        <p:nvSpPr>
          <p:cNvPr id="7" name="TextBox 6">
            <a:extLst>
              <a:ext uri="{FF2B5EF4-FFF2-40B4-BE49-F238E27FC236}">
                <a16:creationId xmlns:a16="http://schemas.microsoft.com/office/drawing/2014/main" id="{8EB31873-70DE-4E1A-C5BE-54D07E336447}"/>
              </a:ext>
            </a:extLst>
          </p:cNvPr>
          <p:cNvSpPr txBox="1"/>
          <p:nvPr/>
        </p:nvSpPr>
        <p:spPr>
          <a:xfrm>
            <a:off x="2930769" y="3856979"/>
            <a:ext cx="703385"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416979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837C8-964B-9242-0508-6873AC1F415E}"/>
              </a:ext>
            </a:extLst>
          </p:cNvPr>
          <p:cNvSpPr txBox="1"/>
          <p:nvPr/>
        </p:nvSpPr>
        <p:spPr>
          <a:xfrm>
            <a:off x="664308" y="656492"/>
            <a:ext cx="8151446" cy="584775"/>
          </a:xfrm>
          <a:prstGeom prst="rect">
            <a:avLst/>
          </a:prstGeom>
          <a:noFill/>
        </p:spPr>
        <p:txBody>
          <a:bodyPr wrap="square" rtlCol="0">
            <a:spAutoFit/>
          </a:bodyPr>
          <a:lstStyle/>
          <a:p>
            <a:r>
              <a:rPr lang="en-IN" sz="3200" b="0" i="0" dirty="0">
                <a:effectLst/>
                <a:latin typeface="Roboto" panose="02000000000000000000" pitchFamily="2" charset="0"/>
              </a:rPr>
              <a:t>WPA2-Enterprise </a:t>
            </a:r>
            <a:r>
              <a:rPr lang="en-IN" sz="3200" b="0" i="0" dirty="0" err="1">
                <a:effectLst/>
                <a:latin typeface="Roboto" panose="02000000000000000000" pitchFamily="2" charset="0"/>
              </a:rPr>
              <a:t>Contd</a:t>
            </a:r>
            <a:r>
              <a:rPr lang="en-IN" sz="3200" b="0" i="0" dirty="0">
                <a:effectLst/>
                <a:latin typeface="Roboto" panose="02000000000000000000" pitchFamily="2" charset="0"/>
              </a:rPr>
              <a:t>… :</a:t>
            </a:r>
            <a:endParaRPr lang="en-IN" sz="3200" dirty="0"/>
          </a:p>
        </p:txBody>
      </p:sp>
      <p:sp>
        <p:nvSpPr>
          <p:cNvPr id="3" name="TextBox 2">
            <a:extLst>
              <a:ext uri="{FF2B5EF4-FFF2-40B4-BE49-F238E27FC236}">
                <a16:creationId xmlns:a16="http://schemas.microsoft.com/office/drawing/2014/main" id="{1AB70DAA-0B52-078D-F477-30133BF6E4A5}"/>
              </a:ext>
            </a:extLst>
          </p:cNvPr>
          <p:cNvSpPr txBox="1"/>
          <p:nvPr/>
        </p:nvSpPr>
        <p:spPr>
          <a:xfrm>
            <a:off x="2422769" y="2572641"/>
            <a:ext cx="6869723" cy="2246769"/>
          </a:xfrm>
          <a:prstGeom prst="rect">
            <a:avLst/>
          </a:prstGeom>
          <a:noFill/>
        </p:spPr>
        <p:txBody>
          <a:bodyPr wrap="square" rtlCol="0">
            <a:spAutoFit/>
          </a:bodyPr>
          <a:lstStyle/>
          <a:p>
            <a:r>
              <a:rPr lang="en-US" sz="2000" b="0" i="0" dirty="0">
                <a:effectLst/>
                <a:latin typeface="Roboto" panose="02000000000000000000" pitchFamily="2" charset="0"/>
              </a:rPr>
              <a:t>Because each device is authenticated before it connects, a personal, encrypted tunnel is effectively created between the device and the network. The security benefits of a properly configured WPA2-Enterprise grant a near-impenetrable network. This protocol is most often used by businesses and governments due to its heightened security measures.</a:t>
            </a:r>
            <a:endParaRPr lang="en-IN" sz="2000" dirty="0"/>
          </a:p>
        </p:txBody>
      </p:sp>
    </p:spTree>
    <p:extLst>
      <p:ext uri="{BB962C8B-B14F-4D97-AF65-F5344CB8AC3E}">
        <p14:creationId xmlns:p14="http://schemas.microsoft.com/office/powerpoint/2010/main" val="319365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3C654-688B-BC87-CD0B-7BDC23F9C283}"/>
              </a:ext>
            </a:extLst>
          </p:cNvPr>
          <p:cNvSpPr txBox="1"/>
          <p:nvPr/>
        </p:nvSpPr>
        <p:spPr>
          <a:xfrm>
            <a:off x="554892" y="625231"/>
            <a:ext cx="8792308" cy="584775"/>
          </a:xfrm>
          <a:prstGeom prst="rect">
            <a:avLst/>
          </a:prstGeom>
          <a:noFill/>
        </p:spPr>
        <p:txBody>
          <a:bodyPr wrap="square" rtlCol="0">
            <a:spAutoFit/>
          </a:bodyPr>
          <a:lstStyle/>
          <a:p>
            <a:r>
              <a:rPr lang="en-US" sz="3200" b="0" i="0" cap="all" dirty="0">
                <a:effectLst/>
                <a:latin typeface="Roboto" panose="02000000000000000000" pitchFamily="2" charset="0"/>
              </a:rPr>
              <a:t>WI-FI PROTECTED ACCESS 3 (WPA3)</a:t>
            </a:r>
            <a:r>
              <a:rPr lang="en-IN" sz="3200" b="0" i="0" cap="all" dirty="0">
                <a:effectLst/>
                <a:latin typeface="Roboto" panose="02000000000000000000" pitchFamily="2" charset="0"/>
              </a:rPr>
              <a:t> :</a:t>
            </a:r>
            <a:endParaRPr lang="en-US" sz="3200" b="0" i="0" cap="all" dirty="0">
              <a:effectLst/>
              <a:latin typeface="Roboto" panose="02000000000000000000" pitchFamily="2" charset="0"/>
            </a:endParaRPr>
          </a:p>
        </p:txBody>
      </p:sp>
      <p:sp>
        <p:nvSpPr>
          <p:cNvPr id="3" name="TextBox 2">
            <a:extLst>
              <a:ext uri="{FF2B5EF4-FFF2-40B4-BE49-F238E27FC236}">
                <a16:creationId xmlns:a16="http://schemas.microsoft.com/office/drawing/2014/main" id="{44C942CA-F0C5-3519-6EFA-7C4B7D61A36F}"/>
              </a:ext>
            </a:extLst>
          </p:cNvPr>
          <p:cNvSpPr txBox="1"/>
          <p:nvPr/>
        </p:nvSpPr>
        <p:spPr>
          <a:xfrm>
            <a:off x="2344614" y="2188308"/>
            <a:ext cx="7002585" cy="1015663"/>
          </a:xfrm>
          <a:prstGeom prst="rect">
            <a:avLst/>
          </a:prstGeom>
          <a:noFill/>
        </p:spPr>
        <p:txBody>
          <a:bodyPr wrap="square" rtlCol="0">
            <a:spAutoFit/>
          </a:bodyPr>
          <a:lstStyle/>
          <a:p>
            <a:r>
              <a:rPr lang="en-US" sz="2000" b="0" i="0" dirty="0">
                <a:effectLst/>
                <a:latin typeface="Roboto" panose="02000000000000000000" pitchFamily="2" charset="0"/>
              </a:rPr>
              <a:t>WP3 is introducing the first major changes to wireless security in 14 years. Some notable additions for the security protocol are:</a:t>
            </a:r>
            <a:endParaRPr lang="en-IN" sz="2000" dirty="0"/>
          </a:p>
        </p:txBody>
      </p:sp>
      <p:sp>
        <p:nvSpPr>
          <p:cNvPr id="4" name="TextBox 3">
            <a:extLst>
              <a:ext uri="{FF2B5EF4-FFF2-40B4-BE49-F238E27FC236}">
                <a16:creationId xmlns:a16="http://schemas.microsoft.com/office/drawing/2014/main" id="{36800904-E762-3014-D8EB-21CE7558484F}"/>
              </a:ext>
            </a:extLst>
          </p:cNvPr>
          <p:cNvSpPr txBox="1"/>
          <p:nvPr/>
        </p:nvSpPr>
        <p:spPr>
          <a:xfrm>
            <a:off x="3462217" y="3923324"/>
            <a:ext cx="4954954"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Roboto" panose="02000000000000000000" pitchFamily="2" charset="0"/>
              </a:rPr>
              <a:t>Greater protection for passwords</a:t>
            </a:r>
          </a:p>
          <a:p>
            <a:pPr marL="285750" indent="-285750">
              <a:buFont typeface="Arial" panose="020B0604020202020204" pitchFamily="34" charset="0"/>
              <a:buChar char="•"/>
            </a:pPr>
            <a:r>
              <a:rPr lang="en-US" b="0" i="0" dirty="0">
                <a:effectLst/>
                <a:latin typeface="Roboto" panose="02000000000000000000" pitchFamily="2" charset="0"/>
              </a:rPr>
              <a:t>Individualized encryption for personal and open networks</a:t>
            </a:r>
          </a:p>
          <a:p>
            <a:pPr marL="285750" indent="-285750">
              <a:buFont typeface="Arial" panose="020B0604020202020204" pitchFamily="34" charset="0"/>
              <a:buChar char="•"/>
            </a:pPr>
            <a:r>
              <a:rPr lang="en-US" b="0" i="0" dirty="0">
                <a:effectLst/>
                <a:latin typeface="Roboto" panose="02000000000000000000" pitchFamily="2" charset="0"/>
              </a:rPr>
              <a:t>More security for enterprise networks.</a:t>
            </a:r>
            <a:endParaRPr lang="en-IN" dirty="0"/>
          </a:p>
        </p:txBody>
      </p:sp>
    </p:spTree>
    <p:extLst>
      <p:ext uri="{BB962C8B-B14F-4D97-AF65-F5344CB8AC3E}">
        <p14:creationId xmlns:p14="http://schemas.microsoft.com/office/powerpoint/2010/main" val="374056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D7531-0586-DC1E-8E17-CBA9A70BF250}"/>
              </a:ext>
            </a:extLst>
          </p:cNvPr>
          <p:cNvSpPr txBox="1"/>
          <p:nvPr/>
        </p:nvSpPr>
        <p:spPr>
          <a:xfrm>
            <a:off x="765908" y="773723"/>
            <a:ext cx="8628184" cy="584775"/>
          </a:xfrm>
          <a:prstGeom prst="rect">
            <a:avLst/>
          </a:prstGeom>
          <a:noFill/>
        </p:spPr>
        <p:txBody>
          <a:bodyPr wrap="square" rtlCol="0">
            <a:spAutoFit/>
          </a:bodyPr>
          <a:lstStyle/>
          <a:p>
            <a:r>
              <a:rPr lang="en-IN" sz="3200" b="0" i="0" dirty="0">
                <a:effectLst/>
                <a:latin typeface="Roboto" panose="02000000000000000000" pitchFamily="2" charset="0"/>
              </a:rPr>
              <a:t>WPA3-PSK :</a:t>
            </a:r>
          </a:p>
        </p:txBody>
      </p:sp>
      <p:sp>
        <p:nvSpPr>
          <p:cNvPr id="3" name="TextBox 2">
            <a:extLst>
              <a:ext uri="{FF2B5EF4-FFF2-40B4-BE49-F238E27FC236}">
                <a16:creationId xmlns:a16="http://schemas.microsoft.com/office/drawing/2014/main" id="{5B1B2C63-3CE7-CE18-2085-35881641E267}"/>
              </a:ext>
            </a:extLst>
          </p:cNvPr>
          <p:cNvSpPr txBox="1"/>
          <p:nvPr/>
        </p:nvSpPr>
        <p:spPr>
          <a:xfrm>
            <a:off x="2469662" y="2078892"/>
            <a:ext cx="6510215" cy="923330"/>
          </a:xfrm>
          <a:prstGeom prst="rect">
            <a:avLst/>
          </a:prstGeom>
          <a:noFill/>
        </p:spPr>
        <p:txBody>
          <a:bodyPr wrap="square" rtlCol="0">
            <a:spAutoFit/>
          </a:bodyPr>
          <a:lstStyle/>
          <a:p>
            <a:r>
              <a:rPr lang="en-US" b="0" i="0" dirty="0">
                <a:effectLst/>
                <a:latin typeface="Roboto" panose="02000000000000000000" pitchFamily="2" charset="0"/>
              </a:rPr>
              <a:t>To improve the effectiveness of PSK updates to WPA3-PSK offer greater protection by improving the authentication process.</a:t>
            </a:r>
            <a:endParaRPr lang="en-IN" dirty="0"/>
          </a:p>
        </p:txBody>
      </p:sp>
      <p:sp>
        <p:nvSpPr>
          <p:cNvPr id="4" name="TextBox 3">
            <a:extLst>
              <a:ext uri="{FF2B5EF4-FFF2-40B4-BE49-F238E27FC236}">
                <a16:creationId xmlns:a16="http://schemas.microsoft.com/office/drawing/2014/main" id="{74C2AAB3-B3A1-4360-91F1-962A75907A88}"/>
              </a:ext>
            </a:extLst>
          </p:cNvPr>
          <p:cNvSpPr txBox="1"/>
          <p:nvPr/>
        </p:nvSpPr>
        <p:spPr>
          <a:xfrm>
            <a:off x="2469662" y="3813908"/>
            <a:ext cx="6510215" cy="1754326"/>
          </a:xfrm>
          <a:prstGeom prst="rect">
            <a:avLst/>
          </a:prstGeom>
          <a:noFill/>
        </p:spPr>
        <p:txBody>
          <a:bodyPr wrap="square" rtlCol="0">
            <a:spAutoFit/>
          </a:bodyPr>
          <a:lstStyle/>
          <a:p>
            <a:r>
              <a:rPr lang="en-US" b="0" i="0" dirty="0">
                <a:effectLst/>
                <a:latin typeface="Roboto" panose="02000000000000000000" pitchFamily="2" charset="0"/>
              </a:rPr>
              <a:t>A strategy to do this uses Simultaneous Authentication of Equals (SAE) to make brute-force dictionary attacks far more difficult for a hacker. This protocol requires interaction from the user on each authentication attempt, causing a significant slowdown for those attempting to brute-force through the authentication process.</a:t>
            </a:r>
            <a:endParaRPr lang="en-IN" dirty="0"/>
          </a:p>
        </p:txBody>
      </p:sp>
    </p:spTree>
    <p:extLst>
      <p:ext uri="{BB962C8B-B14F-4D97-AF65-F5344CB8AC3E}">
        <p14:creationId xmlns:p14="http://schemas.microsoft.com/office/powerpoint/2010/main" val="58179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880ED-EFE8-82B3-C65C-FD7E0E85B043}"/>
              </a:ext>
            </a:extLst>
          </p:cNvPr>
          <p:cNvSpPr txBox="1"/>
          <p:nvPr/>
        </p:nvSpPr>
        <p:spPr>
          <a:xfrm>
            <a:off x="758092" y="750277"/>
            <a:ext cx="8229600" cy="584775"/>
          </a:xfrm>
          <a:prstGeom prst="rect">
            <a:avLst/>
          </a:prstGeom>
          <a:noFill/>
        </p:spPr>
        <p:txBody>
          <a:bodyPr wrap="square" rtlCol="0">
            <a:spAutoFit/>
          </a:bodyPr>
          <a:lstStyle/>
          <a:p>
            <a:r>
              <a:rPr lang="en-IN" sz="3200" b="0" i="0" dirty="0">
                <a:effectLst/>
                <a:latin typeface="Roboto" panose="02000000000000000000" pitchFamily="2" charset="0"/>
              </a:rPr>
              <a:t>WPA3-Enterprise :</a:t>
            </a:r>
          </a:p>
        </p:txBody>
      </p:sp>
      <p:sp>
        <p:nvSpPr>
          <p:cNvPr id="3" name="TextBox 2">
            <a:extLst>
              <a:ext uri="{FF2B5EF4-FFF2-40B4-BE49-F238E27FC236}">
                <a16:creationId xmlns:a16="http://schemas.microsoft.com/office/drawing/2014/main" id="{24C03942-B1F7-FD7A-493C-D78DBF066DF6}"/>
              </a:ext>
            </a:extLst>
          </p:cNvPr>
          <p:cNvSpPr txBox="1"/>
          <p:nvPr/>
        </p:nvSpPr>
        <p:spPr>
          <a:xfrm>
            <a:off x="2086708" y="2033068"/>
            <a:ext cx="7174523" cy="646331"/>
          </a:xfrm>
          <a:prstGeom prst="rect">
            <a:avLst/>
          </a:prstGeom>
          <a:noFill/>
        </p:spPr>
        <p:txBody>
          <a:bodyPr wrap="square" rtlCol="0">
            <a:spAutoFit/>
          </a:bodyPr>
          <a:lstStyle/>
          <a:p>
            <a:r>
              <a:rPr lang="en-US" b="0" i="0" dirty="0">
                <a:effectLst/>
                <a:latin typeface="Roboto" panose="02000000000000000000" pitchFamily="2" charset="0"/>
              </a:rPr>
              <a:t>WPA3-Enterprise offers some added benefits but overall little changes in terms of security with the jump from WPA2-Enterprise.</a:t>
            </a:r>
            <a:endParaRPr lang="en-IN" dirty="0"/>
          </a:p>
        </p:txBody>
      </p:sp>
      <p:sp>
        <p:nvSpPr>
          <p:cNvPr id="4" name="TextBox 3">
            <a:extLst>
              <a:ext uri="{FF2B5EF4-FFF2-40B4-BE49-F238E27FC236}">
                <a16:creationId xmlns:a16="http://schemas.microsoft.com/office/drawing/2014/main" id="{66410F3B-9F45-BCFC-C126-C34CBE20716B}"/>
              </a:ext>
            </a:extLst>
          </p:cNvPr>
          <p:cNvSpPr txBox="1"/>
          <p:nvPr/>
        </p:nvSpPr>
        <p:spPr>
          <a:xfrm>
            <a:off x="2086708" y="3429000"/>
            <a:ext cx="7112000" cy="2308324"/>
          </a:xfrm>
          <a:prstGeom prst="rect">
            <a:avLst/>
          </a:prstGeom>
          <a:noFill/>
        </p:spPr>
        <p:txBody>
          <a:bodyPr wrap="square" rtlCol="0">
            <a:spAutoFit/>
          </a:bodyPr>
          <a:lstStyle/>
          <a:p>
            <a:r>
              <a:rPr lang="en-US" b="0" i="0" dirty="0">
                <a:effectLst/>
                <a:latin typeface="Roboto" panose="02000000000000000000" pitchFamily="2" charset="0"/>
              </a:rPr>
              <a:t>A significant improvement that WPA3-Enterprise offers is a requirement for server certificate validation to be configured to confirm the identity of the server to which the device is connecting. However, due to the lack of major improvements, it’s not likely to be a quick transition to WPA3. WPA2 became a standard in 2004, and even today organizations have a difficult time supporting it on their network. That’s why we came up with a solution that provides </a:t>
            </a:r>
            <a:r>
              <a:rPr lang="en-US" i="0" u="none" strike="noStrike" dirty="0">
                <a:effectLst/>
                <a:latin typeface="Roboto" panose="02000000000000000000" pitchFamily="2" charset="0"/>
              </a:rPr>
              <a:t>everything you need for 802.1x.</a:t>
            </a:r>
            <a:endParaRPr lang="en-IN" dirty="0"/>
          </a:p>
        </p:txBody>
      </p:sp>
    </p:spTree>
    <p:extLst>
      <p:ext uri="{BB962C8B-B14F-4D97-AF65-F5344CB8AC3E}">
        <p14:creationId xmlns:p14="http://schemas.microsoft.com/office/powerpoint/2010/main" val="1486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70D5F3-0B60-3C29-D597-992820439130}"/>
              </a:ext>
            </a:extLst>
          </p:cNvPr>
          <p:cNvSpPr txBox="1"/>
          <p:nvPr/>
        </p:nvSpPr>
        <p:spPr>
          <a:xfrm>
            <a:off x="711200" y="656492"/>
            <a:ext cx="8620369" cy="584775"/>
          </a:xfrm>
          <a:prstGeom prst="rect">
            <a:avLst/>
          </a:prstGeom>
          <a:noFill/>
        </p:spPr>
        <p:txBody>
          <a:bodyPr wrap="square" rtlCol="0">
            <a:spAutoFit/>
          </a:bodyPr>
          <a:lstStyle/>
          <a:p>
            <a:r>
              <a:rPr lang="en-US" sz="3200" b="0" i="0" dirty="0">
                <a:effectLst/>
                <a:latin typeface="Roboto" panose="02000000000000000000" pitchFamily="2" charset="0"/>
              </a:rPr>
              <a:t>What are the Main Threats to Wi-Fi Security</a:t>
            </a:r>
            <a:r>
              <a:rPr lang="en-IN" sz="3200" b="0" i="0" dirty="0">
                <a:effectLst/>
                <a:latin typeface="Roboto" panose="02000000000000000000" pitchFamily="2" charset="0"/>
              </a:rPr>
              <a:t> :</a:t>
            </a:r>
            <a:endParaRPr lang="en-US" sz="3200" b="0" i="0" dirty="0">
              <a:effectLst/>
              <a:latin typeface="Roboto" panose="02000000000000000000" pitchFamily="2" charset="0"/>
            </a:endParaRPr>
          </a:p>
        </p:txBody>
      </p:sp>
      <p:sp>
        <p:nvSpPr>
          <p:cNvPr id="3" name="TextBox 2">
            <a:extLst>
              <a:ext uri="{FF2B5EF4-FFF2-40B4-BE49-F238E27FC236}">
                <a16:creationId xmlns:a16="http://schemas.microsoft.com/office/drawing/2014/main" id="{377A076C-8537-9145-6C3B-92BFE6344770}"/>
              </a:ext>
            </a:extLst>
          </p:cNvPr>
          <p:cNvSpPr txBox="1"/>
          <p:nvPr/>
        </p:nvSpPr>
        <p:spPr>
          <a:xfrm>
            <a:off x="2282092" y="2024185"/>
            <a:ext cx="6760308" cy="1200329"/>
          </a:xfrm>
          <a:prstGeom prst="rect">
            <a:avLst/>
          </a:prstGeom>
          <a:noFill/>
        </p:spPr>
        <p:txBody>
          <a:bodyPr wrap="square" rtlCol="0">
            <a:spAutoFit/>
          </a:bodyPr>
          <a:lstStyle/>
          <a:p>
            <a:r>
              <a:rPr lang="en-US" b="0" i="0" dirty="0">
                <a:effectLst/>
                <a:latin typeface="Roboto" panose="02000000000000000000" pitchFamily="2" charset="0"/>
              </a:rPr>
              <a:t>As the internet is becoming more accessible, via mobile devices and gadgets, data security is becoming a top concern from the public, as it should be. Data breaches and security malfunctions can cost individuals and businesses thousands of dollars.</a:t>
            </a:r>
            <a:endParaRPr lang="en-IN" dirty="0"/>
          </a:p>
        </p:txBody>
      </p:sp>
      <p:sp>
        <p:nvSpPr>
          <p:cNvPr id="4" name="TextBox 3">
            <a:extLst>
              <a:ext uri="{FF2B5EF4-FFF2-40B4-BE49-F238E27FC236}">
                <a16:creationId xmlns:a16="http://schemas.microsoft.com/office/drawing/2014/main" id="{1913B4C1-5BD4-6C4F-A762-98C9D0C796FE}"/>
              </a:ext>
            </a:extLst>
          </p:cNvPr>
          <p:cNvSpPr txBox="1"/>
          <p:nvPr/>
        </p:nvSpPr>
        <p:spPr>
          <a:xfrm>
            <a:off x="2282092" y="3633487"/>
            <a:ext cx="6760308" cy="646331"/>
          </a:xfrm>
          <a:prstGeom prst="rect">
            <a:avLst/>
          </a:prstGeom>
          <a:noFill/>
        </p:spPr>
        <p:txBody>
          <a:bodyPr wrap="square" rtlCol="0">
            <a:spAutoFit/>
          </a:bodyPr>
          <a:lstStyle/>
          <a:p>
            <a:r>
              <a:rPr lang="en-US" b="0" i="0" dirty="0">
                <a:effectLst/>
                <a:latin typeface="Roboto" panose="02000000000000000000" pitchFamily="2" charset="0"/>
              </a:rPr>
              <a:t>It is important to know the threats that are most prevalent in order to be able to implement the proper security measures.</a:t>
            </a:r>
            <a:endParaRPr lang="en-IN" dirty="0"/>
          </a:p>
        </p:txBody>
      </p:sp>
      <p:sp>
        <p:nvSpPr>
          <p:cNvPr id="5" name="TextBox 4">
            <a:extLst>
              <a:ext uri="{FF2B5EF4-FFF2-40B4-BE49-F238E27FC236}">
                <a16:creationId xmlns:a16="http://schemas.microsoft.com/office/drawing/2014/main" id="{5A114DA5-87E2-E0C1-085D-88F59816EA09}"/>
              </a:ext>
            </a:extLst>
          </p:cNvPr>
          <p:cNvSpPr txBox="1"/>
          <p:nvPr/>
        </p:nvSpPr>
        <p:spPr>
          <a:xfrm>
            <a:off x="3126154" y="4829908"/>
            <a:ext cx="4845539" cy="1200329"/>
          </a:xfrm>
          <a:prstGeom prst="rect">
            <a:avLst/>
          </a:prstGeom>
          <a:noFill/>
        </p:spPr>
        <p:txBody>
          <a:bodyPr wrap="square" rtlCol="0">
            <a:spAutoFit/>
          </a:bodyPr>
          <a:lstStyle/>
          <a:p>
            <a:pPr marL="285750" indent="-285750" algn="l">
              <a:buFont typeface="Arial" panose="020B0604020202020204" pitchFamily="34" charset="0"/>
              <a:buChar char="•"/>
            </a:pPr>
            <a:r>
              <a:rPr lang="en-IN" b="0" i="0" cap="all" dirty="0">
                <a:effectLst/>
                <a:latin typeface="Roboto" panose="02000000000000000000" pitchFamily="2" charset="0"/>
              </a:rPr>
              <a:t>MAN-IN-THE-MIDDLE ATTACKS</a:t>
            </a:r>
          </a:p>
          <a:p>
            <a:pPr marL="285750" indent="-285750">
              <a:buFont typeface="Arial" panose="020B0604020202020204" pitchFamily="34" charset="0"/>
              <a:buChar char="•"/>
            </a:pPr>
            <a:r>
              <a:rPr lang="en-IN" b="0" i="0" cap="all" dirty="0">
                <a:effectLst/>
                <a:latin typeface="Roboto" panose="02000000000000000000" pitchFamily="2" charset="0"/>
              </a:rPr>
              <a:t>CRACKING AND DECRYPTING PASSWORDS</a:t>
            </a:r>
          </a:p>
          <a:p>
            <a:pPr marL="285750" indent="-285750">
              <a:buFont typeface="Arial" panose="020B0604020202020204" pitchFamily="34" charset="0"/>
              <a:buChar char="•"/>
            </a:pPr>
            <a:r>
              <a:rPr lang="en-IN" b="0" i="0" cap="all" dirty="0">
                <a:effectLst/>
                <a:latin typeface="Roboto" panose="02000000000000000000" pitchFamily="2" charset="0"/>
              </a:rPr>
              <a:t>PACKET SNIFFERS</a:t>
            </a:r>
          </a:p>
        </p:txBody>
      </p:sp>
    </p:spTree>
    <p:extLst>
      <p:ext uri="{BB962C8B-B14F-4D97-AF65-F5344CB8AC3E}">
        <p14:creationId xmlns:p14="http://schemas.microsoft.com/office/powerpoint/2010/main" val="198445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C6C68-499B-FC07-6905-3E3439F5F3A0}"/>
              </a:ext>
            </a:extLst>
          </p:cNvPr>
          <p:cNvSpPr txBox="1"/>
          <p:nvPr/>
        </p:nvSpPr>
        <p:spPr>
          <a:xfrm>
            <a:off x="523630" y="640862"/>
            <a:ext cx="7565293" cy="584775"/>
          </a:xfrm>
          <a:prstGeom prst="rect">
            <a:avLst/>
          </a:prstGeom>
          <a:noFill/>
        </p:spPr>
        <p:txBody>
          <a:bodyPr wrap="square" rtlCol="0">
            <a:spAutoFit/>
          </a:bodyPr>
          <a:lstStyle/>
          <a:p>
            <a:r>
              <a:rPr lang="en-IN" sz="3200" b="0" i="0" cap="all" dirty="0">
                <a:effectLst/>
                <a:latin typeface="Roboto" panose="02000000000000000000" pitchFamily="2" charset="0"/>
              </a:rPr>
              <a:t>MAN-IN-THE-MIDDLE ATTACKS :</a:t>
            </a:r>
          </a:p>
        </p:txBody>
      </p:sp>
      <p:sp>
        <p:nvSpPr>
          <p:cNvPr id="3" name="TextBox 2">
            <a:extLst>
              <a:ext uri="{FF2B5EF4-FFF2-40B4-BE49-F238E27FC236}">
                <a16:creationId xmlns:a16="http://schemas.microsoft.com/office/drawing/2014/main" id="{51F8A5B4-D932-153B-2788-92C569F55551}"/>
              </a:ext>
            </a:extLst>
          </p:cNvPr>
          <p:cNvSpPr txBox="1"/>
          <p:nvPr/>
        </p:nvSpPr>
        <p:spPr>
          <a:xfrm>
            <a:off x="1961662" y="2026846"/>
            <a:ext cx="7299569" cy="923330"/>
          </a:xfrm>
          <a:prstGeom prst="rect">
            <a:avLst/>
          </a:prstGeom>
          <a:noFill/>
        </p:spPr>
        <p:txBody>
          <a:bodyPr wrap="square" rtlCol="0">
            <a:spAutoFit/>
          </a:bodyPr>
          <a:lstStyle/>
          <a:p>
            <a:r>
              <a:rPr lang="en-US" b="0" i="0" dirty="0">
                <a:effectLst/>
                <a:latin typeface="Roboto" panose="02000000000000000000" pitchFamily="2" charset="0"/>
              </a:rPr>
              <a:t>A man-in-the-middle (MITM) attack is an incredibly dangerous type of cyber attack that involves a hacker infiltrating a private network by impersonating a rogue access point and acquiring login credentials.</a:t>
            </a:r>
            <a:endParaRPr lang="en-IN" dirty="0"/>
          </a:p>
        </p:txBody>
      </p:sp>
      <p:sp>
        <p:nvSpPr>
          <p:cNvPr id="4" name="TextBox 3">
            <a:extLst>
              <a:ext uri="{FF2B5EF4-FFF2-40B4-BE49-F238E27FC236}">
                <a16:creationId xmlns:a16="http://schemas.microsoft.com/office/drawing/2014/main" id="{6B3B096E-E391-F6BA-7CBC-DF971A353D2F}"/>
              </a:ext>
            </a:extLst>
          </p:cNvPr>
          <p:cNvSpPr txBox="1"/>
          <p:nvPr/>
        </p:nvSpPr>
        <p:spPr>
          <a:xfrm>
            <a:off x="1961662" y="3751385"/>
            <a:ext cx="7244861" cy="1477328"/>
          </a:xfrm>
          <a:prstGeom prst="rect">
            <a:avLst/>
          </a:prstGeom>
          <a:noFill/>
        </p:spPr>
        <p:txBody>
          <a:bodyPr wrap="square" rtlCol="0">
            <a:spAutoFit/>
          </a:bodyPr>
          <a:lstStyle/>
          <a:p>
            <a:r>
              <a:rPr lang="en-US" b="0" i="0" dirty="0">
                <a:effectLst/>
                <a:latin typeface="Roboto" panose="02000000000000000000" pitchFamily="2" charset="0"/>
              </a:rPr>
              <a:t>The attacker sets up hardware pretending to be a trusted network, namely Wi-Fi, in order to trick unsuspecting victims into connecting to it and sending over their credentials. MITM attacks can happen anywhere, as devices connect to the network with the strongest signal, and will connect to any SSID name they remember.</a:t>
            </a:r>
            <a:endParaRPr lang="en-IN" dirty="0"/>
          </a:p>
        </p:txBody>
      </p:sp>
    </p:spTree>
    <p:extLst>
      <p:ext uri="{BB962C8B-B14F-4D97-AF65-F5344CB8AC3E}">
        <p14:creationId xmlns:p14="http://schemas.microsoft.com/office/powerpoint/2010/main" val="55369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5C968-20EF-9567-A7C6-5A61A7B1AAE1}"/>
              </a:ext>
            </a:extLst>
          </p:cNvPr>
          <p:cNvSpPr txBox="1"/>
          <p:nvPr/>
        </p:nvSpPr>
        <p:spPr>
          <a:xfrm>
            <a:off x="648677" y="648677"/>
            <a:ext cx="8487508" cy="584775"/>
          </a:xfrm>
          <a:prstGeom prst="rect">
            <a:avLst/>
          </a:prstGeom>
          <a:noFill/>
        </p:spPr>
        <p:txBody>
          <a:bodyPr wrap="square" rtlCol="0">
            <a:spAutoFit/>
          </a:bodyPr>
          <a:lstStyle/>
          <a:p>
            <a:r>
              <a:rPr lang="en-IN" sz="3200" b="0" i="0" cap="all" dirty="0">
                <a:effectLst/>
                <a:latin typeface="Roboto" panose="02000000000000000000" pitchFamily="2" charset="0"/>
              </a:rPr>
              <a:t>CRACKING AND DECRYPTING PASSWORDS :</a:t>
            </a:r>
          </a:p>
        </p:txBody>
      </p:sp>
      <p:sp>
        <p:nvSpPr>
          <p:cNvPr id="3" name="TextBox 2">
            <a:extLst>
              <a:ext uri="{FF2B5EF4-FFF2-40B4-BE49-F238E27FC236}">
                <a16:creationId xmlns:a16="http://schemas.microsoft.com/office/drawing/2014/main" id="{9971E0BA-5906-167F-9795-F44FD316D1D1}"/>
              </a:ext>
            </a:extLst>
          </p:cNvPr>
          <p:cNvSpPr txBox="1"/>
          <p:nvPr/>
        </p:nvSpPr>
        <p:spPr>
          <a:xfrm>
            <a:off x="2930770" y="2161122"/>
            <a:ext cx="6103814" cy="1015663"/>
          </a:xfrm>
          <a:prstGeom prst="rect">
            <a:avLst/>
          </a:prstGeom>
          <a:noFill/>
        </p:spPr>
        <p:txBody>
          <a:bodyPr wrap="square" rtlCol="0">
            <a:spAutoFit/>
          </a:bodyPr>
          <a:lstStyle/>
          <a:p>
            <a:r>
              <a:rPr lang="en-US" sz="2000" b="0" i="0" dirty="0">
                <a:effectLst/>
                <a:latin typeface="Roboto" panose="02000000000000000000" pitchFamily="2" charset="0"/>
              </a:rPr>
              <a:t>Cracking and decrypting passwords is an old method that consists of what is known as “A brute force attack.”</a:t>
            </a:r>
            <a:endParaRPr lang="en-IN" sz="2000" dirty="0"/>
          </a:p>
        </p:txBody>
      </p:sp>
      <p:sp>
        <p:nvSpPr>
          <p:cNvPr id="4" name="TextBox 3">
            <a:extLst>
              <a:ext uri="{FF2B5EF4-FFF2-40B4-BE49-F238E27FC236}">
                <a16:creationId xmlns:a16="http://schemas.microsoft.com/office/drawing/2014/main" id="{08830879-45C8-C6F3-9337-F4072790CFD9}"/>
              </a:ext>
            </a:extLst>
          </p:cNvPr>
          <p:cNvSpPr txBox="1"/>
          <p:nvPr/>
        </p:nvSpPr>
        <p:spPr>
          <a:xfrm>
            <a:off x="2930770" y="4104455"/>
            <a:ext cx="6197600" cy="1323439"/>
          </a:xfrm>
          <a:prstGeom prst="rect">
            <a:avLst/>
          </a:prstGeom>
          <a:noFill/>
        </p:spPr>
        <p:txBody>
          <a:bodyPr wrap="square" rtlCol="0">
            <a:spAutoFit/>
          </a:bodyPr>
          <a:lstStyle/>
          <a:p>
            <a:r>
              <a:rPr lang="en-US" sz="2000" b="0" i="0" dirty="0">
                <a:effectLst/>
                <a:latin typeface="Roboto" panose="02000000000000000000" pitchFamily="2" charset="0"/>
              </a:rPr>
              <a:t>This attack consists of using a trial and error approach and hoping to eventually guess correctly. However, there are many tools that hackers can use to expedite the process.</a:t>
            </a:r>
            <a:endParaRPr lang="en-IN" sz="2000" dirty="0"/>
          </a:p>
        </p:txBody>
      </p:sp>
    </p:spTree>
    <p:extLst>
      <p:ext uri="{BB962C8B-B14F-4D97-AF65-F5344CB8AC3E}">
        <p14:creationId xmlns:p14="http://schemas.microsoft.com/office/powerpoint/2010/main" val="9336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786B65-BF93-840E-8799-5EF0A8825102}"/>
              </a:ext>
            </a:extLst>
          </p:cNvPr>
          <p:cNvSpPr txBox="1"/>
          <p:nvPr/>
        </p:nvSpPr>
        <p:spPr>
          <a:xfrm>
            <a:off x="734646" y="750277"/>
            <a:ext cx="8761046" cy="584775"/>
          </a:xfrm>
          <a:prstGeom prst="rect">
            <a:avLst/>
          </a:prstGeom>
          <a:noFill/>
        </p:spPr>
        <p:txBody>
          <a:bodyPr wrap="square" rtlCol="0">
            <a:spAutoFit/>
          </a:bodyPr>
          <a:lstStyle/>
          <a:p>
            <a:r>
              <a:rPr lang="en-IN" sz="3200" b="0" i="0" cap="all" dirty="0">
                <a:effectLst/>
                <a:latin typeface="Roboto" panose="02000000000000000000" pitchFamily="2" charset="0"/>
              </a:rPr>
              <a:t>PACKET SNIFFERS :</a:t>
            </a:r>
          </a:p>
        </p:txBody>
      </p:sp>
      <p:sp>
        <p:nvSpPr>
          <p:cNvPr id="3" name="TextBox 2">
            <a:extLst>
              <a:ext uri="{FF2B5EF4-FFF2-40B4-BE49-F238E27FC236}">
                <a16:creationId xmlns:a16="http://schemas.microsoft.com/office/drawing/2014/main" id="{7068382F-AC23-AEF3-92E0-65E5F54A76C5}"/>
              </a:ext>
            </a:extLst>
          </p:cNvPr>
          <p:cNvSpPr txBox="1"/>
          <p:nvPr/>
        </p:nvSpPr>
        <p:spPr>
          <a:xfrm>
            <a:off x="2633785" y="2092514"/>
            <a:ext cx="6557107" cy="1323439"/>
          </a:xfrm>
          <a:prstGeom prst="rect">
            <a:avLst/>
          </a:prstGeom>
          <a:noFill/>
        </p:spPr>
        <p:txBody>
          <a:bodyPr wrap="square" rtlCol="0">
            <a:spAutoFit/>
          </a:bodyPr>
          <a:lstStyle/>
          <a:p>
            <a:r>
              <a:rPr lang="en-US" sz="2000" b="0" i="0" dirty="0">
                <a:effectLst/>
                <a:latin typeface="Roboto" panose="02000000000000000000" pitchFamily="2" charset="0"/>
              </a:rPr>
              <a:t>Packet sniffers are computer programs that can monitor traffic on a wireless network. They can also intercept some data packages and provide a user with their contents.</a:t>
            </a:r>
            <a:endParaRPr lang="en-IN" sz="2000" dirty="0"/>
          </a:p>
        </p:txBody>
      </p:sp>
      <p:sp>
        <p:nvSpPr>
          <p:cNvPr id="4" name="TextBox 3">
            <a:extLst>
              <a:ext uri="{FF2B5EF4-FFF2-40B4-BE49-F238E27FC236}">
                <a16:creationId xmlns:a16="http://schemas.microsoft.com/office/drawing/2014/main" id="{7111249C-BE64-A5FB-B189-25DAE9D2FF9C}"/>
              </a:ext>
            </a:extLst>
          </p:cNvPr>
          <p:cNvSpPr txBox="1"/>
          <p:nvPr/>
        </p:nvSpPr>
        <p:spPr>
          <a:xfrm>
            <a:off x="2633785" y="4173415"/>
            <a:ext cx="6557107" cy="1015663"/>
          </a:xfrm>
          <a:prstGeom prst="rect">
            <a:avLst/>
          </a:prstGeom>
          <a:noFill/>
        </p:spPr>
        <p:txBody>
          <a:bodyPr wrap="square" rtlCol="0">
            <a:spAutoFit/>
          </a:bodyPr>
          <a:lstStyle/>
          <a:p>
            <a:r>
              <a:rPr lang="en-US" sz="2000" b="0" i="0" dirty="0">
                <a:effectLst/>
                <a:latin typeface="Roboto" panose="02000000000000000000" pitchFamily="2" charset="0"/>
              </a:rPr>
              <a:t>They can be used to harmlessly gather data about traffic, but in the wrong hands can introduce errors and break down a network.</a:t>
            </a:r>
            <a:endParaRPr lang="en-IN" sz="2000" dirty="0"/>
          </a:p>
        </p:txBody>
      </p:sp>
    </p:spTree>
    <p:extLst>
      <p:ext uri="{BB962C8B-B14F-4D97-AF65-F5344CB8AC3E}">
        <p14:creationId xmlns:p14="http://schemas.microsoft.com/office/powerpoint/2010/main" val="1606179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745B1F-A3D5-6584-05E6-6FEE3DF4CB27}"/>
              </a:ext>
            </a:extLst>
          </p:cNvPr>
          <p:cNvSpPr txBox="1"/>
          <p:nvPr/>
        </p:nvSpPr>
        <p:spPr>
          <a:xfrm>
            <a:off x="578338" y="609600"/>
            <a:ext cx="8253047" cy="584775"/>
          </a:xfrm>
          <a:prstGeom prst="rect">
            <a:avLst/>
          </a:prstGeom>
          <a:noFill/>
        </p:spPr>
        <p:txBody>
          <a:bodyPr wrap="square" rtlCol="0">
            <a:spAutoFit/>
          </a:bodyPr>
          <a:lstStyle/>
          <a:p>
            <a:r>
              <a:rPr lang="en-US" sz="3200" b="0" i="0" dirty="0">
                <a:effectLst/>
                <a:latin typeface="Roboto" panose="02000000000000000000" pitchFamily="2" charset="0"/>
              </a:rPr>
              <a:t>How To Make Your Home Wi-Fi Secure</a:t>
            </a:r>
            <a:r>
              <a:rPr lang="en-IN" sz="3200" b="0" i="0" dirty="0">
                <a:effectLst/>
                <a:latin typeface="Roboto" panose="02000000000000000000" pitchFamily="2" charset="0"/>
              </a:rPr>
              <a:t> :</a:t>
            </a:r>
            <a:endParaRPr lang="en-US" sz="3200" b="0" i="0" dirty="0">
              <a:effectLst/>
              <a:latin typeface="Roboto" panose="02000000000000000000" pitchFamily="2" charset="0"/>
            </a:endParaRPr>
          </a:p>
        </p:txBody>
      </p:sp>
      <p:sp>
        <p:nvSpPr>
          <p:cNvPr id="3" name="TextBox 2">
            <a:extLst>
              <a:ext uri="{FF2B5EF4-FFF2-40B4-BE49-F238E27FC236}">
                <a16:creationId xmlns:a16="http://schemas.microsoft.com/office/drawing/2014/main" id="{EE7F613E-C308-9F50-2F21-C6F6B6AC25C1}"/>
              </a:ext>
            </a:extLst>
          </p:cNvPr>
          <p:cNvSpPr txBox="1"/>
          <p:nvPr/>
        </p:nvSpPr>
        <p:spPr>
          <a:xfrm>
            <a:off x="2391508" y="1820985"/>
            <a:ext cx="7479323" cy="1477328"/>
          </a:xfrm>
          <a:prstGeom prst="rect">
            <a:avLst/>
          </a:prstGeom>
          <a:noFill/>
        </p:spPr>
        <p:txBody>
          <a:bodyPr wrap="square" rtlCol="0">
            <a:spAutoFit/>
          </a:bodyPr>
          <a:lstStyle/>
          <a:p>
            <a:r>
              <a:rPr lang="en-US" b="0" i="0" dirty="0">
                <a:effectLst/>
                <a:latin typeface="Roboto" panose="02000000000000000000" pitchFamily="2" charset="0"/>
              </a:rPr>
              <a:t>For your wireless network at home, it is first essential that you choose the network security type that is most useful. For home wireless, it is recommended that WPA2-PSK be implemented as WPA2-Enterprise is really only needed for organizations or universities with a lot of network traffic.</a:t>
            </a:r>
            <a:endParaRPr lang="en-IN" dirty="0"/>
          </a:p>
        </p:txBody>
      </p:sp>
      <p:sp>
        <p:nvSpPr>
          <p:cNvPr id="4" name="TextBox 3">
            <a:extLst>
              <a:ext uri="{FF2B5EF4-FFF2-40B4-BE49-F238E27FC236}">
                <a16:creationId xmlns:a16="http://schemas.microsoft.com/office/drawing/2014/main" id="{E27DED7D-C76F-6B94-F787-1EEA87D72C44}"/>
              </a:ext>
            </a:extLst>
          </p:cNvPr>
          <p:cNvSpPr txBox="1"/>
          <p:nvPr/>
        </p:nvSpPr>
        <p:spPr>
          <a:xfrm>
            <a:off x="2399323" y="3767015"/>
            <a:ext cx="7471508" cy="369332"/>
          </a:xfrm>
          <a:prstGeom prst="rect">
            <a:avLst/>
          </a:prstGeom>
          <a:noFill/>
        </p:spPr>
        <p:txBody>
          <a:bodyPr wrap="square" rtlCol="0">
            <a:spAutoFit/>
          </a:bodyPr>
          <a:lstStyle/>
          <a:p>
            <a:r>
              <a:rPr lang="en-US" b="0" i="0" dirty="0">
                <a:effectLst/>
                <a:latin typeface="Roboto" panose="02000000000000000000" pitchFamily="2" charset="0"/>
              </a:rPr>
              <a:t>Other things to consider for your home Wi-Fi:</a:t>
            </a:r>
            <a:endParaRPr lang="en-IN" dirty="0"/>
          </a:p>
        </p:txBody>
      </p:sp>
      <p:sp>
        <p:nvSpPr>
          <p:cNvPr id="5" name="TextBox 4">
            <a:extLst>
              <a:ext uri="{FF2B5EF4-FFF2-40B4-BE49-F238E27FC236}">
                <a16:creationId xmlns:a16="http://schemas.microsoft.com/office/drawing/2014/main" id="{55636E11-2217-F7A4-71A9-082D5FF2D1FE}"/>
              </a:ext>
            </a:extLst>
          </p:cNvPr>
          <p:cNvSpPr txBox="1"/>
          <p:nvPr/>
        </p:nvSpPr>
        <p:spPr>
          <a:xfrm>
            <a:off x="3313723" y="4376615"/>
            <a:ext cx="6557108" cy="1754326"/>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Roboto" panose="02000000000000000000" pitchFamily="2" charset="0"/>
              </a:rPr>
              <a:t>  Changing the default password and SSID</a:t>
            </a:r>
          </a:p>
          <a:p>
            <a:pPr marL="742950" lvl="1" indent="-285750" algn="l">
              <a:buFont typeface="Arial" panose="020B0604020202020204" pitchFamily="34" charset="0"/>
              <a:buChar char="•"/>
            </a:pPr>
            <a:r>
              <a:rPr lang="en-US" b="0" i="0" dirty="0">
                <a:effectLst/>
                <a:latin typeface="Roboto" panose="02000000000000000000" pitchFamily="2" charset="0"/>
              </a:rPr>
              <a:t>Make sure your password is at least 10 characters long and contains non-alphanumeric characters</a:t>
            </a:r>
          </a:p>
          <a:p>
            <a:pPr algn="l">
              <a:buFont typeface="Arial" panose="020B0604020202020204" pitchFamily="34" charset="0"/>
              <a:buChar char="•"/>
            </a:pPr>
            <a:r>
              <a:rPr lang="en-US" b="0" i="0" dirty="0">
                <a:effectLst/>
                <a:latin typeface="Roboto" panose="02000000000000000000" pitchFamily="2" charset="0"/>
              </a:rPr>
              <a:t>  Enable the router’s firewall</a:t>
            </a:r>
          </a:p>
          <a:p>
            <a:pPr algn="l">
              <a:buFont typeface="Arial" panose="020B0604020202020204" pitchFamily="34" charset="0"/>
              <a:buChar char="•"/>
            </a:pPr>
            <a:r>
              <a:rPr lang="en-US" b="0" i="0" dirty="0">
                <a:effectLst/>
                <a:latin typeface="Roboto" panose="02000000000000000000" pitchFamily="2" charset="0"/>
              </a:rPr>
              <a:t>  Enable MAC address filtering</a:t>
            </a:r>
          </a:p>
          <a:p>
            <a:pPr algn="l">
              <a:buFont typeface="Arial" panose="020B0604020202020204" pitchFamily="34" charset="0"/>
              <a:buChar char="•"/>
            </a:pPr>
            <a:r>
              <a:rPr lang="en-US" b="0" i="0" dirty="0">
                <a:effectLst/>
                <a:latin typeface="Roboto" panose="02000000000000000000" pitchFamily="2" charset="0"/>
              </a:rPr>
              <a:t>  Disable remote administration</a:t>
            </a:r>
          </a:p>
        </p:txBody>
      </p:sp>
    </p:spTree>
    <p:extLst>
      <p:ext uri="{BB962C8B-B14F-4D97-AF65-F5344CB8AC3E}">
        <p14:creationId xmlns:p14="http://schemas.microsoft.com/office/powerpoint/2010/main" val="236678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A56B3-CCCB-8D86-00E9-692ED77F7845}"/>
              </a:ext>
            </a:extLst>
          </p:cNvPr>
          <p:cNvSpPr txBox="1"/>
          <p:nvPr/>
        </p:nvSpPr>
        <p:spPr>
          <a:xfrm>
            <a:off x="838899" y="897622"/>
            <a:ext cx="5150840" cy="584775"/>
          </a:xfrm>
          <a:prstGeom prst="rect">
            <a:avLst/>
          </a:prstGeom>
          <a:noFill/>
        </p:spPr>
        <p:txBody>
          <a:bodyPr wrap="square" rtlCol="0">
            <a:spAutoFit/>
          </a:bodyPr>
          <a:lstStyle/>
          <a:p>
            <a:r>
              <a:rPr lang="en-US" sz="3200" dirty="0"/>
              <a:t>What is Wireless Security : </a:t>
            </a:r>
            <a:endParaRPr lang="en-IN" sz="3200" dirty="0"/>
          </a:p>
        </p:txBody>
      </p:sp>
      <p:sp>
        <p:nvSpPr>
          <p:cNvPr id="3" name="TextBox 2">
            <a:extLst>
              <a:ext uri="{FF2B5EF4-FFF2-40B4-BE49-F238E27FC236}">
                <a16:creationId xmlns:a16="http://schemas.microsoft.com/office/drawing/2014/main" id="{31796EAE-DE0F-E2F4-070D-B6E13A3B10D9}"/>
              </a:ext>
            </a:extLst>
          </p:cNvPr>
          <p:cNvSpPr txBox="1"/>
          <p:nvPr/>
        </p:nvSpPr>
        <p:spPr>
          <a:xfrm>
            <a:off x="3171182" y="2104490"/>
            <a:ext cx="7457813" cy="923330"/>
          </a:xfrm>
          <a:prstGeom prst="rect">
            <a:avLst/>
          </a:prstGeom>
          <a:noFill/>
        </p:spPr>
        <p:txBody>
          <a:bodyPr wrap="square" rtlCol="0">
            <a:spAutoFit/>
          </a:bodyPr>
          <a:lstStyle/>
          <a:p>
            <a:r>
              <a:rPr lang="en-US" b="1" i="0" dirty="0">
                <a:effectLst/>
                <a:latin typeface="Arial" panose="020B0604020202020204" pitchFamily="34" charset="0"/>
              </a:rPr>
              <a:t>Wireless security</a:t>
            </a:r>
            <a:r>
              <a:rPr lang="en-US" b="0" i="0" dirty="0">
                <a:effectLst/>
                <a:latin typeface="Arial" panose="020B0604020202020204" pitchFamily="34" charset="0"/>
              </a:rPr>
              <a:t> is the prevention of unauthorized access or damage to computers or data using </a:t>
            </a:r>
            <a:r>
              <a:rPr lang="en-US" b="0" i="0" u="none" strike="noStrike" dirty="0">
                <a:effectLst/>
                <a:latin typeface="Arial" panose="020B0604020202020204" pitchFamily="34" charset="0"/>
              </a:rPr>
              <a:t>wireless</a:t>
            </a:r>
            <a:r>
              <a:rPr lang="en-US" b="0" i="0" dirty="0">
                <a:effectLst/>
                <a:latin typeface="Arial" panose="020B0604020202020204" pitchFamily="34" charset="0"/>
              </a:rPr>
              <a:t> networks, which include </a:t>
            </a:r>
            <a:r>
              <a:rPr lang="en-US" b="0" i="0" u="none" strike="noStrike" dirty="0">
                <a:effectLst/>
                <a:latin typeface="Arial" panose="020B0604020202020204" pitchFamily="34" charset="0"/>
              </a:rPr>
              <a:t>Wi-Fi networks</a:t>
            </a:r>
            <a:r>
              <a:rPr lang="en-US" b="0" i="0" dirty="0">
                <a:effectLst/>
                <a:latin typeface="Arial" panose="020B0604020202020204" pitchFamily="34" charset="0"/>
              </a:rPr>
              <a:t>.</a:t>
            </a:r>
            <a:endParaRPr lang="en-IN" dirty="0"/>
          </a:p>
        </p:txBody>
      </p:sp>
      <p:sp>
        <p:nvSpPr>
          <p:cNvPr id="4" name="TextBox 3">
            <a:extLst>
              <a:ext uri="{FF2B5EF4-FFF2-40B4-BE49-F238E27FC236}">
                <a16:creationId xmlns:a16="http://schemas.microsoft.com/office/drawing/2014/main" id="{7E68C0D0-A92F-EC8F-1A7B-D4A8C1F37F6A}"/>
              </a:ext>
            </a:extLst>
          </p:cNvPr>
          <p:cNvSpPr txBox="1"/>
          <p:nvPr/>
        </p:nvSpPr>
        <p:spPr>
          <a:xfrm>
            <a:off x="3171182" y="3830181"/>
            <a:ext cx="739070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It also refers to </a:t>
            </a:r>
            <a:r>
              <a:rPr lang="en-US" dirty="0"/>
              <a:t>the </a:t>
            </a:r>
            <a:r>
              <a:rPr lang="en-US" b="0" i="0" dirty="0">
                <a:effectLst/>
                <a:latin typeface="Arial" panose="020B0604020202020204" pitchFamily="34" charset="0"/>
              </a:rPr>
              <a:t>protection of the wireless network itself from adversaries seeking to damage the </a:t>
            </a:r>
            <a:r>
              <a:rPr lang="en-US" b="0" i="0" u="none" strike="noStrike" dirty="0">
                <a:effectLst/>
                <a:latin typeface="Arial" panose="020B0604020202020204" pitchFamily="34" charset="0"/>
              </a:rPr>
              <a:t>confidentiality, integrity, or availability</a:t>
            </a:r>
            <a:r>
              <a:rPr lang="en-US" b="0" i="0" dirty="0">
                <a:effectLst/>
                <a:latin typeface="Arial" panose="020B0604020202020204" pitchFamily="34" charset="0"/>
              </a:rPr>
              <a:t> of the network.</a:t>
            </a:r>
            <a:endParaRPr lang="en-IN" dirty="0"/>
          </a:p>
        </p:txBody>
      </p:sp>
      <p:pic>
        <p:nvPicPr>
          <p:cNvPr id="5" name="Graphic 4" descr="Cell Tower icon">
            <a:extLst>
              <a:ext uri="{FF2B5EF4-FFF2-40B4-BE49-F238E27FC236}">
                <a16:creationId xmlns:a16="http://schemas.microsoft.com/office/drawing/2014/main" id="{E731FEE5-F66C-2298-4B8C-2EDDDA769A29}"/>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234596" y="2203966"/>
            <a:ext cx="2482775" cy="265720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650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AE8019-1082-1B48-C3D2-6F479AB8C68B}"/>
              </a:ext>
            </a:extLst>
          </p:cNvPr>
          <p:cNvSpPr txBox="1"/>
          <p:nvPr/>
        </p:nvSpPr>
        <p:spPr>
          <a:xfrm>
            <a:off x="609600" y="640862"/>
            <a:ext cx="8714154" cy="584775"/>
          </a:xfrm>
          <a:prstGeom prst="rect">
            <a:avLst/>
          </a:prstGeom>
          <a:noFill/>
        </p:spPr>
        <p:txBody>
          <a:bodyPr wrap="square" rtlCol="0">
            <a:spAutoFit/>
          </a:bodyPr>
          <a:lstStyle/>
          <a:p>
            <a:r>
              <a:rPr lang="en-US" sz="3200" b="0" i="0" dirty="0">
                <a:effectLst/>
                <a:latin typeface="Roboto" panose="02000000000000000000" pitchFamily="2" charset="0"/>
              </a:rPr>
              <a:t>How To Protect Your Business Wi-Fi Network</a:t>
            </a:r>
            <a:r>
              <a:rPr lang="en-IN" sz="3200" b="0" i="0" dirty="0">
                <a:effectLst/>
                <a:latin typeface="Roboto" panose="02000000000000000000" pitchFamily="2" charset="0"/>
              </a:rPr>
              <a:t> :</a:t>
            </a:r>
            <a:endParaRPr lang="en-US" sz="3200" b="0" i="0" dirty="0">
              <a:effectLst/>
              <a:latin typeface="Roboto" panose="02000000000000000000" pitchFamily="2" charset="0"/>
            </a:endParaRPr>
          </a:p>
        </p:txBody>
      </p:sp>
      <p:sp>
        <p:nvSpPr>
          <p:cNvPr id="3" name="TextBox 2">
            <a:extLst>
              <a:ext uri="{FF2B5EF4-FFF2-40B4-BE49-F238E27FC236}">
                <a16:creationId xmlns:a16="http://schemas.microsoft.com/office/drawing/2014/main" id="{242A188C-B819-A48C-6D12-838194BEDF10}"/>
              </a:ext>
            </a:extLst>
          </p:cNvPr>
          <p:cNvSpPr txBox="1"/>
          <p:nvPr/>
        </p:nvSpPr>
        <p:spPr>
          <a:xfrm>
            <a:off x="2344614" y="2069757"/>
            <a:ext cx="7229231" cy="1323439"/>
          </a:xfrm>
          <a:prstGeom prst="rect">
            <a:avLst/>
          </a:prstGeom>
          <a:noFill/>
        </p:spPr>
        <p:txBody>
          <a:bodyPr wrap="square" rtlCol="0">
            <a:spAutoFit/>
          </a:bodyPr>
          <a:lstStyle/>
          <a:p>
            <a:r>
              <a:rPr lang="en-US" sz="2000" b="0" i="0" dirty="0">
                <a:effectLst/>
                <a:latin typeface="Roboto" panose="02000000000000000000" pitchFamily="2" charset="0"/>
              </a:rPr>
              <a:t>WPA2-Enterprise has been around since 2004 and is still considered the gold standard for wireless network security for organizations and universities, delivering over-the-air encryption and a high level of security. </a:t>
            </a:r>
            <a:endParaRPr lang="en-IN" sz="2000" dirty="0"/>
          </a:p>
        </p:txBody>
      </p:sp>
      <p:sp>
        <p:nvSpPr>
          <p:cNvPr id="4" name="TextBox 3">
            <a:extLst>
              <a:ext uri="{FF2B5EF4-FFF2-40B4-BE49-F238E27FC236}">
                <a16:creationId xmlns:a16="http://schemas.microsoft.com/office/drawing/2014/main" id="{1BBEAF9F-1CFD-EBBF-D6E9-8C4FB392D9B2}"/>
              </a:ext>
            </a:extLst>
          </p:cNvPr>
          <p:cNvSpPr txBox="1"/>
          <p:nvPr/>
        </p:nvSpPr>
        <p:spPr>
          <a:xfrm>
            <a:off x="2344613" y="4237316"/>
            <a:ext cx="7229231" cy="1015663"/>
          </a:xfrm>
          <a:prstGeom prst="rect">
            <a:avLst/>
          </a:prstGeom>
          <a:noFill/>
        </p:spPr>
        <p:txBody>
          <a:bodyPr wrap="square" rtlCol="0">
            <a:spAutoFit/>
          </a:bodyPr>
          <a:lstStyle/>
          <a:p>
            <a:r>
              <a:rPr lang="en-US" sz="2000" b="0" i="0" dirty="0">
                <a:effectLst/>
                <a:latin typeface="Roboto" panose="02000000000000000000" pitchFamily="2" charset="0"/>
              </a:rPr>
              <a:t>In conjunction with the effective authentication method known as 802.1X, users have been successfully authorized for secure network access for many years.</a:t>
            </a:r>
            <a:endParaRPr lang="en-IN" sz="2000" dirty="0"/>
          </a:p>
        </p:txBody>
      </p:sp>
    </p:spTree>
    <p:extLst>
      <p:ext uri="{BB962C8B-B14F-4D97-AF65-F5344CB8AC3E}">
        <p14:creationId xmlns:p14="http://schemas.microsoft.com/office/powerpoint/2010/main" val="4228222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8860D-A929-44E0-B5CA-75E6B86CF26B}"/>
              </a:ext>
            </a:extLst>
          </p:cNvPr>
          <p:cNvSpPr txBox="1"/>
          <p:nvPr/>
        </p:nvSpPr>
        <p:spPr>
          <a:xfrm>
            <a:off x="2540000" y="2845915"/>
            <a:ext cx="7776308" cy="923330"/>
          </a:xfrm>
          <a:prstGeom prst="rect">
            <a:avLst/>
          </a:prstGeom>
          <a:noFill/>
        </p:spPr>
        <p:txBody>
          <a:bodyPr wrap="square" rtlCol="0">
            <a:spAutoFit/>
          </a:bodyPr>
          <a:lstStyle/>
          <a:p>
            <a:r>
              <a:rPr lang="en-IN" sz="5400" dirty="0">
                <a:latin typeface="Roboto" panose="02000000000000000000" pitchFamily="2" charset="0"/>
                <a:ea typeface="Roboto" panose="02000000000000000000" pitchFamily="2" charset="0"/>
              </a:rPr>
              <a:t>Bluetooth Security</a:t>
            </a:r>
          </a:p>
        </p:txBody>
      </p:sp>
    </p:spTree>
    <p:extLst>
      <p:ext uri="{BB962C8B-B14F-4D97-AF65-F5344CB8AC3E}">
        <p14:creationId xmlns:p14="http://schemas.microsoft.com/office/powerpoint/2010/main" val="179230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7B866-2FAE-2ACF-9F76-5550176A96D5}"/>
              </a:ext>
            </a:extLst>
          </p:cNvPr>
          <p:cNvSpPr txBox="1"/>
          <p:nvPr/>
        </p:nvSpPr>
        <p:spPr>
          <a:xfrm>
            <a:off x="679938" y="703385"/>
            <a:ext cx="8292124" cy="584775"/>
          </a:xfrm>
          <a:prstGeom prst="rect">
            <a:avLst/>
          </a:prstGeom>
          <a:noFill/>
        </p:spPr>
        <p:txBody>
          <a:bodyPr wrap="square" rtlCol="0">
            <a:spAutoFit/>
          </a:bodyPr>
          <a:lstStyle/>
          <a:p>
            <a:r>
              <a:rPr lang="en-IN" sz="3200" b="1" i="0" dirty="0">
                <a:effectLst/>
                <a:latin typeface="Open Sans" panose="020B0606030504020204" pitchFamily="34" charset="0"/>
              </a:rPr>
              <a:t>Bluetooth security : </a:t>
            </a:r>
          </a:p>
        </p:txBody>
      </p:sp>
      <p:sp>
        <p:nvSpPr>
          <p:cNvPr id="3" name="TextBox 2">
            <a:extLst>
              <a:ext uri="{FF2B5EF4-FFF2-40B4-BE49-F238E27FC236}">
                <a16:creationId xmlns:a16="http://schemas.microsoft.com/office/drawing/2014/main" id="{9DEE7FD7-D0C2-E7CD-6804-AD6FB4D39351}"/>
              </a:ext>
            </a:extLst>
          </p:cNvPr>
          <p:cNvSpPr txBox="1"/>
          <p:nvPr/>
        </p:nvSpPr>
        <p:spPr>
          <a:xfrm>
            <a:off x="2344616" y="1951672"/>
            <a:ext cx="7158892" cy="1477328"/>
          </a:xfrm>
          <a:prstGeom prst="rect">
            <a:avLst/>
          </a:prstGeom>
          <a:noFill/>
        </p:spPr>
        <p:txBody>
          <a:bodyPr wrap="square" rtlCol="0">
            <a:spAutoFit/>
          </a:bodyPr>
          <a:lstStyle/>
          <a:p>
            <a:r>
              <a:rPr lang="en-US" b="0" i="0" dirty="0">
                <a:effectLst/>
                <a:latin typeface="Open Sans" panose="020B0606030504020204" pitchFamily="34" charset="0"/>
              </a:rPr>
              <a:t>Bluetooth security is of paramount importance as devices are susceptible to a variety of wireless and networking attacking including denial of service attacks, eavesdropping, man-in-the-middle attacks, message modification, and resource misappropriation.</a:t>
            </a:r>
            <a:endParaRPr lang="en-IN" dirty="0"/>
          </a:p>
        </p:txBody>
      </p:sp>
      <p:sp>
        <p:nvSpPr>
          <p:cNvPr id="4" name="TextBox 3">
            <a:extLst>
              <a:ext uri="{FF2B5EF4-FFF2-40B4-BE49-F238E27FC236}">
                <a16:creationId xmlns:a16="http://schemas.microsoft.com/office/drawing/2014/main" id="{F04D1A2A-3408-B54B-DA85-1E3F9D17DB0A}"/>
              </a:ext>
            </a:extLst>
          </p:cNvPr>
          <p:cNvSpPr txBox="1"/>
          <p:nvPr/>
        </p:nvSpPr>
        <p:spPr>
          <a:xfrm>
            <a:off x="2344617" y="4092512"/>
            <a:ext cx="7158891" cy="1477328"/>
          </a:xfrm>
          <a:prstGeom prst="rect">
            <a:avLst/>
          </a:prstGeom>
          <a:noFill/>
        </p:spPr>
        <p:txBody>
          <a:bodyPr wrap="square" rtlCol="0">
            <a:spAutoFit/>
          </a:bodyPr>
          <a:lstStyle/>
          <a:p>
            <a:r>
              <a:rPr lang="en-US" b="0" i="0" dirty="0">
                <a:effectLst/>
                <a:latin typeface="Open Sans" panose="020B0606030504020204" pitchFamily="34" charset="0"/>
              </a:rPr>
              <a:t>Bluetooth security must also address more specific Bluetooth related attacks that target known vulnerabilities in Bluetooth implementations and specifications. These may include attacks against improperly secured Bluetooth implementations which can provide attackers with unauthorized access.</a:t>
            </a:r>
            <a:endParaRPr lang="en-IN" dirty="0"/>
          </a:p>
        </p:txBody>
      </p:sp>
    </p:spTree>
    <p:extLst>
      <p:ext uri="{BB962C8B-B14F-4D97-AF65-F5344CB8AC3E}">
        <p14:creationId xmlns:p14="http://schemas.microsoft.com/office/powerpoint/2010/main" val="58700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46F79-A5AE-4817-E9A4-8802C13F96DF}"/>
              </a:ext>
            </a:extLst>
          </p:cNvPr>
          <p:cNvSpPr txBox="1"/>
          <p:nvPr/>
        </p:nvSpPr>
        <p:spPr>
          <a:xfrm>
            <a:off x="812800" y="742462"/>
            <a:ext cx="8682892" cy="584775"/>
          </a:xfrm>
          <a:prstGeom prst="rect">
            <a:avLst/>
          </a:prstGeom>
          <a:noFill/>
        </p:spPr>
        <p:txBody>
          <a:bodyPr wrap="square" rtlCol="0">
            <a:spAutoFit/>
          </a:bodyPr>
          <a:lstStyle/>
          <a:p>
            <a:r>
              <a:rPr lang="en-IN" sz="3200" dirty="0">
                <a:latin typeface="Roboto" panose="02000000000000000000" pitchFamily="2" charset="0"/>
                <a:ea typeface="Roboto" panose="02000000000000000000" pitchFamily="2" charset="0"/>
              </a:rPr>
              <a:t>Core Aspects of Bluetooth Security :</a:t>
            </a:r>
          </a:p>
        </p:txBody>
      </p:sp>
      <p:sp>
        <p:nvSpPr>
          <p:cNvPr id="3" name="TextBox 2">
            <a:extLst>
              <a:ext uri="{FF2B5EF4-FFF2-40B4-BE49-F238E27FC236}">
                <a16:creationId xmlns:a16="http://schemas.microsoft.com/office/drawing/2014/main" id="{F60B1F46-51A9-5AE5-A2AD-E2050AAD44C9}"/>
              </a:ext>
            </a:extLst>
          </p:cNvPr>
          <p:cNvSpPr txBox="1"/>
          <p:nvPr/>
        </p:nvSpPr>
        <p:spPr>
          <a:xfrm>
            <a:off x="2618154" y="2016369"/>
            <a:ext cx="7205784" cy="3693319"/>
          </a:xfrm>
          <a:prstGeom prst="rect">
            <a:avLst/>
          </a:prstGeom>
          <a:noFill/>
        </p:spPr>
        <p:txBody>
          <a:bodyPr wrap="square" rtlCol="0">
            <a:spAutoFit/>
          </a:bodyPr>
          <a:lstStyle/>
          <a:p>
            <a:pPr algn="just" fontAlgn="base">
              <a:buFont typeface="Arial" panose="020B0604020202020204" pitchFamily="34" charset="0"/>
              <a:buChar char="•"/>
            </a:pPr>
            <a:r>
              <a:rPr lang="en-US" b="1" i="1" dirty="0">
                <a:effectLst/>
                <a:latin typeface="Open Sans" panose="020B0606030504020204" pitchFamily="34" charset="0"/>
              </a:rPr>
              <a:t>  Authentication:</a:t>
            </a:r>
            <a:r>
              <a:rPr lang="en-US" b="0" i="0" dirty="0">
                <a:effectLst/>
                <a:latin typeface="Open Sans" panose="020B0606030504020204" pitchFamily="34" charset="0"/>
              </a:rPr>
              <a:t> In this process the identity of the communicating devices are verified. User authentication is not part of the main Bluetooth security elements of the specification.</a:t>
            </a:r>
          </a:p>
          <a:p>
            <a:pPr algn="just" fontAlgn="base">
              <a:buFont typeface="Arial" panose="020B0604020202020204" pitchFamily="34" charset="0"/>
              <a:buChar char="•"/>
            </a:pPr>
            <a:endParaRPr lang="en-US" b="0" i="0" dirty="0">
              <a:effectLst/>
              <a:latin typeface="Open Sans" panose="020B0606030504020204" pitchFamily="34" charset="0"/>
            </a:endParaRPr>
          </a:p>
          <a:p>
            <a:pPr algn="just" fontAlgn="base">
              <a:buFont typeface="Arial" panose="020B0604020202020204" pitchFamily="34" charset="0"/>
              <a:buChar char="•"/>
            </a:pPr>
            <a:endParaRPr lang="en-US" b="0" i="0" dirty="0">
              <a:effectLst/>
              <a:latin typeface="Open Sans" panose="020B0606030504020204" pitchFamily="34" charset="0"/>
            </a:endParaRPr>
          </a:p>
          <a:p>
            <a:pPr algn="just" fontAlgn="base">
              <a:buFont typeface="Arial" panose="020B0604020202020204" pitchFamily="34" charset="0"/>
              <a:buChar char="•"/>
            </a:pPr>
            <a:r>
              <a:rPr lang="en-US" b="1" i="1" dirty="0">
                <a:effectLst/>
                <a:latin typeface="Open Sans" panose="020B0606030504020204" pitchFamily="34" charset="0"/>
              </a:rPr>
              <a:t>  Confidentiality:</a:t>
            </a:r>
            <a:r>
              <a:rPr lang="en-US" b="0" i="0" dirty="0">
                <a:effectLst/>
                <a:latin typeface="Open Sans" panose="020B0606030504020204" pitchFamily="34" charset="0"/>
              </a:rPr>
              <a:t> This process prevents information being eavesdropped by ensuring that only authorized devices can access and view the data.</a:t>
            </a:r>
          </a:p>
          <a:p>
            <a:pPr algn="just" fontAlgn="base">
              <a:buFont typeface="Arial" panose="020B0604020202020204" pitchFamily="34" charset="0"/>
              <a:buChar char="•"/>
            </a:pPr>
            <a:endParaRPr lang="en-US" b="0" i="0" dirty="0">
              <a:effectLst/>
              <a:latin typeface="Open Sans" panose="020B0606030504020204" pitchFamily="34" charset="0"/>
            </a:endParaRPr>
          </a:p>
          <a:p>
            <a:pPr algn="just" fontAlgn="base">
              <a:buFont typeface="Arial" panose="020B0604020202020204" pitchFamily="34" charset="0"/>
              <a:buChar char="•"/>
            </a:pPr>
            <a:endParaRPr lang="en-US" b="0" i="0" dirty="0">
              <a:effectLst/>
              <a:latin typeface="Open Sans" panose="020B0606030504020204" pitchFamily="34" charset="0"/>
            </a:endParaRPr>
          </a:p>
          <a:p>
            <a:pPr algn="just" fontAlgn="base">
              <a:buFont typeface="Arial" panose="020B0604020202020204" pitchFamily="34" charset="0"/>
              <a:buChar char="•"/>
            </a:pPr>
            <a:r>
              <a:rPr lang="en-US" b="1" i="1" dirty="0">
                <a:effectLst/>
                <a:latin typeface="Open Sans" panose="020B0606030504020204" pitchFamily="34" charset="0"/>
              </a:rPr>
              <a:t>  Authorization:</a:t>
            </a:r>
            <a:r>
              <a:rPr lang="en-US" b="0" i="0" dirty="0">
                <a:effectLst/>
                <a:latin typeface="Open Sans" panose="020B0606030504020204" pitchFamily="34" charset="0"/>
              </a:rPr>
              <a:t>   This process prevents access by ensuring that a device is authorized to use a service before enabling it to do so.</a:t>
            </a:r>
          </a:p>
          <a:p>
            <a:endParaRPr lang="en-IN" dirty="0"/>
          </a:p>
        </p:txBody>
      </p:sp>
    </p:spTree>
    <p:extLst>
      <p:ext uri="{BB962C8B-B14F-4D97-AF65-F5344CB8AC3E}">
        <p14:creationId xmlns:p14="http://schemas.microsoft.com/office/powerpoint/2010/main" val="906684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8D55D-C6A9-F6C8-FF0B-5EDF6F8EF73A}"/>
              </a:ext>
            </a:extLst>
          </p:cNvPr>
          <p:cNvSpPr txBox="1"/>
          <p:nvPr/>
        </p:nvSpPr>
        <p:spPr>
          <a:xfrm>
            <a:off x="742461" y="703385"/>
            <a:ext cx="8565661" cy="523220"/>
          </a:xfrm>
          <a:prstGeom prst="rect">
            <a:avLst/>
          </a:prstGeom>
          <a:noFill/>
        </p:spPr>
        <p:txBody>
          <a:bodyPr wrap="square" rtlCol="0">
            <a:spAutoFit/>
          </a:bodyPr>
          <a:lstStyle/>
          <a:p>
            <a:r>
              <a:rPr lang="en-US" sz="2800" b="1" i="0" dirty="0">
                <a:effectLst/>
                <a:latin typeface="Open Sans" panose="020B0606030504020204" pitchFamily="34" charset="0"/>
              </a:rPr>
              <a:t>Security Modes provided by the Bluetooth</a:t>
            </a:r>
            <a:r>
              <a:rPr lang="en-IN" sz="2800" b="1" i="0" dirty="0">
                <a:effectLst/>
                <a:latin typeface="Open Sans" panose="020B0606030504020204" pitchFamily="34" charset="0"/>
              </a:rPr>
              <a:t> :</a:t>
            </a:r>
            <a:endParaRPr lang="en-US" sz="2800" b="1" i="0" dirty="0">
              <a:effectLst/>
              <a:latin typeface="Open Sans" panose="020B0606030504020204" pitchFamily="34" charset="0"/>
            </a:endParaRPr>
          </a:p>
        </p:txBody>
      </p:sp>
      <p:sp>
        <p:nvSpPr>
          <p:cNvPr id="3" name="TextBox 2">
            <a:extLst>
              <a:ext uri="{FF2B5EF4-FFF2-40B4-BE49-F238E27FC236}">
                <a16:creationId xmlns:a16="http://schemas.microsoft.com/office/drawing/2014/main" id="{B73B2271-322A-2B98-A8D2-6F31E325B993}"/>
              </a:ext>
            </a:extLst>
          </p:cNvPr>
          <p:cNvSpPr txBox="1"/>
          <p:nvPr/>
        </p:nvSpPr>
        <p:spPr>
          <a:xfrm>
            <a:off x="2368062" y="1992923"/>
            <a:ext cx="7010400" cy="1200329"/>
          </a:xfrm>
          <a:prstGeom prst="rect">
            <a:avLst/>
          </a:prstGeom>
          <a:noFill/>
        </p:spPr>
        <p:txBody>
          <a:bodyPr wrap="square" rtlCol="0">
            <a:spAutoFit/>
          </a:bodyPr>
          <a:lstStyle/>
          <a:p>
            <a:r>
              <a:rPr lang="en-US" b="1" i="1" dirty="0">
                <a:effectLst/>
                <a:latin typeface="Open Sans" panose="020B0606030504020204" pitchFamily="34" charset="0"/>
              </a:rPr>
              <a:t>Bluetooth Security Mode 1:</a:t>
            </a:r>
            <a:r>
              <a:rPr lang="en-US" b="0" i="0" dirty="0">
                <a:effectLst/>
                <a:latin typeface="Open Sans" panose="020B0606030504020204" pitchFamily="34" charset="0"/>
              </a:rPr>
              <a:t>   This mode is non-secure. The authentication and encryption functionality is bypassed and the device is susceptible to hacking. Bluetooth devices operation in Bluetooth Security Mode 1. </a:t>
            </a:r>
          </a:p>
        </p:txBody>
      </p:sp>
      <p:sp>
        <p:nvSpPr>
          <p:cNvPr id="4" name="TextBox 3">
            <a:extLst>
              <a:ext uri="{FF2B5EF4-FFF2-40B4-BE49-F238E27FC236}">
                <a16:creationId xmlns:a16="http://schemas.microsoft.com/office/drawing/2014/main" id="{74EF11E5-CC4F-9226-917C-D9E8D3D2537B}"/>
              </a:ext>
            </a:extLst>
          </p:cNvPr>
          <p:cNvSpPr txBox="1"/>
          <p:nvPr/>
        </p:nvSpPr>
        <p:spPr>
          <a:xfrm>
            <a:off x="2368062" y="3664749"/>
            <a:ext cx="7166707" cy="1477328"/>
          </a:xfrm>
          <a:prstGeom prst="rect">
            <a:avLst/>
          </a:prstGeom>
          <a:noFill/>
        </p:spPr>
        <p:txBody>
          <a:bodyPr wrap="square" rtlCol="0">
            <a:spAutoFit/>
          </a:bodyPr>
          <a:lstStyle/>
          <a:p>
            <a:r>
              <a:rPr lang="en-US" b="0" i="0" dirty="0">
                <a:effectLst/>
                <a:latin typeface="Open Sans" panose="020B0606030504020204" pitchFamily="34" charset="0"/>
              </a:rPr>
              <a:t>Devices operating like this do not employ any mechanisms to prevent other Bluetooth-enabled devices from establishing connections. While it is easy to make connections, security is an issue. It may be applicable to short range devices operating in an area where other devices may not be present.</a:t>
            </a:r>
            <a:endParaRPr lang="en-IN" dirty="0"/>
          </a:p>
        </p:txBody>
      </p:sp>
      <p:sp>
        <p:nvSpPr>
          <p:cNvPr id="5" name="TextBox 4">
            <a:extLst>
              <a:ext uri="{FF2B5EF4-FFF2-40B4-BE49-F238E27FC236}">
                <a16:creationId xmlns:a16="http://schemas.microsoft.com/office/drawing/2014/main" id="{7849AE3E-365E-A89E-9AA6-C9876BDA942B}"/>
              </a:ext>
            </a:extLst>
          </p:cNvPr>
          <p:cNvSpPr txBox="1"/>
          <p:nvPr/>
        </p:nvSpPr>
        <p:spPr>
          <a:xfrm>
            <a:off x="2368062" y="5613574"/>
            <a:ext cx="7010400" cy="648677"/>
          </a:xfrm>
          <a:prstGeom prst="rect">
            <a:avLst/>
          </a:prstGeom>
          <a:noFill/>
        </p:spPr>
        <p:txBody>
          <a:bodyPr wrap="square" rtlCol="0">
            <a:spAutoFit/>
          </a:bodyPr>
          <a:lstStyle/>
          <a:p>
            <a:r>
              <a:rPr lang="en-US" b="0" i="0" dirty="0">
                <a:effectLst/>
                <a:latin typeface="Open Sans" panose="020B0606030504020204" pitchFamily="34" charset="0"/>
              </a:rPr>
              <a:t>Security Mode 1 is only supported up to Bluetooth 2.0 + EDR and not beyond.</a:t>
            </a:r>
            <a:endParaRPr lang="en-IN" dirty="0"/>
          </a:p>
        </p:txBody>
      </p:sp>
    </p:spTree>
    <p:extLst>
      <p:ext uri="{BB962C8B-B14F-4D97-AF65-F5344CB8AC3E}">
        <p14:creationId xmlns:p14="http://schemas.microsoft.com/office/powerpoint/2010/main" val="3897048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91AC94-4FF8-002A-5FFB-BE4D8C03B83B}"/>
              </a:ext>
            </a:extLst>
          </p:cNvPr>
          <p:cNvSpPr txBox="1"/>
          <p:nvPr/>
        </p:nvSpPr>
        <p:spPr>
          <a:xfrm>
            <a:off x="687754" y="398585"/>
            <a:ext cx="7588739" cy="584775"/>
          </a:xfrm>
          <a:prstGeom prst="rect">
            <a:avLst/>
          </a:prstGeom>
          <a:noFill/>
        </p:spPr>
        <p:txBody>
          <a:bodyPr wrap="square" rtlCol="0">
            <a:spAutoFit/>
          </a:bodyPr>
          <a:lstStyle/>
          <a:p>
            <a:r>
              <a:rPr lang="en-IN" sz="3200" b="1" i="1" dirty="0">
                <a:effectLst/>
                <a:latin typeface="Roboto" panose="02000000000000000000" pitchFamily="2" charset="0"/>
                <a:ea typeface="Roboto" panose="02000000000000000000" pitchFamily="2" charset="0"/>
              </a:rPr>
              <a:t>Bluetooth Security Mode 2:</a:t>
            </a:r>
            <a:r>
              <a:rPr lang="en-IN" sz="3200" b="0" i="0" dirty="0">
                <a:effectLst/>
                <a:latin typeface="Roboto" panose="02000000000000000000" pitchFamily="2" charset="0"/>
                <a:ea typeface="Roboto" panose="02000000000000000000" pitchFamily="2" charset="0"/>
              </a:rPr>
              <a:t> </a:t>
            </a:r>
            <a:endParaRPr lang="en-IN" sz="3200" dirty="0">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1A9AAA30-CE4A-505F-ED04-AC71B92BAE69}"/>
              </a:ext>
            </a:extLst>
          </p:cNvPr>
          <p:cNvSpPr txBox="1"/>
          <p:nvPr/>
        </p:nvSpPr>
        <p:spPr>
          <a:xfrm>
            <a:off x="2149230" y="1453663"/>
            <a:ext cx="7534031" cy="1200329"/>
          </a:xfrm>
          <a:prstGeom prst="rect">
            <a:avLst/>
          </a:prstGeom>
          <a:noFill/>
        </p:spPr>
        <p:txBody>
          <a:bodyPr wrap="square" rtlCol="0">
            <a:spAutoFit/>
          </a:bodyPr>
          <a:lstStyle/>
          <a:p>
            <a:r>
              <a:rPr lang="en-US" b="0" i="0" dirty="0">
                <a:effectLst/>
                <a:latin typeface="Open Sans" panose="020B0606030504020204" pitchFamily="34" charset="0"/>
              </a:rPr>
              <a:t>For this Bluetooth security mode, a centralized security manager controls access to specific services and devices. The Bluetooth security manager maintains policies for access control and interfaces with other protocols and device users.</a:t>
            </a:r>
            <a:endParaRPr lang="en-IN" dirty="0"/>
          </a:p>
        </p:txBody>
      </p:sp>
      <p:sp>
        <p:nvSpPr>
          <p:cNvPr id="4" name="TextBox 3">
            <a:extLst>
              <a:ext uri="{FF2B5EF4-FFF2-40B4-BE49-F238E27FC236}">
                <a16:creationId xmlns:a16="http://schemas.microsoft.com/office/drawing/2014/main" id="{C13771B4-4914-DA29-7151-AF2D003FD6CA}"/>
              </a:ext>
            </a:extLst>
          </p:cNvPr>
          <p:cNvSpPr txBox="1"/>
          <p:nvPr/>
        </p:nvSpPr>
        <p:spPr>
          <a:xfrm>
            <a:off x="2149229" y="2953513"/>
            <a:ext cx="7534031" cy="1200329"/>
          </a:xfrm>
          <a:prstGeom prst="rect">
            <a:avLst/>
          </a:prstGeom>
          <a:noFill/>
        </p:spPr>
        <p:txBody>
          <a:bodyPr wrap="square" rtlCol="0">
            <a:spAutoFit/>
          </a:bodyPr>
          <a:lstStyle/>
          <a:p>
            <a:r>
              <a:rPr lang="en-US" b="0" i="0" dirty="0">
                <a:effectLst/>
                <a:latin typeface="Open Sans" panose="020B0606030504020204" pitchFamily="34" charset="0"/>
              </a:rPr>
              <a:t>It is possible to apply varying trust levels and policies to restrict access for applications with different security requirements, even when they operate in parallel. It is possible to grant access to some services without providing access to other services. </a:t>
            </a:r>
            <a:endParaRPr lang="en-IN" dirty="0"/>
          </a:p>
        </p:txBody>
      </p:sp>
      <p:sp>
        <p:nvSpPr>
          <p:cNvPr id="5" name="TextBox 4">
            <a:extLst>
              <a:ext uri="{FF2B5EF4-FFF2-40B4-BE49-F238E27FC236}">
                <a16:creationId xmlns:a16="http://schemas.microsoft.com/office/drawing/2014/main" id="{0C662EA3-C0C1-9895-EA31-7368434D1E54}"/>
              </a:ext>
            </a:extLst>
          </p:cNvPr>
          <p:cNvSpPr txBox="1"/>
          <p:nvPr/>
        </p:nvSpPr>
        <p:spPr>
          <a:xfrm>
            <a:off x="2149230" y="5727521"/>
            <a:ext cx="7534031" cy="923330"/>
          </a:xfrm>
          <a:prstGeom prst="rect">
            <a:avLst/>
          </a:prstGeom>
          <a:noFill/>
        </p:spPr>
        <p:txBody>
          <a:bodyPr wrap="square" rtlCol="0">
            <a:spAutoFit/>
          </a:bodyPr>
          <a:lstStyle/>
          <a:p>
            <a:r>
              <a:rPr lang="en-US" b="0" i="0" dirty="0">
                <a:effectLst/>
                <a:latin typeface="Open Sans" panose="020B0606030504020204" pitchFamily="34" charset="0"/>
              </a:rPr>
              <a:t>All Bluetooth devices can support Bluetooth Security Mode 2; however, v2.1 + EDR devices can only support it for backward compatibility for earlier devices.</a:t>
            </a:r>
            <a:endParaRPr lang="en-IN" dirty="0"/>
          </a:p>
        </p:txBody>
      </p:sp>
      <p:sp>
        <p:nvSpPr>
          <p:cNvPr id="6" name="TextBox 5">
            <a:extLst>
              <a:ext uri="{FF2B5EF4-FFF2-40B4-BE49-F238E27FC236}">
                <a16:creationId xmlns:a16="http://schemas.microsoft.com/office/drawing/2014/main" id="{26FBD7A0-8E43-8691-91C7-8E6B2F83B9CB}"/>
              </a:ext>
            </a:extLst>
          </p:cNvPr>
          <p:cNvSpPr txBox="1"/>
          <p:nvPr/>
        </p:nvSpPr>
        <p:spPr>
          <a:xfrm>
            <a:off x="2149229" y="4481007"/>
            <a:ext cx="7534031" cy="923330"/>
          </a:xfrm>
          <a:prstGeom prst="rect">
            <a:avLst/>
          </a:prstGeom>
          <a:noFill/>
        </p:spPr>
        <p:txBody>
          <a:bodyPr wrap="square" rtlCol="0">
            <a:spAutoFit/>
          </a:bodyPr>
          <a:lstStyle/>
          <a:p>
            <a:r>
              <a:rPr lang="en-US" b="0" i="0" dirty="0">
                <a:effectLst/>
                <a:latin typeface="Open Sans" panose="020B0606030504020204" pitchFamily="34" charset="0"/>
              </a:rPr>
              <a:t>The concept of authorization is introduced in Bluetooth security mode 2. Using this it is possible to determine if a specific device is allowed to have access to a specific service.</a:t>
            </a:r>
            <a:endParaRPr lang="en-IN" dirty="0"/>
          </a:p>
        </p:txBody>
      </p:sp>
    </p:spTree>
    <p:extLst>
      <p:ext uri="{BB962C8B-B14F-4D97-AF65-F5344CB8AC3E}">
        <p14:creationId xmlns:p14="http://schemas.microsoft.com/office/powerpoint/2010/main" val="1240006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4B47D-84FB-9E87-C004-FC0521FDA817}"/>
              </a:ext>
            </a:extLst>
          </p:cNvPr>
          <p:cNvSpPr txBox="1"/>
          <p:nvPr/>
        </p:nvSpPr>
        <p:spPr>
          <a:xfrm>
            <a:off x="601785" y="523631"/>
            <a:ext cx="6947877" cy="584775"/>
          </a:xfrm>
          <a:prstGeom prst="rect">
            <a:avLst/>
          </a:prstGeom>
          <a:noFill/>
        </p:spPr>
        <p:txBody>
          <a:bodyPr wrap="square" rtlCol="0">
            <a:spAutoFit/>
          </a:bodyPr>
          <a:lstStyle/>
          <a:p>
            <a:r>
              <a:rPr lang="en-IN" sz="3200" b="1" i="1" dirty="0">
                <a:effectLst/>
                <a:latin typeface="Open Sans" panose="020B0606030504020204" pitchFamily="34" charset="0"/>
              </a:rPr>
              <a:t>Bluetooth Security Mode 3:</a:t>
            </a:r>
            <a:r>
              <a:rPr lang="en-IN" sz="3200" b="0" i="0" dirty="0">
                <a:effectLst/>
                <a:latin typeface="Open Sans" panose="020B0606030504020204" pitchFamily="34" charset="0"/>
              </a:rPr>
              <a:t> </a:t>
            </a:r>
            <a:endParaRPr lang="en-IN" sz="3200" dirty="0"/>
          </a:p>
        </p:txBody>
      </p:sp>
      <p:sp>
        <p:nvSpPr>
          <p:cNvPr id="3" name="TextBox 2">
            <a:extLst>
              <a:ext uri="{FF2B5EF4-FFF2-40B4-BE49-F238E27FC236}">
                <a16:creationId xmlns:a16="http://schemas.microsoft.com/office/drawing/2014/main" id="{B3ABC6FA-DC2C-C07B-DAA8-4316A3FFC956}"/>
              </a:ext>
            </a:extLst>
          </p:cNvPr>
          <p:cNvSpPr txBox="1"/>
          <p:nvPr/>
        </p:nvSpPr>
        <p:spPr>
          <a:xfrm>
            <a:off x="2102338" y="1711569"/>
            <a:ext cx="7268308" cy="1200329"/>
          </a:xfrm>
          <a:prstGeom prst="rect">
            <a:avLst/>
          </a:prstGeom>
          <a:noFill/>
        </p:spPr>
        <p:txBody>
          <a:bodyPr wrap="square" rtlCol="0">
            <a:spAutoFit/>
          </a:bodyPr>
          <a:lstStyle/>
          <a:p>
            <a:r>
              <a:rPr lang="en-US" b="0" i="0" dirty="0">
                <a:effectLst/>
                <a:latin typeface="Open Sans" panose="020B0606030504020204" pitchFamily="34" charset="0"/>
              </a:rPr>
              <a:t>In Bluetooth Security Mode 3, the Bluetooth device initiates security procedures before any physical link is established. In this mode, authentication and encryption are used for all connections to and from the device.</a:t>
            </a:r>
            <a:endParaRPr lang="en-IN" dirty="0"/>
          </a:p>
        </p:txBody>
      </p:sp>
      <p:sp>
        <p:nvSpPr>
          <p:cNvPr id="4" name="TextBox 3">
            <a:extLst>
              <a:ext uri="{FF2B5EF4-FFF2-40B4-BE49-F238E27FC236}">
                <a16:creationId xmlns:a16="http://schemas.microsoft.com/office/drawing/2014/main" id="{DF0F4D9D-403A-CA04-DD94-95AB0C4C6FBA}"/>
              </a:ext>
            </a:extLst>
          </p:cNvPr>
          <p:cNvSpPr txBox="1"/>
          <p:nvPr/>
        </p:nvSpPr>
        <p:spPr>
          <a:xfrm>
            <a:off x="2102338" y="3579447"/>
            <a:ext cx="7268308" cy="923330"/>
          </a:xfrm>
          <a:prstGeom prst="rect">
            <a:avLst/>
          </a:prstGeom>
          <a:noFill/>
        </p:spPr>
        <p:txBody>
          <a:bodyPr wrap="square" rtlCol="0">
            <a:spAutoFit/>
          </a:bodyPr>
          <a:lstStyle/>
          <a:p>
            <a:r>
              <a:rPr lang="en-US" b="0" i="0" dirty="0">
                <a:effectLst/>
                <a:latin typeface="Open Sans" panose="020B0606030504020204" pitchFamily="34" charset="0"/>
              </a:rPr>
              <a:t>The authentication and encryption processes use a separate secret link key that is shared by paired devices, once the pairing has been established.</a:t>
            </a:r>
            <a:endParaRPr lang="en-IN" dirty="0"/>
          </a:p>
        </p:txBody>
      </p:sp>
      <p:sp>
        <p:nvSpPr>
          <p:cNvPr id="5" name="TextBox 4">
            <a:extLst>
              <a:ext uri="{FF2B5EF4-FFF2-40B4-BE49-F238E27FC236}">
                <a16:creationId xmlns:a16="http://schemas.microsoft.com/office/drawing/2014/main" id="{B433D54E-5CF3-C82F-995F-0D01B3C5F146}"/>
              </a:ext>
            </a:extLst>
          </p:cNvPr>
          <p:cNvSpPr txBox="1"/>
          <p:nvPr/>
        </p:nvSpPr>
        <p:spPr>
          <a:xfrm>
            <a:off x="2102338" y="5298831"/>
            <a:ext cx="7268308" cy="646331"/>
          </a:xfrm>
          <a:prstGeom prst="rect">
            <a:avLst/>
          </a:prstGeom>
          <a:noFill/>
        </p:spPr>
        <p:txBody>
          <a:bodyPr wrap="square" rtlCol="0">
            <a:spAutoFit/>
          </a:bodyPr>
          <a:lstStyle/>
          <a:p>
            <a:pPr algn="just" fontAlgn="base"/>
            <a:r>
              <a:rPr lang="en-US" b="0" i="0" dirty="0">
                <a:effectLst/>
                <a:latin typeface="Open Sans" panose="020B0606030504020204" pitchFamily="34" charset="0"/>
              </a:rPr>
              <a:t>Bluetooth Security Mode 3 is only supported in devices that conform to Bluetooth 2.0 + EDR or earlier.</a:t>
            </a:r>
          </a:p>
        </p:txBody>
      </p:sp>
    </p:spTree>
    <p:extLst>
      <p:ext uri="{BB962C8B-B14F-4D97-AF65-F5344CB8AC3E}">
        <p14:creationId xmlns:p14="http://schemas.microsoft.com/office/powerpoint/2010/main" val="428250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77A11-46CC-F18B-F852-73191FB7383B}"/>
              </a:ext>
            </a:extLst>
          </p:cNvPr>
          <p:cNvSpPr txBox="1"/>
          <p:nvPr/>
        </p:nvSpPr>
        <p:spPr>
          <a:xfrm>
            <a:off x="844062" y="640862"/>
            <a:ext cx="6932246" cy="584775"/>
          </a:xfrm>
          <a:prstGeom prst="rect">
            <a:avLst/>
          </a:prstGeom>
          <a:noFill/>
        </p:spPr>
        <p:txBody>
          <a:bodyPr wrap="square" rtlCol="0">
            <a:spAutoFit/>
          </a:bodyPr>
          <a:lstStyle/>
          <a:p>
            <a:r>
              <a:rPr lang="en-IN" sz="3200" b="1" i="1" dirty="0">
                <a:effectLst/>
                <a:latin typeface="Open Sans" panose="020B0606030504020204" pitchFamily="34" charset="0"/>
              </a:rPr>
              <a:t>Bluetooth Security Mode 4:</a:t>
            </a:r>
            <a:r>
              <a:rPr lang="en-IN" sz="3200" b="0" i="0" dirty="0">
                <a:effectLst/>
                <a:latin typeface="Open Sans" panose="020B0606030504020204" pitchFamily="34" charset="0"/>
              </a:rPr>
              <a:t> </a:t>
            </a:r>
            <a:endParaRPr lang="en-IN" sz="3200" dirty="0"/>
          </a:p>
        </p:txBody>
      </p:sp>
      <p:sp>
        <p:nvSpPr>
          <p:cNvPr id="3" name="TextBox 2">
            <a:extLst>
              <a:ext uri="{FF2B5EF4-FFF2-40B4-BE49-F238E27FC236}">
                <a16:creationId xmlns:a16="http://schemas.microsoft.com/office/drawing/2014/main" id="{630C4F53-2FF1-9E34-FD26-9C68E16E935F}"/>
              </a:ext>
            </a:extLst>
          </p:cNvPr>
          <p:cNvSpPr txBox="1"/>
          <p:nvPr/>
        </p:nvSpPr>
        <p:spPr>
          <a:xfrm>
            <a:off x="2188308" y="1828800"/>
            <a:ext cx="6932246" cy="1754326"/>
          </a:xfrm>
          <a:prstGeom prst="rect">
            <a:avLst/>
          </a:prstGeom>
          <a:noFill/>
        </p:spPr>
        <p:txBody>
          <a:bodyPr wrap="square" rtlCol="0">
            <a:spAutoFit/>
          </a:bodyPr>
          <a:lstStyle/>
          <a:p>
            <a:r>
              <a:rPr lang="en-US" b="0" i="0" dirty="0">
                <a:effectLst/>
                <a:latin typeface="Open Sans" panose="020B0606030504020204" pitchFamily="34" charset="0"/>
              </a:rPr>
              <a:t>In Bluetooth Security Mode 4 the security procedures are initiated after link setup. Secure Simple Pairing uses what are termed Elliptic Curve Diffie Hellman (ECDH) techniques for key exchange and link key generation. The algorithms for device authentication and encryption algorithms are the same as those defined in Bluetooth v2.0 + EDR.</a:t>
            </a:r>
            <a:endParaRPr lang="en-IN" dirty="0"/>
          </a:p>
        </p:txBody>
      </p:sp>
      <p:sp>
        <p:nvSpPr>
          <p:cNvPr id="4" name="TextBox 3">
            <a:extLst>
              <a:ext uri="{FF2B5EF4-FFF2-40B4-BE49-F238E27FC236}">
                <a16:creationId xmlns:a16="http://schemas.microsoft.com/office/drawing/2014/main" id="{5BF1CCB3-B404-4B26-FDED-A9457E10CC3A}"/>
              </a:ext>
            </a:extLst>
          </p:cNvPr>
          <p:cNvSpPr txBox="1"/>
          <p:nvPr/>
        </p:nvSpPr>
        <p:spPr>
          <a:xfrm>
            <a:off x="2188308" y="3906797"/>
            <a:ext cx="6932246" cy="646331"/>
          </a:xfrm>
          <a:prstGeom prst="rect">
            <a:avLst/>
          </a:prstGeom>
          <a:noFill/>
        </p:spPr>
        <p:txBody>
          <a:bodyPr wrap="square" rtlCol="0">
            <a:spAutoFit/>
          </a:bodyPr>
          <a:lstStyle/>
          <a:p>
            <a:r>
              <a:rPr lang="en-US" b="0" i="0" dirty="0">
                <a:effectLst/>
                <a:latin typeface="Open Sans" panose="020B0606030504020204" pitchFamily="34" charset="0"/>
              </a:rPr>
              <a:t>The security requirements for services protected by Security Mode 4 are as follows:</a:t>
            </a:r>
            <a:endParaRPr lang="en-IN" dirty="0"/>
          </a:p>
        </p:txBody>
      </p:sp>
      <p:sp>
        <p:nvSpPr>
          <p:cNvPr id="5" name="TextBox 4">
            <a:extLst>
              <a:ext uri="{FF2B5EF4-FFF2-40B4-BE49-F238E27FC236}">
                <a16:creationId xmlns:a16="http://schemas.microsoft.com/office/drawing/2014/main" id="{834BD22C-36B4-43BA-883C-3C072BD47D33}"/>
              </a:ext>
            </a:extLst>
          </p:cNvPr>
          <p:cNvSpPr txBox="1"/>
          <p:nvPr/>
        </p:nvSpPr>
        <p:spPr>
          <a:xfrm>
            <a:off x="3462215" y="4876800"/>
            <a:ext cx="5111262" cy="1477328"/>
          </a:xfrm>
          <a:prstGeom prst="rect">
            <a:avLst/>
          </a:prstGeom>
          <a:noFill/>
        </p:spPr>
        <p:txBody>
          <a:bodyPr wrap="square" rtlCol="0">
            <a:spAutoFit/>
          </a:bodyPr>
          <a:lstStyle/>
          <a:p>
            <a:pPr algn="just" fontAlgn="base">
              <a:buFont typeface="Arial" panose="020B0604020202020204" pitchFamily="34" charset="0"/>
              <a:buChar char="•"/>
            </a:pPr>
            <a:r>
              <a:rPr lang="en-US" b="0" i="0" dirty="0">
                <a:effectLst/>
                <a:latin typeface="Open Sans" panose="020B0606030504020204" pitchFamily="34" charset="0"/>
              </a:rPr>
              <a:t>Authenticated link key required</a:t>
            </a:r>
          </a:p>
          <a:p>
            <a:pPr algn="just" fontAlgn="base">
              <a:buFont typeface="Arial" panose="020B0604020202020204" pitchFamily="34" charset="0"/>
              <a:buChar char="•"/>
            </a:pPr>
            <a:endParaRPr lang="en-US" b="0" i="0" dirty="0">
              <a:effectLst/>
              <a:latin typeface="Open Sans" panose="020B0606030504020204" pitchFamily="34" charset="0"/>
            </a:endParaRPr>
          </a:p>
          <a:p>
            <a:pPr algn="just" fontAlgn="base">
              <a:buFont typeface="Arial" panose="020B0604020202020204" pitchFamily="34" charset="0"/>
              <a:buChar char="•"/>
            </a:pPr>
            <a:r>
              <a:rPr lang="en-US" b="0" i="0" dirty="0">
                <a:effectLst/>
                <a:latin typeface="Open Sans" panose="020B0606030504020204" pitchFamily="34" charset="0"/>
              </a:rPr>
              <a:t>Unauthenticated link key required</a:t>
            </a:r>
          </a:p>
          <a:p>
            <a:pPr algn="just" fontAlgn="base">
              <a:buFont typeface="Arial" panose="020B0604020202020204" pitchFamily="34" charset="0"/>
              <a:buChar char="•"/>
            </a:pPr>
            <a:endParaRPr lang="en-US" b="0" i="0" dirty="0">
              <a:effectLst/>
              <a:latin typeface="Open Sans" panose="020B0606030504020204" pitchFamily="34" charset="0"/>
            </a:endParaRPr>
          </a:p>
          <a:p>
            <a:pPr algn="just" fontAlgn="base">
              <a:buFont typeface="Arial" panose="020B0604020202020204" pitchFamily="34" charset="0"/>
              <a:buChar char="•"/>
            </a:pPr>
            <a:r>
              <a:rPr lang="en-US" b="0" i="0" dirty="0">
                <a:effectLst/>
                <a:latin typeface="Open Sans" panose="020B0606030504020204" pitchFamily="34" charset="0"/>
              </a:rPr>
              <a:t>No security required</a:t>
            </a:r>
          </a:p>
        </p:txBody>
      </p:sp>
    </p:spTree>
    <p:extLst>
      <p:ext uri="{BB962C8B-B14F-4D97-AF65-F5344CB8AC3E}">
        <p14:creationId xmlns:p14="http://schemas.microsoft.com/office/powerpoint/2010/main" val="1044483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4CFC10-4293-FB0C-B63C-A9B689094E2C}"/>
              </a:ext>
            </a:extLst>
          </p:cNvPr>
          <p:cNvSpPr txBox="1"/>
          <p:nvPr/>
        </p:nvSpPr>
        <p:spPr>
          <a:xfrm>
            <a:off x="836246" y="711200"/>
            <a:ext cx="7823200" cy="584775"/>
          </a:xfrm>
          <a:prstGeom prst="rect">
            <a:avLst/>
          </a:prstGeom>
          <a:noFill/>
        </p:spPr>
        <p:txBody>
          <a:bodyPr wrap="square" rtlCol="0">
            <a:spAutoFit/>
          </a:bodyPr>
          <a:lstStyle/>
          <a:p>
            <a:r>
              <a:rPr lang="en-IN" sz="3200" b="1" i="0" dirty="0">
                <a:effectLst/>
                <a:latin typeface="Open Sans" panose="020B0606030504020204" pitchFamily="34" charset="0"/>
              </a:rPr>
              <a:t>Common Bluetooth security issues :</a:t>
            </a:r>
          </a:p>
        </p:txBody>
      </p:sp>
      <p:sp>
        <p:nvSpPr>
          <p:cNvPr id="3" name="TextBox 2">
            <a:extLst>
              <a:ext uri="{FF2B5EF4-FFF2-40B4-BE49-F238E27FC236}">
                <a16:creationId xmlns:a16="http://schemas.microsoft.com/office/drawing/2014/main" id="{4F6954CF-E719-3540-6C8C-4671EF537CE0}"/>
              </a:ext>
            </a:extLst>
          </p:cNvPr>
          <p:cNvSpPr txBox="1"/>
          <p:nvPr/>
        </p:nvSpPr>
        <p:spPr>
          <a:xfrm>
            <a:off x="1766277" y="1611588"/>
            <a:ext cx="8237415" cy="923330"/>
          </a:xfrm>
          <a:prstGeom prst="rect">
            <a:avLst/>
          </a:prstGeom>
          <a:noFill/>
        </p:spPr>
        <p:txBody>
          <a:bodyPr wrap="square" rtlCol="0">
            <a:spAutoFit/>
          </a:bodyPr>
          <a:lstStyle/>
          <a:p>
            <a:r>
              <a:rPr lang="en-US" b="0" i="0" dirty="0">
                <a:effectLst/>
                <a:latin typeface="Open Sans" panose="020B0606030504020204" pitchFamily="34" charset="0"/>
              </a:rPr>
              <a:t>There are a number of ways in which Bluetooth security can be penetrated, often because there is little security in place. The major forms of Bluetooth security problems fall into the following categories:</a:t>
            </a:r>
            <a:endParaRPr lang="en-IN" dirty="0"/>
          </a:p>
        </p:txBody>
      </p:sp>
      <p:sp>
        <p:nvSpPr>
          <p:cNvPr id="4" name="TextBox 3">
            <a:extLst>
              <a:ext uri="{FF2B5EF4-FFF2-40B4-BE49-F238E27FC236}">
                <a16:creationId xmlns:a16="http://schemas.microsoft.com/office/drawing/2014/main" id="{81368AE4-8C86-DE7B-F7B0-0A9C67D8510E}"/>
              </a:ext>
            </a:extLst>
          </p:cNvPr>
          <p:cNvSpPr txBox="1"/>
          <p:nvPr/>
        </p:nvSpPr>
        <p:spPr>
          <a:xfrm>
            <a:off x="2196124" y="3030421"/>
            <a:ext cx="7807568" cy="923330"/>
          </a:xfrm>
          <a:prstGeom prst="rect">
            <a:avLst/>
          </a:prstGeom>
          <a:noFill/>
        </p:spPr>
        <p:txBody>
          <a:bodyPr wrap="square" rtlCol="0">
            <a:spAutoFit/>
          </a:bodyPr>
          <a:lstStyle/>
          <a:p>
            <a:r>
              <a:rPr lang="en-US" b="1" i="1" dirty="0">
                <a:effectLst/>
                <a:latin typeface="Open Sans" panose="020B0606030504020204" pitchFamily="34" charset="0"/>
              </a:rPr>
              <a:t>Bluejacking:</a:t>
            </a:r>
            <a:r>
              <a:rPr lang="en-US" b="0" i="0" dirty="0">
                <a:effectLst/>
                <a:latin typeface="Open Sans" panose="020B0606030504020204" pitchFamily="34" charset="0"/>
              </a:rPr>
              <a:t>   Bluejacking is often not a major malicious security problem, although there can be issues with it, especially as it enables someone to get their data onto another person's phone, etc. </a:t>
            </a:r>
          </a:p>
        </p:txBody>
      </p:sp>
      <p:sp>
        <p:nvSpPr>
          <p:cNvPr id="5" name="TextBox 4">
            <a:extLst>
              <a:ext uri="{FF2B5EF4-FFF2-40B4-BE49-F238E27FC236}">
                <a16:creationId xmlns:a16="http://schemas.microsoft.com/office/drawing/2014/main" id="{62B93EB4-5F0E-0AC1-5001-5CC7BDFCCBB7}"/>
              </a:ext>
            </a:extLst>
          </p:cNvPr>
          <p:cNvSpPr txBox="1"/>
          <p:nvPr/>
        </p:nvSpPr>
        <p:spPr>
          <a:xfrm>
            <a:off x="2192215" y="4449254"/>
            <a:ext cx="7807569" cy="1477328"/>
          </a:xfrm>
          <a:prstGeom prst="rect">
            <a:avLst/>
          </a:prstGeom>
          <a:noFill/>
        </p:spPr>
        <p:txBody>
          <a:bodyPr wrap="square" rtlCol="0">
            <a:spAutoFit/>
          </a:bodyPr>
          <a:lstStyle/>
          <a:p>
            <a:r>
              <a:rPr lang="en-US" b="0" i="0" dirty="0">
                <a:effectLst/>
                <a:latin typeface="Open Sans" panose="020B0606030504020204" pitchFamily="34" charset="0"/>
              </a:rPr>
              <a:t>Bluejacking involves the sending of a vCard message via Bluetooth to other Bluetooth users within the locality - typically 10 meters. The aim is that the recipient will not realize what the message is and allow it into their address book. Thereafter messages might be automatically opened because they have come from a supposedly known contact</a:t>
            </a:r>
            <a:endParaRPr lang="en-IN" dirty="0"/>
          </a:p>
        </p:txBody>
      </p:sp>
    </p:spTree>
    <p:extLst>
      <p:ext uri="{BB962C8B-B14F-4D97-AF65-F5344CB8AC3E}">
        <p14:creationId xmlns:p14="http://schemas.microsoft.com/office/powerpoint/2010/main" val="1499118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D5B87-3AEC-524A-99E2-2B388C720EE4}"/>
              </a:ext>
            </a:extLst>
          </p:cNvPr>
          <p:cNvSpPr txBox="1"/>
          <p:nvPr/>
        </p:nvSpPr>
        <p:spPr>
          <a:xfrm>
            <a:off x="773723" y="586154"/>
            <a:ext cx="9253415" cy="584775"/>
          </a:xfrm>
          <a:prstGeom prst="rect">
            <a:avLst/>
          </a:prstGeom>
          <a:noFill/>
        </p:spPr>
        <p:txBody>
          <a:bodyPr wrap="square" rtlCol="0">
            <a:spAutoFit/>
          </a:bodyPr>
          <a:lstStyle/>
          <a:p>
            <a:r>
              <a:rPr lang="en-IN" sz="3200" b="1" i="0" dirty="0">
                <a:effectLst/>
                <a:latin typeface="Open Sans" panose="020B0606030504020204" pitchFamily="34" charset="0"/>
              </a:rPr>
              <a:t>Common Bluetooth security issues </a:t>
            </a:r>
            <a:r>
              <a:rPr lang="en-IN" sz="3200" b="1" i="0" dirty="0" err="1">
                <a:effectLst/>
                <a:latin typeface="Open Sans" panose="020B0606030504020204" pitchFamily="34" charset="0"/>
              </a:rPr>
              <a:t>Contd</a:t>
            </a:r>
            <a:r>
              <a:rPr lang="en-IN" sz="3200" b="1" dirty="0">
                <a:latin typeface="Open Sans" panose="020B0606030504020204" pitchFamily="34" charset="0"/>
              </a:rPr>
              <a:t>… </a:t>
            </a:r>
            <a:r>
              <a:rPr lang="en-IN" sz="3200" b="1" i="0" dirty="0">
                <a:effectLst/>
                <a:latin typeface="Open Sans" panose="020B0606030504020204" pitchFamily="34" charset="0"/>
              </a:rPr>
              <a:t>:</a:t>
            </a:r>
          </a:p>
        </p:txBody>
      </p:sp>
      <p:sp>
        <p:nvSpPr>
          <p:cNvPr id="4" name="TextBox 3">
            <a:extLst>
              <a:ext uri="{FF2B5EF4-FFF2-40B4-BE49-F238E27FC236}">
                <a16:creationId xmlns:a16="http://schemas.microsoft.com/office/drawing/2014/main" id="{44F421B6-90D7-D2CF-F307-6CE688E34984}"/>
              </a:ext>
            </a:extLst>
          </p:cNvPr>
          <p:cNvSpPr txBox="1"/>
          <p:nvPr/>
        </p:nvSpPr>
        <p:spPr>
          <a:xfrm>
            <a:off x="2282092" y="2000738"/>
            <a:ext cx="7557477" cy="1200329"/>
          </a:xfrm>
          <a:prstGeom prst="rect">
            <a:avLst/>
          </a:prstGeom>
          <a:noFill/>
        </p:spPr>
        <p:txBody>
          <a:bodyPr wrap="square" rtlCol="0">
            <a:spAutoFit/>
          </a:bodyPr>
          <a:lstStyle/>
          <a:p>
            <a:r>
              <a:rPr lang="en-US" b="1" i="1" dirty="0">
                <a:effectLst/>
                <a:latin typeface="Open Sans" panose="020B0606030504020204" pitchFamily="34" charset="0"/>
              </a:rPr>
              <a:t>Bluebugging:</a:t>
            </a:r>
            <a:r>
              <a:rPr lang="en-US" b="0" i="0" dirty="0">
                <a:effectLst/>
                <a:latin typeface="Open Sans" panose="020B0606030504020204" pitchFamily="34" charset="0"/>
              </a:rPr>
              <a:t>   This is more of an issue. This form of Bluetooth security issue allows hackers to remotely access a phone and use its features. This may include placing calls and sending text messages while the owner does not realize that the phone has been taken over.</a:t>
            </a:r>
          </a:p>
        </p:txBody>
      </p:sp>
      <p:sp>
        <p:nvSpPr>
          <p:cNvPr id="5" name="TextBox 4">
            <a:extLst>
              <a:ext uri="{FF2B5EF4-FFF2-40B4-BE49-F238E27FC236}">
                <a16:creationId xmlns:a16="http://schemas.microsoft.com/office/drawing/2014/main" id="{C9932810-F1B1-5131-AF71-30B95D184B6B}"/>
              </a:ext>
            </a:extLst>
          </p:cNvPr>
          <p:cNvSpPr txBox="1"/>
          <p:nvPr/>
        </p:nvSpPr>
        <p:spPr>
          <a:xfrm>
            <a:off x="2282092" y="4282831"/>
            <a:ext cx="7745046" cy="923330"/>
          </a:xfrm>
          <a:prstGeom prst="rect">
            <a:avLst/>
          </a:prstGeom>
          <a:noFill/>
        </p:spPr>
        <p:txBody>
          <a:bodyPr wrap="square" rtlCol="0">
            <a:spAutoFit/>
          </a:bodyPr>
          <a:lstStyle/>
          <a:p>
            <a:r>
              <a:rPr lang="en-US" b="1" i="1" dirty="0">
                <a:effectLst/>
                <a:latin typeface="Open Sans" panose="020B0606030504020204" pitchFamily="34" charset="0"/>
              </a:rPr>
              <a:t>Car Whispering:</a:t>
            </a:r>
            <a:r>
              <a:rPr lang="en-US" b="0" i="0" dirty="0">
                <a:effectLst/>
                <a:latin typeface="Open Sans" panose="020B0606030504020204" pitchFamily="34" charset="0"/>
              </a:rPr>
              <a:t>   This involves the use of software that allows hackers to send and receive audio to and from a Bluetooth enabled car stereo system</a:t>
            </a:r>
          </a:p>
        </p:txBody>
      </p:sp>
    </p:spTree>
    <p:extLst>
      <p:ext uri="{BB962C8B-B14F-4D97-AF65-F5344CB8AC3E}">
        <p14:creationId xmlns:p14="http://schemas.microsoft.com/office/powerpoint/2010/main" val="258237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F41A4-38A2-3B5C-C498-9FD98E0E8E9E}"/>
              </a:ext>
            </a:extLst>
          </p:cNvPr>
          <p:cNvSpPr txBox="1"/>
          <p:nvPr/>
        </p:nvSpPr>
        <p:spPr>
          <a:xfrm>
            <a:off x="734646" y="875323"/>
            <a:ext cx="6135077" cy="584775"/>
          </a:xfrm>
          <a:prstGeom prst="rect">
            <a:avLst/>
          </a:prstGeom>
          <a:noFill/>
        </p:spPr>
        <p:txBody>
          <a:bodyPr wrap="square" rtlCol="0">
            <a:spAutoFit/>
          </a:bodyPr>
          <a:lstStyle/>
          <a:p>
            <a:r>
              <a:rPr lang="en-US" sz="3200" dirty="0"/>
              <a:t>Why do we need Wireless Security:</a:t>
            </a:r>
            <a:endParaRPr lang="en-IN" sz="3200" dirty="0"/>
          </a:p>
        </p:txBody>
      </p:sp>
      <p:sp>
        <p:nvSpPr>
          <p:cNvPr id="4" name="TextBox 3">
            <a:extLst>
              <a:ext uri="{FF2B5EF4-FFF2-40B4-BE49-F238E27FC236}">
                <a16:creationId xmlns:a16="http://schemas.microsoft.com/office/drawing/2014/main" id="{57F330B3-39AE-8853-D415-F6774918D3F4}"/>
              </a:ext>
            </a:extLst>
          </p:cNvPr>
          <p:cNvSpPr txBox="1"/>
          <p:nvPr/>
        </p:nvSpPr>
        <p:spPr>
          <a:xfrm>
            <a:off x="2962031" y="2000852"/>
            <a:ext cx="7283938" cy="1754326"/>
          </a:xfrm>
          <a:prstGeom prst="rect">
            <a:avLst/>
          </a:prstGeom>
          <a:noFill/>
        </p:spPr>
        <p:txBody>
          <a:bodyPr wrap="square" rtlCol="0">
            <a:spAutoFit/>
          </a:bodyPr>
          <a:lstStyle/>
          <a:p>
            <a:r>
              <a:rPr lang="en-US" b="0" i="0" dirty="0">
                <a:effectLst/>
                <a:latin typeface="Roboto" panose="020B0604020202020204" pitchFamily="2" charset="0"/>
              </a:rPr>
              <a:t>In the modern world, it is nearly impossible to function without access to the wireless internet. People everywhere rely on Wi-Fi for everything from entertainment to achieving their goals. But with the ubiquity of the internet comes an underlying danger in the form of hackers who look to exploit security flaws to gain access to your private data and information.</a:t>
            </a:r>
            <a:endParaRPr lang="en-IN" dirty="0"/>
          </a:p>
        </p:txBody>
      </p:sp>
      <p:sp>
        <p:nvSpPr>
          <p:cNvPr id="5" name="TextBox 4">
            <a:extLst>
              <a:ext uri="{FF2B5EF4-FFF2-40B4-BE49-F238E27FC236}">
                <a16:creationId xmlns:a16="http://schemas.microsoft.com/office/drawing/2014/main" id="{38C2E2C2-5BB1-1ADC-AAB3-EFC671B3ABA0}"/>
              </a:ext>
            </a:extLst>
          </p:cNvPr>
          <p:cNvSpPr txBox="1"/>
          <p:nvPr/>
        </p:nvSpPr>
        <p:spPr>
          <a:xfrm>
            <a:off x="2962031" y="4595446"/>
            <a:ext cx="7283938" cy="1200329"/>
          </a:xfrm>
          <a:prstGeom prst="rect">
            <a:avLst/>
          </a:prstGeom>
          <a:noFill/>
        </p:spPr>
        <p:txBody>
          <a:bodyPr wrap="square" rtlCol="0">
            <a:spAutoFit/>
          </a:bodyPr>
          <a:lstStyle/>
          <a:p>
            <a:r>
              <a:rPr lang="en-US" b="0" i="0" dirty="0">
                <a:effectLst/>
                <a:latin typeface="Roboto" panose="02000000000000000000" pitchFamily="2" charset="0"/>
              </a:rPr>
              <a:t>As we continue into a future in which everything from our phone to our refrigerator operates using a wireless internet connection, it is becoming increasingly important to understand how to keep our </a:t>
            </a:r>
            <a:r>
              <a:rPr lang="en-US" i="0" strike="noStrike" dirty="0">
                <a:effectLst/>
                <a:latin typeface="Roboto" panose="02000000000000000000" pitchFamily="2" charset="0"/>
              </a:rPr>
              <a:t>Wi-Fi safe and secure</a:t>
            </a:r>
            <a:r>
              <a:rPr lang="en-US" i="0" dirty="0">
                <a:effectLst/>
                <a:latin typeface="Roboto" panose="02000000000000000000" pitchFamily="2" charset="0"/>
              </a:rPr>
              <a:t>.</a:t>
            </a:r>
            <a:endParaRPr lang="en-IN" dirty="0"/>
          </a:p>
        </p:txBody>
      </p:sp>
    </p:spTree>
    <p:extLst>
      <p:ext uri="{BB962C8B-B14F-4D97-AF65-F5344CB8AC3E}">
        <p14:creationId xmlns:p14="http://schemas.microsoft.com/office/powerpoint/2010/main" val="3153265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2186356" y="2797907"/>
            <a:ext cx="6282266" cy="1456267"/>
          </a:xfrm>
        </p:spPr>
        <p:txBody>
          <a:bodyPr>
            <a:normAutofit/>
          </a:bodyPr>
          <a:lstStyle/>
          <a:p>
            <a:r>
              <a:rPr lang="en-US" sz="6600" dirty="0">
                <a:latin typeface="Roboto" panose="02000000000000000000" pitchFamily="2" charset="0"/>
                <a:ea typeface="Roboto" panose="02000000000000000000" pitchFamily="2" charset="0"/>
              </a:rPr>
              <a:t>Thank you</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E7725-447D-6D47-7FAD-1497E77D1966}"/>
              </a:ext>
            </a:extLst>
          </p:cNvPr>
          <p:cNvSpPr txBox="1"/>
          <p:nvPr/>
        </p:nvSpPr>
        <p:spPr>
          <a:xfrm>
            <a:off x="789354" y="906585"/>
            <a:ext cx="6557108" cy="584775"/>
          </a:xfrm>
          <a:prstGeom prst="rect">
            <a:avLst/>
          </a:prstGeom>
          <a:noFill/>
        </p:spPr>
        <p:txBody>
          <a:bodyPr wrap="square" rtlCol="0">
            <a:spAutoFit/>
          </a:bodyPr>
          <a:lstStyle/>
          <a:p>
            <a:r>
              <a:rPr lang="en-US" sz="3200" b="0" i="0" dirty="0">
                <a:effectLst/>
                <a:latin typeface="Roboto" panose="02000000000000000000" pitchFamily="2" charset="0"/>
              </a:rPr>
              <a:t>How Does Wireless Security Work:</a:t>
            </a:r>
          </a:p>
        </p:txBody>
      </p:sp>
      <p:sp>
        <p:nvSpPr>
          <p:cNvPr id="3" name="TextBox 2">
            <a:extLst>
              <a:ext uri="{FF2B5EF4-FFF2-40B4-BE49-F238E27FC236}">
                <a16:creationId xmlns:a16="http://schemas.microsoft.com/office/drawing/2014/main" id="{FB82014E-04BC-A54A-5D97-DFCFE31CF0F7}"/>
              </a:ext>
            </a:extLst>
          </p:cNvPr>
          <p:cNvSpPr txBox="1"/>
          <p:nvPr/>
        </p:nvSpPr>
        <p:spPr>
          <a:xfrm>
            <a:off x="2942492" y="1711570"/>
            <a:ext cx="6307015" cy="1477328"/>
          </a:xfrm>
          <a:prstGeom prst="rect">
            <a:avLst/>
          </a:prstGeom>
          <a:noFill/>
        </p:spPr>
        <p:txBody>
          <a:bodyPr wrap="square" rtlCol="0">
            <a:spAutoFit/>
          </a:bodyPr>
          <a:lstStyle/>
          <a:p>
            <a:r>
              <a:rPr lang="en-US" b="0" i="0" dirty="0">
                <a:effectLst/>
                <a:latin typeface="Roboto" panose="02000000000000000000" pitchFamily="2" charset="0"/>
              </a:rPr>
              <a:t>Wireless Security Protocols such as </a:t>
            </a:r>
            <a:r>
              <a:rPr lang="en-US" b="1" i="0" dirty="0">
                <a:effectLst/>
                <a:latin typeface="Roboto" panose="02000000000000000000" pitchFamily="2" charset="0"/>
              </a:rPr>
              <a:t>Wired Equivalent Privacy (WEP)</a:t>
            </a:r>
            <a:r>
              <a:rPr lang="en-US" b="0" i="0" dirty="0">
                <a:effectLst/>
                <a:latin typeface="Roboto" panose="02000000000000000000" pitchFamily="2" charset="0"/>
              </a:rPr>
              <a:t> and </a:t>
            </a:r>
            <a:r>
              <a:rPr lang="en-US" b="1" i="0" dirty="0">
                <a:effectLst/>
                <a:latin typeface="Roboto" panose="02000000000000000000" pitchFamily="2" charset="0"/>
              </a:rPr>
              <a:t>Wi-Fi Protected Access (WPA) </a:t>
            </a:r>
            <a:r>
              <a:rPr lang="en-US" b="0" i="0" dirty="0">
                <a:effectLst/>
                <a:latin typeface="Roboto" panose="02000000000000000000" pitchFamily="2" charset="0"/>
              </a:rPr>
              <a:t>is the authentication security protocols created by the Wireless Alliance used to ensure wireless security. There are four wireless security protocols currently available.</a:t>
            </a:r>
            <a:endParaRPr lang="en-IN" dirty="0"/>
          </a:p>
        </p:txBody>
      </p:sp>
      <p:sp>
        <p:nvSpPr>
          <p:cNvPr id="6" name="TextBox 5">
            <a:extLst>
              <a:ext uri="{FF2B5EF4-FFF2-40B4-BE49-F238E27FC236}">
                <a16:creationId xmlns:a16="http://schemas.microsoft.com/office/drawing/2014/main" id="{66559CD2-906A-EA8B-410E-83D2551D063A}"/>
              </a:ext>
            </a:extLst>
          </p:cNvPr>
          <p:cNvSpPr txBox="1"/>
          <p:nvPr/>
        </p:nvSpPr>
        <p:spPr>
          <a:xfrm>
            <a:off x="789354" y="3676918"/>
            <a:ext cx="7299569" cy="584775"/>
          </a:xfrm>
          <a:prstGeom prst="rect">
            <a:avLst/>
          </a:prstGeom>
          <a:noFill/>
        </p:spPr>
        <p:txBody>
          <a:bodyPr wrap="square" rtlCol="0">
            <a:spAutoFit/>
          </a:bodyPr>
          <a:lstStyle/>
          <a:p>
            <a:r>
              <a:rPr lang="en-US" sz="3200" dirty="0"/>
              <a:t>What Are The Types Of Wireless Security:</a:t>
            </a:r>
          </a:p>
        </p:txBody>
      </p:sp>
      <p:sp>
        <p:nvSpPr>
          <p:cNvPr id="7" name="TextBox 6">
            <a:extLst>
              <a:ext uri="{FF2B5EF4-FFF2-40B4-BE49-F238E27FC236}">
                <a16:creationId xmlns:a16="http://schemas.microsoft.com/office/drawing/2014/main" id="{10B35D27-ACEF-CC6C-31E0-04E6F8DF73E8}"/>
              </a:ext>
            </a:extLst>
          </p:cNvPr>
          <p:cNvSpPr txBox="1"/>
          <p:nvPr/>
        </p:nvSpPr>
        <p:spPr>
          <a:xfrm>
            <a:off x="2942493" y="4618892"/>
            <a:ext cx="4224216" cy="1200329"/>
          </a:xfrm>
          <a:prstGeom prst="rect">
            <a:avLst/>
          </a:prstGeom>
          <a:noFill/>
        </p:spPr>
        <p:txBody>
          <a:bodyPr wrap="square" rtlCol="0">
            <a:spAutoFit/>
          </a:bodyPr>
          <a:lstStyle/>
          <a:p>
            <a:pPr algn="l">
              <a:buFont typeface="Arial" panose="020B0604020202020204" pitchFamily="34" charset="0"/>
              <a:buChar char="•"/>
            </a:pPr>
            <a:r>
              <a:rPr lang="en-US" sz="1800" b="0" i="0" dirty="0">
                <a:effectLst/>
                <a:latin typeface="Roboto" panose="02000000000000000000" pitchFamily="2" charset="0"/>
              </a:rPr>
              <a:t>  Wired Equivalent Privacy (WEP)</a:t>
            </a:r>
          </a:p>
          <a:p>
            <a:pPr algn="l">
              <a:buFont typeface="Arial" panose="020B0604020202020204" pitchFamily="34" charset="0"/>
              <a:buChar char="•"/>
            </a:pPr>
            <a:r>
              <a:rPr lang="en-US" sz="1800" b="0" i="0" dirty="0">
                <a:effectLst/>
                <a:latin typeface="Roboto" panose="02000000000000000000" pitchFamily="2" charset="0"/>
              </a:rPr>
              <a:t>  Wi-Fi Protected Access (WPA)</a:t>
            </a:r>
          </a:p>
          <a:p>
            <a:pPr algn="l">
              <a:buFont typeface="Arial" panose="020B0604020202020204" pitchFamily="34" charset="0"/>
              <a:buChar char="•"/>
            </a:pPr>
            <a:r>
              <a:rPr lang="en-US" sz="1800" b="0" i="0" dirty="0">
                <a:effectLst/>
                <a:latin typeface="Roboto" panose="02000000000000000000" pitchFamily="2" charset="0"/>
              </a:rPr>
              <a:t>  Wi-Fi Protected Access 2 (WPA 2)</a:t>
            </a:r>
          </a:p>
          <a:p>
            <a:pPr algn="l">
              <a:buFont typeface="Arial" panose="020B0604020202020204" pitchFamily="34" charset="0"/>
              <a:buChar char="•"/>
            </a:pPr>
            <a:r>
              <a:rPr lang="en-US" sz="1800" b="0" i="0" dirty="0">
                <a:effectLst/>
                <a:latin typeface="Roboto" panose="02000000000000000000" pitchFamily="2" charset="0"/>
              </a:rPr>
              <a:t>  Wi-Fi Protected Access 3 (WPA 3)</a:t>
            </a:r>
            <a:endParaRPr lang="en-IN" dirty="0"/>
          </a:p>
        </p:txBody>
      </p:sp>
    </p:spTree>
    <p:extLst>
      <p:ext uri="{BB962C8B-B14F-4D97-AF65-F5344CB8AC3E}">
        <p14:creationId xmlns:p14="http://schemas.microsoft.com/office/powerpoint/2010/main" val="270150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78555B-998A-586D-6CCF-08040BADA8B3}"/>
              </a:ext>
            </a:extLst>
          </p:cNvPr>
          <p:cNvSpPr txBox="1"/>
          <p:nvPr/>
        </p:nvSpPr>
        <p:spPr>
          <a:xfrm>
            <a:off x="765907" y="898769"/>
            <a:ext cx="7323016" cy="584775"/>
          </a:xfrm>
          <a:prstGeom prst="rect">
            <a:avLst/>
          </a:prstGeom>
          <a:noFill/>
        </p:spPr>
        <p:txBody>
          <a:bodyPr wrap="square" rtlCol="0">
            <a:spAutoFit/>
          </a:bodyPr>
          <a:lstStyle/>
          <a:p>
            <a:r>
              <a:rPr lang="en-IN" sz="3200" b="0" i="0" cap="all" dirty="0">
                <a:effectLst/>
                <a:latin typeface="Roboto" panose="02000000000000000000" pitchFamily="2" charset="0"/>
              </a:rPr>
              <a:t>WIRED EQUIVALENT PRIVACY (WEP) : </a:t>
            </a:r>
          </a:p>
        </p:txBody>
      </p:sp>
      <p:sp>
        <p:nvSpPr>
          <p:cNvPr id="5" name="TextBox 4">
            <a:extLst>
              <a:ext uri="{FF2B5EF4-FFF2-40B4-BE49-F238E27FC236}">
                <a16:creationId xmlns:a16="http://schemas.microsoft.com/office/drawing/2014/main" id="{2D089F33-526A-3334-1B3D-8995D71AC896}"/>
              </a:ext>
            </a:extLst>
          </p:cNvPr>
          <p:cNvSpPr txBox="1"/>
          <p:nvPr/>
        </p:nvSpPr>
        <p:spPr>
          <a:xfrm>
            <a:off x="3079263" y="2288661"/>
            <a:ext cx="6627446" cy="923330"/>
          </a:xfrm>
          <a:prstGeom prst="rect">
            <a:avLst/>
          </a:prstGeom>
          <a:noFill/>
        </p:spPr>
        <p:txBody>
          <a:bodyPr wrap="square" rtlCol="0">
            <a:spAutoFit/>
          </a:bodyPr>
          <a:lstStyle/>
          <a:p>
            <a:r>
              <a:rPr lang="en-US" b="0" i="0" dirty="0">
                <a:effectLst/>
                <a:latin typeface="Roboto" panose="02000000000000000000" pitchFamily="2" charset="0"/>
              </a:rPr>
              <a:t>Wired Equivalent Privacy (WEP) is the first security protocol ever put in practice. Designed in 1997, it has become obsolete but is still used in modern times with older devices.</a:t>
            </a:r>
            <a:endParaRPr lang="en-IN" dirty="0"/>
          </a:p>
        </p:txBody>
      </p:sp>
      <p:sp>
        <p:nvSpPr>
          <p:cNvPr id="6" name="TextBox 5">
            <a:extLst>
              <a:ext uri="{FF2B5EF4-FFF2-40B4-BE49-F238E27FC236}">
                <a16:creationId xmlns:a16="http://schemas.microsoft.com/office/drawing/2014/main" id="{8A6F725B-A2F1-F069-7A7D-8DFBB9EB6EA0}"/>
              </a:ext>
            </a:extLst>
          </p:cNvPr>
          <p:cNvSpPr txBox="1"/>
          <p:nvPr/>
        </p:nvSpPr>
        <p:spPr>
          <a:xfrm>
            <a:off x="3079263" y="4017108"/>
            <a:ext cx="6627446" cy="1477328"/>
          </a:xfrm>
          <a:prstGeom prst="rect">
            <a:avLst/>
          </a:prstGeom>
          <a:noFill/>
        </p:spPr>
        <p:txBody>
          <a:bodyPr wrap="square" rtlCol="0">
            <a:spAutoFit/>
          </a:bodyPr>
          <a:lstStyle/>
          <a:p>
            <a:r>
              <a:rPr lang="en-US" b="0" i="0" dirty="0">
                <a:effectLst/>
                <a:latin typeface="Roboto" panose="02000000000000000000" pitchFamily="2" charset="0"/>
              </a:rPr>
              <a:t>WEP uses a data encryption scheme that is based on a combination of user- and system-generated key values. However, it is widely known that WEP is the least secure network type as hackers have developed tactics of reverse-engineering and cracking the encryption system.</a:t>
            </a:r>
            <a:endParaRPr lang="en-IN" dirty="0"/>
          </a:p>
        </p:txBody>
      </p:sp>
    </p:spTree>
    <p:extLst>
      <p:ext uri="{BB962C8B-B14F-4D97-AF65-F5344CB8AC3E}">
        <p14:creationId xmlns:p14="http://schemas.microsoft.com/office/powerpoint/2010/main" val="207075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6644A-BE8C-3FFC-FD72-2C60756AC5DC}"/>
              </a:ext>
            </a:extLst>
          </p:cNvPr>
          <p:cNvSpPr txBox="1"/>
          <p:nvPr/>
        </p:nvSpPr>
        <p:spPr>
          <a:xfrm>
            <a:off x="742462" y="742462"/>
            <a:ext cx="7033846" cy="584775"/>
          </a:xfrm>
          <a:prstGeom prst="rect">
            <a:avLst/>
          </a:prstGeom>
          <a:noFill/>
        </p:spPr>
        <p:txBody>
          <a:bodyPr wrap="square" rtlCol="0">
            <a:spAutoFit/>
          </a:bodyPr>
          <a:lstStyle/>
          <a:p>
            <a:r>
              <a:rPr lang="en-IN" sz="3200" b="0" i="0" cap="all" dirty="0">
                <a:effectLst/>
                <a:latin typeface="Roboto" panose="02000000000000000000" pitchFamily="2" charset="0"/>
              </a:rPr>
              <a:t>WI-FI PROTECTED ACCESS (WPA) : </a:t>
            </a:r>
          </a:p>
        </p:txBody>
      </p:sp>
      <p:sp>
        <p:nvSpPr>
          <p:cNvPr id="3" name="TextBox 2">
            <a:extLst>
              <a:ext uri="{FF2B5EF4-FFF2-40B4-BE49-F238E27FC236}">
                <a16:creationId xmlns:a16="http://schemas.microsoft.com/office/drawing/2014/main" id="{BEE7F2B9-840C-650F-B9AB-811D68EEA219}"/>
              </a:ext>
            </a:extLst>
          </p:cNvPr>
          <p:cNvSpPr txBox="1"/>
          <p:nvPr/>
        </p:nvSpPr>
        <p:spPr>
          <a:xfrm>
            <a:off x="3055815" y="2141415"/>
            <a:ext cx="6080370" cy="1477328"/>
          </a:xfrm>
          <a:prstGeom prst="rect">
            <a:avLst/>
          </a:prstGeom>
          <a:noFill/>
        </p:spPr>
        <p:txBody>
          <a:bodyPr wrap="square" rtlCol="0">
            <a:spAutoFit/>
          </a:bodyPr>
          <a:lstStyle/>
          <a:p>
            <a:r>
              <a:rPr lang="en-US" b="0" i="0" dirty="0">
                <a:effectLst/>
                <a:latin typeface="Roboto" panose="02000000000000000000" pitchFamily="2" charset="0"/>
              </a:rPr>
              <a:t>Wi-Fi Protected Access (WPA) was developed to deal with the flaws that were found with the WEP protocol. WPA offers features such as the Temporal Key Integrity Protocol (TKIP) which was a dynamic 128-bit key that was harder to break into than WEP’s static, unchanging key.</a:t>
            </a:r>
            <a:endParaRPr lang="en-IN" dirty="0"/>
          </a:p>
        </p:txBody>
      </p:sp>
      <p:sp>
        <p:nvSpPr>
          <p:cNvPr id="4" name="TextBox 3">
            <a:extLst>
              <a:ext uri="{FF2B5EF4-FFF2-40B4-BE49-F238E27FC236}">
                <a16:creationId xmlns:a16="http://schemas.microsoft.com/office/drawing/2014/main" id="{C9592DCA-9667-9610-3A12-6C039C34A35C}"/>
              </a:ext>
            </a:extLst>
          </p:cNvPr>
          <p:cNvSpPr txBox="1"/>
          <p:nvPr/>
        </p:nvSpPr>
        <p:spPr>
          <a:xfrm>
            <a:off x="3055815" y="4432921"/>
            <a:ext cx="6080370" cy="1200329"/>
          </a:xfrm>
          <a:prstGeom prst="rect">
            <a:avLst/>
          </a:prstGeom>
          <a:noFill/>
        </p:spPr>
        <p:txBody>
          <a:bodyPr wrap="square" rtlCol="0">
            <a:spAutoFit/>
          </a:bodyPr>
          <a:lstStyle/>
          <a:p>
            <a:r>
              <a:rPr lang="en-US" b="0" i="0" dirty="0">
                <a:effectLst/>
                <a:latin typeface="Roboto" panose="02000000000000000000" pitchFamily="2" charset="0"/>
              </a:rPr>
              <a:t>It also introduced the Message Integrity Check, which scanned for any altered packets sent by hackers, the Temporal Key Integrity Protocol (TKIP), and the pre-shared key (PSK), among others, for encryption.</a:t>
            </a:r>
            <a:endParaRPr lang="en-IN" dirty="0"/>
          </a:p>
        </p:txBody>
      </p:sp>
    </p:spTree>
    <p:extLst>
      <p:ext uri="{BB962C8B-B14F-4D97-AF65-F5344CB8AC3E}">
        <p14:creationId xmlns:p14="http://schemas.microsoft.com/office/powerpoint/2010/main" val="416529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7BEA4E-426B-6ACF-DAB1-2CF6BE198056}"/>
              </a:ext>
            </a:extLst>
          </p:cNvPr>
          <p:cNvSpPr txBox="1"/>
          <p:nvPr/>
        </p:nvSpPr>
        <p:spPr>
          <a:xfrm>
            <a:off x="765908" y="844062"/>
            <a:ext cx="7377723" cy="584775"/>
          </a:xfrm>
          <a:prstGeom prst="rect">
            <a:avLst/>
          </a:prstGeom>
          <a:noFill/>
        </p:spPr>
        <p:txBody>
          <a:bodyPr wrap="square" rtlCol="0">
            <a:spAutoFit/>
          </a:bodyPr>
          <a:lstStyle/>
          <a:p>
            <a:r>
              <a:rPr lang="en-US" sz="3200" b="0" i="0" cap="all" dirty="0">
                <a:effectLst/>
                <a:latin typeface="Roboto" panose="02000000000000000000" pitchFamily="2" charset="0"/>
              </a:rPr>
              <a:t>WI-FI PROTECTED ACCESS 2 (WPA2)</a:t>
            </a:r>
            <a:r>
              <a:rPr lang="en-IN" sz="3200" b="0" i="0" cap="all" dirty="0">
                <a:effectLst/>
                <a:latin typeface="Roboto" panose="02000000000000000000" pitchFamily="2" charset="0"/>
              </a:rPr>
              <a:t> :</a:t>
            </a:r>
            <a:endParaRPr lang="en-US" sz="3200" b="0" i="0" cap="all" dirty="0">
              <a:effectLst/>
              <a:latin typeface="Roboto" panose="02000000000000000000" pitchFamily="2" charset="0"/>
            </a:endParaRPr>
          </a:p>
        </p:txBody>
      </p:sp>
      <p:sp>
        <p:nvSpPr>
          <p:cNvPr id="3" name="TextBox 2">
            <a:extLst>
              <a:ext uri="{FF2B5EF4-FFF2-40B4-BE49-F238E27FC236}">
                <a16:creationId xmlns:a16="http://schemas.microsoft.com/office/drawing/2014/main" id="{0D8429D9-5574-D1A9-20D4-EDFFC7C40009}"/>
              </a:ext>
            </a:extLst>
          </p:cNvPr>
          <p:cNvSpPr txBox="1"/>
          <p:nvPr/>
        </p:nvSpPr>
        <p:spPr>
          <a:xfrm>
            <a:off x="3102708" y="2110154"/>
            <a:ext cx="6385169" cy="1477328"/>
          </a:xfrm>
          <a:prstGeom prst="rect">
            <a:avLst/>
          </a:prstGeom>
          <a:noFill/>
        </p:spPr>
        <p:txBody>
          <a:bodyPr wrap="square" rtlCol="0">
            <a:spAutoFit/>
          </a:bodyPr>
          <a:lstStyle/>
          <a:p>
            <a:r>
              <a:rPr lang="en-US" b="0" i="0" dirty="0">
                <a:effectLst/>
                <a:latin typeface="Roboto" panose="02000000000000000000" pitchFamily="2" charset="0"/>
              </a:rPr>
              <a:t>In 2004, WPA2 brought significant changes and more features to the wireless security gambit. WPA2 replaced TKIP with the Counter Mode Cipher Block Chaining Message Authentication Code Protocol (CCMP) which is a far superior encryption tool.</a:t>
            </a:r>
            <a:endParaRPr lang="en-IN" dirty="0"/>
          </a:p>
        </p:txBody>
      </p:sp>
      <p:sp>
        <p:nvSpPr>
          <p:cNvPr id="4" name="TextBox 3">
            <a:extLst>
              <a:ext uri="{FF2B5EF4-FFF2-40B4-BE49-F238E27FC236}">
                <a16:creationId xmlns:a16="http://schemas.microsoft.com/office/drawing/2014/main" id="{C0552021-BF15-68F4-BA50-C657D9DD3426}"/>
              </a:ext>
            </a:extLst>
          </p:cNvPr>
          <p:cNvSpPr txBox="1"/>
          <p:nvPr/>
        </p:nvSpPr>
        <p:spPr>
          <a:xfrm>
            <a:off x="3102707" y="4268799"/>
            <a:ext cx="6385169" cy="923330"/>
          </a:xfrm>
          <a:prstGeom prst="rect">
            <a:avLst/>
          </a:prstGeom>
          <a:noFill/>
        </p:spPr>
        <p:txBody>
          <a:bodyPr wrap="square" rtlCol="0">
            <a:spAutoFit/>
          </a:bodyPr>
          <a:lstStyle/>
          <a:p>
            <a:r>
              <a:rPr lang="en-US" b="0" i="0" dirty="0">
                <a:effectLst/>
                <a:latin typeface="Roboto" panose="02000000000000000000" pitchFamily="2" charset="0"/>
              </a:rPr>
              <a:t>WPA2 has been the industry standard since its inception, on March 13, 2006, the Wi-Fi Alliance stated that all future devices with the Wi-Fi trademark had to use WPA2.</a:t>
            </a:r>
            <a:endParaRPr lang="en-IN" dirty="0"/>
          </a:p>
        </p:txBody>
      </p:sp>
    </p:spTree>
    <p:extLst>
      <p:ext uri="{BB962C8B-B14F-4D97-AF65-F5344CB8AC3E}">
        <p14:creationId xmlns:p14="http://schemas.microsoft.com/office/powerpoint/2010/main" val="121350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0F0D9-4920-F37B-F345-77261C9D311F}"/>
              </a:ext>
            </a:extLst>
          </p:cNvPr>
          <p:cNvSpPr txBox="1"/>
          <p:nvPr/>
        </p:nvSpPr>
        <p:spPr>
          <a:xfrm>
            <a:off x="687754" y="656492"/>
            <a:ext cx="7705969" cy="584775"/>
          </a:xfrm>
          <a:prstGeom prst="rect">
            <a:avLst/>
          </a:prstGeom>
          <a:noFill/>
        </p:spPr>
        <p:txBody>
          <a:bodyPr wrap="square" rtlCol="0">
            <a:spAutoFit/>
          </a:bodyPr>
          <a:lstStyle/>
          <a:p>
            <a:r>
              <a:rPr lang="en-IN" sz="3200" b="0" i="0" dirty="0">
                <a:effectLst/>
                <a:latin typeface="Roboto" panose="02000000000000000000" pitchFamily="2" charset="0"/>
              </a:rPr>
              <a:t>WPA2-PSK :</a:t>
            </a:r>
          </a:p>
        </p:txBody>
      </p:sp>
      <p:sp>
        <p:nvSpPr>
          <p:cNvPr id="3" name="TextBox 2">
            <a:extLst>
              <a:ext uri="{FF2B5EF4-FFF2-40B4-BE49-F238E27FC236}">
                <a16:creationId xmlns:a16="http://schemas.microsoft.com/office/drawing/2014/main" id="{58C3ED24-56DB-D893-2E87-0AAE46423E58}"/>
              </a:ext>
            </a:extLst>
          </p:cNvPr>
          <p:cNvSpPr txBox="1"/>
          <p:nvPr/>
        </p:nvSpPr>
        <p:spPr>
          <a:xfrm>
            <a:off x="2063262" y="1695938"/>
            <a:ext cx="7573107" cy="1754326"/>
          </a:xfrm>
          <a:prstGeom prst="rect">
            <a:avLst/>
          </a:prstGeom>
          <a:noFill/>
        </p:spPr>
        <p:txBody>
          <a:bodyPr wrap="square" rtlCol="0">
            <a:spAutoFit/>
          </a:bodyPr>
          <a:lstStyle/>
          <a:p>
            <a:r>
              <a:rPr lang="en-US" b="0" i="0" dirty="0">
                <a:effectLst/>
                <a:latin typeface="Roboto" panose="02000000000000000000" pitchFamily="2" charset="0"/>
              </a:rPr>
              <a:t>WPA2-PSK (Pre-Shared Key) requires a single password to get on the wireless network. It’s generally accepted that a single password to access Wi-Fi is safe but only as much as you trust those using it. A major vulnerability comes from the potential damage done when login credentials get placed in the wrong hands. That is why this protocol is most often used for a residential or open Wi-Fi network.</a:t>
            </a:r>
            <a:endParaRPr lang="en-IN" dirty="0"/>
          </a:p>
        </p:txBody>
      </p:sp>
      <p:sp>
        <p:nvSpPr>
          <p:cNvPr id="4" name="TextBox 3">
            <a:extLst>
              <a:ext uri="{FF2B5EF4-FFF2-40B4-BE49-F238E27FC236}">
                <a16:creationId xmlns:a16="http://schemas.microsoft.com/office/drawing/2014/main" id="{5ECE9AB2-A398-87AE-862C-5D2C6784B690}"/>
              </a:ext>
            </a:extLst>
          </p:cNvPr>
          <p:cNvSpPr txBox="1"/>
          <p:nvPr/>
        </p:nvSpPr>
        <p:spPr>
          <a:xfrm>
            <a:off x="2063262" y="4007900"/>
            <a:ext cx="7768492" cy="2031325"/>
          </a:xfrm>
          <a:prstGeom prst="rect">
            <a:avLst/>
          </a:prstGeom>
          <a:noFill/>
        </p:spPr>
        <p:txBody>
          <a:bodyPr wrap="square" rtlCol="0">
            <a:spAutoFit/>
          </a:bodyPr>
          <a:lstStyle/>
          <a:p>
            <a:r>
              <a:rPr lang="en-US" b="0" i="0" dirty="0">
                <a:effectLst/>
                <a:latin typeface="Roboto" panose="02000000000000000000" pitchFamily="2" charset="0"/>
              </a:rPr>
              <a:t>To encrypt a network with WPA2-PSK you provide your router not with an encryption key, but rather with a plain-English passphrase between 8 and 63 characters long. Using CCMP, that passphrase, along with the network SSID, is used to generate unique encryption keys for each wireless client. And those encryption keys are constantly changed. Although WEP also supports passphrases, it does so only as a way to more easily create static keys, which are usually composed of the hex characters 0-9 and A-F.</a:t>
            </a:r>
            <a:endParaRPr lang="en-IN" dirty="0"/>
          </a:p>
        </p:txBody>
      </p:sp>
    </p:spTree>
    <p:extLst>
      <p:ext uri="{BB962C8B-B14F-4D97-AF65-F5344CB8AC3E}">
        <p14:creationId xmlns:p14="http://schemas.microsoft.com/office/powerpoint/2010/main" val="47572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4C8E4-C229-2FD6-4D04-4B1C739B596D}"/>
              </a:ext>
            </a:extLst>
          </p:cNvPr>
          <p:cNvSpPr txBox="1"/>
          <p:nvPr/>
        </p:nvSpPr>
        <p:spPr>
          <a:xfrm>
            <a:off x="726831" y="742462"/>
            <a:ext cx="7995138" cy="584775"/>
          </a:xfrm>
          <a:prstGeom prst="rect">
            <a:avLst/>
          </a:prstGeom>
          <a:noFill/>
        </p:spPr>
        <p:txBody>
          <a:bodyPr wrap="square" rtlCol="0">
            <a:spAutoFit/>
          </a:bodyPr>
          <a:lstStyle/>
          <a:p>
            <a:r>
              <a:rPr lang="en-IN" sz="3200" b="0" i="0" dirty="0">
                <a:effectLst/>
                <a:latin typeface="Roboto" panose="02000000000000000000" pitchFamily="2" charset="0"/>
              </a:rPr>
              <a:t>WPA2-Enterprise :</a:t>
            </a:r>
          </a:p>
        </p:txBody>
      </p:sp>
      <p:sp>
        <p:nvSpPr>
          <p:cNvPr id="3" name="TextBox 2">
            <a:extLst>
              <a:ext uri="{FF2B5EF4-FFF2-40B4-BE49-F238E27FC236}">
                <a16:creationId xmlns:a16="http://schemas.microsoft.com/office/drawing/2014/main" id="{EDA4ABC1-15D8-55E7-7C71-75299F45ED45}"/>
              </a:ext>
            </a:extLst>
          </p:cNvPr>
          <p:cNvSpPr txBox="1"/>
          <p:nvPr/>
        </p:nvSpPr>
        <p:spPr>
          <a:xfrm>
            <a:off x="2289908" y="2086708"/>
            <a:ext cx="6963507" cy="1477328"/>
          </a:xfrm>
          <a:prstGeom prst="rect">
            <a:avLst/>
          </a:prstGeom>
          <a:noFill/>
        </p:spPr>
        <p:txBody>
          <a:bodyPr wrap="square" rtlCol="0">
            <a:spAutoFit/>
          </a:bodyPr>
          <a:lstStyle/>
          <a:p>
            <a:r>
              <a:rPr lang="en-US" b="0" i="0" dirty="0">
                <a:effectLst/>
                <a:latin typeface="Roboto" panose="02000000000000000000" pitchFamily="2" charset="0"/>
              </a:rPr>
              <a:t>WPA2-Enterprise requires a RADIUS </a:t>
            </a:r>
            <a:r>
              <a:rPr lang="en-US" b="0" i="0" dirty="0">
                <a:effectLst/>
                <a:latin typeface="arial" panose="020B0604020202020204" pitchFamily="34" charset="0"/>
              </a:rPr>
              <a:t>(Remote Authentication Dial-In User Service)</a:t>
            </a:r>
            <a:r>
              <a:rPr lang="en-US" b="0" i="0" dirty="0">
                <a:solidFill>
                  <a:srgbClr val="C1BCB4"/>
                </a:solidFill>
                <a:effectLst/>
                <a:latin typeface="arial" panose="020B0604020202020204" pitchFamily="34" charset="0"/>
              </a:rPr>
              <a:t> </a:t>
            </a:r>
            <a:r>
              <a:rPr lang="en-US" b="0" i="0" dirty="0">
                <a:effectLst/>
                <a:latin typeface="Roboto" panose="02000000000000000000" pitchFamily="2" charset="0"/>
              </a:rPr>
              <a:t>server, which handles the task of authenticating network user’s access. The actual authentication process is based on the 802.1X policy and comes in several different systems labeled </a:t>
            </a:r>
            <a:r>
              <a:rPr lang="en-IN" sz="1800" b="0" i="0" kern="1200" dirty="0">
                <a:solidFill>
                  <a:srgbClr val="FFFFFF"/>
                </a:solidFill>
                <a:effectLst/>
                <a:latin typeface="arial" panose="020B0604020202020204" pitchFamily="34" charset="0"/>
                <a:ea typeface="+mn-ea"/>
                <a:cs typeface="+mn-cs"/>
              </a:rPr>
              <a:t>EAP</a:t>
            </a:r>
            <a:r>
              <a:rPr lang="en-IN" b="0" i="0" dirty="0">
                <a:effectLst/>
                <a:latin typeface="arial" panose="020B0604020202020204" pitchFamily="34" charset="0"/>
              </a:rPr>
              <a:t>(</a:t>
            </a:r>
            <a:r>
              <a:rPr lang="en-IN" sz="1800" b="0" i="0" kern="1200" dirty="0">
                <a:solidFill>
                  <a:srgbClr val="FFFFFF"/>
                </a:solidFill>
                <a:effectLst/>
                <a:latin typeface="arial" panose="020B0604020202020204" pitchFamily="34" charset="0"/>
                <a:ea typeface="+mn-ea"/>
                <a:cs typeface="+mn-cs"/>
              </a:rPr>
              <a:t>Extensible Authentication Protocol</a:t>
            </a:r>
            <a:r>
              <a:rPr lang="en-IN" b="0" i="0" dirty="0">
                <a:effectLst/>
                <a:latin typeface="arial" panose="020B0604020202020204" pitchFamily="34" charset="0"/>
              </a:rPr>
              <a:t>)</a:t>
            </a:r>
            <a:r>
              <a:rPr lang="en-US" b="0" i="0" dirty="0">
                <a:effectLst/>
                <a:latin typeface="Roboto" panose="02000000000000000000" pitchFamily="2" charset="0"/>
              </a:rPr>
              <a:t>.</a:t>
            </a:r>
            <a:endParaRPr lang="en-IN" dirty="0"/>
          </a:p>
        </p:txBody>
      </p:sp>
      <p:sp>
        <p:nvSpPr>
          <p:cNvPr id="4" name="TextBox 3">
            <a:extLst>
              <a:ext uri="{FF2B5EF4-FFF2-40B4-BE49-F238E27FC236}">
                <a16:creationId xmlns:a16="http://schemas.microsoft.com/office/drawing/2014/main" id="{B0464860-DB8A-A255-B26F-A79FAE97CD24}"/>
              </a:ext>
            </a:extLst>
          </p:cNvPr>
          <p:cNvSpPr txBox="1"/>
          <p:nvPr/>
        </p:nvSpPr>
        <p:spPr>
          <a:xfrm>
            <a:off x="2289907" y="4189045"/>
            <a:ext cx="6963507" cy="1200329"/>
          </a:xfrm>
          <a:prstGeom prst="rect">
            <a:avLst/>
          </a:prstGeom>
          <a:noFill/>
        </p:spPr>
        <p:txBody>
          <a:bodyPr wrap="square" rtlCol="0">
            <a:spAutoFit/>
          </a:bodyPr>
          <a:lstStyle/>
          <a:p>
            <a:r>
              <a:rPr lang="en-US" b="0" i="0" dirty="0">
                <a:effectLst/>
                <a:latin typeface="Roboto" panose="02000000000000000000" pitchFamily="2" charset="0"/>
              </a:rPr>
              <a:t>There are just a few components that are needed to make WPA2-Enterprise work. Realistically, if you already have access points and some spare server space, you possess all the hardware needed to make it happen.</a:t>
            </a:r>
            <a:endParaRPr lang="en-IN" dirty="0"/>
          </a:p>
        </p:txBody>
      </p:sp>
    </p:spTree>
    <p:extLst>
      <p:ext uri="{BB962C8B-B14F-4D97-AF65-F5344CB8AC3E}">
        <p14:creationId xmlns:p14="http://schemas.microsoft.com/office/powerpoint/2010/main" val="621818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tf89606788_win32</Template>
  <TotalTime>543</TotalTime>
  <Words>2353</Words>
  <Application>Microsoft Office PowerPoint</Application>
  <PresentationFormat>Widescreen</PresentationFormat>
  <Paragraphs>119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vt:lpstr>
      <vt:lpstr>Calibri</vt:lpstr>
      <vt:lpstr>Calibri Light</vt:lpstr>
      <vt:lpstr>Open Sans</vt:lpstr>
      <vt:lpstr>Roboto</vt:lpstr>
      <vt:lpstr>Celestial</vt:lpstr>
      <vt:lpstr>Wireless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security</dc:title>
  <dc:creator>rahulkatinni@gmail.com</dc:creator>
  <cp:lastModifiedBy>rahulkatinni@gmail.com</cp:lastModifiedBy>
  <cp:revision>6</cp:revision>
  <dcterms:created xsi:type="dcterms:W3CDTF">2022-09-02T16:23:48Z</dcterms:created>
  <dcterms:modified xsi:type="dcterms:W3CDTF">2022-09-22T20:41:41Z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