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hitha Gollamudi" userId="b81406f441fd9d66" providerId="LiveId" clId="{DA1CC544-945A-4D14-BA8F-C6E860399B2A}"/>
    <pc:docChg chg="undo custSel modSld sldOrd">
      <pc:chgData name="Samhitha Gollamudi" userId="b81406f441fd9d66" providerId="LiveId" clId="{DA1CC544-945A-4D14-BA8F-C6E860399B2A}" dt="2022-08-31T18:49:34.712" v="235"/>
      <pc:docMkLst>
        <pc:docMk/>
      </pc:docMkLst>
      <pc:sldChg chg="modSp mod">
        <pc:chgData name="Samhitha Gollamudi" userId="b81406f441fd9d66" providerId="LiveId" clId="{DA1CC544-945A-4D14-BA8F-C6E860399B2A}" dt="2022-08-31T18:31:13.603" v="120" actId="20577"/>
        <pc:sldMkLst>
          <pc:docMk/>
          <pc:sldMk cId="3558320505" sldId="256"/>
        </pc:sldMkLst>
        <pc:spChg chg="mod">
          <ac:chgData name="Samhitha Gollamudi" userId="b81406f441fd9d66" providerId="LiveId" clId="{DA1CC544-945A-4D14-BA8F-C6E860399B2A}" dt="2022-08-31T18:29:43.996" v="105" actId="207"/>
          <ac:spMkLst>
            <pc:docMk/>
            <pc:sldMk cId="3558320505" sldId="256"/>
            <ac:spMk id="2" creationId="{B2EEFB9B-48E3-D344-0DDE-996F08CF4BC4}"/>
          </ac:spMkLst>
        </pc:spChg>
        <pc:spChg chg="mod">
          <ac:chgData name="Samhitha Gollamudi" userId="b81406f441fd9d66" providerId="LiveId" clId="{DA1CC544-945A-4D14-BA8F-C6E860399B2A}" dt="2022-08-31T18:31:13.603" v="120" actId="20577"/>
          <ac:spMkLst>
            <pc:docMk/>
            <pc:sldMk cId="3558320505" sldId="256"/>
            <ac:spMk id="3" creationId="{A2EA1241-F092-C3EE-6731-56B083567D98}"/>
          </ac:spMkLst>
        </pc:spChg>
      </pc:sldChg>
      <pc:sldChg chg="modSp mod">
        <pc:chgData name="Samhitha Gollamudi" userId="b81406f441fd9d66" providerId="LiveId" clId="{DA1CC544-945A-4D14-BA8F-C6E860399B2A}" dt="2022-08-31T18:30:33.953" v="108" actId="20577"/>
        <pc:sldMkLst>
          <pc:docMk/>
          <pc:sldMk cId="282832907" sldId="257"/>
        </pc:sldMkLst>
        <pc:spChg chg="mod">
          <ac:chgData name="Samhitha Gollamudi" userId="b81406f441fd9d66" providerId="LiveId" clId="{DA1CC544-945A-4D14-BA8F-C6E860399B2A}" dt="2022-08-31T18:30:33.953" v="108" actId="20577"/>
          <ac:spMkLst>
            <pc:docMk/>
            <pc:sldMk cId="282832907" sldId="257"/>
            <ac:spMk id="2" creationId="{A67732C4-6D06-8404-8C91-7FC8DEAFE405}"/>
          </ac:spMkLst>
        </pc:spChg>
        <pc:spChg chg="mod">
          <ac:chgData name="Samhitha Gollamudi" userId="b81406f441fd9d66" providerId="LiveId" clId="{DA1CC544-945A-4D14-BA8F-C6E860399B2A}" dt="2022-08-31T18:29:15.927" v="104" actId="255"/>
          <ac:spMkLst>
            <pc:docMk/>
            <pc:sldMk cId="282832907" sldId="257"/>
            <ac:spMk id="4" creationId="{07E14980-056C-EFD7-8B01-06DDCF31A1F5}"/>
          </ac:spMkLst>
        </pc:spChg>
      </pc:sldChg>
      <pc:sldChg chg="addSp delSp modSp mod">
        <pc:chgData name="Samhitha Gollamudi" userId="b81406f441fd9d66" providerId="LiveId" clId="{DA1CC544-945A-4D14-BA8F-C6E860399B2A}" dt="2022-08-31T18:43:34.104" v="136"/>
        <pc:sldMkLst>
          <pc:docMk/>
          <pc:sldMk cId="1136669009" sldId="258"/>
        </pc:sldMkLst>
        <pc:spChg chg="mod">
          <ac:chgData name="Samhitha Gollamudi" userId="b81406f441fd9d66" providerId="LiveId" clId="{DA1CC544-945A-4D14-BA8F-C6E860399B2A}" dt="2022-08-31T18:27:19.977" v="96" actId="207"/>
          <ac:spMkLst>
            <pc:docMk/>
            <pc:sldMk cId="1136669009" sldId="258"/>
            <ac:spMk id="2" creationId="{233B67B3-934E-8CDB-5936-BC36EE801FB0}"/>
          </ac:spMkLst>
        </pc:spChg>
        <pc:spChg chg="mod">
          <ac:chgData name="Samhitha Gollamudi" userId="b81406f441fd9d66" providerId="LiveId" clId="{DA1CC544-945A-4D14-BA8F-C6E860399B2A}" dt="2022-08-31T18:34:42.077" v="133" actId="20577"/>
          <ac:spMkLst>
            <pc:docMk/>
            <pc:sldMk cId="1136669009" sldId="258"/>
            <ac:spMk id="3" creationId="{BC66FB91-CAC6-9011-399F-36CF8A208B0B}"/>
          </ac:spMkLst>
        </pc:spChg>
        <pc:spChg chg="add del mod">
          <ac:chgData name="Samhitha Gollamudi" userId="b81406f441fd9d66" providerId="LiveId" clId="{DA1CC544-945A-4D14-BA8F-C6E860399B2A}" dt="2022-08-31T18:43:34.104" v="136"/>
          <ac:spMkLst>
            <pc:docMk/>
            <pc:sldMk cId="1136669009" sldId="258"/>
            <ac:spMk id="4" creationId="{F5A97943-C5F7-3793-89F0-E6D0A0AD9B55}"/>
          </ac:spMkLst>
        </pc:spChg>
      </pc:sldChg>
      <pc:sldChg chg="modSp mod">
        <pc:chgData name="Samhitha Gollamudi" userId="b81406f441fd9d66" providerId="LiveId" clId="{DA1CC544-945A-4D14-BA8F-C6E860399B2A}" dt="2022-08-31T18:45:42.942" v="233" actId="20577"/>
        <pc:sldMkLst>
          <pc:docMk/>
          <pc:sldMk cId="644418954" sldId="259"/>
        </pc:sldMkLst>
        <pc:spChg chg="mod">
          <ac:chgData name="Samhitha Gollamudi" userId="b81406f441fd9d66" providerId="LiveId" clId="{DA1CC544-945A-4D14-BA8F-C6E860399B2A}" dt="2022-08-31T18:45:42.942" v="233" actId="20577"/>
          <ac:spMkLst>
            <pc:docMk/>
            <pc:sldMk cId="644418954" sldId="259"/>
            <ac:spMk id="2" creationId="{AF943738-5231-5491-D9FC-63A526A3C77D}"/>
          </ac:spMkLst>
        </pc:spChg>
      </pc:sldChg>
      <pc:sldChg chg="modSp mod ord">
        <pc:chgData name="Samhitha Gollamudi" userId="b81406f441fd9d66" providerId="LiveId" clId="{DA1CC544-945A-4D14-BA8F-C6E860399B2A}" dt="2022-08-31T18:49:34.712" v="235"/>
        <pc:sldMkLst>
          <pc:docMk/>
          <pc:sldMk cId="3885025241" sldId="260"/>
        </pc:sldMkLst>
        <pc:spChg chg="mod">
          <ac:chgData name="Samhitha Gollamudi" userId="b81406f441fd9d66" providerId="LiveId" clId="{DA1CC544-945A-4D14-BA8F-C6E860399B2A}" dt="2022-08-31T18:28:35.576" v="100" actId="207"/>
          <ac:spMkLst>
            <pc:docMk/>
            <pc:sldMk cId="3885025241" sldId="260"/>
            <ac:spMk id="2" creationId="{8C0DC1F6-879A-76A9-8D00-803AF981F0C0}"/>
          </ac:spMkLst>
        </pc:spChg>
      </pc:sldChg>
      <pc:sldChg chg="modSp mod">
        <pc:chgData name="Samhitha Gollamudi" userId="b81406f441fd9d66" providerId="LiveId" clId="{DA1CC544-945A-4D14-BA8F-C6E860399B2A}" dt="2022-08-31T18:28:20.487" v="99" actId="207"/>
        <pc:sldMkLst>
          <pc:docMk/>
          <pc:sldMk cId="419831305" sldId="261"/>
        </pc:sldMkLst>
        <pc:spChg chg="mod">
          <ac:chgData name="Samhitha Gollamudi" userId="b81406f441fd9d66" providerId="LiveId" clId="{DA1CC544-945A-4D14-BA8F-C6E860399B2A}" dt="2022-08-31T18:28:00.312" v="97" actId="207"/>
          <ac:spMkLst>
            <pc:docMk/>
            <pc:sldMk cId="419831305" sldId="261"/>
            <ac:spMk id="2" creationId="{09D2E0E8-C1BA-6226-A1F5-9498198226C1}"/>
          </ac:spMkLst>
        </pc:spChg>
        <pc:spChg chg="mod">
          <ac:chgData name="Samhitha Gollamudi" userId="b81406f441fd9d66" providerId="LiveId" clId="{DA1CC544-945A-4D14-BA8F-C6E860399B2A}" dt="2022-08-31T18:28:20.487" v="99" actId="207"/>
          <ac:spMkLst>
            <pc:docMk/>
            <pc:sldMk cId="419831305" sldId="261"/>
            <ac:spMk id="3" creationId="{174216EB-FE4C-76A7-F08E-700B8102BF9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8/31/2022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8/31/2022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8/31/2022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researchgate.net/publication/339980709_Sentiment_Analysis_with_NLP_on_Twitter_Data"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researchgate.net/publication/330871275_Natural_Language_Processing_Sentiment_Analysis_and_Clinical_Analytic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journals.plos.org/plosone/article?id=10.1371/journal.pone.0155036"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EFB9B-48E3-D344-0DDE-996F08CF4BC4}"/>
              </a:ext>
            </a:extLst>
          </p:cNvPr>
          <p:cNvSpPr>
            <a:spLocks noGrp="1"/>
          </p:cNvSpPr>
          <p:nvPr>
            <p:ph type="ctrTitle"/>
          </p:nvPr>
        </p:nvSpPr>
        <p:spPr>
          <a:xfrm>
            <a:off x="1012912" y="963393"/>
            <a:ext cx="9773457" cy="1131738"/>
          </a:xfrm>
        </p:spPr>
        <p:txBody>
          <a:bodyPr/>
          <a:lstStyle/>
          <a:p>
            <a:r>
              <a:rPr lang="en-IN" dirty="0">
                <a:solidFill>
                  <a:schemeClr val="tx1">
                    <a:lumMod val="50000"/>
                    <a:lumOff val="50000"/>
                  </a:schemeClr>
                </a:solidFill>
              </a:rPr>
              <a:t>Sentiment Analysis using NLP</a:t>
            </a:r>
          </a:p>
        </p:txBody>
      </p:sp>
      <p:sp>
        <p:nvSpPr>
          <p:cNvPr id="3" name="Subtitle 2">
            <a:extLst>
              <a:ext uri="{FF2B5EF4-FFF2-40B4-BE49-F238E27FC236}">
                <a16:creationId xmlns:a16="http://schemas.microsoft.com/office/drawing/2014/main" id="{A2EA1241-F092-C3EE-6731-56B083567D98}"/>
              </a:ext>
            </a:extLst>
          </p:cNvPr>
          <p:cNvSpPr>
            <a:spLocks noGrp="1"/>
          </p:cNvSpPr>
          <p:nvPr>
            <p:ph type="subTitle" idx="1"/>
          </p:nvPr>
        </p:nvSpPr>
        <p:spPr>
          <a:xfrm>
            <a:off x="6809173" y="2805345"/>
            <a:ext cx="4483224" cy="3089262"/>
          </a:xfrm>
        </p:spPr>
        <p:txBody>
          <a:bodyPr>
            <a:normAutofit/>
          </a:bodyPr>
          <a:lstStyle/>
          <a:p>
            <a:r>
              <a:rPr lang="en-IN" sz="3200" dirty="0">
                <a:solidFill>
                  <a:schemeClr val="tx1">
                    <a:lumMod val="50000"/>
                    <a:lumOff val="50000"/>
                  </a:schemeClr>
                </a:solidFill>
              </a:rPr>
              <a:t>Group Members : </a:t>
            </a:r>
          </a:p>
          <a:p>
            <a:endParaRPr lang="en-IN" sz="2800" dirty="0">
              <a:solidFill>
                <a:schemeClr val="tx1">
                  <a:lumMod val="50000"/>
                  <a:lumOff val="50000"/>
                </a:schemeClr>
              </a:solidFill>
            </a:endParaRPr>
          </a:p>
          <a:p>
            <a:r>
              <a:rPr lang="en-IN" sz="1600" dirty="0">
                <a:solidFill>
                  <a:schemeClr val="bg1"/>
                </a:solidFill>
              </a:rPr>
              <a:t>P.V. Chandra </a:t>
            </a:r>
            <a:r>
              <a:rPr lang="en-IN" sz="1600" dirty="0" err="1">
                <a:solidFill>
                  <a:schemeClr val="bg1"/>
                </a:solidFill>
              </a:rPr>
              <a:t>shekar</a:t>
            </a:r>
            <a:endParaRPr lang="en-IN" sz="1600" dirty="0">
              <a:solidFill>
                <a:schemeClr val="bg1"/>
              </a:solidFill>
            </a:endParaRPr>
          </a:p>
          <a:p>
            <a:r>
              <a:rPr lang="en-IN" sz="1600" dirty="0">
                <a:solidFill>
                  <a:schemeClr val="bg1"/>
                </a:solidFill>
              </a:rPr>
              <a:t>G. Samhitha</a:t>
            </a:r>
          </a:p>
          <a:p>
            <a:r>
              <a:rPr lang="en-IN" sz="1600" dirty="0">
                <a:solidFill>
                  <a:schemeClr val="bg1"/>
                </a:solidFill>
              </a:rPr>
              <a:t>N. Dinesh</a:t>
            </a:r>
          </a:p>
          <a:p>
            <a:r>
              <a:rPr lang="en-IN" sz="1600" dirty="0">
                <a:solidFill>
                  <a:schemeClr val="bg1"/>
                </a:solidFill>
              </a:rPr>
              <a:t>k. Rahul</a:t>
            </a:r>
          </a:p>
          <a:p>
            <a:r>
              <a:rPr lang="en-IN" sz="1600" dirty="0">
                <a:solidFill>
                  <a:schemeClr val="bg1"/>
                </a:solidFill>
              </a:rPr>
              <a:t>k. </a:t>
            </a:r>
            <a:r>
              <a:rPr lang="en-IN" sz="1600" dirty="0" err="1">
                <a:solidFill>
                  <a:schemeClr val="bg1"/>
                </a:solidFill>
              </a:rPr>
              <a:t>sashank</a:t>
            </a:r>
            <a:endParaRPr lang="en-IN" sz="1600" dirty="0">
              <a:solidFill>
                <a:schemeClr val="bg1"/>
              </a:solidFill>
            </a:endParaRPr>
          </a:p>
        </p:txBody>
      </p:sp>
      <p:pic>
        <p:nvPicPr>
          <p:cNvPr id="5" name="Picture 4">
            <a:extLst>
              <a:ext uri="{FF2B5EF4-FFF2-40B4-BE49-F238E27FC236}">
                <a16:creationId xmlns:a16="http://schemas.microsoft.com/office/drawing/2014/main" id="{F6F60D25-534B-88B8-1421-851F43FFF1D3}"/>
              </a:ext>
            </a:extLst>
          </p:cNvPr>
          <p:cNvPicPr>
            <a:picLocks noChangeAspect="1"/>
          </p:cNvPicPr>
          <p:nvPr/>
        </p:nvPicPr>
        <p:blipFill>
          <a:blip r:embed="rId2"/>
          <a:stretch>
            <a:fillRect/>
          </a:stretch>
        </p:blipFill>
        <p:spPr>
          <a:xfrm>
            <a:off x="1687483" y="2531571"/>
            <a:ext cx="3219450" cy="3219450"/>
          </a:xfrm>
          <a:prstGeom prst="rect">
            <a:avLst/>
          </a:prstGeom>
        </p:spPr>
      </p:pic>
    </p:spTree>
    <p:extLst>
      <p:ext uri="{BB962C8B-B14F-4D97-AF65-F5344CB8AC3E}">
        <p14:creationId xmlns:p14="http://schemas.microsoft.com/office/powerpoint/2010/main" val="3558320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32C4-6D06-8404-8C91-7FC8DEAFE405}"/>
              </a:ext>
            </a:extLst>
          </p:cNvPr>
          <p:cNvSpPr>
            <a:spLocks noGrp="1"/>
          </p:cNvSpPr>
          <p:nvPr>
            <p:ph type="ctrTitle"/>
          </p:nvPr>
        </p:nvSpPr>
        <p:spPr>
          <a:xfrm>
            <a:off x="1678735" y="923645"/>
            <a:ext cx="9160898" cy="989696"/>
          </a:xfrm>
        </p:spPr>
        <p:txBody>
          <a:bodyPr/>
          <a:lstStyle/>
          <a:p>
            <a:r>
              <a:rPr lang="en-IN" sz="2400" dirty="0">
                <a:solidFill>
                  <a:schemeClr val="tx1">
                    <a:lumMod val="50000"/>
                    <a:lumOff val="50000"/>
                  </a:schemeClr>
                </a:solidFill>
              </a:rPr>
              <a:t>Problem Statement : Sentiment Analysis on Twitter Data.</a:t>
            </a:r>
          </a:p>
        </p:txBody>
      </p:sp>
      <p:sp>
        <p:nvSpPr>
          <p:cNvPr id="3" name="Subtitle 2">
            <a:extLst>
              <a:ext uri="{FF2B5EF4-FFF2-40B4-BE49-F238E27FC236}">
                <a16:creationId xmlns:a16="http://schemas.microsoft.com/office/drawing/2014/main" id="{C3C6C9C2-69D0-AED1-5F24-60AB5BE1A7C8}"/>
              </a:ext>
            </a:extLst>
          </p:cNvPr>
          <p:cNvSpPr>
            <a:spLocks noGrp="1"/>
          </p:cNvSpPr>
          <p:nvPr>
            <p:ph type="subTitle" idx="1"/>
          </p:nvPr>
        </p:nvSpPr>
        <p:spPr>
          <a:xfrm>
            <a:off x="1678736" y="2531246"/>
            <a:ext cx="8424051" cy="1267288"/>
          </a:xfrm>
          <a:ln>
            <a:noFill/>
          </a:ln>
        </p:spPr>
        <p:txBody>
          <a:bodyPr>
            <a:normAutofit/>
          </a:bodyPr>
          <a:lstStyle/>
          <a:p>
            <a:pPr algn="ctr"/>
            <a:r>
              <a:rPr lang="en-US" cap="none" dirty="0">
                <a:solidFill>
                  <a:schemeClr val="bg1"/>
                </a:solidFill>
              </a:rPr>
              <a:t>Sentiment analysis is contextual mining of text which identifies and extracts subjective information in source material, and helping a business to understand the social sentiment of their brand, product or service while monitoring online conversations. </a:t>
            </a:r>
            <a:endParaRPr lang="en-IN" cap="none" dirty="0">
              <a:solidFill>
                <a:schemeClr val="bg1"/>
              </a:solidFill>
            </a:endParaRPr>
          </a:p>
        </p:txBody>
      </p:sp>
      <p:sp>
        <p:nvSpPr>
          <p:cNvPr id="4" name="TextBox 3">
            <a:extLst>
              <a:ext uri="{FF2B5EF4-FFF2-40B4-BE49-F238E27FC236}">
                <a16:creationId xmlns:a16="http://schemas.microsoft.com/office/drawing/2014/main" id="{07E14980-056C-EFD7-8B01-06DDCF31A1F5}"/>
              </a:ext>
            </a:extLst>
          </p:cNvPr>
          <p:cNvSpPr txBox="1"/>
          <p:nvPr/>
        </p:nvSpPr>
        <p:spPr>
          <a:xfrm>
            <a:off x="2158129" y="4080159"/>
            <a:ext cx="8424051" cy="1569660"/>
          </a:xfrm>
          <a:prstGeom prst="rect">
            <a:avLst/>
          </a:prstGeom>
          <a:noFill/>
        </p:spPr>
        <p:txBody>
          <a:bodyPr wrap="square" rtlCol="0">
            <a:spAutoFit/>
          </a:bodyPr>
          <a:lstStyle/>
          <a:p>
            <a:r>
              <a:rPr lang="en-IN" sz="2400" dirty="0">
                <a:solidFill>
                  <a:schemeClr val="tx1">
                    <a:lumMod val="50000"/>
                    <a:lumOff val="50000"/>
                  </a:schemeClr>
                </a:solidFill>
              </a:rPr>
              <a:t>Key Applications : </a:t>
            </a:r>
          </a:p>
          <a:p>
            <a:pPr marL="2571750" lvl="5" indent="-285750">
              <a:buFont typeface="Arial" panose="020B0604020202020204" pitchFamily="34" charset="0"/>
              <a:buChar char="•"/>
            </a:pPr>
            <a:r>
              <a:rPr lang="en-US" dirty="0">
                <a:solidFill>
                  <a:schemeClr val="bg1"/>
                </a:solidFill>
              </a:rPr>
              <a:t>Social media monitoring</a:t>
            </a:r>
          </a:p>
          <a:p>
            <a:pPr marL="2571750" lvl="5" indent="-285750">
              <a:buFont typeface="Arial" panose="020B0604020202020204" pitchFamily="34" charset="0"/>
              <a:buChar char="•"/>
            </a:pPr>
            <a:r>
              <a:rPr lang="en-US" dirty="0">
                <a:solidFill>
                  <a:schemeClr val="bg1"/>
                </a:solidFill>
              </a:rPr>
              <a:t>Customer support management</a:t>
            </a:r>
          </a:p>
          <a:p>
            <a:pPr marL="2571750" lvl="5" indent="-285750">
              <a:buFont typeface="Arial" panose="020B0604020202020204" pitchFamily="34" charset="0"/>
              <a:buChar char="•"/>
            </a:pPr>
            <a:r>
              <a:rPr lang="en-US" dirty="0">
                <a:solidFill>
                  <a:schemeClr val="bg1"/>
                </a:solidFill>
              </a:rPr>
              <a:t>Analyzing customer feedback</a:t>
            </a:r>
          </a:p>
          <a:p>
            <a:pPr marL="2571750" lvl="5" indent="-285750">
              <a:buFont typeface="Arial" panose="020B0604020202020204" pitchFamily="34" charset="0"/>
              <a:buChar char="•"/>
            </a:pPr>
            <a:r>
              <a:rPr lang="en-US" dirty="0">
                <a:solidFill>
                  <a:schemeClr val="bg1"/>
                </a:solidFill>
              </a:rPr>
              <a:t>Market research and competitive research</a:t>
            </a:r>
            <a:r>
              <a:rPr lang="en-IN" dirty="0">
                <a:solidFill>
                  <a:schemeClr val="bg1"/>
                </a:solidFill>
              </a:rPr>
              <a:t>	</a:t>
            </a:r>
          </a:p>
        </p:txBody>
      </p:sp>
    </p:spTree>
    <p:extLst>
      <p:ext uri="{BB962C8B-B14F-4D97-AF65-F5344CB8AC3E}">
        <p14:creationId xmlns:p14="http://schemas.microsoft.com/office/powerpoint/2010/main" val="28283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67B3-934E-8CDB-5936-BC36EE801FB0}"/>
              </a:ext>
            </a:extLst>
          </p:cNvPr>
          <p:cNvSpPr>
            <a:spLocks noGrp="1"/>
          </p:cNvSpPr>
          <p:nvPr>
            <p:ph type="ctrTitle"/>
          </p:nvPr>
        </p:nvSpPr>
        <p:spPr>
          <a:xfrm>
            <a:off x="1154954" y="1055127"/>
            <a:ext cx="9223041" cy="1395110"/>
          </a:xfrm>
        </p:spPr>
        <p:txBody>
          <a:bodyPr/>
          <a:lstStyle/>
          <a:p>
            <a:pPr algn="ctr"/>
            <a:r>
              <a:rPr lang="en-IN" sz="2800" dirty="0">
                <a:solidFill>
                  <a:schemeClr val="tx1">
                    <a:lumMod val="50000"/>
                    <a:lumOff val="50000"/>
                  </a:schemeClr>
                </a:solidFill>
                <a:hlinkClick r:id="rId2"/>
              </a:rPr>
              <a:t>Sentiment Analysis with NLP on Twitter Data</a:t>
            </a:r>
            <a:br>
              <a:rPr lang="en-IN" sz="2800" dirty="0">
                <a:solidFill>
                  <a:schemeClr val="tx1">
                    <a:lumMod val="50000"/>
                    <a:lumOff val="50000"/>
                  </a:schemeClr>
                </a:solidFill>
                <a:hlinkClick r:id="rId2"/>
              </a:rPr>
            </a:br>
            <a:r>
              <a:rPr lang="en-IN" sz="2800" dirty="0">
                <a:solidFill>
                  <a:schemeClr val="tx1">
                    <a:lumMod val="50000"/>
                    <a:lumOff val="50000"/>
                  </a:schemeClr>
                </a:solidFill>
                <a:hlinkClick r:id="rId2"/>
              </a:rPr>
              <a:t> Md. </a:t>
            </a:r>
            <a:r>
              <a:rPr lang="en-IN" sz="2800" dirty="0" err="1">
                <a:solidFill>
                  <a:schemeClr val="tx1">
                    <a:lumMod val="50000"/>
                    <a:lumOff val="50000"/>
                  </a:schemeClr>
                </a:solidFill>
                <a:hlinkClick r:id="rId2"/>
              </a:rPr>
              <a:t>Rakibul</a:t>
            </a:r>
            <a:r>
              <a:rPr lang="en-IN" sz="2800" dirty="0">
                <a:solidFill>
                  <a:schemeClr val="tx1">
                    <a:lumMod val="50000"/>
                    <a:lumOff val="50000"/>
                  </a:schemeClr>
                </a:solidFill>
                <a:hlinkClick r:id="rId2"/>
              </a:rPr>
              <a:t> Hasan1, Maisha Maliha2, M. Arifuzzaman3</a:t>
            </a:r>
            <a:endParaRPr lang="en-IN" sz="7200" dirty="0">
              <a:solidFill>
                <a:schemeClr val="tx1">
                  <a:lumMod val="50000"/>
                  <a:lumOff val="50000"/>
                </a:schemeClr>
              </a:solidFill>
            </a:endParaRPr>
          </a:p>
        </p:txBody>
      </p:sp>
      <p:sp>
        <p:nvSpPr>
          <p:cNvPr id="3" name="Subtitle 2">
            <a:extLst>
              <a:ext uri="{FF2B5EF4-FFF2-40B4-BE49-F238E27FC236}">
                <a16:creationId xmlns:a16="http://schemas.microsoft.com/office/drawing/2014/main" id="{BC66FB91-CAC6-9011-399F-36CF8A208B0B}"/>
              </a:ext>
            </a:extLst>
          </p:cNvPr>
          <p:cNvSpPr>
            <a:spLocks noGrp="1"/>
          </p:cNvSpPr>
          <p:nvPr>
            <p:ph type="subTitle" idx="1"/>
          </p:nvPr>
        </p:nvSpPr>
        <p:spPr>
          <a:xfrm>
            <a:off x="1552337" y="2824291"/>
            <a:ext cx="8825658" cy="2978581"/>
          </a:xfrm>
        </p:spPr>
        <p:txBody>
          <a:bodyPr>
            <a:normAutofit fontScale="77500" lnSpcReduction="20000"/>
          </a:bodyPr>
          <a:lstStyle/>
          <a:p>
            <a:r>
              <a:rPr lang="en-US" sz="2000" cap="none" dirty="0">
                <a:solidFill>
                  <a:schemeClr val="bg1"/>
                </a:solidFill>
              </a:rPr>
              <a:t>Every social networking sites like Facebook, Twitter, Instagram </a:t>
            </a:r>
            <a:r>
              <a:rPr lang="en-US" sz="2000" cap="none" dirty="0" err="1">
                <a:solidFill>
                  <a:schemeClr val="bg1"/>
                </a:solidFill>
              </a:rPr>
              <a:t>etc</a:t>
            </a:r>
            <a:r>
              <a:rPr lang="en-US" sz="2000" cap="none" dirty="0">
                <a:solidFill>
                  <a:schemeClr val="bg1"/>
                </a:solidFill>
              </a:rPr>
              <a:t> become one of the key sources of information. It is found that by extracting and analyzing data from social networking sites, a business entity can be benefited in their product marketing. Twitter is one of the most popular sites where people used to express their feelings and reviews for a particular product. In our work, we use twitter data to analyze public views towards a product. Firstly, we have developed a natural language processing (NLP) based pre-processed data framework to filter tweets. Secondly, we incorporate </a:t>
            </a:r>
            <a:r>
              <a:rPr lang="en-US" sz="2000" cap="none" dirty="0">
                <a:solidFill>
                  <a:srgbClr val="FFFF00"/>
                </a:solidFill>
              </a:rPr>
              <a:t>Bag of Words (</a:t>
            </a:r>
            <a:r>
              <a:rPr lang="en-US" sz="2000" cap="none" dirty="0" err="1">
                <a:solidFill>
                  <a:srgbClr val="FFFF00"/>
                </a:solidFill>
              </a:rPr>
              <a:t>BoW</a:t>
            </a:r>
            <a:r>
              <a:rPr lang="en-US" sz="2000" cap="none" dirty="0">
                <a:solidFill>
                  <a:srgbClr val="FFFF00"/>
                </a:solidFill>
              </a:rPr>
              <a:t>)</a:t>
            </a:r>
            <a:r>
              <a:rPr lang="en-US" sz="2000" cap="none" dirty="0">
                <a:solidFill>
                  <a:schemeClr val="bg1"/>
                </a:solidFill>
              </a:rPr>
              <a:t> and </a:t>
            </a:r>
            <a:r>
              <a:rPr lang="en-US" sz="2000" cap="none" dirty="0">
                <a:solidFill>
                  <a:srgbClr val="FFFF00"/>
                </a:solidFill>
              </a:rPr>
              <a:t>Term Frequency-Inverse Document Frequency </a:t>
            </a:r>
            <a:r>
              <a:rPr lang="en-US" sz="2000" cap="none" dirty="0">
                <a:solidFill>
                  <a:schemeClr val="bg1"/>
                </a:solidFill>
              </a:rPr>
              <a:t>(TF-IDF) model concept to analyze sentiment. This is an initiative to use </a:t>
            </a:r>
            <a:r>
              <a:rPr lang="en-US" sz="2000" cap="none" dirty="0" err="1">
                <a:solidFill>
                  <a:schemeClr val="bg1"/>
                </a:solidFill>
              </a:rPr>
              <a:t>BoW</a:t>
            </a:r>
            <a:r>
              <a:rPr lang="en-US" sz="2000" cap="none" dirty="0">
                <a:solidFill>
                  <a:schemeClr val="bg1"/>
                </a:solidFill>
              </a:rPr>
              <a:t> and TFIDF are used together to precisely classify positive and negative tweets. We have found that by exploiting TF-IDF vectorizer, the accuracy of sentiment analysis can be substantially improved and simulation results show the efficiency of our proposed system. We achieved </a:t>
            </a:r>
            <a:r>
              <a:rPr lang="en-US" sz="2000" cap="none" dirty="0">
                <a:solidFill>
                  <a:srgbClr val="FFFF00"/>
                </a:solidFill>
              </a:rPr>
              <a:t>85.25%</a:t>
            </a:r>
            <a:r>
              <a:rPr lang="en-US" sz="2000" cap="none" dirty="0">
                <a:solidFill>
                  <a:schemeClr val="bg1"/>
                </a:solidFill>
              </a:rPr>
              <a:t> accuracy in sentiment analysis using NLP technique.</a:t>
            </a:r>
            <a:endParaRPr lang="en-IN" sz="2000" cap="none" dirty="0">
              <a:solidFill>
                <a:schemeClr val="bg1"/>
              </a:solidFill>
            </a:endParaRPr>
          </a:p>
        </p:txBody>
      </p:sp>
    </p:spTree>
    <p:extLst>
      <p:ext uri="{BB962C8B-B14F-4D97-AF65-F5344CB8AC3E}">
        <p14:creationId xmlns:p14="http://schemas.microsoft.com/office/powerpoint/2010/main" val="113666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3738-5231-5491-D9FC-63A526A3C77D}"/>
              </a:ext>
            </a:extLst>
          </p:cNvPr>
          <p:cNvSpPr>
            <a:spLocks noGrp="1"/>
          </p:cNvSpPr>
          <p:nvPr>
            <p:ph type="ctrTitle"/>
          </p:nvPr>
        </p:nvSpPr>
        <p:spPr>
          <a:xfrm>
            <a:off x="1545573" y="925498"/>
            <a:ext cx="8825658" cy="1578006"/>
          </a:xfrm>
        </p:spPr>
        <p:txBody>
          <a:bodyPr/>
          <a:lstStyle/>
          <a:p>
            <a:pPr algn="ctr"/>
            <a:r>
              <a:rPr lang="en-IN" sz="3200" dirty="0">
                <a:solidFill>
                  <a:schemeClr val="tx1">
                    <a:lumMod val="50000"/>
                    <a:lumOff val="50000"/>
                  </a:schemeClr>
                </a:solidFill>
                <a:hlinkClick r:id="rId2"/>
              </a:rPr>
              <a:t>Natural Language Processing, Sentiment Analysis and Clinical Analytics </a:t>
            </a:r>
            <a:br>
              <a:rPr lang="en-IN" sz="3200" dirty="0">
                <a:solidFill>
                  <a:schemeClr val="tx1">
                    <a:lumMod val="50000"/>
                    <a:lumOff val="50000"/>
                  </a:schemeClr>
                </a:solidFill>
                <a:hlinkClick r:id="rId2"/>
              </a:rPr>
            </a:br>
            <a:r>
              <a:rPr lang="en-IN" sz="3200" dirty="0">
                <a:solidFill>
                  <a:schemeClr val="tx1">
                    <a:lumMod val="50000"/>
                    <a:lumOff val="50000"/>
                  </a:schemeClr>
                </a:solidFill>
                <a:hlinkClick r:id="rId2"/>
              </a:rPr>
              <a:t>Adil Rajput, </a:t>
            </a:r>
            <a:r>
              <a:rPr lang="en-IN" sz="3200" dirty="0" err="1">
                <a:solidFill>
                  <a:schemeClr val="tx1">
                    <a:lumMod val="50000"/>
                    <a:lumOff val="50000"/>
                  </a:schemeClr>
                </a:solidFill>
                <a:hlinkClick r:id="rId2"/>
              </a:rPr>
              <a:t>Effat</a:t>
            </a:r>
            <a:r>
              <a:rPr lang="en-IN" sz="3200" dirty="0">
                <a:solidFill>
                  <a:schemeClr val="tx1">
                    <a:lumMod val="50000"/>
                    <a:lumOff val="50000"/>
                  </a:schemeClr>
                </a:solidFill>
                <a:hlinkClick r:id="rId2"/>
              </a:rPr>
              <a:t> University</a:t>
            </a:r>
            <a:endParaRPr lang="en-IN" sz="3200" dirty="0">
              <a:solidFill>
                <a:schemeClr val="tx1">
                  <a:lumMod val="50000"/>
                  <a:lumOff val="50000"/>
                </a:schemeClr>
              </a:solidFill>
            </a:endParaRPr>
          </a:p>
        </p:txBody>
      </p:sp>
      <p:sp>
        <p:nvSpPr>
          <p:cNvPr id="3" name="Subtitle 2">
            <a:extLst>
              <a:ext uri="{FF2B5EF4-FFF2-40B4-BE49-F238E27FC236}">
                <a16:creationId xmlns:a16="http://schemas.microsoft.com/office/drawing/2014/main" id="{B38B840D-E4E9-31A0-D969-5C1FB5ECB433}"/>
              </a:ext>
            </a:extLst>
          </p:cNvPr>
          <p:cNvSpPr>
            <a:spLocks noGrp="1"/>
          </p:cNvSpPr>
          <p:nvPr>
            <p:ph type="subTitle" idx="1"/>
          </p:nvPr>
        </p:nvSpPr>
        <p:spPr>
          <a:xfrm>
            <a:off x="1683171" y="2998290"/>
            <a:ext cx="8825658" cy="2934212"/>
          </a:xfrm>
        </p:spPr>
        <p:txBody>
          <a:bodyPr>
            <a:normAutofit lnSpcReduction="10000"/>
          </a:bodyPr>
          <a:lstStyle/>
          <a:p>
            <a:r>
              <a:rPr lang="en-US" sz="1400" cap="none" dirty="0">
                <a:solidFill>
                  <a:schemeClr val="bg1"/>
                </a:solidFill>
              </a:rPr>
              <a:t>Recent advances in Big Data has prompted health care practitioners to utilize the data available on social media to discern sentiment and emotions’ expression. Health Informatics and Clinical Analytics depend heavily on information gathered from diverse sources. Traditionally, a healthcare practitioner will ask a patient to fill out a questionnaire that will form the basis of diagnosing the medical condition. However, medical practitioners have access to many sources of data including the patients’ writings on various media. </a:t>
            </a:r>
            <a:r>
              <a:rPr lang="en-US" sz="1400" cap="none" dirty="0">
                <a:solidFill>
                  <a:srgbClr val="FFFF00"/>
                </a:solidFill>
              </a:rPr>
              <a:t>Natural Language Processing (NLP)</a:t>
            </a:r>
            <a:r>
              <a:rPr lang="en-US" sz="1400" cap="none" dirty="0">
                <a:solidFill>
                  <a:schemeClr val="bg1"/>
                </a:solidFill>
              </a:rPr>
              <a:t> allows researchers to gather such data and analyze it to glean the underlying meaning of such writings. The field of sentiment analysis – applied to many other domains – depend heavily on techniques utilized by NLP. This work will look into various prevalent theories underlying the NLP field and how they can be leveraged to gather users’ sentiments on social media. Such sentiments can be culled over a period of time thus minimizing the errors introduced by data input and other stressors. Furthermore, we look at some applications of sentiment analysis and application of NLP to mental health. The reader will also learn about the </a:t>
            </a:r>
            <a:r>
              <a:rPr lang="en-US" sz="1400" cap="none" dirty="0">
                <a:solidFill>
                  <a:srgbClr val="FFFF00"/>
                </a:solidFill>
              </a:rPr>
              <a:t>NLTK toolkit </a:t>
            </a:r>
            <a:r>
              <a:rPr lang="en-US" sz="1400" cap="none" dirty="0">
                <a:solidFill>
                  <a:schemeClr val="bg1"/>
                </a:solidFill>
              </a:rPr>
              <a:t>that implements various NLP theories and how they can make the data scavenging process a lot easier. </a:t>
            </a:r>
            <a:endParaRPr lang="en-IN" sz="1400" cap="none" dirty="0">
              <a:solidFill>
                <a:schemeClr val="bg1"/>
              </a:solidFill>
            </a:endParaRPr>
          </a:p>
        </p:txBody>
      </p:sp>
    </p:spTree>
    <p:extLst>
      <p:ext uri="{BB962C8B-B14F-4D97-AF65-F5344CB8AC3E}">
        <p14:creationId xmlns:p14="http://schemas.microsoft.com/office/powerpoint/2010/main" val="644418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DC1F6-879A-76A9-8D00-803AF981F0C0}"/>
              </a:ext>
            </a:extLst>
          </p:cNvPr>
          <p:cNvSpPr>
            <a:spLocks noGrp="1"/>
          </p:cNvSpPr>
          <p:nvPr>
            <p:ph type="ctrTitle"/>
          </p:nvPr>
        </p:nvSpPr>
        <p:spPr>
          <a:xfrm>
            <a:off x="1065319" y="865736"/>
            <a:ext cx="10040645" cy="2454513"/>
          </a:xfrm>
        </p:spPr>
        <p:txBody>
          <a:bodyPr/>
          <a:lstStyle/>
          <a:p>
            <a:pPr algn="ctr"/>
            <a:r>
              <a:rPr lang="en-IN" sz="3600" dirty="0">
                <a:solidFill>
                  <a:schemeClr val="tx1">
                    <a:lumMod val="50000"/>
                    <a:lumOff val="50000"/>
                  </a:schemeClr>
                </a:solidFill>
                <a:hlinkClick r:id="rId2"/>
              </a:rPr>
              <a:t>Multilingual Twitter Sentiment Classification: The Role of Human Annotators</a:t>
            </a:r>
            <a:br>
              <a:rPr lang="en-IN" sz="3600" dirty="0">
                <a:solidFill>
                  <a:schemeClr val="tx1">
                    <a:lumMod val="50000"/>
                    <a:lumOff val="50000"/>
                  </a:schemeClr>
                </a:solidFill>
                <a:hlinkClick r:id="rId2"/>
              </a:rPr>
            </a:br>
            <a:r>
              <a:rPr lang="en-IN" sz="3600" dirty="0">
                <a:solidFill>
                  <a:schemeClr val="tx1">
                    <a:lumMod val="50000"/>
                    <a:lumOff val="50000"/>
                  </a:schemeClr>
                </a:solidFill>
                <a:hlinkClick r:id="rId2"/>
              </a:rPr>
              <a:t> Igor </a:t>
            </a:r>
            <a:r>
              <a:rPr lang="en-IN" sz="3600" dirty="0" err="1">
                <a:solidFill>
                  <a:schemeClr val="tx1">
                    <a:lumMod val="50000"/>
                    <a:lumOff val="50000"/>
                  </a:schemeClr>
                </a:solidFill>
                <a:hlinkClick r:id="rId2"/>
              </a:rPr>
              <a:t>Mozetic</a:t>
            </a:r>
            <a:r>
              <a:rPr lang="en-IN" sz="3600" dirty="0">
                <a:solidFill>
                  <a:schemeClr val="tx1">
                    <a:lumMod val="50000"/>
                    <a:lumOff val="50000"/>
                  </a:schemeClr>
                </a:solidFill>
                <a:hlinkClick r:id="rId2"/>
              </a:rPr>
              <a:t>, Miha </a:t>
            </a:r>
            <a:r>
              <a:rPr lang="en-IN" sz="3600" dirty="0" err="1">
                <a:solidFill>
                  <a:schemeClr val="tx1">
                    <a:lumMod val="50000"/>
                    <a:lumOff val="50000"/>
                  </a:schemeClr>
                </a:solidFill>
                <a:hlinkClick r:id="rId2"/>
              </a:rPr>
              <a:t>Grcar</a:t>
            </a:r>
            <a:r>
              <a:rPr lang="en-IN" sz="3600" dirty="0">
                <a:solidFill>
                  <a:schemeClr val="tx1">
                    <a:lumMod val="50000"/>
                    <a:lumOff val="50000"/>
                  </a:schemeClr>
                </a:solidFill>
                <a:hlinkClick r:id="rId2"/>
              </a:rPr>
              <a:t>, </a:t>
            </a:r>
            <a:r>
              <a:rPr lang="en-IN" sz="3600" dirty="0" err="1">
                <a:solidFill>
                  <a:schemeClr val="tx1">
                    <a:lumMod val="50000"/>
                    <a:lumOff val="50000"/>
                  </a:schemeClr>
                </a:solidFill>
                <a:hlinkClick r:id="rId2"/>
              </a:rPr>
              <a:t>Jasmina</a:t>
            </a:r>
            <a:r>
              <a:rPr lang="en-IN" sz="3600" dirty="0">
                <a:solidFill>
                  <a:schemeClr val="tx1">
                    <a:lumMod val="50000"/>
                    <a:lumOff val="50000"/>
                  </a:schemeClr>
                </a:solidFill>
                <a:hlinkClick r:id="rId2"/>
              </a:rPr>
              <a:t> </a:t>
            </a:r>
            <a:r>
              <a:rPr lang="en-IN" sz="3600" dirty="0" err="1">
                <a:solidFill>
                  <a:schemeClr val="tx1">
                    <a:lumMod val="50000"/>
                    <a:lumOff val="50000"/>
                  </a:schemeClr>
                </a:solidFill>
                <a:hlinkClick r:id="rId2"/>
              </a:rPr>
              <a:t>Smailovic</a:t>
            </a:r>
            <a:endParaRPr lang="en-IN" sz="3600" dirty="0">
              <a:solidFill>
                <a:schemeClr val="tx1">
                  <a:lumMod val="50000"/>
                  <a:lumOff val="50000"/>
                </a:schemeClr>
              </a:solidFill>
            </a:endParaRPr>
          </a:p>
        </p:txBody>
      </p:sp>
      <p:sp>
        <p:nvSpPr>
          <p:cNvPr id="3" name="Subtitle 2">
            <a:extLst>
              <a:ext uri="{FF2B5EF4-FFF2-40B4-BE49-F238E27FC236}">
                <a16:creationId xmlns:a16="http://schemas.microsoft.com/office/drawing/2014/main" id="{3DA27509-4ADD-B6CA-B43D-8ACB28E0FA0D}"/>
              </a:ext>
            </a:extLst>
          </p:cNvPr>
          <p:cNvSpPr>
            <a:spLocks noGrp="1"/>
          </p:cNvSpPr>
          <p:nvPr>
            <p:ph type="subTitle" idx="1"/>
          </p:nvPr>
        </p:nvSpPr>
        <p:spPr>
          <a:xfrm>
            <a:off x="1065319" y="3465704"/>
            <a:ext cx="10040645" cy="2526560"/>
          </a:xfrm>
        </p:spPr>
        <p:txBody>
          <a:bodyPr>
            <a:normAutofit fontScale="85000" lnSpcReduction="10000"/>
          </a:bodyPr>
          <a:lstStyle/>
          <a:p>
            <a:r>
              <a:rPr lang="en-US" cap="none" dirty="0">
                <a:solidFill>
                  <a:schemeClr val="bg1"/>
                </a:solidFill>
              </a:rPr>
              <a:t>What are the limits of automated Twitter sentiment classification? We analyze a large set of manually labeled tweets in different languages, use them as training data, and construct automated classification models. It turns out that the quality of classification models depends much more on the quality and size of training data than on the type of the model trained. Experimental results indicate that there is no statistically significant difference between the performance of the top classification models. We quantify the quality of training data by applying various annotator agreement measures, and identify the weakest points of different datasets. We show that the model performance approaches the inter-annotator agreement when the size of the training set is sufficiently large. However, it is crucial to regularly monitor the self- and inter-annotator agreements since this improves the training datasets and consequently the model performance. Finally, we show that there is strong evidence that humans perceive the sentiment classes (negative, neutral, and positive) as ordered.</a:t>
            </a:r>
            <a:endParaRPr lang="en-IN" cap="none" dirty="0">
              <a:solidFill>
                <a:schemeClr val="bg1"/>
              </a:solidFill>
            </a:endParaRPr>
          </a:p>
        </p:txBody>
      </p:sp>
    </p:spTree>
    <p:extLst>
      <p:ext uri="{BB962C8B-B14F-4D97-AF65-F5344CB8AC3E}">
        <p14:creationId xmlns:p14="http://schemas.microsoft.com/office/powerpoint/2010/main" val="3885025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E0E8-C1BA-6226-A1F5-9498198226C1}"/>
              </a:ext>
            </a:extLst>
          </p:cNvPr>
          <p:cNvSpPr>
            <a:spLocks noGrp="1"/>
          </p:cNvSpPr>
          <p:nvPr>
            <p:ph type="ctrTitle"/>
          </p:nvPr>
        </p:nvSpPr>
        <p:spPr>
          <a:xfrm>
            <a:off x="1462526" y="919327"/>
            <a:ext cx="8825658" cy="861420"/>
          </a:xfrm>
        </p:spPr>
        <p:txBody>
          <a:bodyPr/>
          <a:lstStyle/>
          <a:p>
            <a:pPr algn="ctr"/>
            <a:r>
              <a:rPr lang="en-IN" sz="4800" dirty="0">
                <a:solidFill>
                  <a:schemeClr val="tx1">
                    <a:lumMod val="50000"/>
                    <a:lumOff val="50000"/>
                  </a:schemeClr>
                </a:solidFill>
              </a:rPr>
              <a:t>Tentative Plan : </a:t>
            </a:r>
          </a:p>
        </p:txBody>
      </p:sp>
      <p:sp>
        <p:nvSpPr>
          <p:cNvPr id="3" name="Subtitle 2">
            <a:extLst>
              <a:ext uri="{FF2B5EF4-FFF2-40B4-BE49-F238E27FC236}">
                <a16:creationId xmlns:a16="http://schemas.microsoft.com/office/drawing/2014/main" id="{174216EB-FE4C-76A7-F08E-700B8102BF9B}"/>
              </a:ext>
            </a:extLst>
          </p:cNvPr>
          <p:cNvSpPr>
            <a:spLocks noGrp="1"/>
          </p:cNvSpPr>
          <p:nvPr>
            <p:ph type="subTitle" idx="1"/>
          </p:nvPr>
        </p:nvSpPr>
        <p:spPr>
          <a:xfrm>
            <a:off x="1462526" y="2606705"/>
            <a:ext cx="8825658" cy="2987760"/>
          </a:xfrm>
        </p:spPr>
        <p:txBody>
          <a:bodyPr>
            <a:normAutofit/>
          </a:bodyPr>
          <a:lstStyle/>
          <a:p>
            <a:r>
              <a:rPr lang="en-IN" sz="2400" dirty="0">
                <a:solidFill>
                  <a:schemeClr val="tx1">
                    <a:lumMod val="50000"/>
                    <a:lumOff val="50000"/>
                  </a:schemeClr>
                </a:solidFill>
              </a:rPr>
              <a:t>B</a:t>
            </a:r>
            <a:r>
              <a:rPr lang="en-IN" sz="2400" cap="none" dirty="0">
                <a:solidFill>
                  <a:schemeClr val="tx1">
                    <a:lumMod val="50000"/>
                    <a:lumOff val="50000"/>
                  </a:schemeClr>
                </a:solidFill>
              </a:rPr>
              <a:t>efore 2</a:t>
            </a:r>
            <a:r>
              <a:rPr lang="en-IN" sz="2400" cap="none" baseline="30000" dirty="0">
                <a:solidFill>
                  <a:schemeClr val="tx1">
                    <a:lumMod val="50000"/>
                    <a:lumOff val="50000"/>
                  </a:schemeClr>
                </a:solidFill>
              </a:rPr>
              <a:t>nd</a:t>
            </a:r>
            <a:r>
              <a:rPr lang="en-IN" sz="2400" cap="none" dirty="0">
                <a:solidFill>
                  <a:schemeClr val="tx1">
                    <a:lumMod val="50000"/>
                    <a:lumOff val="50000"/>
                  </a:schemeClr>
                </a:solidFill>
              </a:rPr>
              <a:t> review : </a:t>
            </a:r>
          </a:p>
          <a:p>
            <a:r>
              <a:rPr lang="en-IN" sz="2400" cap="none" dirty="0">
                <a:solidFill>
                  <a:schemeClr val="bg1"/>
                </a:solidFill>
              </a:rPr>
              <a:t>			Data Set Collection</a:t>
            </a:r>
          </a:p>
          <a:p>
            <a:r>
              <a:rPr lang="en-IN" sz="2400" cap="none" dirty="0">
                <a:solidFill>
                  <a:schemeClr val="bg1"/>
                </a:solidFill>
              </a:rPr>
              <a:t>			Data Pre-processing</a:t>
            </a:r>
          </a:p>
          <a:p>
            <a:r>
              <a:rPr lang="en-IN" sz="2400" cap="none" dirty="0">
                <a:solidFill>
                  <a:schemeClr val="tx1">
                    <a:lumMod val="50000"/>
                    <a:lumOff val="50000"/>
                  </a:schemeClr>
                </a:solidFill>
              </a:rPr>
              <a:t>Before Final review : </a:t>
            </a:r>
          </a:p>
          <a:p>
            <a:r>
              <a:rPr lang="en-IN" sz="2400" cap="none" dirty="0">
                <a:solidFill>
                  <a:schemeClr val="bg1"/>
                </a:solidFill>
              </a:rPr>
              <a:t>			Implementation</a:t>
            </a:r>
          </a:p>
          <a:p>
            <a:r>
              <a:rPr lang="en-IN" sz="2400" cap="none" dirty="0">
                <a:solidFill>
                  <a:schemeClr val="bg1"/>
                </a:solidFill>
              </a:rPr>
              <a:t>			Improving Efficiency of the Model </a:t>
            </a:r>
            <a:r>
              <a:rPr lang="en-IN" sz="2200" cap="none" dirty="0">
                <a:solidFill>
                  <a:schemeClr val="bg1"/>
                </a:solidFill>
              </a:rPr>
              <a:t>			</a:t>
            </a:r>
            <a:endParaRPr lang="en-IN" sz="2200" dirty="0">
              <a:solidFill>
                <a:schemeClr val="bg1"/>
              </a:solidFill>
            </a:endParaRPr>
          </a:p>
        </p:txBody>
      </p:sp>
    </p:spTree>
    <p:extLst>
      <p:ext uri="{BB962C8B-B14F-4D97-AF65-F5344CB8AC3E}">
        <p14:creationId xmlns:p14="http://schemas.microsoft.com/office/powerpoint/2010/main" val="419831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{A87BA3E7-54F5-4DC1-B0C2-1879857BF675}tf02900722</Template>
  <TotalTime>114</TotalTime>
  <Words>771</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Sentiment Analysis using NLP</vt:lpstr>
      <vt:lpstr>Problem Statement : Sentiment Analysis on Twitter Data.</vt:lpstr>
      <vt:lpstr>Sentiment Analysis with NLP on Twitter Data  Md. Rakibul Hasan1, Maisha Maliha2, M. Arifuzzaman3</vt:lpstr>
      <vt:lpstr>Natural Language Processing, Sentiment Analysis and Clinical Analytics  Adil Rajput, Effat University</vt:lpstr>
      <vt:lpstr>Multilingual Twitter Sentiment Classification: The Role of Human Annotators  Igor Mozetic, Miha Grcar, Jasmina Smailovic</vt:lpstr>
      <vt:lpstr>Tentative Plan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using NLP</dc:title>
  <dc:creator>Samhitha Gollamudi</dc:creator>
  <cp:lastModifiedBy>Samhitha Gollamudi</cp:lastModifiedBy>
  <cp:revision>1</cp:revision>
  <dcterms:created xsi:type="dcterms:W3CDTF">2022-08-29T12:29:09Z</dcterms:created>
  <dcterms:modified xsi:type="dcterms:W3CDTF">2022-08-31T18:50:43Z</dcterms:modified>
</cp:coreProperties>
</file>