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snapToGrid="0">
      <p:cViewPr varScale="1">
        <p:scale>
          <a:sx n="70" d="100"/>
          <a:sy n="70" d="100"/>
        </p:scale>
        <p:origin x="5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D46333-85AA-4BC9-BEDE-2985F17E0D11}" type="datetimeFigureOut">
              <a:rPr lang="en-US" smtClean="0"/>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4BD2C1-6EA4-4B89-9CBB-050C9A463DC6}" type="slidenum">
              <a:rPr lang="en-US" smtClean="0"/>
              <a:t>‹#›</a:t>
            </a:fld>
            <a:endParaRPr lang="en-US"/>
          </a:p>
        </p:txBody>
      </p:sp>
    </p:spTree>
    <p:extLst>
      <p:ext uri="{BB962C8B-B14F-4D97-AF65-F5344CB8AC3E}">
        <p14:creationId xmlns:p14="http://schemas.microsoft.com/office/powerpoint/2010/main" val="1971927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D2E525-FF71-4DAF-919B-A69AF2916AAE}"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a:t>
            </a:fld>
            <a:endParaRPr lang="en-US"/>
          </a:p>
        </p:txBody>
      </p:sp>
    </p:spTree>
    <p:extLst>
      <p:ext uri="{BB962C8B-B14F-4D97-AF65-F5344CB8AC3E}">
        <p14:creationId xmlns:p14="http://schemas.microsoft.com/office/powerpoint/2010/main" val="30629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628674-CC87-4D32-A441-279CE960E1C7}"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a:t>
            </a:fld>
            <a:endParaRPr lang="en-US"/>
          </a:p>
        </p:txBody>
      </p:sp>
    </p:spTree>
    <p:extLst>
      <p:ext uri="{BB962C8B-B14F-4D97-AF65-F5344CB8AC3E}">
        <p14:creationId xmlns:p14="http://schemas.microsoft.com/office/powerpoint/2010/main" val="1214497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1CD45F-B21D-48A2-9C62-98EE02F56907}"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a:t>
            </a:fld>
            <a:endParaRPr lang="en-US"/>
          </a:p>
        </p:txBody>
      </p:sp>
    </p:spTree>
    <p:extLst>
      <p:ext uri="{BB962C8B-B14F-4D97-AF65-F5344CB8AC3E}">
        <p14:creationId xmlns:p14="http://schemas.microsoft.com/office/powerpoint/2010/main" val="1774074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a:t>
            </a:fld>
            <a:endParaRPr lang="en-US"/>
          </a:p>
        </p:txBody>
      </p:sp>
    </p:spTree>
    <p:extLst>
      <p:ext uri="{BB962C8B-B14F-4D97-AF65-F5344CB8AC3E}">
        <p14:creationId xmlns:p14="http://schemas.microsoft.com/office/powerpoint/2010/main" val="1037194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BD79E8-684C-4247-BAC8-225E7B761456}"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a:t>
            </a:fld>
            <a:endParaRPr lang="en-US"/>
          </a:p>
        </p:txBody>
      </p:sp>
    </p:spTree>
    <p:extLst>
      <p:ext uri="{BB962C8B-B14F-4D97-AF65-F5344CB8AC3E}">
        <p14:creationId xmlns:p14="http://schemas.microsoft.com/office/powerpoint/2010/main" val="169919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054F99-9BFE-4B77-8B69-D5AE309B9198}" type="datetime5">
              <a:rPr lang="en-US" smtClean="0"/>
              <a:t>6-Feb-24</a:t>
            </a:fld>
            <a:endParaRPr lang="en-US"/>
          </a:p>
        </p:txBody>
      </p:sp>
      <p:sp>
        <p:nvSpPr>
          <p:cNvPr id="6" name="Footer Placeholder 5"/>
          <p:cNvSpPr>
            <a:spLocks noGrp="1"/>
          </p:cNvSpPr>
          <p:nvPr>
            <p:ph type="ftr" sz="quarter" idx="11"/>
          </p:nvPr>
        </p:nvSpPr>
        <p:spPr/>
        <p:txBody>
          <a:bodyPr/>
          <a:lstStyle/>
          <a:p>
            <a:r>
              <a:rPr lang="en-US" smtClean="0"/>
              <a:t>Dr BK Murthy</a:t>
            </a:r>
            <a:endParaRPr lang="en-US"/>
          </a:p>
        </p:txBody>
      </p:sp>
      <p:sp>
        <p:nvSpPr>
          <p:cNvPr id="7" name="Slide Number Placeholder 6"/>
          <p:cNvSpPr>
            <a:spLocks noGrp="1"/>
          </p:cNvSpPr>
          <p:nvPr>
            <p:ph type="sldNum" sz="quarter" idx="12"/>
          </p:nvPr>
        </p:nvSpPr>
        <p:spPr/>
        <p:txBody>
          <a:bodyPr/>
          <a:lstStyle/>
          <a:p>
            <a:fld id="{C08CB996-50E6-475E-AEBB-B0EF957D9AAE}" type="slidenum">
              <a:rPr lang="en-US" smtClean="0"/>
              <a:t>‹#›</a:t>
            </a:fld>
            <a:endParaRPr lang="en-US"/>
          </a:p>
        </p:txBody>
      </p:sp>
    </p:spTree>
    <p:extLst>
      <p:ext uri="{BB962C8B-B14F-4D97-AF65-F5344CB8AC3E}">
        <p14:creationId xmlns:p14="http://schemas.microsoft.com/office/powerpoint/2010/main" val="297603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6F4D56-AFF9-47C0-995F-400BE23B1140}" type="datetime5">
              <a:rPr lang="en-US" smtClean="0"/>
              <a:t>6-Feb-24</a:t>
            </a:fld>
            <a:endParaRPr lang="en-US"/>
          </a:p>
        </p:txBody>
      </p:sp>
      <p:sp>
        <p:nvSpPr>
          <p:cNvPr id="8" name="Footer Placeholder 7"/>
          <p:cNvSpPr>
            <a:spLocks noGrp="1"/>
          </p:cNvSpPr>
          <p:nvPr>
            <p:ph type="ftr" sz="quarter" idx="11"/>
          </p:nvPr>
        </p:nvSpPr>
        <p:spPr/>
        <p:txBody>
          <a:bodyPr/>
          <a:lstStyle/>
          <a:p>
            <a:r>
              <a:rPr lang="en-US" smtClean="0"/>
              <a:t>Dr BK Murthy</a:t>
            </a:r>
            <a:endParaRPr lang="en-US"/>
          </a:p>
        </p:txBody>
      </p:sp>
      <p:sp>
        <p:nvSpPr>
          <p:cNvPr id="9" name="Slide Number Placeholder 8"/>
          <p:cNvSpPr>
            <a:spLocks noGrp="1"/>
          </p:cNvSpPr>
          <p:nvPr>
            <p:ph type="sldNum" sz="quarter" idx="12"/>
          </p:nvPr>
        </p:nvSpPr>
        <p:spPr/>
        <p:txBody>
          <a:bodyPr/>
          <a:lstStyle/>
          <a:p>
            <a:fld id="{C08CB996-50E6-475E-AEBB-B0EF957D9AAE}" type="slidenum">
              <a:rPr lang="en-US" smtClean="0"/>
              <a:t>‹#›</a:t>
            </a:fld>
            <a:endParaRPr lang="en-US"/>
          </a:p>
        </p:txBody>
      </p:sp>
    </p:spTree>
    <p:extLst>
      <p:ext uri="{BB962C8B-B14F-4D97-AF65-F5344CB8AC3E}">
        <p14:creationId xmlns:p14="http://schemas.microsoft.com/office/powerpoint/2010/main" val="337032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C2B90E-83EC-49EC-9002-B07B2B8DABC0}" type="datetime5">
              <a:rPr lang="en-US" smtClean="0"/>
              <a:t>6-Feb-24</a:t>
            </a:fld>
            <a:endParaRPr lang="en-US"/>
          </a:p>
        </p:txBody>
      </p:sp>
      <p:sp>
        <p:nvSpPr>
          <p:cNvPr id="4" name="Footer Placeholder 3"/>
          <p:cNvSpPr>
            <a:spLocks noGrp="1"/>
          </p:cNvSpPr>
          <p:nvPr>
            <p:ph type="ftr" sz="quarter" idx="11"/>
          </p:nvPr>
        </p:nvSpPr>
        <p:spPr/>
        <p:txBody>
          <a:bodyPr/>
          <a:lstStyle/>
          <a:p>
            <a:r>
              <a:rPr lang="en-US" smtClean="0"/>
              <a:t>Dr BK Murthy</a:t>
            </a:r>
            <a:endParaRPr lang="en-US"/>
          </a:p>
        </p:txBody>
      </p:sp>
      <p:sp>
        <p:nvSpPr>
          <p:cNvPr id="5" name="Slide Number Placeholder 4"/>
          <p:cNvSpPr>
            <a:spLocks noGrp="1"/>
          </p:cNvSpPr>
          <p:nvPr>
            <p:ph type="sldNum" sz="quarter" idx="12"/>
          </p:nvPr>
        </p:nvSpPr>
        <p:spPr/>
        <p:txBody>
          <a:bodyPr/>
          <a:lstStyle/>
          <a:p>
            <a:fld id="{C08CB996-50E6-475E-AEBB-B0EF957D9AAE}" type="slidenum">
              <a:rPr lang="en-US" smtClean="0"/>
              <a:t>‹#›</a:t>
            </a:fld>
            <a:endParaRPr lang="en-US"/>
          </a:p>
        </p:txBody>
      </p:sp>
    </p:spTree>
    <p:extLst>
      <p:ext uri="{BB962C8B-B14F-4D97-AF65-F5344CB8AC3E}">
        <p14:creationId xmlns:p14="http://schemas.microsoft.com/office/powerpoint/2010/main" val="2543452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9AF7DC-EBA2-4E2D-A252-3BBD99DE33CE}" type="datetime5">
              <a:rPr lang="en-US" smtClean="0"/>
              <a:t>6-Feb-24</a:t>
            </a:fld>
            <a:endParaRPr lang="en-US"/>
          </a:p>
        </p:txBody>
      </p:sp>
      <p:sp>
        <p:nvSpPr>
          <p:cNvPr id="3" name="Footer Placeholder 2"/>
          <p:cNvSpPr>
            <a:spLocks noGrp="1"/>
          </p:cNvSpPr>
          <p:nvPr>
            <p:ph type="ftr" sz="quarter" idx="11"/>
          </p:nvPr>
        </p:nvSpPr>
        <p:spPr/>
        <p:txBody>
          <a:bodyPr/>
          <a:lstStyle/>
          <a:p>
            <a:r>
              <a:rPr lang="en-US" smtClean="0"/>
              <a:t>Dr BK Murthy</a:t>
            </a:r>
            <a:endParaRPr lang="en-US"/>
          </a:p>
        </p:txBody>
      </p:sp>
      <p:sp>
        <p:nvSpPr>
          <p:cNvPr id="4" name="Slide Number Placeholder 3"/>
          <p:cNvSpPr>
            <a:spLocks noGrp="1"/>
          </p:cNvSpPr>
          <p:nvPr>
            <p:ph type="sldNum" sz="quarter" idx="12"/>
          </p:nvPr>
        </p:nvSpPr>
        <p:spPr/>
        <p:txBody>
          <a:bodyPr/>
          <a:lstStyle/>
          <a:p>
            <a:fld id="{C08CB996-50E6-475E-AEBB-B0EF957D9AAE}" type="slidenum">
              <a:rPr lang="en-US" smtClean="0"/>
              <a:t>‹#›</a:t>
            </a:fld>
            <a:endParaRPr lang="en-US"/>
          </a:p>
        </p:txBody>
      </p:sp>
    </p:spTree>
    <p:extLst>
      <p:ext uri="{BB962C8B-B14F-4D97-AF65-F5344CB8AC3E}">
        <p14:creationId xmlns:p14="http://schemas.microsoft.com/office/powerpoint/2010/main" val="1650848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16B5CC-6F73-4525-8F50-48530A1337C0}" type="datetime5">
              <a:rPr lang="en-US" smtClean="0"/>
              <a:t>6-Feb-24</a:t>
            </a:fld>
            <a:endParaRPr lang="en-US"/>
          </a:p>
        </p:txBody>
      </p:sp>
      <p:sp>
        <p:nvSpPr>
          <p:cNvPr id="6" name="Footer Placeholder 5"/>
          <p:cNvSpPr>
            <a:spLocks noGrp="1"/>
          </p:cNvSpPr>
          <p:nvPr>
            <p:ph type="ftr" sz="quarter" idx="11"/>
          </p:nvPr>
        </p:nvSpPr>
        <p:spPr/>
        <p:txBody>
          <a:bodyPr/>
          <a:lstStyle/>
          <a:p>
            <a:r>
              <a:rPr lang="en-US" smtClean="0"/>
              <a:t>Dr BK Murthy</a:t>
            </a:r>
            <a:endParaRPr lang="en-US"/>
          </a:p>
        </p:txBody>
      </p:sp>
      <p:sp>
        <p:nvSpPr>
          <p:cNvPr id="7" name="Slide Number Placeholder 6"/>
          <p:cNvSpPr>
            <a:spLocks noGrp="1"/>
          </p:cNvSpPr>
          <p:nvPr>
            <p:ph type="sldNum" sz="quarter" idx="12"/>
          </p:nvPr>
        </p:nvSpPr>
        <p:spPr/>
        <p:txBody>
          <a:bodyPr/>
          <a:lstStyle/>
          <a:p>
            <a:fld id="{C08CB996-50E6-475E-AEBB-B0EF957D9AAE}" type="slidenum">
              <a:rPr lang="en-US" smtClean="0"/>
              <a:t>‹#›</a:t>
            </a:fld>
            <a:endParaRPr lang="en-US"/>
          </a:p>
        </p:txBody>
      </p:sp>
    </p:spTree>
    <p:extLst>
      <p:ext uri="{BB962C8B-B14F-4D97-AF65-F5344CB8AC3E}">
        <p14:creationId xmlns:p14="http://schemas.microsoft.com/office/powerpoint/2010/main" val="224893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CC52D6-01E4-406A-8968-3AACD4D37A3D}" type="datetime5">
              <a:rPr lang="en-US" smtClean="0"/>
              <a:t>6-Feb-24</a:t>
            </a:fld>
            <a:endParaRPr lang="en-US"/>
          </a:p>
        </p:txBody>
      </p:sp>
      <p:sp>
        <p:nvSpPr>
          <p:cNvPr id="6" name="Footer Placeholder 5"/>
          <p:cNvSpPr>
            <a:spLocks noGrp="1"/>
          </p:cNvSpPr>
          <p:nvPr>
            <p:ph type="ftr" sz="quarter" idx="11"/>
          </p:nvPr>
        </p:nvSpPr>
        <p:spPr/>
        <p:txBody>
          <a:bodyPr/>
          <a:lstStyle/>
          <a:p>
            <a:r>
              <a:rPr lang="en-US" smtClean="0"/>
              <a:t>Dr BK Murthy</a:t>
            </a:r>
            <a:endParaRPr lang="en-US"/>
          </a:p>
        </p:txBody>
      </p:sp>
      <p:sp>
        <p:nvSpPr>
          <p:cNvPr id="7" name="Slide Number Placeholder 6"/>
          <p:cNvSpPr>
            <a:spLocks noGrp="1"/>
          </p:cNvSpPr>
          <p:nvPr>
            <p:ph type="sldNum" sz="quarter" idx="12"/>
          </p:nvPr>
        </p:nvSpPr>
        <p:spPr/>
        <p:txBody>
          <a:bodyPr/>
          <a:lstStyle/>
          <a:p>
            <a:fld id="{C08CB996-50E6-475E-AEBB-B0EF957D9AAE}" type="slidenum">
              <a:rPr lang="en-US" smtClean="0"/>
              <a:t>‹#›</a:t>
            </a:fld>
            <a:endParaRPr lang="en-US"/>
          </a:p>
        </p:txBody>
      </p:sp>
    </p:spTree>
    <p:extLst>
      <p:ext uri="{BB962C8B-B14F-4D97-AF65-F5344CB8AC3E}">
        <p14:creationId xmlns:p14="http://schemas.microsoft.com/office/powerpoint/2010/main" val="841799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92579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tint val="75000"/>
                  </a:schemeClr>
                </a:solidFill>
                <a:latin typeface="Arial" panose="020B0604020202020204" pitchFamily="34" charset="0"/>
                <a:cs typeface="Arial" panose="020B0604020202020204" pitchFamily="34" charset="0"/>
              </a:defRPr>
            </a:lvl1pPr>
          </a:lstStyle>
          <a:p>
            <a:fld id="{49488E5C-CDC1-4F54-8814-50D121499E76}" type="datetime5">
              <a:rPr lang="en-US" smtClean="0"/>
              <a:t>6-Feb-24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tint val="75000"/>
                  </a:schemeClr>
                </a:solidFill>
                <a:latin typeface="Arial" panose="020B0604020202020204" pitchFamily="34" charset="0"/>
                <a:cs typeface="Arial" panose="020B0604020202020204" pitchFamily="34" charset="0"/>
              </a:defRPr>
            </a:lvl1pPr>
          </a:lstStyle>
          <a:p>
            <a:r>
              <a:rPr lang="en-US" smtClean="0"/>
              <a:t>Dr BK Murthy</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a:solidFill>
                  <a:schemeClr val="tx1">
                    <a:tint val="75000"/>
                  </a:schemeClr>
                </a:solidFill>
                <a:latin typeface="Arial" panose="020B0604020202020204" pitchFamily="34" charset="0"/>
                <a:cs typeface="Arial" panose="020B0604020202020204" pitchFamily="34" charset="0"/>
              </a:defRPr>
            </a:lvl1pPr>
          </a:lstStyle>
          <a:p>
            <a:fld id="{C08CB996-50E6-475E-AEBB-B0EF957D9AAE}" type="slidenum">
              <a:rPr lang="en-US" smtClean="0"/>
              <a:pPr/>
              <a:t>‹#›</a:t>
            </a:fld>
            <a:endParaRPr lang="en-US"/>
          </a:p>
        </p:txBody>
      </p:sp>
    </p:spTree>
    <p:extLst>
      <p:ext uri="{BB962C8B-B14F-4D97-AF65-F5344CB8AC3E}">
        <p14:creationId xmlns:p14="http://schemas.microsoft.com/office/powerpoint/2010/main" val="714209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Artificial Intelligence and Ethics</a:t>
            </a:r>
            <a:endParaRPr lang="en-US" dirty="0"/>
          </a:p>
        </p:txBody>
      </p:sp>
      <p:sp>
        <p:nvSpPr>
          <p:cNvPr id="3" name="Subtitle 2"/>
          <p:cNvSpPr>
            <a:spLocks noGrp="1"/>
          </p:cNvSpPr>
          <p:nvPr>
            <p:ph type="subTitle" idx="1"/>
          </p:nvPr>
        </p:nvSpPr>
        <p:spPr/>
        <p:txBody>
          <a:bodyPr/>
          <a:lstStyle/>
          <a:p>
            <a:r>
              <a:rPr lang="en-US" dirty="0" smtClean="0"/>
              <a:t>Lecture 5</a:t>
            </a:r>
            <a:endParaRPr lang="en-US" dirty="0"/>
          </a:p>
        </p:txBody>
      </p:sp>
    </p:spTree>
    <p:extLst>
      <p:ext uri="{BB962C8B-B14F-4D97-AF65-F5344CB8AC3E}">
        <p14:creationId xmlns:p14="http://schemas.microsoft.com/office/powerpoint/2010/main" val="3965098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be blamed – and for what?</a:t>
            </a:r>
          </a:p>
        </p:txBody>
      </p:sp>
      <p:sp>
        <p:nvSpPr>
          <p:cNvPr id="3" name="Content Placeholder 2"/>
          <p:cNvSpPr>
            <a:spLocks noGrp="1"/>
          </p:cNvSpPr>
          <p:nvPr>
            <p:ph idx="1"/>
          </p:nvPr>
        </p:nvSpPr>
        <p:spPr>
          <a:xfrm>
            <a:off x="838200" y="1419367"/>
            <a:ext cx="10515600" cy="4757596"/>
          </a:xfrm>
        </p:spPr>
        <p:txBody>
          <a:bodyPr/>
          <a:lstStyle/>
          <a:p>
            <a:r>
              <a:rPr lang="en-US" dirty="0"/>
              <a:t>In ethics, accountability is closely related to the concept of “moral agency”. </a:t>
            </a:r>
            <a:endParaRPr lang="en-US" dirty="0" smtClean="0"/>
          </a:p>
          <a:p>
            <a:r>
              <a:rPr lang="en-US" dirty="0" smtClean="0"/>
              <a:t>A </a:t>
            </a:r>
            <a:r>
              <a:rPr lang="en-US" dirty="0"/>
              <a:t>moral agent is “an agent who is capable of acting with reference to right and wrong." </a:t>
            </a:r>
            <a:endParaRPr lang="en-US" dirty="0" smtClean="0"/>
          </a:p>
          <a:p>
            <a:r>
              <a:rPr lang="en-US" dirty="0" smtClean="0"/>
              <a:t>Importantly</a:t>
            </a:r>
            <a:r>
              <a:rPr lang="en-US" dirty="0"/>
              <a:t>, only moral agents are morally responsible for their actions.</a:t>
            </a:r>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10</a:t>
            </a:fld>
            <a:endParaRPr lang="en-US"/>
          </a:p>
        </p:txBody>
      </p:sp>
    </p:spTree>
    <p:extLst>
      <p:ext uri="{BB962C8B-B14F-4D97-AF65-F5344CB8AC3E}">
        <p14:creationId xmlns:p14="http://schemas.microsoft.com/office/powerpoint/2010/main" val="2949606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Actions and omissions</a:t>
            </a:r>
            <a:r>
              <a:rPr lang="en-US" dirty="0" smtClean="0"/>
              <a:t/>
            </a:r>
            <a:br>
              <a:rPr lang="en-US" dirty="0" smtClean="0"/>
            </a:br>
            <a:endParaRPr lang="en-US" dirty="0"/>
          </a:p>
        </p:txBody>
      </p:sp>
      <p:sp>
        <p:nvSpPr>
          <p:cNvPr id="3" name="Content Placeholder 2"/>
          <p:cNvSpPr>
            <a:spLocks noGrp="1"/>
          </p:cNvSpPr>
          <p:nvPr>
            <p:ph idx="1"/>
          </p:nvPr>
        </p:nvSpPr>
        <p:spPr>
          <a:xfrm>
            <a:off x="838200" y="1290918"/>
            <a:ext cx="10515600" cy="4351338"/>
          </a:xfrm>
        </p:spPr>
        <p:txBody>
          <a:bodyPr/>
          <a:lstStyle/>
          <a:p>
            <a:r>
              <a:rPr lang="en-US" dirty="0" smtClean="0"/>
              <a:t>Philosophically</a:t>
            </a:r>
            <a:r>
              <a:rPr lang="en-US" dirty="0"/>
              <a:t>, a moral agent is primarily responsible for their own actions (“acts”). </a:t>
            </a:r>
            <a:endParaRPr lang="en-US" dirty="0" smtClean="0"/>
          </a:p>
          <a:p>
            <a:r>
              <a:rPr lang="en-US" dirty="0" smtClean="0"/>
              <a:t>Sometimes </a:t>
            </a:r>
            <a:r>
              <a:rPr lang="en-US" dirty="0"/>
              <a:t>agents are also responsible for not-doings, “omissions”. </a:t>
            </a:r>
            <a:endParaRPr lang="en-US" dirty="0" smtClean="0"/>
          </a:p>
          <a:p>
            <a:r>
              <a:rPr lang="en-US" dirty="0" smtClean="0"/>
              <a:t>So</a:t>
            </a:r>
            <a:r>
              <a:rPr lang="en-US" dirty="0"/>
              <a:t>, if I kill someone, I am responsible for that act. </a:t>
            </a:r>
            <a:endParaRPr lang="en-US" dirty="0" smtClean="0"/>
          </a:p>
          <a:p>
            <a:r>
              <a:rPr lang="en-US" dirty="0" smtClean="0"/>
              <a:t>If </a:t>
            </a:r>
            <a:r>
              <a:rPr lang="en-US" dirty="0"/>
              <a:t>I just let someone die, I am responsible for not-helping (omission), even if I did not actively kill someone.</a:t>
            </a:r>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11</a:t>
            </a:fld>
            <a:endParaRPr lang="en-US"/>
          </a:p>
        </p:txBody>
      </p:sp>
    </p:spTree>
    <p:extLst>
      <p:ext uri="{BB962C8B-B14F-4D97-AF65-F5344CB8AC3E}">
        <p14:creationId xmlns:p14="http://schemas.microsoft.com/office/powerpoint/2010/main" val="2343736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Omissions and actions are not morally equal. </a:t>
            </a:r>
            <a:endParaRPr lang="en-US" dirty="0" smtClean="0"/>
          </a:p>
          <a:p>
            <a:r>
              <a:rPr lang="en-US" dirty="0" smtClean="0"/>
              <a:t>It </a:t>
            </a:r>
            <a:r>
              <a:rPr lang="en-US" dirty="0"/>
              <a:t>is morally less bad to omit a thing than to perform an act: </a:t>
            </a:r>
            <a:endParaRPr lang="en-US" dirty="0" smtClean="0"/>
          </a:p>
          <a:p>
            <a:pPr lvl="1"/>
            <a:r>
              <a:rPr lang="en-US" dirty="0" smtClean="0"/>
              <a:t>It </a:t>
            </a:r>
            <a:r>
              <a:rPr lang="en-US" dirty="0"/>
              <a:t>is worse to actively kill someone than to let them die. </a:t>
            </a:r>
            <a:endParaRPr lang="en-US" dirty="0" smtClean="0"/>
          </a:p>
          <a:p>
            <a:pPr lvl="1"/>
            <a:r>
              <a:rPr lang="en-US" dirty="0" smtClean="0"/>
              <a:t>But </a:t>
            </a:r>
            <a:r>
              <a:rPr lang="en-US" dirty="0"/>
              <a:t>this doesn’t make omissions morally right. </a:t>
            </a:r>
            <a:endParaRPr lang="en-US" dirty="0" smtClean="0"/>
          </a:p>
          <a:p>
            <a:pPr lvl="1"/>
            <a:r>
              <a:rPr lang="en-US" dirty="0" smtClean="0"/>
              <a:t>However</a:t>
            </a:r>
            <a:r>
              <a:rPr lang="en-US" dirty="0"/>
              <a:t>, we cannot be responsible for all of the things we do not do</a:t>
            </a:r>
            <a:r>
              <a:rPr lang="en-US" dirty="0" smtClean="0"/>
              <a:t>.</a:t>
            </a:r>
          </a:p>
          <a:p>
            <a:pPr lvl="1"/>
            <a:r>
              <a:rPr lang="en-US" dirty="0" smtClean="0"/>
              <a:t>Instead</a:t>
            </a:r>
            <a:r>
              <a:rPr lang="en-US" dirty="0"/>
              <a:t>, we are responsible for only those things which we’ve deliberately and knowingly chosen to do or omit</a:t>
            </a:r>
            <a:r>
              <a:rPr lang="en-US" dirty="0" smtClean="0"/>
              <a:t>.</a:t>
            </a:r>
          </a:p>
          <a:p>
            <a:endParaRPr lang="en-US" dirty="0"/>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12</a:t>
            </a:fld>
            <a:endParaRPr lang="en-US"/>
          </a:p>
        </p:txBody>
      </p:sp>
    </p:spTree>
    <p:extLst>
      <p:ext uri="{BB962C8B-B14F-4D97-AF65-F5344CB8AC3E}">
        <p14:creationId xmlns:p14="http://schemas.microsoft.com/office/powerpoint/2010/main" val="1341825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Autonomy</a:t>
            </a:r>
            <a:endParaRPr lang="en-US" dirty="0"/>
          </a:p>
        </p:txBody>
      </p:sp>
      <p:sp>
        <p:nvSpPr>
          <p:cNvPr id="3" name="Content Placeholder 2"/>
          <p:cNvSpPr>
            <a:spLocks noGrp="1"/>
          </p:cNvSpPr>
          <p:nvPr>
            <p:ph idx="1"/>
          </p:nvPr>
        </p:nvSpPr>
        <p:spPr>
          <a:xfrm>
            <a:off x="838200" y="1290918"/>
            <a:ext cx="10515600" cy="4886045"/>
          </a:xfrm>
        </p:spPr>
        <p:txBody>
          <a:bodyPr>
            <a:normAutofit/>
          </a:bodyPr>
          <a:lstStyle/>
          <a:p>
            <a:r>
              <a:rPr lang="en-US" dirty="0"/>
              <a:t>Philosophically, moral responsibility requires </a:t>
            </a:r>
            <a:endParaRPr lang="en-US" dirty="0" smtClean="0"/>
          </a:p>
          <a:p>
            <a:pPr lvl="1"/>
            <a:r>
              <a:rPr lang="en-US" dirty="0" smtClean="0"/>
              <a:t>moral </a:t>
            </a:r>
            <a:r>
              <a:rPr lang="en-US" dirty="0"/>
              <a:t>autonomy and </a:t>
            </a:r>
            <a:endParaRPr lang="en-US" dirty="0" smtClean="0"/>
          </a:p>
          <a:p>
            <a:pPr lvl="1"/>
            <a:r>
              <a:rPr lang="en-US" dirty="0" smtClean="0"/>
              <a:t>the </a:t>
            </a:r>
            <a:r>
              <a:rPr lang="en-US" dirty="0"/>
              <a:t>ability to evaluate the consequences of actions. </a:t>
            </a:r>
            <a:endParaRPr lang="en-US" dirty="0" smtClean="0"/>
          </a:p>
          <a:p>
            <a:r>
              <a:rPr lang="en-US" dirty="0" smtClean="0"/>
              <a:t>“</a:t>
            </a:r>
            <a:r>
              <a:rPr lang="en-US" dirty="0"/>
              <a:t>Moral autonomy” means the agent’s capacity to impose the moral code on oneself in a self-governed way. </a:t>
            </a:r>
            <a:endParaRPr lang="en-US" dirty="0" smtClean="0"/>
          </a:p>
          <a:p>
            <a:pPr marL="0" indent="0">
              <a:buNone/>
            </a:pPr>
            <a:r>
              <a:rPr lang="en-US" dirty="0" smtClean="0"/>
              <a:t>Further</a:t>
            </a:r>
            <a:r>
              <a:rPr lang="en-US" dirty="0"/>
              <a:t>, autonomy requires</a:t>
            </a:r>
            <a:r>
              <a:rPr lang="en-US" dirty="0" smtClean="0"/>
              <a:t>:</a:t>
            </a:r>
          </a:p>
          <a:p>
            <a:pPr lvl="0"/>
            <a:r>
              <a:rPr lang="en-US" dirty="0"/>
              <a:t>The capacity to rule oneself without manipulation by others and the ability to act, without external or internal constraints</a:t>
            </a:r>
          </a:p>
          <a:p>
            <a:pPr lvl="0"/>
            <a:r>
              <a:rPr lang="en-US" dirty="0"/>
              <a:t>The authenticity of the desires (values, emotions, </a:t>
            </a:r>
            <a:r>
              <a:rPr lang="en-US" dirty="0" err="1"/>
              <a:t>etc</a:t>
            </a:r>
            <a:r>
              <a:rPr lang="en-US" dirty="0"/>
              <a:t>) that move someone to </a:t>
            </a:r>
            <a:r>
              <a:rPr lang="en-US" dirty="0" smtClean="0"/>
              <a:t>act</a:t>
            </a:r>
            <a:endParaRPr lang="en-US" dirty="0"/>
          </a:p>
          <a:p>
            <a:endParaRPr lang="en-US" dirty="0"/>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13</a:t>
            </a:fld>
            <a:endParaRPr lang="en-US"/>
          </a:p>
        </p:txBody>
      </p:sp>
    </p:spTree>
    <p:extLst>
      <p:ext uri="{BB962C8B-B14F-4D97-AF65-F5344CB8AC3E}">
        <p14:creationId xmlns:p14="http://schemas.microsoft.com/office/powerpoint/2010/main" val="3455817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dirty="0" smtClean="0"/>
              <a:t>Sufficient cognitive skills – </a:t>
            </a:r>
          </a:p>
          <a:p>
            <a:pPr lvl="0"/>
            <a:r>
              <a:rPr lang="en-US" dirty="0" smtClean="0"/>
              <a:t>meaning an agent must be able to evaluate, to predict and </a:t>
            </a:r>
          </a:p>
          <a:p>
            <a:pPr lvl="0"/>
            <a:r>
              <a:rPr lang="en-US" dirty="0" smtClean="0"/>
              <a:t>to compare consequences of their actions and, </a:t>
            </a:r>
          </a:p>
          <a:p>
            <a:pPr lvl="0"/>
            <a:r>
              <a:rPr lang="en-US" dirty="0" smtClean="0"/>
              <a:t>also, to estimate motives that drive action by using ethically meaningful criteria</a:t>
            </a:r>
            <a:endParaRPr lang="en-US" dirty="0"/>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14</a:t>
            </a:fld>
            <a:endParaRPr lang="en-US"/>
          </a:p>
        </p:txBody>
      </p:sp>
    </p:spTree>
    <p:extLst>
      <p:ext uri="{BB962C8B-B14F-4D97-AF65-F5344CB8AC3E}">
        <p14:creationId xmlns:p14="http://schemas.microsoft.com/office/powerpoint/2010/main" val="1763035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Moral responsibility</a:t>
            </a:r>
          </a:p>
        </p:txBody>
      </p:sp>
      <p:sp>
        <p:nvSpPr>
          <p:cNvPr id="3" name="Content Placeholder 2"/>
          <p:cNvSpPr>
            <a:spLocks noGrp="1"/>
          </p:cNvSpPr>
          <p:nvPr>
            <p:ph idx="1"/>
          </p:nvPr>
        </p:nvSpPr>
        <p:spPr/>
        <p:txBody>
          <a:bodyPr/>
          <a:lstStyle/>
          <a:p>
            <a:r>
              <a:rPr lang="en-US" dirty="0"/>
              <a:t>Immanuel Kant is one of the most famous European moral philosophers. </a:t>
            </a:r>
            <a:endParaRPr lang="en-US" dirty="0" smtClean="0"/>
          </a:p>
          <a:p>
            <a:r>
              <a:rPr lang="en-US" dirty="0" smtClean="0"/>
              <a:t>For </a:t>
            </a:r>
            <a:r>
              <a:rPr lang="en-US" dirty="0"/>
              <a:t>Immanuel Kant, practical reason — our ability to use reasons to choose our own actions — presupposes that we are free. </a:t>
            </a:r>
            <a:endParaRPr lang="en-US" dirty="0" smtClean="0"/>
          </a:p>
          <a:p>
            <a:r>
              <a:rPr lang="en-US" dirty="0" smtClean="0"/>
              <a:t>Actions </a:t>
            </a:r>
            <a:r>
              <a:rPr lang="en-US" dirty="0"/>
              <a:t>are based on our own will to utilize a moral law to guide our decisions. </a:t>
            </a:r>
            <a:endParaRPr lang="en-US" dirty="0" smtClean="0"/>
          </a:p>
          <a:p>
            <a:r>
              <a:rPr lang="en-US" dirty="0" smtClean="0"/>
              <a:t>For </a:t>
            </a:r>
            <a:r>
              <a:rPr lang="en-US" dirty="0"/>
              <a:t>Kant, and Kantians, the claim is that this capacity (to impose the moral law upon ourselves) is the ultimate source of all moral value.</a:t>
            </a:r>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15</a:t>
            </a:fld>
            <a:endParaRPr lang="en-US"/>
          </a:p>
        </p:txBody>
      </p:sp>
    </p:spTree>
    <p:extLst>
      <p:ext uri="{BB962C8B-B14F-4D97-AF65-F5344CB8AC3E}">
        <p14:creationId xmlns:p14="http://schemas.microsoft.com/office/powerpoint/2010/main" val="1248625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7104"/>
            <a:ext cx="10515600" cy="5289859"/>
          </a:xfrm>
        </p:spPr>
        <p:txBody>
          <a:bodyPr/>
          <a:lstStyle/>
          <a:p>
            <a:r>
              <a:rPr lang="en-US" dirty="0"/>
              <a:t>So, according to Kant, we owe ourselves moral respect in virtue of our autonomy. </a:t>
            </a:r>
            <a:endParaRPr lang="en-US" dirty="0" smtClean="0"/>
          </a:p>
          <a:p>
            <a:r>
              <a:rPr lang="en-US" dirty="0" smtClean="0"/>
              <a:t>But </a:t>
            </a:r>
            <a:r>
              <a:rPr lang="en-US" dirty="0"/>
              <a:t>we owe similar respect to all other persons in virtue of their capacity. </a:t>
            </a:r>
            <a:endParaRPr lang="en-US" dirty="0" smtClean="0"/>
          </a:p>
          <a:p>
            <a:r>
              <a:rPr lang="en-US" dirty="0" smtClean="0"/>
              <a:t>Hence, we </a:t>
            </a:r>
            <a:r>
              <a:rPr lang="en-US" dirty="0"/>
              <a:t>are obliged to act out of fundamental respect for other persons in virtue of their autonomy. </a:t>
            </a:r>
            <a:endParaRPr lang="en-US" dirty="0" smtClean="0"/>
          </a:p>
          <a:p>
            <a:r>
              <a:rPr lang="en-US" dirty="0" smtClean="0"/>
              <a:t>In </a:t>
            </a:r>
            <a:r>
              <a:rPr lang="en-US" dirty="0"/>
              <a:t>this way, autonomy serves as both a model of practical reason in the determination of moral obligation and as the feature of other persons who deserve moral respect from us</a:t>
            </a:r>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16</a:t>
            </a:fld>
            <a:endParaRPr lang="en-US"/>
          </a:p>
        </p:txBody>
      </p:sp>
    </p:spTree>
    <p:extLst>
      <p:ext uri="{BB962C8B-B14F-4D97-AF65-F5344CB8AC3E}">
        <p14:creationId xmlns:p14="http://schemas.microsoft.com/office/powerpoint/2010/main" val="1335189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problem of individuating responsibilities</a:t>
            </a:r>
          </a:p>
        </p:txBody>
      </p:sp>
      <p:sp>
        <p:nvSpPr>
          <p:cNvPr id="3" name="Content Placeholder 2"/>
          <p:cNvSpPr>
            <a:spLocks noGrp="1"/>
          </p:cNvSpPr>
          <p:nvPr>
            <p:ph idx="1"/>
          </p:nvPr>
        </p:nvSpPr>
        <p:spPr>
          <a:xfrm>
            <a:off x="838200" y="1290918"/>
            <a:ext cx="10515600" cy="4886045"/>
          </a:xfrm>
        </p:spPr>
        <p:txBody>
          <a:bodyPr>
            <a:normAutofit fontScale="92500"/>
          </a:bodyPr>
          <a:lstStyle/>
          <a:p>
            <a:r>
              <a:rPr lang="en-US" dirty="0"/>
              <a:t>Accountability is often taken as a legal and ethical obligation on an individual or </a:t>
            </a:r>
            <a:r>
              <a:rPr lang="en-US" dirty="0" err="1"/>
              <a:t>organisation</a:t>
            </a:r>
            <a:r>
              <a:rPr lang="en-US" dirty="0"/>
              <a:t> to accept responsibility for the use of AI systems, and </a:t>
            </a:r>
            <a:r>
              <a:rPr lang="en-US" dirty="0" smtClean="0"/>
              <a:t>to </a:t>
            </a:r>
            <a:r>
              <a:rPr lang="en-US" dirty="0"/>
              <a:t>disclose the results in a transparent manner. </a:t>
            </a:r>
            <a:endParaRPr lang="en-US" dirty="0" smtClean="0"/>
          </a:p>
          <a:p>
            <a:r>
              <a:rPr lang="en-US" dirty="0" smtClean="0"/>
              <a:t>This </a:t>
            </a:r>
            <a:r>
              <a:rPr lang="en-US" dirty="0"/>
              <a:t>formulation presupposes a “power-relation”. It individuates who is in control and who is to be blamed.</a:t>
            </a:r>
          </a:p>
          <a:p>
            <a:r>
              <a:rPr lang="en-US" dirty="0"/>
              <a:t>However, it has turned out to be notoriously difficult to set specific criteria on how, exactly, the responsibilities should be individuated, directed and defined. </a:t>
            </a:r>
            <a:endParaRPr lang="en-US" dirty="0" smtClean="0"/>
          </a:p>
          <a:p>
            <a:r>
              <a:rPr lang="en-US" dirty="0" smtClean="0"/>
              <a:t>In </a:t>
            </a:r>
            <a:r>
              <a:rPr lang="en-US" dirty="0"/>
              <a:t>many countries, there are on-going debates on these questions</a:t>
            </a:r>
            <a:r>
              <a:rPr lang="en-US" dirty="0" smtClean="0"/>
              <a:t>.</a:t>
            </a:r>
          </a:p>
          <a:p>
            <a:r>
              <a:rPr lang="en-US" dirty="0" smtClean="0"/>
              <a:t>International </a:t>
            </a:r>
            <a:r>
              <a:rPr lang="en-US" dirty="0"/>
              <a:t>actors, such as European Union and G7 have addressed them as open challenges.</a:t>
            </a:r>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17</a:t>
            </a:fld>
            <a:endParaRPr lang="en-US"/>
          </a:p>
        </p:txBody>
      </p:sp>
    </p:spTree>
    <p:extLst>
      <p:ext uri="{BB962C8B-B14F-4D97-AF65-F5344CB8AC3E}">
        <p14:creationId xmlns:p14="http://schemas.microsoft.com/office/powerpoint/2010/main" val="480516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Why is it so difficult to set criteria on who is responsible?</a:t>
            </a:r>
          </a:p>
        </p:txBody>
      </p:sp>
      <p:sp>
        <p:nvSpPr>
          <p:cNvPr id="3" name="Content Placeholder 2"/>
          <p:cNvSpPr>
            <a:spLocks noGrp="1"/>
          </p:cNvSpPr>
          <p:nvPr>
            <p:ph idx="1"/>
          </p:nvPr>
        </p:nvSpPr>
        <p:spPr/>
        <p:txBody>
          <a:bodyPr/>
          <a:lstStyle/>
          <a:p>
            <a:pPr lvl="0"/>
            <a:r>
              <a:rPr lang="en-US" b="1" dirty="0" smtClean="0"/>
              <a:t>1. </a:t>
            </a:r>
            <a:r>
              <a:rPr lang="en-US" dirty="0" smtClean="0"/>
              <a:t>The </a:t>
            </a:r>
            <a:r>
              <a:rPr lang="en-US" dirty="0"/>
              <a:t>quality of responsibilities differ. </a:t>
            </a:r>
            <a:endParaRPr lang="en-US" dirty="0" smtClean="0"/>
          </a:p>
          <a:p>
            <a:pPr lvl="0"/>
            <a:r>
              <a:rPr lang="en-US" dirty="0" smtClean="0"/>
              <a:t>An </a:t>
            </a:r>
            <a:r>
              <a:rPr lang="en-US" dirty="0"/>
              <a:t>actor is responsible for a specific action or omission, </a:t>
            </a:r>
            <a:endParaRPr lang="en-US" dirty="0" smtClean="0"/>
          </a:p>
          <a:p>
            <a:pPr lvl="0"/>
            <a:r>
              <a:rPr lang="en-US" dirty="0" smtClean="0"/>
              <a:t>but </a:t>
            </a:r>
            <a:r>
              <a:rPr lang="en-US" dirty="0"/>
              <a:t>the quality of responsibility is dependent on the stakeholder</a:t>
            </a:r>
            <a:r>
              <a:rPr lang="en-US" dirty="0" smtClean="0"/>
              <a:t>.</a:t>
            </a:r>
          </a:p>
          <a:p>
            <a:pPr lvl="0"/>
            <a:r>
              <a:rPr lang="en-US" dirty="0" smtClean="0"/>
              <a:t>Thus</a:t>
            </a:r>
            <a:r>
              <a:rPr lang="en-US" dirty="0"/>
              <a:t>, although by choosing an action you may commit the responsibility, </a:t>
            </a:r>
            <a:endParaRPr lang="en-US" dirty="0" smtClean="0"/>
          </a:p>
          <a:p>
            <a:pPr lvl="0"/>
            <a:r>
              <a:rPr lang="en-US" dirty="0" smtClean="0"/>
              <a:t>the </a:t>
            </a:r>
            <a:r>
              <a:rPr lang="en-US" dirty="0"/>
              <a:t>quality of responsibility is dependent also on your properties. </a:t>
            </a:r>
            <a:endParaRPr lang="en-US" dirty="0" smtClean="0"/>
          </a:p>
          <a:p>
            <a:pPr lvl="0"/>
            <a:r>
              <a:rPr lang="en-US" dirty="0" smtClean="0"/>
              <a:t>Intelligent </a:t>
            </a:r>
            <a:r>
              <a:rPr lang="en-US" dirty="0"/>
              <a:t>technologies complicate this more.</a:t>
            </a:r>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18</a:t>
            </a:fld>
            <a:endParaRPr lang="en-US"/>
          </a:p>
        </p:txBody>
      </p:sp>
    </p:spTree>
    <p:extLst>
      <p:ext uri="{BB962C8B-B14F-4D97-AF65-F5344CB8AC3E}">
        <p14:creationId xmlns:p14="http://schemas.microsoft.com/office/powerpoint/2010/main" val="2656753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normAutofit/>
          </a:bodyPr>
          <a:lstStyle/>
          <a:p>
            <a:r>
              <a:rPr lang="en-US" dirty="0"/>
              <a:t>As we delegate more and more decision making tasks and functions to algorithms, we also shape decision making structures. </a:t>
            </a:r>
            <a:endParaRPr lang="en-US" dirty="0" smtClean="0"/>
          </a:p>
          <a:p>
            <a:r>
              <a:rPr lang="en-US" dirty="0" smtClean="0"/>
              <a:t>AI </a:t>
            </a:r>
            <a:r>
              <a:rPr lang="en-US" dirty="0"/>
              <a:t>is augmenting our intelligence by giving us more computational power, allowing better predictions and enhancing our sensory apparatus. </a:t>
            </a:r>
            <a:endParaRPr lang="en-US" dirty="0" smtClean="0"/>
          </a:p>
          <a:p>
            <a:r>
              <a:rPr lang="en-US" dirty="0" smtClean="0"/>
              <a:t>Human </a:t>
            </a:r>
            <a:r>
              <a:rPr lang="en-US" dirty="0"/>
              <a:t>and machines become cognitive hybrids. </a:t>
            </a:r>
            <a:endParaRPr lang="en-US" dirty="0" smtClean="0"/>
          </a:p>
          <a:p>
            <a:r>
              <a:rPr lang="en-US" dirty="0" smtClean="0"/>
              <a:t>They </a:t>
            </a:r>
            <a:r>
              <a:rPr lang="en-US" dirty="0"/>
              <a:t>cooperate cognitively (thinking) and </a:t>
            </a:r>
            <a:r>
              <a:rPr lang="en-US" dirty="0" err="1"/>
              <a:t>epistemically</a:t>
            </a:r>
            <a:r>
              <a:rPr lang="en-US" dirty="0"/>
              <a:t> (knowledge), both at the individual and collective level. </a:t>
            </a:r>
            <a:endParaRPr lang="en-US" dirty="0" smtClean="0"/>
          </a:p>
          <a:p>
            <a:r>
              <a:rPr lang="en-US" dirty="0" smtClean="0"/>
              <a:t>This </a:t>
            </a:r>
            <a:r>
              <a:rPr lang="en-US" dirty="0"/>
              <a:t>creates systemic properties.</a:t>
            </a:r>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19</a:t>
            </a:fld>
            <a:endParaRPr lang="en-US"/>
          </a:p>
        </p:txBody>
      </p:sp>
    </p:spTree>
    <p:extLst>
      <p:ext uri="{BB962C8B-B14F-4D97-AF65-F5344CB8AC3E}">
        <p14:creationId xmlns:p14="http://schemas.microsoft.com/office/powerpoint/2010/main" val="203731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should be Blamed</a:t>
            </a:r>
            <a:endParaRPr lang="en-US" dirty="0"/>
          </a:p>
        </p:txBody>
      </p:sp>
      <p:sp>
        <p:nvSpPr>
          <p:cNvPr id="3" name="Content Placeholder 2"/>
          <p:cNvSpPr>
            <a:spLocks noGrp="1"/>
          </p:cNvSpPr>
          <p:nvPr>
            <p:ph idx="1"/>
          </p:nvPr>
        </p:nvSpPr>
        <p:spPr/>
        <p:txBody>
          <a:bodyPr/>
          <a:lstStyle/>
          <a:p>
            <a:r>
              <a:rPr lang="en-US" dirty="0"/>
              <a:t>What does accountability actually mean, and </a:t>
            </a:r>
            <a:endParaRPr lang="en-US" dirty="0" smtClean="0"/>
          </a:p>
          <a:p>
            <a:r>
              <a:rPr lang="en-US" dirty="0"/>
              <a:t>H</a:t>
            </a:r>
            <a:r>
              <a:rPr lang="en-US" dirty="0" smtClean="0"/>
              <a:t>ow </a:t>
            </a:r>
            <a:r>
              <a:rPr lang="en-US" dirty="0"/>
              <a:t>does it apply to AI ethics? </a:t>
            </a:r>
            <a:endParaRPr lang="en-US" dirty="0" smtClean="0"/>
          </a:p>
          <a:p>
            <a:r>
              <a:rPr lang="en-US" dirty="0" smtClean="0"/>
              <a:t>What does moral </a:t>
            </a:r>
            <a:r>
              <a:rPr lang="en-US" dirty="0"/>
              <a:t>agency and responsibility mean and the difficulty of assigning </a:t>
            </a:r>
            <a:r>
              <a:rPr lang="en-US" dirty="0" smtClean="0"/>
              <a:t>blame</a:t>
            </a:r>
          </a:p>
          <a:p>
            <a:r>
              <a:rPr lang="en-US" dirty="0" smtClean="0"/>
              <a:t>Whom to be blamed?</a:t>
            </a:r>
          </a:p>
          <a:p>
            <a:r>
              <a:rPr lang="en-US" dirty="0" smtClean="0"/>
              <a:t>Who could be sued?</a:t>
            </a:r>
          </a:p>
          <a:p>
            <a:r>
              <a:rPr lang="en-US" dirty="0" smtClean="0"/>
              <a:t>Who could be rewarded?</a:t>
            </a:r>
            <a:endParaRPr lang="en-US" dirty="0"/>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2</a:t>
            </a:fld>
            <a:endParaRPr lang="en-US"/>
          </a:p>
        </p:txBody>
      </p:sp>
    </p:spTree>
    <p:extLst>
      <p:ext uri="{BB962C8B-B14F-4D97-AF65-F5344CB8AC3E}">
        <p14:creationId xmlns:p14="http://schemas.microsoft.com/office/powerpoint/2010/main" val="1906021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is often thought that it is sufficient that a human stays “in-the-loop” or “on-the-loop” – </a:t>
            </a:r>
            <a:endParaRPr lang="en-US" dirty="0" smtClean="0"/>
          </a:p>
          <a:p>
            <a:pPr lvl="1"/>
            <a:r>
              <a:rPr lang="en-US" dirty="0" smtClean="0"/>
              <a:t>meaning </a:t>
            </a:r>
            <a:r>
              <a:rPr lang="en-US" dirty="0"/>
              <a:t>at some point of decision making, a human individual would be able to monitor or intervene in the artificial system. </a:t>
            </a:r>
            <a:endParaRPr lang="en-US" dirty="0" smtClean="0"/>
          </a:p>
          <a:p>
            <a:r>
              <a:rPr lang="en-US" dirty="0" smtClean="0"/>
              <a:t>However</a:t>
            </a:r>
            <a:r>
              <a:rPr lang="en-US" dirty="0"/>
              <a:t>, as algorithms enter into decision making, say, in public sector governance, the collective decision making can take a very complex and highly distributed form</a:t>
            </a:r>
            <a:r>
              <a:rPr lang="en-US"/>
              <a:t>. </a:t>
            </a:r>
            <a:endParaRPr lang="en-US" smtClean="0"/>
          </a:p>
          <a:p>
            <a:r>
              <a:rPr lang="en-US" smtClean="0"/>
              <a:t>To </a:t>
            </a:r>
            <a:r>
              <a:rPr lang="en-US" dirty="0"/>
              <a:t>individuate and address the factors in a way that would guarantee that a human stays in/on-the-loop may be really difficult</a:t>
            </a:r>
            <a:r>
              <a:rPr lang="en-US" dirty="0" smtClean="0"/>
              <a:t>.</a:t>
            </a:r>
          </a:p>
          <a:p>
            <a:endParaRPr lang="en-US" dirty="0"/>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20</a:t>
            </a:fld>
            <a:endParaRPr lang="en-US"/>
          </a:p>
        </p:txBody>
      </p:sp>
    </p:spTree>
    <p:extLst>
      <p:ext uri="{BB962C8B-B14F-4D97-AF65-F5344CB8AC3E}">
        <p14:creationId xmlns:p14="http://schemas.microsoft.com/office/powerpoint/2010/main" val="2014523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9684"/>
            <a:ext cx="10515600" cy="5467279"/>
          </a:xfrm>
        </p:spPr>
        <p:txBody>
          <a:bodyPr/>
          <a:lstStyle/>
          <a:p>
            <a:pPr lvl="0"/>
            <a:r>
              <a:rPr lang="en-US" b="1" dirty="0"/>
              <a:t>Secondly</a:t>
            </a:r>
            <a:r>
              <a:rPr lang="en-US" dirty="0"/>
              <a:t>, technology can also take the persuasive form: it influences and controls people. </a:t>
            </a:r>
            <a:endParaRPr lang="en-US" dirty="0" smtClean="0"/>
          </a:p>
          <a:p>
            <a:pPr lvl="0"/>
            <a:r>
              <a:rPr lang="en-US" dirty="0" smtClean="0"/>
              <a:t>A </a:t>
            </a:r>
            <a:r>
              <a:rPr lang="en-US" dirty="0"/>
              <a:t>classical example is the beeping sound of seat belts. </a:t>
            </a:r>
            <a:endParaRPr lang="en-US" dirty="0" smtClean="0"/>
          </a:p>
          <a:p>
            <a:pPr lvl="0"/>
            <a:r>
              <a:rPr lang="en-US" dirty="0" smtClean="0"/>
              <a:t>In </a:t>
            </a:r>
            <a:r>
              <a:rPr lang="en-US" dirty="0"/>
              <a:t>many cars, if the seat belts are not fastened, it will cause a constant beeping sound. </a:t>
            </a:r>
            <a:endParaRPr lang="en-US" dirty="0" smtClean="0"/>
          </a:p>
          <a:p>
            <a:pPr lvl="0"/>
            <a:r>
              <a:rPr lang="en-US" dirty="0" smtClean="0"/>
              <a:t>This </a:t>
            </a:r>
            <a:r>
              <a:rPr lang="en-US" dirty="0"/>
              <a:t>can be taken as a form of controlling influence—in this case a kind of coercion. </a:t>
            </a:r>
            <a:endParaRPr lang="en-US" dirty="0" smtClean="0"/>
          </a:p>
          <a:p>
            <a:pPr lvl="0"/>
            <a:r>
              <a:rPr lang="en-US" dirty="0" smtClean="0"/>
              <a:t>The </a:t>
            </a:r>
            <a:r>
              <a:rPr lang="en-US" dirty="0"/>
              <a:t>driver can only stop the sound by fastening the belt. Contemporary algorithmic applications can have more and more such features; they propose, suggest and limit the options.</a:t>
            </a:r>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21</a:t>
            </a:fld>
            <a:endParaRPr lang="en-US"/>
          </a:p>
        </p:txBody>
      </p:sp>
    </p:spTree>
    <p:extLst>
      <p:ext uri="{BB962C8B-B14F-4D97-AF65-F5344CB8AC3E}">
        <p14:creationId xmlns:p14="http://schemas.microsoft.com/office/powerpoint/2010/main" val="714808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6036"/>
            <a:ext cx="10515600" cy="5480927"/>
          </a:xfrm>
        </p:spPr>
        <p:txBody>
          <a:bodyPr/>
          <a:lstStyle/>
          <a:p>
            <a:r>
              <a:rPr lang="en-US" dirty="0"/>
              <a:t>But, an action is done voluntarily only if the action is done intentionally (the one acting is “in control”) and is free from controlling influences. </a:t>
            </a:r>
            <a:endParaRPr lang="en-US" dirty="0" smtClean="0"/>
          </a:p>
          <a:p>
            <a:r>
              <a:rPr lang="en-US" dirty="0" smtClean="0"/>
              <a:t>Is </a:t>
            </a:r>
            <a:r>
              <a:rPr lang="en-US" dirty="0"/>
              <a:t>the driver free from controlling influences, if the seat belt system forces him to react to the beeping sound? </a:t>
            </a:r>
            <a:endParaRPr lang="en-US" dirty="0" smtClean="0"/>
          </a:p>
          <a:p>
            <a:r>
              <a:rPr lang="en-US" dirty="0" smtClean="0"/>
              <a:t>Or</a:t>
            </a:r>
            <a:r>
              <a:rPr lang="en-US" dirty="0"/>
              <a:t>, are we free from control, if the algorithms decide whose pictures we´ll see in the dating sites, or what music we are about to listen to? </a:t>
            </a:r>
            <a:endParaRPr lang="en-US" dirty="0" smtClean="0"/>
          </a:p>
          <a:p>
            <a:r>
              <a:rPr lang="en-US" dirty="0" smtClean="0"/>
              <a:t>What</a:t>
            </a:r>
            <a:r>
              <a:rPr lang="en-US" dirty="0"/>
              <a:t>, exactly, is the difference between algorithmic suggestion, control, or manipulation?</a:t>
            </a:r>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22</a:t>
            </a:fld>
            <a:endParaRPr lang="en-US"/>
          </a:p>
        </p:txBody>
      </p:sp>
    </p:spTree>
    <p:extLst>
      <p:ext uri="{BB962C8B-B14F-4D97-AF65-F5344CB8AC3E}">
        <p14:creationId xmlns:p14="http://schemas.microsoft.com/office/powerpoint/2010/main" val="58419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2138"/>
            <a:ext cx="10515600" cy="6086902"/>
          </a:xfrm>
        </p:spPr>
        <p:txBody>
          <a:bodyPr>
            <a:normAutofit/>
          </a:bodyPr>
          <a:lstStyle/>
          <a:p>
            <a:r>
              <a:rPr lang="en-US" dirty="0"/>
              <a:t>Naturally, persuasive technology should comply with the requirement of voluntariness to guarantee autonomy. </a:t>
            </a:r>
            <a:endParaRPr lang="en-US" dirty="0" smtClean="0"/>
          </a:p>
          <a:p>
            <a:r>
              <a:rPr lang="en-US" dirty="0" smtClean="0"/>
              <a:t>Algorithms </a:t>
            </a:r>
            <a:r>
              <a:rPr lang="en-US" dirty="0"/>
              <a:t>complicate this issue, since the voluntariness presupposes a sufficient understanding of the use of specific technology. </a:t>
            </a:r>
            <a:endParaRPr lang="en-US" dirty="0" smtClean="0"/>
          </a:p>
          <a:p>
            <a:r>
              <a:rPr lang="en-US" dirty="0" smtClean="0"/>
              <a:t>But</a:t>
            </a:r>
            <a:r>
              <a:rPr lang="en-US" dirty="0"/>
              <a:t>, what does it mean to “understand”, and what is the sufficient degree, really? </a:t>
            </a:r>
            <a:endParaRPr lang="en-US" dirty="0" smtClean="0"/>
          </a:p>
          <a:p>
            <a:r>
              <a:rPr lang="en-US" dirty="0" smtClean="0"/>
              <a:t>What </a:t>
            </a:r>
            <a:r>
              <a:rPr lang="en-US" dirty="0"/>
              <a:t>is the correct reading of “understandability” – “transparency”, “</a:t>
            </a:r>
            <a:r>
              <a:rPr lang="en-US" dirty="0" err="1"/>
              <a:t>explainability</a:t>
            </a:r>
            <a:r>
              <a:rPr lang="en-US" dirty="0"/>
              <a:t>” or “auditability”? </a:t>
            </a:r>
            <a:endParaRPr lang="en-US" dirty="0" smtClean="0"/>
          </a:p>
          <a:p>
            <a:r>
              <a:rPr lang="en-US" dirty="0" smtClean="0"/>
              <a:t>How </a:t>
            </a:r>
            <a:r>
              <a:rPr lang="en-US" dirty="0"/>
              <a:t>much, and what, exactly, a user should understand about the technology? </a:t>
            </a:r>
            <a:endParaRPr lang="en-US" dirty="0" smtClean="0"/>
          </a:p>
          <a:p>
            <a:r>
              <a:rPr lang="en-US" dirty="0" smtClean="0"/>
              <a:t>When </a:t>
            </a:r>
            <a:r>
              <a:rPr lang="en-US" dirty="0"/>
              <a:t>can one genuinely estimate, whether or not they want to use that particular technology?</a:t>
            </a:r>
            <a:endParaRPr lang="en-US" dirty="0"/>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23</a:t>
            </a:fld>
            <a:endParaRPr lang="en-US"/>
          </a:p>
        </p:txBody>
      </p:sp>
    </p:spTree>
    <p:extLst>
      <p:ext uri="{BB962C8B-B14F-4D97-AF65-F5344CB8AC3E}">
        <p14:creationId xmlns:p14="http://schemas.microsoft.com/office/powerpoint/2010/main" val="3099794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22" y="2889961"/>
            <a:ext cx="10515600" cy="925793"/>
          </a:xfrm>
        </p:spPr>
        <p:txBody>
          <a:bodyPr/>
          <a:lstStyle/>
          <a:p>
            <a:pPr algn="ctr"/>
            <a:r>
              <a:rPr lang="en-US" b="1" dirty="0" smtClean="0"/>
              <a:t>Thank You</a:t>
            </a:r>
            <a:endParaRPr lang="en-US" b="1" dirty="0"/>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24</a:t>
            </a:fld>
            <a:endParaRPr lang="en-US"/>
          </a:p>
        </p:txBody>
      </p:sp>
    </p:spTree>
    <p:extLst>
      <p:ext uri="{BB962C8B-B14F-4D97-AF65-F5344CB8AC3E}">
        <p14:creationId xmlns:p14="http://schemas.microsoft.com/office/powerpoint/2010/main" val="1210723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and accountability</a:t>
            </a:r>
          </a:p>
        </p:txBody>
      </p:sp>
      <p:sp>
        <p:nvSpPr>
          <p:cNvPr id="3" name="Content Placeholder 2"/>
          <p:cNvSpPr>
            <a:spLocks noGrp="1"/>
          </p:cNvSpPr>
          <p:nvPr>
            <p:ph idx="1"/>
          </p:nvPr>
        </p:nvSpPr>
        <p:spPr>
          <a:xfrm>
            <a:off x="838200" y="1290918"/>
            <a:ext cx="10515600" cy="5065431"/>
          </a:xfrm>
        </p:spPr>
        <p:txBody>
          <a:bodyPr>
            <a:normAutofit fontScale="85000" lnSpcReduction="20000"/>
          </a:bodyPr>
          <a:lstStyle/>
          <a:p>
            <a:pPr marL="0" indent="0">
              <a:buNone/>
            </a:pPr>
            <a:r>
              <a:rPr lang="en-US" b="1" dirty="0" smtClean="0"/>
              <a:t>Case Study</a:t>
            </a:r>
          </a:p>
          <a:p>
            <a:r>
              <a:rPr lang="en-US" dirty="0"/>
              <a:t>In the city of Amsterdam, parking control is partially automated and in use across 150,000 street parking spaces in the city. </a:t>
            </a:r>
            <a:endParaRPr lang="en-US" dirty="0" smtClean="0"/>
          </a:p>
          <a:p>
            <a:pPr lvl="0"/>
            <a:r>
              <a:rPr lang="en-US" dirty="0" smtClean="0"/>
              <a:t>Three Step Process is followed:</a:t>
            </a:r>
          </a:p>
          <a:p>
            <a:pPr marL="514350" lvl="0" indent="-514350">
              <a:buFont typeface="+mj-lt"/>
              <a:buAutoNum type="arabicPeriod"/>
            </a:pPr>
            <a:r>
              <a:rPr lang="en-US" dirty="0" smtClean="0"/>
              <a:t>Scan </a:t>
            </a:r>
            <a:r>
              <a:rPr lang="en-US" dirty="0"/>
              <a:t>cars equipped with cameras drive through the city and use object recognition software to scan and identify the license plates of surrounding cars.</a:t>
            </a:r>
          </a:p>
          <a:p>
            <a:pPr marL="514350" lvl="0" indent="-514350">
              <a:buFont typeface="+mj-lt"/>
              <a:buAutoNum type="arabicPeriod"/>
            </a:pPr>
            <a:r>
              <a:rPr lang="en-US" dirty="0"/>
              <a:t>After identification, the license plate number is checked against the National Parking Register to validate if the car has permission to park at a given location. Whenever no payment has been made for current parking, the case is sent to a human inspector for further processing.</a:t>
            </a:r>
          </a:p>
          <a:p>
            <a:pPr marL="514350" lvl="0" indent="-514350">
              <a:buFont typeface="+mj-lt"/>
              <a:buAutoNum type="arabicPeriod"/>
            </a:pPr>
            <a:r>
              <a:rPr lang="en-US" dirty="0"/>
              <a:t>A parking inspector uses the scanned images to remotely assess whether there is a special situation such as loading or unloading, or stationary cars in front of a traffic light. The parking inspector may also verify the situation on-site by scooter. Whenever there is no valid reason for non-paid parking, a parking ticket is issued.</a:t>
            </a:r>
          </a:p>
          <a:p>
            <a:endParaRPr lang="en-US" dirty="0"/>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3</a:t>
            </a:fld>
            <a:endParaRPr lang="en-US"/>
          </a:p>
        </p:txBody>
      </p:sp>
    </p:spTree>
    <p:extLst>
      <p:ext uri="{BB962C8B-B14F-4D97-AF65-F5344CB8AC3E}">
        <p14:creationId xmlns:p14="http://schemas.microsoft.com/office/powerpoint/2010/main" val="135299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441950"/>
          </a:xfrm>
        </p:spPr>
        <p:txBody>
          <a:bodyPr>
            <a:normAutofit/>
          </a:bodyPr>
          <a:lstStyle/>
          <a:p>
            <a:r>
              <a:rPr lang="en-US" dirty="0"/>
              <a:t>Parking control services provide an example of how algorithms are increasingly used for automating public services. </a:t>
            </a:r>
            <a:endParaRPr lang="en-US" dirty="0" smtClean="0"/>
          </a:p>
          <a:p>
            <a:r>
              <a:rPr lang="en-US" dirty="0" smtClean="0"/>
              <a:t>As </a:t>
            </a:r>
            <a:r>
              <a:rPr lang="en-US" dirty="0"/>
              <a:t>algorithms are exact, fast and precise, they often promote better service efficiency, reliability and consistency</a:t>
            </a:r>
            <a:r>
              <a:rPr lang="en-US" dirty="0" smtClean="0"/>
              <a:t>.</a:t>
            </a:r>
          </a:p>
          <a:p>
            <a:r>
              <a:rPr lang="en-US" dirty="0" smtClean="0"/>
              <a:t>Paradoxically</a:t>
            </a:r>
            <a:r>
              <a:rPr lang="en-US" dirty="0"/>
              <a:t>, algorithms can also make systematic errors, be biased and cause serious harms. </a:t>
            </a:r>
            <a:endParaRPr lang="en-US" dirty="0" smtClean="0"/>
          </a:p>
          <a:p>
            <a:r>
              <a:rPr lang="en-US" dirty="0" smtClean="0"/>
              <a:t>For </a:t>
            </a:r>
            <a:r>
              <a:rPr lang="en-US" dirty="0" err="1" smtClean="0"/>
              <a:t>eg</a:t>
            </a:r>
            <a:r>
              <a:rPr lang="en-US" dirty="0" smtClean="0"/>
              <a:t>., </a:t>
            </a:r>
            <a:r>
              <a:rPr lang="en-US" dirty="0"/>
              <a:t>scanning systems may malfunction, or suffer from bugs. </a:t>
            </a:r>
            <a:endParaRPr lang="en-US" dirty="0" smtClean="0"/>
          </a:p>
          <a:p>
            <a:r>
              <a:rPr lang="en-US" dirty="0" smtClean="0"/>
              <a:t>They </a:t>
            </a:r>
            <a:r>
              <a:rPr lang="en-US" dirty="0"/>
              <a:t>may make mistakes and suggest the tickets be issued on invalid grounds. </a:t>
            </a:r>
            <a:endParaRPr lang="en-US" dirty="0" smtClean="0"/>
          </a:p>
          <a:p>
            <a:r>
              <a:rPr lang="en-US" dirty="0" smtClean="0"/>
              <a:t>In </a:t>
            </a:r>
            <a:r>
              <a:rPr lang="en-US" dirty="0"/>
              <a:t>these cases, who should take the responsibility – and on what grounds?</a:t>
            </a:r>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4</a:t>
            </a:fld>
            <a:endParaRPr lang="en-US"/>
          </a:p>
        </p:txBody>
      </p:sp>
    </p:spTree>
    <p:extLst>
      <p:ext uri="{BB962C8B-B14F-4D97-AF65-F5344CB8AC3E}">
        <p14:creationId xmlns:p14="http://schemas.microsoft.com/office/powerpoint/2010/main" val="642470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4651"/>
            <a:ext cx="10515600" cy="4962312"/>
          </a:xfrm>
        </p:spPr>
        <p:txBody>
          <a:bodyPr/>
          <a:lstStyle/>
          <a:p>
            <a:r>
              <a:rPr lang="en-US" dirty="0"/>
              <a:t>Although we say things like "yes, it was the algorithm’s fault </a:t>
            </a:r>
            <a:r>
              <a:rPr lang="en-US" dirty="0" smtClean="0"/>
              <a:t>and</a:t>
            </a:r>
          </a:p>
          <a:p>
            <a:r>
              <a:rPr lang="en-US" dirty="0" smtClean="0"/>
              <a:t>it </a:t>
            </a:r>
            <a:r>
              <a:rPr lang="en-US" dirty="0"/>
              <a:t>is responsible for the wrong decision", we do not literally mean that contemporary algorithms would be morally guilty</a:t>
            </a:r>
            <a:r>
              <a:rPr lang="en-US" dirty="0" smtClean="0"/>
              <a:t>.</a:t>
            </a:r>
          </a:p>
          <a:p>
            <a:r>
              <a:rPr lang="en-US" dirty="0" smtClean="0"/>
              <a:t>Instead</a:t>
            </a:r>
            <a:r>
              <a:rPr lang="en-US" dirty="0"/>
              <a:t>, the algorithms are causal factors that underlie the decisions. </a:t>
            </a:r>
            <a:endParaRPr lang="en-US" dirty="0" smtClean="0"/>
          </a:p>
          <a:p>
            <a:r>
              <a:rPr lang="en-US" dirty="0" smtClean="0"/>
              <a:t>Mere causes </a:t>
            </a:r>
            <a:r>
              <a:rPr lang="en-US" dirty="0"/>
              <a:t>differ from morally responsible actions.</a:t>
            </a:r>
          </a:p>
          <a:p>
            <a:endParaRPr lang="en-US" dirty="0"/>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5</a:t>
            </a:fld>
            <a:endParaRPr lang="en-US"/>
          </a:p>
        </p:txBody>
      </p:sp>
    </p:spTree>
    <p:extLst>
      <p:ext uri="{BB962C8B-B14F-4D97-AF65-F5344CB8AC3E}">
        <p14:creationId xmlns:p14="http://schemas.microsoft.com/office/powerpoint/2010/main" val="227965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Even though algorithms themselves cannot be held accountable as they are not moral or legal agents, the organizations designing and deploying algorithms can be taken to be morally responsible through governance structures. </a:t>
            </a:r>
            <a:endParaRPr lang="en-US" dirty="0" smtClean="0"/>
          </a:p>
          <a:p>
            <a:r>
              <a:rPr lang="en-US" dirty="0" smtClean="0"/>
              <a:t>Thus</a:t>
            </a:r>
            <a:r>
              <a:rPr lang="en-US" dirty="0"/>
              <a:t>, in the case of the city of Amsterdam, it is the human inspector that makes the final decision – and also takes responsibility. </a:t>
            </a:r>
            <a:endParaRPr lang="en-US" dirty="0" smtClean="0"/>
          </a:p>
          <a:p>
            <a:r>
              <a:rPr lang="en-US" dirty="0" smtClean="0"/>
              <a:t>However</a:t>
            </a:r>
            <a:r>
              <a:rPr lang="en-US" dirty="0"/>
              <a:t>, one day the human inspector may be replaced by algorithms, too. Who, then, will take responsibility?</a:t>
            </a:r>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6</a:t>
            </a:fld>
            <a:endParaRPr lang="en-US"/>
          </a:p>
        </p:txBody>
      </p:sp>
    </p:spTree>
    <p:extLst>
      <p:ext uri="{BB962C8B-B14F-4D97-AF65-F5344CB8AC3E}">
        <p14:creationId xmlns:p14="http://schemas.microsoft.com/office/powerpoint/2010/main" val="172295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Automated vs. autonomous decision </a:t>
            </a:r>
            <a:r>
              <a:rPr lang="en-US" b="1" dirty="0" smtClean="0"/>
              <a:t>making</a:t>
            </a:r>
            <a:endParaRPr lang="en-US" dirty="0"/>
          </a:p>
        </p:txBody>
      </p:sp>
      <p:sp>
        <p:nvSpPr>
          <p:cNvPr id="3" name="Content Placeholder 2"/>
          <p:cNvSpPr>
            <a:spLocks noGrp="1"/>
          </p:cNvSpPr>
          <p:nvPr>
            <p:ph idx="1"/>
          </p:nvPr>
        </p:nvSpPr>
        <p:spPr>
          <a:xfrm>
            <a:off x="838200" y="1290918"/>
            <a:ext cx="10515600" cy="4886045"/>
          </a:xfrm>
        </p:spPr>
        <p:txBody>
          <a:bodyPr>
            <a:normAutofit fontScale="92500" lnSpcReduction="20000"/>
          </a:bodyPr>
          <a:lstStyle/>
          <a:p>
            <a:pPr marL="0" indent="0">
              <a:buNone/>
            </a:pPr>
            <a:r>
              <a:rPr lang="en-US" b="1" dirty="0"/>
              <a:t>Automated systems</a:t>
            </a:r>
            <a:r>
              <a:rPr lang="en-US" dirty="0"/>
              <a:t> </a:t>
            </a:r>
            <a:endParaRPr lang="en-US" dirty="0" smtClean="0"/>
          </a:p>
          <a:p>
            <a:r>
              <a:rPr lang="en-US" dirty="0"/>
              <a:t>T</a:t>
            </a:r>
            <a:r>
              <a:rPr lang="en-US" dirty="0" smtClean="0"/>
              <a:t>ypically </a:t>
            </a:r>
            <a:r>
              <a:rPr lang="en-US" dirty="0"/>
              <a:t>run within a well-defined set of parameters and are very restricted in what tasks they can perform. </a:t>
            </a:r>
            <a:endParaRPr lang="en-US" dirty="0" smtClean="0"/>
          </a:p>
          <a:p>
            <a:r>
              <a:rPr lang="en-US" dirty="0" smtClean="0"/>
              <a:t>The </a:t>
            </a:r>
            <a:r>
              <a:rPr lang="en-US" dirty="0"/>
              <a:t>decisions made or actions taken by an automated system are based on predefined heuristics or rules.</a:t>
            </a:r>
          </a:p>
          <a:p>
            <a:pPr marL="0" indent="0">
              <a:buNone/>
            </a:pPr>
            <a:r>
              <a:rPr lang="en-US" b="1" dirty="0"/>
              <a:t>An autonomous system</a:t>
            </a:r>
            <a:r>
              <a:rPr lang="en-US" dirty="0"/>
              <a:t> </a:t>
            </a:r>
            <a:endParaRPr lang="en-US" dirty="0" smtClean="0"/>
          </a:p>
          <a:p>
            <a:r>
              <a:rPr lang="en-US" dirty="0"/>
              <a:t>L</a:t>
            </a:r>
            <a:r>
              <a:rPr lang="en-US" dirty="0" smtClean="0"/>
              <a:t>earns </a:t>
            </a:r>
            <a:r>
              <a:rPr lang="en-US" dirty="0"/>
              <a:t>and adapts to dynamic environments, and evolves as the environment around it changes. </a:t>
            </a:r>
            <a:endParaRPr lang="en-US" dirty="0" smtClean="0"/>
          </a:p>
          <a:p>
            <a:r>
              <a:rPr lang="en-US" dirty="0" smtClean="0"/>
              <a:t>The </a:t>
            </a:r>
            <a:r>
              <a:rPr lang="en-US" dirty="0"/>
              <a:t>data it learns and adapts to may be outside what was considered when the system was deployed.</a:t>
            </a:r>
          </a:p>
          <a:p>
            <a:r>
              <a:rPr lang="en-US" dirty="0"/>
              <a:t>Automation or </a:t>
            </a:r>
            <a:r>
              <a:rPr lang="en-US" dirty="0" err="1"/>
              <a:t>autonomisation</a:t>
            </a:r>
            <a:r>
              <a:rPr lang="en-US" dirty="0"/>
              <a:t> is about degree, and hence, they are continuums rather than simple yes/no situations. </a:t>
            </a:r>
            <a:endParaRPr lang="en-US" dirty="0" smtClean="0"/>
          </a:p>
          <a:p>
            <a:r>
              <a:rPr lang="en-US" dirty="0" smtClean="0"/>
              <a:t> </a:t>
            </a:r>
            <a:r>
              <a:rPr lang="en-US" dirty="0" err="1" smtClean="0"/>
              <a:t>eg</a:t>
            </a:r>
            <a:r>
              <a:rPr lang="en-US" dirty="0" smtClean="0"/>
              <a:t>., </a:t>
            </a:r>
            <a:r>
              <a:rPr lang="en-US" dirty="0"/>
              <a:t>a system can be said to be autonomous with respect to human control to a certain degree.</a:t>
            </a:r>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7</a:t>
            </a:fld>
            <a:endParaRPr lang="en-US"/>
          </a:p>
        </p:txBody>
      </p:sp>
    </p:spTree>
    <p:extLst>
      <p:ext uri="{BB962C8B-B14F-4D97-AF65-F5344CB8AC3E}">
        <p14:creationId xmlns:p14="http://schemas.microsoft.com/office/powerpoint/2010/main" val="1508070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accountability?</a:t>
            </a:r>
          </a:p>
        </p:txBody>
      </p:sp>
      <p:sp>
        <p:nvSpPr>
          <p:cNvPr id="3" name="Content Placeholder 2"/>
          <p:cNvSpPr>
            <a:spLocks noGrp="1"/>
          </p:cNvSpPr>
          <p:nvPr>
            <p:ph idx="1"/>
          </p:nvPr>
        </p:nvSpPr>
        <p:spPr>
          <a:xfrm>
            <a:off x="838200" y="1290918"/>
            <a:ext cx="10515600" cy="4886045"/>
          </a:xfrm>
        </p:spPr>
        <p:txBody>
          <a:bodyPr>
            <a:normAutofit fontScale="92500" lnSpcReduction="20000"/>
          </a:bodyPr>
          <a:lstStyle/>
          <a:p>
            <a:r>
              <a:rPr lang="en-US" dirty="0"/>
              <a:t>Accountability means the state of being responsible or answerable for a system, its behavior, and its potential impacts</a:t>
            </a:r>
            <a:r>
              <a:rPr lang="en-US" dirty="0" smtClean="0"/>
              <a:t>.</a:t>
            </a:r>
          </a:p>
          <a:p>
            <a:r>
              <a:rPr lang="en-US" dirty="0" smtClean="0"/>
              <a:t>Accountability </a:t>
            </a:r>
            <a:r>
              <a:rPr lang="en-US" dirty="0"/>
              <a:t>is an acknowledgement of responsibility for actions, decisions, and </a:t>
            </a:r>
            <a:r>
              <a:rPr lang="en-US" dirty="0" smtClean="0"/>
              <a:t>products</a:t>
            </a:r>
          </a:p>
          <a:p>
            <a:r>
              <a:rPr lang="en-US" dirty="0"/>
              <a:t>Responsibility can be legal or moral (ethical). </a:t>
            </a:r>
            <a:endParaRPr lang="en-US" dirty="0" smtClean="0"/>
          </a:p>
          <a:p>
            <a:r>
              <a:rPr lang="en-US" b="1" dirty="0" smtClean="0"/>
              <a:t>Legally</a:t>
            </a:r>
            <a:r>
              <a:rPr lang="en-US" dirty="0"/>
              <a:t>, an actor is responsible for an event when a legal system is liable to </a:t>
            </a:r>
            <a:r>
              <a:rPr lang="en-US" dirty="0" err="1"/>
              <a:t>penalise</a:t>
            </a:r>
            <a:r>
              <a:rPr lang="en-US" dirty="0"/>
              <a:t> that actor for that event. </a:t>
            </a:r>
            <a:endParaRPr lang="en-US" dirty="0" smtClean="0"/>
          </a:p>
          <a:p>
            <a:r>
              <a:rPr lang="en-US" b="1" dirty="0" smtClean="0"/>
              <a:t>Morally</a:t>
            </a:r>
            <a:r>
              <a:rPr lang="en-US" dirty="0"/>
              <a:t>, an actor is responsible for an act, if they can be blamed for the action. </a:t>
            </a:r>
            <a:endParaRPr lang="en-US" dirty="0" smtClean="0"/>
          </a:p>
          <a:p>
            <a:r>
              <a:rPr lang="en-US" dirty="0" smtClean="0"/>
              <a:t>Moral </a:t>
            </a:r>
            <a:r>
              <a:rPr lang="en-US" dirty="0"/>
              <a:t>and legal responsibility are different things. </a:t>
            </a:r>
            <a:endParaRPr lang="en-US" dirty="0" smtClean="0"/>
          </a:p>
          <a:p>
            <a:r>
              <a:rPr lang="en-US" dirty="0" smtClean="0"/>
              <a:t>They </a:t>
            </a:r>
            <a:r>
              <a:rPr lang="en-US" dirty="0"/>
              <a:t>do not always coincide; an agent can be legally responsible even if they were not morally responsible, and vice versa. </a:t>
            </a:r>
            <a:endParaRPr lang="en-US" dirty="0" smtClean="0"/>
          </a:p>
          <a:p>
            <a:r>
              <a:rPr lang="en-US" dirty="0" smtClean="0"/>
              <a:t>Here we´ll </a:t>
            </a:r>
            <a:r>
              <a:rPr lang="en-US" dirty="0"/>
              <a:t>focus only on moral aspects of </a:t>
            </a:r>
            <a:r>
              <a:rPr lang="en-US" dirty="0" smtClean="0"/>
              <a:t>responsibility.</a:t>
            </a:r>
            <a:endParaRPr lang="en-US" dirty="0"/>
          </a:p>
          <a:p>
            <a:endParaRPr lang="en-US" dirty="0"/>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8</a:t>
            </a:fld>
            <a:endParaRPr lang="en-US"/>
          </a:p>
        </p:txBody>
      </p:sp>
    </p:spTree>
    <p:extLst>
      <p:ext uri="{BB962C8B-B14F-4D97-AF65-F5344CB8AC3E}">
        <p14:creationId xmlns:p14="http://schemas.microsoft.com/office/powerpoint/2010/main" val="1183698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Dimensions of Accountability</a:t>
            </a:r>
            <a:endParaRPr lang="en-US" dirty="0"/>
          </a:p>
        </p:txBody>
      </p:sp>
      <p:sp>
        <p:nvSpPr>
          <p:cNvPr id="3" name="Content Placeholder 2"/>
          <p:cNvSpPr>
            <a:spLocks noGrp="1"/>
          </p:cNvSpPr>
          <p:nvPr>
            <p:ph idx="1"/>
          </p:nvPr>
        </p:nvSpPr>
        <p:spPr/>
        <p:txBody>
          <a:bodyPr/>
          <a:lstStyle/>
          <a:p>
            <a:pPr lvl="0"/>
            <a:r>
              <a:rPr lang="en-US" dirty="0"/>
              <a:t>The question of determining the responsibility – </a:t>
            </a:r>
            <a:endParaRPr lang="en-US" dirty="0" smtClean="0"/>
          </a:p>
          <a:p>
            <a:pPr lvl="1"/>
            <a:r>
              <a:rPr lang="en-US" dirty="0" smtClean="0"/>
              <a:t>which </a:t>
            </a:r>
            <a:r>
              <a:rPr lang="en-US" dirty="0"/>
              <a:t>individuals (or groups) are accountable for the impact of algorithms or AI</a:t>
            </a:r>
            <a:r>
              <a:rPr lang="en-US" dirty="0" smtClean="0"/>
              <a:t>?</a:t>
            </a:r>
          </a:p>
          <a:p>
            <a:pPr lvl="1"/>
            <a:r>
              <a:rPr lang="en-US" dirty="0" smtClean="0"/>
              <a:t> </a:t>
            </a:r>
            <a:r>
              <a:rPr lang="en-US" dirty="0"/>
              <a:t>Who is responsible for what effect within the overall socio-technical system?</a:t>
            </a:r>
          </a:p>
          <a:p>
            <a:pPr lvl="0"/>
            <a:r>
              <a:rPr lang="en-US" dirty="0"/>
              <a:t>A feature of the societal system that develops, produces, and uses AI</a:t>
            </a:r>
          </a:p>
          <a:p>
            <a:pPr lvl="0"/>
            <a:r>
              <a:rPr lang="en-US" dirty="0"/>
              <a:t>A feature of the AI system itself</a:t>
            </a:r>
          </a:p>
        </p:txBody>
      </p:sp>
      <p:sp>
        <p:nvSpPr>
          <p:cNvPr id="4" name="Date Placeholder 3"/>
          <p:cNvSpPr>
            <a:spLocks noGrp="1"/>
          </p:cNvSpPr>
          <p:nvPr>
            <p:ph type="dt" sz="half" idx="10"/>
          </p:nvPr>
        </p:nvSpPr>
        <p:spPr/>
        <p:txBody>
          <a:bodyPr/>
          <a:lstStyle/>
          <a:p>
            <a:fld id="{413BFD15-797E-4F79-895A-9F34B7108D5B}" type="datetime5">
              <a:rPr lang="en-US" smtClean="0"/>
              <a:t>6-Feb-24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C08CB996-50E6-475E-AEBB-B0EF957D9AAE}" type="slidenum">
              <a:rPr lang="en-US" smtClean="0"/>
              <a:t>9</a:t>
            </a:fld>
            <a:endParaRPr lang="en-US"/>
          </a:p>
        </p:txBody>
      </p:sp>
    </p:spTree>
    <p:extLst>
      <p:ext uri="{BB962C8B-B14F-4D97-AF65-F5344CB8AC3E}">
        <p14:creationId xmlns:p14="http://schemas.microsoft.com/office/powerpoint/2010/main" val="1111066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1835</Words>
  <Application>Microsoft Office PowerPoint</Application>
  <PresentationFormat>Widescreen</PresentationFormat>
  <Paragraphs>196</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Artificial Intelligence and Ethics</vt:lpstr>
      <vt:lpstr>Who should be Blamed</vt:lpstr>
      <vt:lpstr>Algorithms and accountability</vt:lpstr>
      <vt:lpstr>PowerPoint Presentation</vt:lpstr>
      <vt:lpstr>PowerPoint Presentation</vt:lpstr>
      <vt:lpstr>PowerPoint Presentation</vt:lpstr>
      <vt:lpstr>Automated vs. autonomous decision making</vt:lpstr>
      <vt:lpstr>What is accountability?</vt:lpstr>
      <vt:lpstr>Dimensions of Accountability</vt:lpstr>
      <vt:lpstr>Who should be blamed – and for what?</vt:lpstr>
      <vt:lpstr>Actions and omissions </vt:lpstr>
      <vt:lpstr>PowerPoint Presentation</vt:lpstr>
      <vt:lpstr>Autonomy</vt:lpstr>
      <vt:lpstr>PowerPoint Presentation</vt:lpstr>
      <vt:lpstr>Moral responsibility</vt:lpstr>
      <vt:lpstr>PowerPoint Presentation</vt:lpstr>
      <vt:lpstr>The problem of individuating responsibilities</vt:lpstr>
      <vt:lpstr>Why is it so difficult to set criteria on who is responsible?</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Ethics</dc:title>
  <dc:creator>CDAC</dc:creator>
  <cp:lastModifiedBy>CDAC</cp:lastModifiedBy>
  <cp:revision>8</cp:revision>
  <dcterms:created xsi:type="dcterms:W3CDTF">2024-01-19T12:37:29Z</dcterms:created>
  <dcterms:modified xsi:type="dcterms:W3CDTF">2024-02-06T05:07:14Z</dcterms:modified>
</cp:coreProperties>
</file>