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5F2F-FEB6-441C-AE0B-346473FC72F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86FC2-E820-4718-892F-4AB22C08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9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5F2F-FEB6-441C-AE0B-346473FC72F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86FC2-E820-4718-892F-4AB22C08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6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5F2F-FEB6-441C-AE0B-346473FC72F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86FC2-E820-4718-892F-4AB22C08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9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4428"/>
          </a:xfrm>
        </p:spPr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0576"/>
            <a:ext cx="10515600" cy="4926387"/>
          </a:xfrm>
        </p:spPr>
        <p:txBody>
          <a:bodyPr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BF5F2F-FEB6-441C-AE0B-346473FC72FE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6F86FC2-E820-4718-892F-4AB22C0803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7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5F2F-FEB6-441C-AE0B-346473FC72F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86FC2-E820-4718-892F-4AB22C08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7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5F2F-FEB6-441C-AE0B-346473FC72F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86FC2-E820-4718-892F-4AB22C08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4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5F2F-FEB6-441C-AE0B-346473FC72F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86FC2-E820-4718-892F-4AB22C08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2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5F2F-FEB6-441C-AE0B-346473FC72F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86FC2-E820-4718-892F-4AB22C08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8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5F2F-FEB6-441C-AE0B-346473FC72F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86FC2-E820-4718-892F-4AB22C08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4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5F2F-FEB6-441C-AE0B-346473FC72F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86FC2-E820-4718-892F-4AB22C08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5F2F-FEB6-441C-AE0B-346473FC72F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86FC2-E820-4718-892F-4AB22C08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5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F5F2F-FEB6-441C-AE0B-346473FC72F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86FC2-E820-4718-892F-4AB22C08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1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AI and Ethics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6 Transparency in 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7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transparency?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Transparency can be defined in multiple ways.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a number of neighboring concepts that are sometimes used as synonyms for transparency – </a:t>
            </a:r>
            <a:endParaRPr lang="en-US" dirty="0" smtClean="0"/>
          </a:p>
          <a:p>
            <a:r>
              <a:rPr lang="en-US" dirty="0" smtClean="0"/>
              <a:t>including </a:t>
            </a:r>
            <a:r>
              <a:rPr lang="en-US" dirty="0"/>
              <a:t>“</a:t>
            </a:r>
            <a:r>
              <a:rPr lang="en-US" dirty="0" err="1"/>
              <a:t>explainability</a:t>
            </a:r>
            <a:r>
              <a:rPr lang="en-US" dirty="0"/>
              <a:t>” </a:t>
            </a:r>
            <a:r>
              <a:rPr lang="en-US" dirty="0" smtClean="0"/>
              <a:t>(</a:t>
            </a:r>
            <a:r>
              <a:rPr lang="en-US" dirty="0"/>
              <a:t>AI research in this area is known as “XAI”), 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interpretability”, “understandability”, and “black box”.</a:t>
            </a:r>
          </a:p>
        </p:txBody>
      </p:sp>
    </p:spTree>
    <p:extLst>
      <p:ext uri="{BB962C8B-B14F-4D97-AF65-F5344CB8AC3E}">
        <p14:creationId xmlns:p14="http://schemas.microsoft.com/office/powerpoint/2010/main" val="48933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Transparency is, roughly, a property of an application.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about how much it is possible to understand about a system’s inner workings “in theory”.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also mean the way of providing explanations of algorithmic models and </a:t>
            </a:r>
            <a:endParaRPr lang="en-US" dirty="0" smtClean="0"/>
          </a:p>
          <a:p>
            <a:r>
              <a:rPr lang="en-US" dirty="0" smtClean="0"/>
              <a:t>decisions </a:t>
            </a:r>
            <a:r>
              <a:rPr lang="en-US" dirty="0"/>
              <a:t>that are comprehensible for the user.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deals with the public perception and understanding of how AI works. </a:t>
            </a:r>
            <a:endParaRPr lang="en-US" dirty="0" smtClean="0"/>
          </a:p>
          <a:p>
            <a:r>
              <a:rPr lang="en-US" dirty="0" smtClean="0"/>
              <a:t>Transparency </a:t>
            </a:r>
            <a:r>
              <a:rPr lang="en-US" dirty="0"/>
              <a:t>can also be taken as a broader socio-technical and normative ideal of “openness”.</a:t>
            </a:r>
          </a:p>
        </p:txBody>
      </p:sp>
    </p:spTree>
    <p:extLst>
      <p:ext uri="{BB962C8B-B14F-4D97-AF65-F5344CB8AC3E}">
        <p14:creationId xmlns:p14="http://schemas.microsoft.com/office/powerpoint/2010/main" val="1182222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0576"/>
            <a:ext cx="10515600" cy="5245758"/>
          </a:xfrm>
        </p:spPr>
        <p:txBody>
          <a:bodyPr>
            <a:normAutofit/>
          </a:bodyPr>
          <a:lstStyle/>
          <a:p>
            <a:r>
              <a:rPr lang="en-US" dirty="0"/>
              <a:t>There are many open questions regarding what constitutes transparency or </a:t>
            </a:r>
            <a:r>
              <a:rPr lang="en-US" dirty="0" err="1"/>
              <a:t>explainability</a:t>
            </a:r>
            <a:r>
              <a:rPr lang="en-US" dirty="0"/>
              <a:t>, and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level of transparency is sufficient for different stakeholders. </a:t>
            </a:r>
            <a:endParaRPr lang="en-US" dirty="0" smtClean="0"/>
          </a:p>
          <a:p>
            <a:r>
              <a:rPr lang="en-US" dirty="0" smtClean="0"/>
              <a:t>Depending </a:t>
            </a:r>
            <a:r>
              <a:rPr lang="en-US" dirty="0"/>
              <a:t>on the specific situation, the precise meaning of “transparency” may vary.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an open scientific question, whether there are several different kinds, or types, of transparency. </a:t>
            </a:r>
            <a:endParaRPr lang="en-US" dirty="0" smtClean="0"/>
          </a:p>
          <a:p>
            <a:r>
              <a:rPr lang="en-US" dirty="0" smtClean="0"/>
              <a:t>Transparency </a:t>
            </a:r>
            <a:r>
              <a:rPr lang="en-US" dirty="0"/>
              <a:t>can refer to different things whether the purpose is to, say, analyze the legal significance of unjust biases or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discuss them in terms of features of machine learning systems.</a:t>
            </a:r>
          </a:p>
        </p:txBody>
      </p:sp>
    </p:spTree>
    <p:extLst>
      <p:ext uri="{BB962C8B-B14F-4D97-AF65-F5344CB8AC3E}">
        <p14:creationId xmlns:p14="http://schemas.microsoft.com/office/powerpoint/2010/main" val="419807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Transparency as a property of a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property of a system, transparency addresses how a model works or functions internally. </a:t>
            </a:r>
            <a:endParaRPr lang="en-US" dirty="0" smtClean="0"/>
          </a:p>
          <a:p>
            <a:r>
              <a:rPr lang="en-US" dirty="0" smtClean="0"/>
              <a:t>Transparency </a:t>
            </a:r>
            <a:r>
              <a:rPr lang="en-US" dirty="0"/>
              <a:t>is further divided into 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simulatability”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an understanding of the functioning of the model), 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decomposability”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understanding of the individual components), and </a:t>
            </a:r>
            <a:endParaRPr lang="en-US" dirty="0" smtClean="0"/>
          </a:p>
          <a:p>
            <a:r>
              <a:rPr lang="en-US" dirty="0" smtClean="0"/>
              <a:t>algorithmic </a:t>
            </a:r>
            <a:r>
              <a:rPr lang="en-US" dirty="0"/>
              <a:t>transparency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visibility of the algorithms).</a:t>
            </a:r>
          </a:p>
        </p:txBody>
      </p:sp>
    </p:spTree>
    <p:extLst>
      <p:ext uri="{BB962C8B-B14F-4D97-AF65-F5344CB8AC3E}">
        <p14:creationId xmlns:p14="http://schemas.microsoft.com/office/powerpoint/2010/main" val="355797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</a:t>
            </a:r>
            <a:r>
              <a:rPr lang="en-US" dirty="0" smtClean="0"/>
              <a:t>AI </a:t>
            </a:r>
            <a:r>
              <a:rPr lang="en-US" dirty="0"/>
              <a:t>system a “black box”?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Complexity.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contemporary AI-systems, operation of a neural network is encoded in thousands, or even millions, of numerical coefficients. </a:t>
            </a:r>
            <a:endParaRPr lang="en-US" dirty="0" smtClean="0"/>
          </a:p>
          <a:p>
            <a:r>
              <a:rPr lang="en-US" dirty="0" smtClean="0"/>
              <a:t>Typically </a:t>
            </a:r>
            <a:r>
              <a:rPr lang="en-US" dirty="0"/>
              <a:t>the system learns their values at the training phase. </a:t>
            </a:r>
            <a:endParaRPr lang="en-US" dirty="0" smtClean="0"/>
          </a:p>
          <a:p>
            <a:r>
              <a:rPr lang="en-US" dirty="0" smtClean="0"/>
              <a:t>Because </a:t>
            </a:r>
            <a:r>
              <a:rPr lang="en-US" dirty="0"/>
              <a:t>the operation of the neural network depends on the complicated interactions between these values,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practically impossible to understand how the network works even if all the parameters are known.</a:t>
            </a:r>
          </a:p>
        </p:txBody>
      </p:sp>
    </p:spTree>
    <p:extLst>
      <p:ext uri="{BB962C8B-B14F-4D97-AF65-F5344CB8AC3E}">
        <p14:creationId xmlns:p14="http://schemas.microsoft.com/office/powerpoint/2010/main" val="247316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1194"/>
            <a:ext cx="10515600" cy="6141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Difficulty of developing explainable solutions.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Even </a:t>
            </a:r>
            <a:r>
              <a:rPr lang="en-US" dirty="0"/>
              <a:t>if the used AI models support some level of </a:t>
            </a:r>
            <a:r>
              <a:rPr lang="en-US" dirty="0" err="1"/>
              <a:t>explainability</a:t>
            </a:r>
            <a:r>
              <a:rPr lang="en-US" dirty="0"/>
              <a:t>, additional development is required to build </a:t>
            </a:r>
            <a:r>
              <a:rPr lang="en-US" dirty="0" err="1"/>
              <a:t>explainability</a:t>
            </a:r>
            <a:r>
              <a:rPr lang="en-US" dirty="0"/>
              <a:t> to the system.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may be difficult to create a user experience for careful yet easily understandable explanations for the users.</a:t>
            </a:r>
          </a:p>
          <a:p>
            <a:pPr marL="0" indent="0">
              <a:buNone/>
            </a:pPr>
            <a:r>
              <a:rPr lang="en-US" b="1" dirty="0"/>
              <a:t>Risk concerns.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Many </a:t>
            </a:r>
            <a:r>
              <a:rPr lang="en-US" dirty="0"/>
              <a:t>AI algorithms can be fooled if an attacker carefully designs an input that causes the system to malfunction.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 highly transparent system, it may be easier to game the system to come up with strange or unwanted results.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sometimes systems are intentionally designed as black boxes.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10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6036"/>
            <a:ext cx="10515600" cy="5480927"/>
          </a:xfrm>
        </p:spPr>
        <p:txBody>
          <a:bodyPr/>
          <a:lstStyle/>
          <a:p>
            <a:r>
              <a:rPr lang="en-US" dirty="0"/>
              <a:t>Given that many of the most efficient, current deep learning models are black box </a:t>
            </a:r>
            <a:r>
              <a:rPr lang="en-US" dirty="0" smtClean="0"/>
              <a:t>models, </a:t>
            </a:r>
          </a:p>
          <a:p>
            <a:r>
              <a:rPr lang="en-US" dirty="0" smtClean="0"/>
              <a:t>researchers </a:t>
            </a:r>
            <a:r>
              <a:rPr lang="en-US" dirty="0"/>
              <a:t>seem to assume it is highly unlikely that we would be able to develop them as fully transparent. </a:t>
            </a:r>
            <a:endParaRPr lang="en-US" dirty="0" smtClean="0"/>
          </a:p>
          <a:p>
            <a:r>
              <a:rPr lang="en-US" dirty="0" smtClean="0"/>
              <a:t>Because </a:t>
            </a:r>
            <a:r>
              <a:rPr lang="en-US" dirty="0"/>
              <a:t>of this, the discussion focuses on finding the “sufficient level of transparency”. </a:t>
            </a:r>
            <a:endParaRPr lang="en-US" dirty="0" smtClean="0"/>
          </a:p>
          <a:p>
            <a:r>
              <a:rPr lang="en-US" dirty="0" smtClean="0"/>
              <a:t>Would </a:t>
            </a:r>
            <a:r>
              <a:rPr lang="en-US" dirty="0"/>
              <a:t>it suffice if algorithms offered people a disclosure of how algorithms came to their decision and provide the smallest change “that can be made to obtain a desirable outcome” 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., </a:t>
            </a:r>
            <a:r>
              <a:rPr lang="en-US" dirty="0"/>
              <a:t>if an algorithm refuses someone a social benefit, it should tell the person the reason, and also what he or she can do to reverse the decision.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07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explanation should tell, for instance, what the maximum amount of salary to be approved is (input), and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decreasing the amount will impact the decisions made (manipulation of the input).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the problem is that the right to know also applies to situations where the system makes mistakes. </a:t>
            </a:r>
            <a:endParaRPr lang="en-US" dirty="0" smtClean="0"/>
          </a:p>
          <a:p>
            <a:r>
              <a:rPr lang="en-US" dirty="0" smtClean="0"/>
              <a:t>Then</a:t>
            </a:r>
            <a:r>
              <a:rPr lang="en-US" dirty="0"/>
              <a:t>, it may be necessary to perform an autopsy on the algorithm and identify those factors that caused the system to make </a:t>
            </a:r>
            <a:r>
              <a:rPr lang="en-US" dirty="0" smtClean="0"/>
              <a:t>mistakes.</a:t>
            </a:r>
          </a:p>
          <a:p>
            <a:r>
              <a:rPr lang="en-US" dirty="0" smtClean="0"/>
              <a:t>This </a:t>
            </a:r>
            <a:r>
              <a:rPr lang="en-US" dirty="0"/>
              <a:t>can’t be done by only manipulating the inputs and outputs.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661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4149"/>
            <a:ext cx="10515600" cy="5854889"/>
          </a:xfrm>
        </p:spPr>
        <p:txBody>
          <a:bodyPr>
            <a:normAutofit/>
          </a:bodyPr>
          <a:lstStyle/>
          <a:p>
            <a:r>
              <a:rPr lang="en-US" dirty="0"/>
              <a:t>This illustration depicts a very simplified AI model tasked to recognize all cats in data consisting of all kinds of animals.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model has inferred two patterns that make up a cat.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the model, they're just numbers, but to us, they look like describable patterns.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patterns and features inferred can look quite complicated to us. </a:t>
            </a:r>
            <a:endParaRPr lang="en-US" dirty="0" smtClean="0"/>
          </a:p>
          <a:p>
            <a:r>
              <a:rPr lang="en-US" dirty="0"/>
              <a:t>Moreover, transparency serves many other functions in contemporary debates on machine learning models.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be relevant for developing legislation or for ensuring public trust in AI.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handle these issues the notion of transparency in AI is typically given a wider definition in terms of “comprehensibility”.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14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Transparency as comprehensibility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996288"/>
            <a:ext cx="10972800" cy="51806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comprehensibility – or understandability – of an algorithm requires that 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should explain how a decision was made by an AI model in a way that is sufficiently understandable to those affected by the model. 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should have a concrete sense of how or why a particular decision has been arrived at based on inputs.</a:t>
            </a:r>
          </a:p>
          <a:p>
            <a:r>
              <a:rPr lang="en-US" dirty="0"/>
              <a:t>However, it is </a:t>
            </a:r>
            <a:r>
              <a:rPr lang="en-US" dirty="0" smtClean="0"/>
              <a:t>difficult </a:t>
            </a:r>
            <a:r>
              <a:rPr lang="en-US" dirty="0"/>
              <a:t>to translate algorithmically derived concepts into human-understandable concepts.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some countries, legislators have discussed whether public authorities should publish the algorithms they use in automated decision-making in terms of programming codes.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1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Transparency in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transparency in AI important and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major issues are affected by transparency – and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are some of the risks associated with transparency in AI systems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the </a:t>
            </a:r>
            <a:r>
              <a:rPr lang="en-US" dirty="0" err="1" smtClean="0"/>
              <a:t>Transperency</a:t>
            </a:r>
            <a:r>
              <a:rPr lang="en-US" dirty="0" smtClean="0"/>
              <a:t> help for Social Good?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68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However, most people do not know how to make sense of programming codes. </a:t>
            </a:r>
          </a:p>
          <a:p>
            <a:r>
              <a:rPr lang="en-US" dirty="0" smtClean="0"/>
              <a:t>It is thus hard to see how transparency is increased by publishing codes.</a:t>
            </a:r>
          </a:p>
          <a:p>
            <a:r>
              <a:rPr lang="en-US" dirty="0" smtClean="0"/>
              <a:t>Would </a:t>
            </a:r>
            <a:r>
              <a:rPr lang="en-US" dirty="0"/>
              <a:t>it be more helpful to publish the exact algorithms?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most cases, publishing the exact algorithms does not bring a lot of transparency either, </a:t>
            </a:r>
            <a:endParaRPr lang="en-US" dirty="0" smtClean="0"/>
          </a:p>
          <a:p>
            <a:r>
              <a:rPr lang="en-US" dirty="0" smtClean="0"/>
              <a:t>especially </a:t>
            </a:r>
            <a:r>
              <a:rPr lang="en-US" dirty="0"/>
              <a:t>if you do not have the access to the data used in a model.</a:t>
            </a:r>
          </a:p>
        </p:txBody>
      </p:sp>
    </p:spTree>
    <p:extLst>
      <p:ext uri="{BB962C8B-B14F-4D97-AF65-F5344CB8AC3E}">
        <p14:creationId xmlns:p14="http://schemas.microsoft.com/office/powerpoint/2010/main" val="2501442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308"/>
            <a:ext cx="10515600" cy="5917656"/>
          </a:xfrm>
        </p:spPr>
        <p:txBody>
          <a:bodyPr>
            <a:normAutofit/>
          </a:bodyPr>
          <a:lstStyle/>
          <a:p>
            <a:r>
              <a:rPr lang="en-US" dirty="0"/>
              <a:t>Nowadays, cognitive and computer scientists develop human-interpretable descriptions of how applications behave, and why. </a:t>
            </a:r>
            <a:endParaRPr lang="en-US" dirty="0" smtClean="0"/>
          </a:p>
          <a:p>
            <a:r>
              <a:rPr lang="en-US" dirty="0" smtClean="0"/>
              <a:t>Approaches </a:t>
            </a:r>
            <a:r>
              <a:rPr lang="en-US" dirty="0"/>
              <a:t>include, </a:t>
            </a:r>
            <a:r>
              <a:rPr lang="en-US" dirty="0" smtClean="0"/>
              <a:t>the </a:t>
            </a:r>
            <a:r>
              <a:rPr lang="en-US" dirty="0"/>
              <a:t>development of data visualization tools, interactive interfaces, verbal explanations or meta-level descriptions of the features of models.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tools can be extremely helpful for making AI applications more accessible. </a:t>
            </a:r>
            <a:endParaRPr lang="en-US" dirty="0" smtClean="0"/>
          </a:p>
          <a:p>
            <a:r>
              <a:rPr lang="en-US" dirty="0"/>
              <a:t>The fact that comprehensibility is based on subject and culture-dependent components complicates this more. </a:t>
            </a:r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/>
              <a:t>the logic of how visualizations are interpreted – or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the inferences are made on them – varies across cultures.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tech developers should pay attention to the sufficient understanding of the visual language they use.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881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45" y="627798"/>
            <a:ext cx="11395881" cy="5549166"/>
          </a:xfrm>
        </p:spPr>
        <p:txBody>
          <a:bodyPr/>
          <a:lstStyle/>
          <a:p>
            <a:r>
              <a:rPr lang="en-US" dirty="0"/>
              <a:t>Moreover, much is dependent on the degree of data or algorithmic literacy, </a:t>
            </a:r>
            <a:r>
              <a:rPr lang="en-US" dirty="0" smtClean="0"/>
              <a:t>or the </a:t>
            </a:r>
            <a:r>
              <a:rPr lang="en-US" dirty="0"/>
              <a:t>knowledge of contemporary technologies.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some cultures, the vocabulary of contemporary technology is more familiar, but in many others they may be completely novel.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increase the understandability, there is clearly a need for significant educational efforts in improving algorithmic literacy – for example on “computational thinking</a:t>
            </a:r>
            <a:r>
              <a:rPr lang="en-US" dirty="0" smtClean="0"/>
              <a:t>”. </a:t>
            </a:r>
          </a:p>
          <a:p>
            <a:r>
              <a:rPr lang="en-US" dirty="0" smtClean="0"/>
              <a:t>This </a:t>
            </a:r>
            <a:r>
              <a:rPr lang="en-US" dirty="0"/>
              <a:t>user literacy will have a direct effect on transparency in terms of the ordinary users’ basic understanding of AI systems.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may actually provide the most efficient and practical way to make the boxes less black for many people.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36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models more transparent?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0576"/>
            <a:ext cx="10515600" cy="52867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black box problem of artificial intelligence is not new. </a:t>
            </a:r>
            <a:endParaRPr lang="en-US" dirty="0" smtClean="0"/>
          </a:p>
          <a:p>
            <a:r>
              <a:rPr lang="en-US" dirty="0" smtClean="0"/>
              <a:t>Providing </a:t>
            </a:r>
            <a:r>
              <a:rPr lang="en-US" dirty="0"/>
              <a:t>transparency for machine learning models is an active area of research. </a:t>
            </a:r>
            <a:endParaRPr lang="en-US" dirty="0" smtClean="0"/>
          </a:p>
          <a:p>
            <a:r>
              <a:rPr lang="en-US" dirty="0" smtClean="0"/>
              <a:t>Roughly </a:t>
            </a:r>
            <a:r>
              <a:rPr lang="en-US" dirty="0"/>
              <a:t>speaking, there are five main approaches:</a:t>
            </a:r>
          </a:p>
          <a:p>
            <a:pPr marL="0" lvl="0" indent="0">
              <a:buNone/>
            </a:pPr>
            <a:r>
              <a:rPr lang="en-US" b="1" dirty="0"/>
              <a:t>Use simpler models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This</a:t>
            </a:r>
            <a:r>
              <a:rPr lang="en-US" dirty="0"/>
              <a:t>, however, often sacrifices accuracy for </a:t>
            </a:r>
            <a:r>
              <a:rPr lang="en-US" dirty="0" err="1"/>
              <a:t>explainability</a:t>
            </a:r>
            <a:r>
              <a:rPr lang="en-US" dirty="0"/>
              <a:t>.</a:t>
            </a:r>
          </a:p>
          <a:p>
            <a:pPr marL="0" lvl="0" indent="0">
              <a:buNone/>
            </a:pPr>
            <a:r>
              <a:rPr lang="en-US" b="1" dirty="0"/>
              <a:t>Combine simpler and more sophisticated models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While </a:t>
            </a:r>
            <a:r>
              <a:rPr lang="en-US" dirty="0"/>
              <a:t>the sophisticated model allows the system to do more complex computations, the simpler model can be used to provide transparency.</a:t>
            </a:r>
          </a:p>
          <a:p>
            <a:pPr marL="0" lvl="0" indent="0">
              <a:buNone/>
            </a:pPr>
            <a:r>
              <a:rPr lang="en-US" b="1" dirty="0" smtClean="0"/>
              <a:t>Modify inputs to track relevant dependencies between inputs and outputs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If a manipulation of inputs changes overall model results, these inputs may play a role in the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3474520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5910"/>
            <a:ext cx="10515600" cy="5923129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b="1" dirty="0" smtClean="0"/>
              <a:t>Design </a:t>
            </a:r>
            <a:r>
              <a:rPr lang="en-US" b="1" dirty="0"/>
              <a:t>the models for the user</a:t>
            </a:r>
            <a:r>
              <a:rPr lang="en-US" dirty="0"/>
              <a:t>. </a:t>
            </a:r>
            <a:endParaRPr lang="en-US" dirty="0" smtClean="0"/>
          </a:p>
          <a:p>
            <a:pPr lvl="0"/>
            <a:r>
              <a:rPr lang="en-US" dirty="0" smtClean="0"/>
              <a:t>This </a:t>
            </a:r>
            <a:r>
              <a:rPr lang="en-US" dirty="0"/>
              <a:t>requires using cognitively and psychologically efficient methods and tools for visualizing the model states or directing attention. </a:t>
            </a:r>
            <a:endParaRPr lang="en-US" dirty="0" smtClean="0"/>
          </a:p>
          <a:p>
            <a:pPr lvl="0"/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dirty="0"/>
              <a:t>in computer vision, states in intermediate layers of the models can be visualized as features (like heads, arms, and legs) to provide a comprehensible description for image classification. </a:t>
            </a:r>
            <a:endParaRPr lang="en-US" dirty="0" smtClean="0"/>
          </a:p>
          <a:p>
            <a:pPr lvl="0"/>
            <a:r>
              <a:rPr lang="en-US" dirty="0" smtClean="0"/>
              <a:t>Researchers </a:t>
            </a:r>
            <a:r>
              <a:rPr lang="en-US" dirty="0"/>
              <a:t>have also developed methods for directing “attention” towards the parts of the input that matter the most. </a:t>
            </a:r>
            <a:endParaRPr lang="en-US" dirty="0" smtClean="0"/>
          </a:p>
          <a:p>
            <a:pPr lvl="0"/>
            <a:r>
              <a:rPr lang="en-US" dirty="0" smtClean="0"/>
              <a:t>These </a:t>
            </a:r>
            <a:r>
              <a:rPr lang="en-US" dirty="0"/>
              <a:t>can be visualized to highlight the parts of an image or a text (so-called “weights”) that contribute the most to a particular recommendation</a:t>
            </a:r>
            <a:r>
              <a:rPr lang="en-US" dirty="0" smtClean="0"/>
              <a:t>.</a:t>
            </a:r>
          </a:p>
          <a:p>
            <a:r>
              <a:rPr lang="en-US" b="1" dirty="0"/>
              <a:t>Follow the latest research</a:t>
            </a:r>
            <a:r>
              <a:rPr lang="en-US" dirty="0"/>
              <a:t>. A lot of research is ongoing on various aspects of explainable AI – including the socio-cognitive dimensions – and new techniques are being </a:t>
            </a:r>
            <a:r>
              <a:rPr lang="en-US" dirty="0" smtClean="0"/>
              <a:t>developed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24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Transparency and the risks of openness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Transparency often denotes a modern, </a:t>
            </a:r>
            <a:r>
              <a:rPr lang="en-US" dirty="0" err="1"/>
              <a:t>ethico</a:t>
            </a:r>
            <a:r>
              <a:rPr lang="en-US" dirty="0"/>
              <a:t>-socio-legal “ideal” </a:t>
            </a:r>
            <a:r>
              <a:rPr lang="en-US" dirty="0" smtClean="0"/>
              <a:t>a </a:t>
            </a:r>
            <a:r>
              <a:rPr lang="en-US" dirty="0"/>
              <a:t>normative demand for the acceptable use of technology in our societies. </a:t>
            </a:r>
            <a:endParaRPr lang="en-US" dirty="0" smtClean="0"/>
          </a:p>
          <a:p>
            <a:pPr lvl="0"/>
            <a:r>
              <a:rPr lang="en-US" dirty="0" smtClean="0"/>
              <a:t>It </a:t>
            </a:r>
            <a:r>
              <a:rPr lang="en-US" dirty="0"/>
              <a:t>is a reflection of the ideal of “openness”, that is framed in terms of “open government”, “open data”, “open source/code/access”, as well as “open science” </a:t>
            </a:r>
            <a:r>
              <a:rPr lang="en-US" dirty="0" smtClean="0"/>
              <a:t>.</a:t>
            </a:r>
          </a:p>
          <a:p>
            <a:pPr lvl="0"/>
            <a:r>
              <a:rPr lang="en-US" dirty="0"/>
              <a:t>T</a:t>
            </a:r>
            <a:r>
              <a:rPr lang="en-US" dirty="0" smtClean="0"/>
              <a:t>ransparency </a:t>
            </a:r>
            <a:r>
              <a:rPr lang="en-US" dirty="0"/>
              <a:t>considerations are needed to mitigate the equal distribution of scientific advancements </a:t>
            </a:r>
            <a:endParaRPr lang="en-US" dirty="0" smtClean="0"/>
          </a:p>
          <a:p>
            <a:pPr lvl="0"/>
            <a:r>
              <a:rPr lang="en-US" dirty="0" smtClean="0"/>
              <a:t>so </a:t>
            </a:r>
            <a:r>
              <a:rPr lang="en-US" dirty="0"/>
              <a:t>that </a:t>
            </a:r>
            <a:r>
              <a:rPr lang="en-US" dirty="0" smtClean="0"/>
              <a:t>the </a:t>
            </a:r>
            <a:r>
              <a:rPr lang="en-US" dirty="0"/>
              <a:t>benefits of AI development can be made accessible for all people.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81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3082"/>
            <a:ext cx="10515600" cy="5753882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Paradoxically, the ideal of openness can lean to harmful consequences, too. </a:t>
            </a:r>
            <a:endParaRPr lang="en-US" dirty="0" smtClean="0"/>
          </a:p>
          <a:p>
            <a:pPr lvl="0"/>
            <a:r>
              <a:rPr lang="en-US" dirty="0" err="1" smtClean="0"/>
              <a:t>Eg</a:t>
            </a:r>
            <a:r>
              <a:rPr lang="en-US" dirty="0" smtClean="0"/>
              <a:t>., </a:t>
            </a:r>
            <a:r>
              <a:rPr lang="en-US" dirty="0"/>
              <a:t>the transparency of social media platforms has led to several instances of misuse and democratic challenges. </a:t>
            </a:r>
            <a:endParaRPr lang="en-US" dirty="0" smtClean="0"/>
          </a:p>
          <a:p>
            <a:pPr lvl="0"/>
            <a:r>
              <a:rPr lang="en-US" dirty="0" smtClean="0"/>
              <a:t>Transparency </a:t>
            </a:r>
            <a:r>
              <a:rPr lang="en-US" dirty="0"/>
              <a:t>can create security risks. </a:t>
            </a:r>
            <a:endParaRPr lang="en-US" dirty="0" smtClean="0"/>
          </a:p>
          <a:p>
            <a:pPr lvl="0"/>
            <a:r>
              <a:rPr lang="en-US" dirty="0" smtClean="0"/>
              <a:t>Too </a:t>
            </a:r>
            <a:r>
              <a:rPr lang="en-US" dirty="0"/>
              <a:t>much transparency may lead to leaking of privacy-sensitive data into the wrong hands. </a:t>
            </a:r>
            <a:endParaRPr lang="en-US" dirty="0" smtClean="0"/>
          </a:p>
          <a:p>
            <a:pPr lvl="0"/>
            <a:r>
              <a:rPr lang="en-US" dirty="0" smtClean="0"/>
              <a:t>Or </a:t>
            </a:r>
            <a:r>
              <a:rPr lang="en-US" dirty="0"/>
              <a:t>the more that is revealed about the algorithms and the data, the more harm a malicious actor can cause. </a:t>
            </a:r>
            <a:endParaRPr lang="en-US" dirty="0" smtClean="0"/>
          </a:p>
          <a:p>
            <a:pPr lvl="0"/>
            <a:r>
              <a:rPr lang="en-US" dirty="0" smtClean="0"/>
              <a:t>Algorithms </a:t>
            </a:r>
            <a:r>
              <a:rPr lang="en-US" dirty="0"/>
              <a:t>can be hacked, and information may make AI more vulnerable to intentional attacks. </a:t>
            </a:r>
            <a:endParaRPr lang="en-US" dirty="0" smtClean="0"/>
          </a:p>
          <a:p>
            <a:pPr lvl="0"/>
            <a:r>
              <a:rPr lang="en-US" dirty="0" smtClean="0"/>
              <a:t>Entire </a:t>
            </a:r>
            <a:r>
              <a:rPr lang="en-US" dirty="0"/>
              <a:t>algorithms can also be stolen based simply on their explanations alone.</a:t>
            </a:r>
          </a:p>
        </p:txBody>
      </p:sp>
    </p:spTree>
    <p:extLst>
      <p:ext uri="{BB962C8B-B14F-4D97-AF65-F5344CB8AC3E}">
        <p14:creationId xmlns:p14="http://schemas.microsoft.com/office/powerpoint/2010/main" val="1994458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723" y="2507825"/>
            <a:ext cx="10515600" cy="764428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2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 facial recognition system called MYFACE. </a:t>
            </a:r>
            <a:endParaRPr lang="en-US" dirty="0" smtClean="0"/>
          </a:p>
          <a:p>
            <a:r>
              <a:rPr lang="en-US" dirty="0" smtClean="0"/>
              <a:t>MYFACE </a:t>
            </a:r>
            <a:r>
              <a:rPr lang="en-US" dirty="0"/>
              <a:t>is used for security purposes in the airport. </a:t>
            </a:r>
            <a:endParaRPr lang="en-US" dirty="0" smtClean="0"/>
          </a:p>
          <a:p>
            <a:r>
              <a:rPr lang="en-US" dirty="0" smtClean="0"/>
              <a:t>Usually </a:t>
            </a:r>
            <a:r>
              <a:rPr lang="en-US" dirty="0"/>
              <a:t>it works perfectly, but one day it starts to </a:t>
            </a:r>
            <a:r>
              <a:rPr lang="en-US" dirty="0" err="1"/>
              <a:t>miscategorize</a:t>
            </a:r>
            <a:r>
              <a:rPr lang="en-US" dirty="0"/>
              <a:t> individuals as potentially dangerous.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a result, several innocent people are arrested. </a:t>
            </a:r>
            <a:endParaRPr lang="en-US" dirty="0" smtClean="0"/>
          </a:p>
          <a:p>
            <a:r>
              <a:rPr lang="en-US" dirty="0" smtClean="0"/>
              <a:t>Would </a:t>
            </a:r>
            <a:r>
              <a:rPr lang="en-US" dirty="0"/>
              <a:t>it be important to know why the system made all these mistakes? </a:t>
            </a:r>
            <a:endParaRPr lang="en-US" dirty="0" smtClean="0"/>
          </a:p>
          <a:p>
            <a:r>
              <a:rPr lang="en-US" dirty="0" smtClean="0"/>
              <a:t>Should </a:t>
            </a:r>
            <a:r>
              <a:rPr lang="en-US" dirty="0"/>
              <a:t>we be able to explain why it made mistakes? And </a:t>
            </a:r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/>
              <a:t>would this matter?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8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ransparent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contemporary machine learning systems are so-called “black box” systems, meaning we can’t really see how they work.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“opacity”, or lack of visibility, can be a problem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we use these systems to make decisions that have an effect on individuals.</a:t>
            </a:r>
          </a:p>
          <a:p>
            <a:r>
              <a:rPr lang="en-US" dirty="0"/>
              <a:t>Individuals have a right to know how critical decisions – </a:t>
            </a:r>
            <a:endParaRPr lang="en-US" dirty="0" smtClean="0"/>
          </a:p>
          <a:p>
            <a:pPr lvl="1"/>
            <a:r>
              <a:rPr lang="en-US" dirty="0" smtClean="0"/>
              <a:t>such </a:t>
            </a:r>
            <a:r>
              <a:rPr lang="en-US" dirty="0"/>
              <a:t>as who gets accepted for a loan application, </a:t>
            </a:r>
            <a:endParaRPr lang="en-US" dirty="0" smtClean="0"/>
          </a:p>
          <a:p>
            <a:pPr lvl="1"/>
            <a:r>
              <a:rPr lang="en-US" dirty="0" smtClean="0"/>
              <a:t>who </a:t>
            </a:r>
            <a:r>
              <a:rPr lang="en-US" dirty="0"/>
              <a:t>gets paroled, and who gets hired – are made.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has led many to call for “more transparent AI”.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Transparency in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Transparency is a property of a system that makes it possible to get certain information regarding a system’s inner workings. </a:t>
            </a:r>
          </a:p>
          <a:p>
            <a:r>
              <a:rPr lang="en-US" dirty="0" smtClean="0"/>
              <a:t>But what information that is, and whether it is ethically relevant, depends largely on the ethical issue we are trying to answer. </a:t>
            </a:r>
          </a:p>
          <a:p>
            <a:r>
              <a:rPr lang="en-US" dirty="0" smtClean="0"/>
              <a:t>Transparency itself is ethically neutral and is not an ethical concept. Instead, it constitutes an ideal. </a:t>
            </a:r>
          </a:p>
          <a:p>
            <a:r>
              <a:rPr lang="en-US" dirty="0" smtClean="0"/>
              <a:t>Transparency is something that can manifest in many different ways, and something that can present a solution for underlying ethical questions. </a:t>
            </a:r>
          </a:p>
          <a:p>
            <a:r>
              <a:rPr lang="en-US" dirty="0" smtClean="0"/>
              <a:t>In this sense, transparency is relevant at least to the three issues: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7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justification of decisions.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</a:t>
            </a:r>
            <a:r>
              <a:rPr lang="en-US" dirty="0"/>
              <a:t>governance in public or private sectors involves non-arbitrariness of decisions.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applied to any kind of decision-making that has an ethically or legally relevant effect on individuals. </a:t>
            </a:r>
            <a:endParaRPr lang="en-US" dirty="0" smtClean="0"/>
          </a:p>
          <a:p>
            <a:r>
              <a:rPr lang="en-US" dirty="0" smtClean="0"/>
              <a:t>Non-arbitrariness </a:t>
            </a:r>
            <a:r>
              <a:rPr lang="en-US" dirty="0"/>
              <a:t>means access to justifications about “why was this decision reached, and on what grounds?” </a:t>
            </a:r>
            <a:endParaRPr lang="en-US" dirty="0" smtClean="0"/>
          </a:p>
          <a:p>
            <a:r>
              <a:rPr lang="en-US" dirty="0" smtClean="0"/>
              <a:t>Furthermore</a:t>
            </a:r>
            <a:r>
              <a:rPr lang="en-US" dirty="0"/>
              <a:t>, </a:t>
            </a:r>
            <a:r>
              <a:rPr lang="en-US" dirty="0" smtClean="0"/>
              <a:t>the </a:t>
            </a:r>
            <a:r>
              <a:rPr lang="en-US" dirty="0"/>
              <a:t>capacity to contest and appeal are crucial.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represents a demand to right wrongs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also leads to accountability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8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right to </a:t>
            </a:r>
            <a:r>
              <a:rPr lang="en-US" dirty="0" smtClean="0"/>
              <a:t>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According </a:t>
            </a:r>
            <a:r>
              <a:rPr lang="en-US" sz="3200" dirty="0"/>
              <a:t>to human rights, people are entitled to have explanations on how decisions were made so that </a:t>
            </a:r>
            <a:endParaRPr lang="en-US" sz="3200" dirty="0" smtClean="0"/>
          </a:p>
          <a:p>
            <a:r>
              <a:rPr lang="en-US" sz="3200" dirty="0" smtClean="0"/>
              <a:t>they </a:t>
            </a:r>
            <a:r>
              <a:rPr lang="en-US" sz="3200" dirty="0"/>
              <a:t>can maintain genuine agency, freedom and privacy </a:t>
            </a:r>
            <a:endParaRPr lang="en-US" sz="3200" dirty="0" smtClean="0"/>
          </a:p>
          <a:p>
            <a:r>
              <a:rPr lang="en-US" sz="3200" dirty="0" smtClean="0"/>
              <a:t>Freedom </a:t>
            </a:r>
            <a:r>
              <a:rPr lang="en-US" sz="3200" dirty="0"/>
              <a:t>entails the right to get answers to questions such as “How am I being tracked? </a:t>
            </a:r>
            <a:endParaRPr lang="en-US" sz="3200" dirty="0" smtClean="0"/>
          </a:p>
          <a:p>
            <a:r>
              <a:rPr lang="en-US" sz="3200" dirty="0" smtClean="0"/>
              <a:t>What </a:t>
            </a:r>
            <a:r>
              <a:rPr lang="en-US" sz="3200" dirty="0"/>
              <a:t>kind of inferences are being made about me? </a:t>
            </a:r>
            <a:endParaRPr lang="en-US" sz="3200" dirty="0" smtClean="0"/>
          </a:p>
          <a:p>
            <a:r>
              <a:rPr lang="en-US" sz="3200" dirty="0" smtClean="0"/>
              <a:t>And </a:t>
            </a:r>
            <a:r>
              <a:rPr lang="en-US" sz="3200" dirty="0"/>
              <a:t>how, exactly, have the inferences about me been made?”</a:t>
            </a:r>
          </a:p>
        </p:txBody>
      </p:sp>
    </p:spTree>
    <p:extLst>
      <p:ext uri="{BB962C8B-B14F-4D97-AF65-F5344CB8AC3E}">
        <p14:creationId xmlns:p14="http://schemas.microsoft.com/office/powerpoint/2010/main" val="2575597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263" y="365126"/>
            <a:ext cx="11382233" cy="764428"/>
          </a:xfrm>
        </p:spPr>
        <p:txBody>
          <a:bodyPr>
            <a:normAutofit/>
          </a:bodyPr>
          <a:lstStyle/>
          <a:p>
            <a:r>
              <a:rPr lang="en-US" sz="2700" dirty="0"/>
              <a:t>A moral obligation to understand the consequences of our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/>
              <a:t>a community, we also have a responsibility for managing risks.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a moral obligation, up to some reasonable level, to understand and predict the consequences of the kinds of technologies one brings into the world.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is, saying “we can’t understand now what it will do” is not a valid argument for unleashing a system that causes harm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Instead, it is our moral duty to explore the possible risks.</a:t>
            </a:r>
          </a:p>
        </p:txBody>
      </p:sp>
    </p:spTree>
    <p:extLst>
      <p:ext uri="{BB962C8B-B14F-4D97-AF65-F5344CB8AC3E}">
        <p14:creationId xmlns:p14="http://schemas.microsoft.com/office/powerpoint/2010/main" val="3973769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three points can all be summarized as calls for sufficient information. </a:t>
            </a:r>
            <a:endParaRPr lang="en-US" dirty="0" smtClean="0"/>
          </a:p>
          <a:p>
            <a:pPr lvl="1"/>
            <a:r>
              <a:rPr lang="en-US" dirty="0" smtClean="0"/>
              <a:t>Justification for the Decisions/Actions</a:t>
            </a:r>
          </a:p>
          <a:p>
            <a:pPr lvl="1"/>
            <a:r>
              <a:rPr lang="en-US" dirty="0" smtClean="0"/>
              <a:t>A right to know</a:t>
            </a:r>
          </a:p>
          <a:p>
            <a:pPr lvl="1"/>
            <a:r>
              <a:rPr lang="en-US" dirty="0"/>
              <a:t>A moral obligation to understand the consequences of our actions</a:t>
            </a:r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/>
              <a:t>we know whether and to what extent this algorithmic decision is justified? </a:t>
            </a:r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/>
              <a:t>I know how inferences about me are made?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what extent I am responsible for the actions of the system, and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much I should know about the inner workings of the system to be able to take that responsibility?</a:t>
            </a:r>
          </a:p>
        </p:txBody>
      </p:sp>
    </p:spTree>
    <p:extLst>
      <p:ext uri="{BB962C8B-B14F-4D97-AF65-F5344CB8AC3E}">
        <p14:creationId xmlns:p14="http://schemas.microsoft.com/office/powerpoint/2010/main" val="391767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2147</Words>
  <Application>Microsoft Office PowerPoint</Application>
  <PresentationFormat>Widescreen</PresentationFormat>
  <Paragraphs>166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AI and Ethics</vt:lpstr>
      <vt:lpstr>Transparency in AI</vt:lpstr>
      <vt:lpstr>Principle of Transparency</vt:lpstr>
      <vt:lpstr>Transparent AI</vt:lpstr>
      <vt:lpstr>Transparency in AI</vt:lpstr>
      <vt:lpstr>The justification of decisions.</vt:lpstr>
      <vt:lpstr>A right to know</vt:lpstr>
      <vt:lpstr>A moral obligation to understand the consequences of our actions</vt:lpstr>
      <vt:lpstr>PowerPoint Presentation</vt:lpstr>
      <vt:lpstr>What is transparency?</vt:lpstr>
      <vt:lpstr>Transparency</vt:lpstr>
      <vt:lpstr>Transparency</vt:lpstr>
      <vt:lpstr>Transparency as a property of a system</vt:lpstr>
      <vt:lpstr>What makes AI system a “black box”?</vt:lpstr>
      <vt:lpstr>PowerPoint Presentation</vt:lpstr>
      <vt:lpstr>PowerPoint Presentation</vt:lpstr>
      <vt:lpstr>PowerPoint Presentation</vt:lpstr>
      <vt:lpstr>PowerPoint Presentation</vt:lpstr>
      <vt:lpstr>Transparency as comprehensibility</vt:lpstr>
      <vt:lpstr>PowerPoint Presentation</vt:lpstr>
      <vt:lpstr>PowerPoint Presentation</vt:lpstr>
      <vt:lpstr>PowerPoint Presentation</vt:lpstr>
      <vt:lpstr>How to make models more transparent?</vt:lpstr>
      <vt:lpstr>PowerPoint Presentation</vt:lpstr>
      <vt:lpstr>Transparency and the risks of openness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Ethics</dc:title>
  <dc:creator>CDAC</dc:creator>
  <cp:lastModifiedBy>CDAC</cp:lastModifiedBy>
  <cp:revision>11</cp:revision>
  <dcterms:created xsi:type="dcterms:W3CDTF">2024-02-06T05:08:23Z</dcterms:created>
  <dcterms:modified xsi:type="dcterms:W3CDTF">2024-02-06T08:37:11Z</dcterms:modified>
</cp:coreProperties>
</file>