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0" d="100"/>
          <a:sy n="70"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5720B-A7A3-4CB6-A2FF-0147EE1E399F}"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D192A-C9BE-4C9C-B83D-E3588598CECF}" type="slidenum">
              <a:rPr lang="en-US" smtClean="0"/>
              <a:t>‹#›</a:t>
            </a:fld>
            <a:endParaRPr lang="en-US"/>
          </a:p>
        </p:txBody>
      </p:sp>
    </p:spTree>
    <p:extLst>
      <p:ext uri="{BB962C8B-B14F-4D97-AF65-F5344CB8AC3E}">
        <p14:creationId xmlns:p14="http://schemas.microsoft.com/office/powerpoint/2010/main" val="248843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2471CA-F519-4604-A745-6897BC016406}"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225875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D5C21-96F8-440C-A7AD-C2F303894A5F}"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31192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3C172-29DA-45A8-82B8-D693F860D123}"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385552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lstStyle>
            <a:lvl1pPr>
              <a:defRPr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237130"/>
            <a:ext cx="10515600" cy="493983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AF80435-805A-4768-A9F8-5BE2F33017AF}" type="datetime5">
              <a:rPr lang="en-US" smtClean="0"/>
              <a:t>24-Feb-24</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smtClean="0"/>
              <a:t>Dr. BK Murthy</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67854B9D-CBFC-4ECE-96D2-895211BD70FF}" type="slidenum">
              <a:rPr lang="en-US" smtClean="0"/>
              <a:pPr/>
              <a:t>‹#›</a:t>
            </a:fld>
            <a:endParaRPr lang="en-US"/>
          </a:p>
        </p:txBody>
      </p:sp>
    </p:spTree>
    <p:extLst>
      <p:ext uri="{BB962C8B-B14F-4D97-AF65-F5344CB8AC3E}">
        <p14:creationId xmlns:p14="http://schemas.microsoft.com/office/powerpoint/2010/main" val="203568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DDA273-F6A2-4325-83A8-DEA23FD20B1D}"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297573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BCE4CF-7C01-4770-A715-3F19F7ECBDAA}" type="datetime5">
              <a:rPr lang="en-US" smtClean="0"/>
              <a:t>24-Feb-24</a:t>
            </a:fld>
            <a:endParaRPr lang="en-US"/>
          </a:p>
        </p:txBody>
      </p:sp>
      <p:sp>
        <p:nvSpPr>
          <p:cNvPr id="6" name="Footer Placeholder 5"/>
          <p:cNvSpPr>
            <a:spLocks noGrp="1"/>
          </p:cNvSpPr>
          <p:nvPr>
            <p:ph type="ftr" sz="quarter" idx="11"/>
          </p:nvPr>
        </p:nvSpPr>
        <p:spPr/>
        <p:txBody>
          <a:bodyPr/>
          <a:lstStyle/>
          <a:p>
            <a:r>
              <a:rPr lang="en-US" smtClean="0"/>
              <a:t>Dr. BK Murthy</a:t>
            </a:r>
            <a:endParaRPr lang="en-US"/>
          </a:p>
        </p:txBody>
      </p:sp>
      <p:sp>
        <p:nvSpPr>
          <p:cNvPr id="7" name="Slide Number Placeholder 6"/>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316739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14313-3423-4436-97C3-CBB42AA7B2D8}" type="datetime5">
              <a:rPr lang="en-US" smtClean="0"/>
              <a:t>24-Feb-24</a:t>
            </a:fld>
            <a:endParaRPr lang="en-US"/>
          </a:p>
        </p:txBody>
      </p:sp>
      <p:sp>
        <p:nvSpPr>
          <p:cNvPr id="8" name="Footer Placeholder 7"/>
          <p:cNvSpPr>
            <a:spLocks noGrp="1"/>
          </p:cNvSpPr>
          <p:nvPr>
            <p:ph type="ftr" sz="quarter" idx="11"/>
          </p:nvPr>
        </p:nvSpPr>
        <p:spPr/>
        <p:txBody>
          <a:bodyPr/>
          <a:lstStyle/>
          <a:p>
            <a:r>
              <a:rPr lang="en-US" smtClean="0"/>
              <a:t>Dr. BK Murthy</a:t>
            </a:r>
            <a:endParaRPr lang="en-US"/>
          </a:p>
        </p:txBody>
      </p:sp>
      <p:sp>
        <p:nvSpPr>
          <p:cNvPr id="9" name="Slide Number Placeholder 8"/>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12936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6CB35-CD33-44D2-BC98-99D0686AD220}"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142210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4761C-B9C1-4BC7-9B43-5A58A583AED0}" type="datetime5">
              <a:rPr lang="en-US" smtClean="0"/>
              <a:t>24-Feb-24</a:t>
            </a:fld>
            <a:endParaRPr lang="en-US"/>
          </a:p>
        </p:txBody>
      </p:sp>
      <p:sp>
        <p:nvSpPr>
          <p:cNvPr id="3" name="Footer Placeholder 2"/>
          <p:cNvSpPr>
            <a:spLocks noGrp="1"/>
          </p:cNvSpPr>
          <p:nvPr>
            <p:ph type="ftr" sz="quarter" idx="11"/>
          </p:nvPr>
        </p:nvSpPr>
        <p:spPr/>
        <p:txBody>
          <a:bodyPr/>
          <a:lstStyle/>
          <a:p>
            <a:r>
              <a:rPr lang="en-US" smtClean="0"/>
              <a:t>Dr. BK Murthy</a:t>
            </a:r>
            <a:endParaRPr lang="en-US"/>
          </a:p>
        </p:txBody>
      </p:sp>
      <p:sp>
        <p:nvSpPr>
          <p:cNvPr id="4" name="Slide Number Placeholder 3"/>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134886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15A568-2BFA-4CE5-8490-69C11C3ED390}" type="datetime5">
              <a:rPr lang="en-US" smtClean="0"/>
              <a:t>24-Feb-24</a:t>
            </a:fld>
            <a:endParaRPr lang="en-US"/>
          </a:p>
        </p:txBody>
      </p:sp>
      <p:sp>
        <p:nvSpPr>
          <p:cNvPr id="6" name="Footer Placeholder 5"/>
          <p:cNvSpPr>
            <a:spLocks noGrp="1"/>
          </p:cNvSpPr>
          <p:nvPr>
            <p:ph type="ftr" sz="quarter" idx="11"/>
          </p:nvPr>
        </p:nvSpPr>
        <p:spPr/>
        <p:txBody>
          <a:bodyPr/>
          <a:lstStyle/>
          <a:p>
            <a:r>
              <a:rPr lang="en-US" smtClean="0"/>
              <a:t>Dr. BK Murthy</a:t>
            </a:r>
            <a:endParaRPr lang="en-US"/>
          </a:p>
        </p:txBody>
      </p:sp>
      <p:sp>
        <p:nvSpPr>
          <p:cNvPr id="7" name="Slide Number Placeholder 6"/>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357202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B6A3ED-6DC8-4C12-9A67-B45066DFB511}" type="datetime5">
              <a:rPr lang="en-US" smtClean="0"/>
              <a:t>24-Feb-24</a:t>
            </a:fld>
            <a:endParaRPr lang="en-US"/>
          </a:p>
        </p:txBody>
      </p:sp>
      <p:sp>
        <p:nvSpPr>
          <p:cNvPr id="6" name="Footer Placeholder 5"/>
          <p:cNvSpPr>
            <a:spLocks noGrp="1"/>
          </p:cNvSpPr>
          <p:nvPr>
            <p:ph type="ftr" sz="quarter" idx="11"/>
          </p:nvPr>
        </p:nvSpPr>
        <p:spPr/>
        <p:txBody>
          <a:bodyPr/>
          <a:lstStyle/>
          <a:p>
            <a:r>
              <a:rPr lang="en-US" smtClean="0"/>
              <a:t>Dr. BK Murthy</a:t>
            </a:r>
            <a:endParaRPr lang="en-US"/>
          </a:p>
        </p:txBody>
      </p:sp>
      <p:sp>
        <p:nvSpPr>
          <p:cNvPr id="7" name="Slide Number Placeholder 6"/>
          <p:cNvSpPr>
            <a:spLocks noGrp="1"/>
          </p:cNvSpPr>
          <p:nvPr>
            <p:ph type="sldNum" sz="quarter" idx="12"/>
          </p:nvPr>
        </p:nvSpPr>
        <p:spPr/>
        <p:txBody>
          <a:bodyPr/>
          <a:lstStyle/>
          <a:p>
            <a:fld id="{67854B9D-CBFC-4ECE-96D2-895211BD70FF}" type="slidenum">
              <a:rPr lang="en-US" smtClean="0"/>
              <a:t>‹#›</a:t>
            </a:fld>
            <a:endParaRPr lang="en-US"/>
          </a:p>
        </p:txBody>
      </p:sp>
    </p:spTree>
    <p:extLst>
      <p:ext uri="{BB962C8B-B14F-4D97-AF65-F5344CB8AC3E}">
        <p14:creationId xmlns:p14="http://schemas.microsoft.com/office/powerpoint/2010/main" val="150306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C03E2-67F6-43D0-BF42-0B47F244FA79}" type="datetime5">
              <a:rPr lang="en-US" smtClean="0"/>
              <a:t>24-Feb-24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BK Murthy</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54B9D-CBFC-4ECE-96D2-895211BD70FF}" type="slidenum">
              <a:rPr lang="en-US" smtClean="0"/>
              <a:t>‹#›</a:t>
            </a:fld>
            <a:endParaRPr lang="en-US"/>
          </a:p>
        </p:txBody>
      </p:sp>
    </p:spTree>
    <p:extLst>
      <p:ext uri="{BB962C8B-B14F-4D97-AF65-F5344CB8AC3E}">
        <p14:creationId xmlns:p14="http://schemas.microsoft.com/office/powerpoint/2010/main" val="294782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sf.io/preprints/lawarxiv/mu2k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dpr.eu/what-is-gdp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uring.ac.uk/research/research-projects/project-odysseus-understanding-london-busyness-and-exiting-lockdow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AI and Ethics</a:t>
            </a:r>
            <a:endParaRPr lang="en-US" b="1" dirty="0"/>
          </a:p>
        </p:txBody>
      </p:sp>
      <p:sp>
        <p:nvSpPr>
          <p:cNvPr id="3" name="Subtitle 2"/>
          <p:cNvSpPr>
            <a:spLocks noGrp="1"/>
          </p:cNvSpPr>
          <p:nvPr>
            <p:ph type="subTitle" idx="1"/>
          </p:nvPr>
        </p:nvSpPr>
        <p:spPr/>
        <p:txBody>
          <a:bodyPr/>
          <a:lstStyle/>
          <a:p>
            <a:r>
              <a:rPr lang="en-US" dirty="0" smtClean="0"/>
              <a:t>Lecture 7 AI Respect and Human Rights</a:t>
            </a:r>
            <a:endParaRPr lang="en-US" dirty="0"/>
          </a:p>
        </p:txBody>
      </p:sp>
    </p:spTree>
    <p:extLst>
      <p:ext uri="{BB962C8B-B14F-4D97-AF65-F5344CB8AC3E}">
        <p14:creationId xmlns:p14="http://schemas.microsoft.com/office/powerpoint/2010/main" val="3926654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i="1" dirty="0"/>
              <a:t>What is a human right?</a:t>
            </a:r>
          </a:p>
          <a:p>
            <a:r>
              <a:rPr lang="en-US" dirty="0"/>
              <a:t>A human right is a norm which can exist on different levels:</a:t>
            </a:r>
          </a:p>
          <a:p>
            <a:pPr lvl="0"/>
            <a:r>
              <a:rPr lang="en-US" dirty="0"/>
              <a:t>a shared norm of actual human moralities</a:t>
            </a:r>
          </a:p>
          <a:p>
            <a:pPr lvl="0"/>
            <a:r>
              <a:rPr lang="en-US" dirty="0"/>
              <a:t>a justified moral norm supported by strong reasons</a:t>
            </a:r>
          </a:p>
          <a:p>
            <a:pPr lvl="0"/>
            <a:r>
              <a:rPr lang="en-US" dirty="0"/>
              <a:t>a legal right at the national level (where it might be referred to as a “civil” or “constitutional” right)</a:t>
            </a:r>
          </a:p>
          <a:p>
            <a:pPr lvl="0"/>
            <a:r>
              <a:rPr lang="en-US" dirty="0"/>
              <a:t>a legal right within international law</a:t>
            </a:r>
          </a:p>
        </p:txBody>
      </p:sp>
      <p:sp>
        <p:nvSpPr>
          <p:cNvPr id="2" name="Date Placeholder 1"/>
          <p:cNvSpPr>
            <a:spLocks noGrp="1"/>
          </p:cNvSpPr>
          <p:nvPr>
            <p:ph type="dt" sz="half" idx="10"/>
          </p:nvPr>
        </p:nvSpPr>
        <p:spPr/>
        <p:txBody>
          <a:bodyPr/>
          <a:lstStyle/>
          <a:p>
            <a:fld id="{CD94AA24-7A74-4C96-8D69-808588A2C103}"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10</a:t>
            </a:fld>
            <a:endParaRPr lang="en-US"/>
          </a:p>
        </p:txBody>
      </p:sp>
    </p:spTree>
    <p:extLst>
      <p:ext uri="{BB962C8B-B14F-4D97-AF65-F5344CB8AC3E}">
        <p14:creationId xmlns:p14="http://schemas.microsoft.com/office/powerpoint/2010/main" val="1725811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Universal Declaration of Human Rights</a:t>
            </a:r>
          </a:p>
        </p:txBody>
      </p:sp>
      <p:sp>
        <p:nvSpPr>
          <p:cNvPr id="3" name="Content Placeholder 2"/>
          <p:cNvSpPr>
            <a:spLocks noGrp="1"/>
          </p:cNvSpPr>
          <p:nvPr>
            <p:ph idx="1"/>
          </p:nvPr>
        </p:nvSpPr>
        <p:spPr/>
        <p:txBody>
          <a:bodyPr>
            <a:normAutofit/>
          </a:bodyPr>
          <a:lstStyle/>
          <a:p>
            <a:r>
              <a:rPr lang="en-US" dirty="0" smtClean="0"/>
              <a:t>UDHR is </a:t>
            </a:r>
            <a:r>
              <a:rPr lang="en-US" dirty="0"/>
              <a:t>a document which was drafted by representatives with different legal and cultural backgrounds from all regions of the world. </a:t>
            </a:r>
            <a:endParaRPr lang="en-US" dirty="0" smtClean="0"/>
          </a:p>
          <a:p>
            <a:r>
              <a:rPr lang="en-US" dirty="0" smtClean="0"/>
              <a:t>The </a:t>
            </a:r>
            <a:r>
              <a:rPr lang="en-US" dirty="0"/>
              <a:t>declaration was proclaimed by the United Nations General Assembly in Paris on 10 </a:t>
            </a:r>
            <a:r>
              <a:rPr lang="en-US" dirty="0" smtClean="0"/>
              <a:t>Dec. </a:t>
            </a:r>
            <a:r>
              <a:rPr lang="en-US" dirty="0"/>
              <a:t>1948 </a:t>
            </a:r>
            <a:r>
              <a:rPr lang="en-US" dirty="0" smtClean="0"/>
              <a:t>as </a:t>
            </a:r>
            <a:r>
              <a:rPr lang="en-US" dirty="0"/>
              <a:t>a common standard of achievements for all peoples and all nations</a:t>
            </a:r>
            <a:r>
              <a:rPr lang="en-US" dirty="0" smtClean="0"/>
              <a:t>.</a:t>
            </a:r>
            <a:endParaRPr lang="en-US" dirty="0"/>
          </a:p>
          <a:p>
            <a:r>
              <a:rPr lang="en-US" dirty="0"/>
              <a:t>Conceptually, human rights are grounded in agency and </a:t>
            </a:r>
            <a:r>
              <a:rPr lang="en-US" dirty="0" smtClean="0"/>
              <a:t>autonomy.</a:t>
            </a:r>
          </a:p>
          <a:p>
            <a:r>
              <a:rPr lang="en-US" dirty="0" smtClean="0"/>
              <a:t>They </a:t>
            </a:r>
            <a:r>
              <a:rPr lang="en-US" dirty="0"/>
              <a:t>have an ethical priority: if they compete with other considerations such as economic wealth, national stability or some other factor, human rights should be prioritized. </a:t>
            </a:r>
          </a:p>
        </p:txBody>
      </p:sp>
      <p:sp>
        <p:nvSpPr>
          <p:cNvPr id="4" name="Date Placeholder 3"/>
          <p:cNvSpPr>
            <a:spLocks noGrp="1"/>
          </p:cNvSpPr>
          <p:nvPr>
            <p:ph type="dt" sz="half" idx="10"/>
          </p:nvPr>
        </p:nvSpPr>
        <p:spPr/>
        <p:txBody>
          <a:bodyPr/>
          <a:lstStyle/>
          <a:p>
            <a:fld id="{1AA41621-3843-4D51-8D65-05B60C285474}"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11</a:t>
            </a:fld>
            <a:endParaRPr lang="en-US"/>
          </a:p>
        </p:txBody>
      </p:sp>
    </p:spTree>
    <p:extLst>
      <p:ext uri="{BB962C8B-B14F-4D97-AF65-F5344CB8AC3E}">
        <p14:creationId xmlns:p14="http://schemas.microsoft.com/office/powerpoint/2010/main" val="1942652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the context of AI, this prioritization implies the following requirements:</a:t>
            </a:r>
          </a:p>
          <a:p>
            <a:pPr lvl="0"/>
            <a:endParaRPr lang="en-US" dirty="0"/>
          </a:p>
          <a:p>
            <a:pPr lvl="0"/>
            <a:r>
              <a:rPr lang="en-US" dirty="0" smtClean="0"/>
              <a:t>AI </a:t>
            </a:r>
            <a:r>
              <a:rPr lang="en-US" dirty="0"/>
              <a:t>applications that could clearly violate human rights should not be used</a:t>
            </a:r>
          </a:p>
          <a:p>
            <a:pPr lvl="0"/>
            <a:r>
              <a:rPr lang="en-US" dirty="0"/>
              <a:t>AI applications that prevent people from enjoying their human rights or actively put them at risk of human rights violations should not be used</a:t>
            </a:r>
          </a:p>
          <a:p>
            <a:endParaRPr lang="en-US" dirty="0"/>
          </a:p>
        </p:txBody>
      </p:sp>
      <p:sp>
        <p:nvSpPr>
          <p:cNvPr id="2" name="Date Placeholder 1"/>
          <p:cNvSpPr>
            <a:spLocks noGrp="1"/>
          </p:cNvSpPr>
          <p:nvPr>
            <p:ph type="dt" sz="half" idx="10"/>
          </p:nvPr>
        </p:nvSpPr>
        <p:spPr/>
        <p:txBody>
          <a:bodyPr/>
          <a:lstStyle/>
          <a:p>
            <a:fld id="{E41351F4-45B8-40BF-9BD7-7E64FF8DE25D}"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12</a:t>
            </a:fld>
            <a:endParaRPr lang="en-US"/>
          </a:p>
        </p:txBody>
      </p:sp>
    </p:spTree>
    <p:extLst>
      <p:ext uri="{BB962C8B-B14F-4D97-AF65-F5344CB8AC3E}">
        <p14:creationId xmlns:p14="http://schemas.microsoft.com/office/powerpoint/2010/main" val="1873754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However, human rights have certain context-sensitive properties that allow individuals to prioritize a specific human right if needed. </a:t>
            </a:r>
            <a:endParaRPr lang="en-US" dirty="0" smtClean="0"/>
          </a:p>
          <a:p>
            <a:r>
              <a:rPr lang="en-US" dirty="0" smtClean="0"/>
              <a:t>Some </a:t>
            </a:r>
            <a:r>
              <a:rPr lang="en-US" dirty="0"/>
              <a:t>rights are more fundamental than the others. For example, when the right to life conflicts with the right to privacy, the right to privacy will generally be outweighed.</a:t>
            </a:r>
          </a:p>
          <a:p>
            <a:r>
              <a:rPr lang="en-US" dirty="0"/>
              <a:t>In recent years, privacy and security concerns have dominated the discussion on AI and human rights. </a:t>
            </a:r>
            <a:endParaRPr lang="en-US" dirty="0" smtClean="0"/>
          </a:p>
          <a:p>
            <a:r>
              <a:rPr lang="en-US" dirty="0" smtClean="0"/>
              <a:t>Emerging </a:t>
            </a:r>
            <a:r>
              <a:rPr lang="en-US" dirty="0"/>
              <a:t>combinations of big data analytics, surveillance technologies and developing biometric recognition methods have recently received significant media and policy attention. </a:t>
            </a:r>
            <a:endParaRPr lang="en-US" dirty="0" smtClean="0"/>
          </a:p>
          <a:p>
            <a:r>
              <a:rPr lang="en-US" dirty="0" smtClean="0"/>
              <a:t>Also</a:t>
            </a:r>
            <a:r>
              <a:rPr lang="en-US" dirty="0"/>
              <a:t>, the right to equality and inclusion has raised a lot of public discussion. In the next section, we’ll take a brief look at these discussions.</a:t>
            </a:r>
          </a:p>
        </p:txBody>
      </p:sp>
      <p:sp>
        <p:nvSpPr>
          <p:cNvPr id="2" name="Date Placeholder 1"/>
          <p:cNvSpPr>
            <a:spLocks noGrp="1"/>
          </p:cNvSpPr>
          <p:nvPr>
            <p:ph type="dt" sz="half" idx="10"/>
          </p:nvPr>
        </p:nvSpPr>
        <p:spPr/>
        <p:txBody>
          <a:bodyPr/>
          <a:lstStyle/>
          <a:p>
            <a:fld id="{1BDF0A2B-2B0D-4741-B373-133A82EB279F}"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13</a:t>
            </a:fld>
            <a:endParaRPr lang="en-US"/>
          </a:p>
        </p:txBody>
      </p:sp>
    </p:spTree>
    <p:extLst>
      <p:ext uri="{BB962C8B-B14F-4D97-AF65-F5344CB8AC3E}">
        <p14:creationId xmlns:p14="http://schemas.microsoft.com/office/powerpoint/2010/main" val="2657832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365126"/>
            <a:ext cx="11505062" cy="872004"/>
          </a:xfrm>
        </p:spPr>
        <p:txBody>
          <a:bodyPr>
            <a:noAutofit/>
          </a:bodyPr>
          <a:lstStyle/>
          <a:p>
            <a:r>
              <a:rPr lang="en-US" sz="3200" dirty="0"/>
              <a:t>Examples of human rights: privacy, security, and inclusion</a:t>
            </a:r>
          </a:p>
        </p:txBody>
      </p:sp>
      <p:sp>
        <p:nvSpPr>
          <p:cNvPr id="3" name="Content Placeholder 2"/>
          <p:cNvSpPr>
            <a:spLocks noGrp="1"/>
          </p:cNvSpPr>
          <p:nvPr>
            <p:ph idx="1"/>
          </p:nvPr>
        </p:nvSpPr>
        <p:spPr/>
        <p:txBody>
          <a:bodyPr>
            <a:normAutofit fontScale="92500" lnSpcReduction="20000"/>
          </a:bodyPr>
          <a:lstStyle/>
          <a:p>
            <a:r>
              <a:rPr lang="en-US" b="1" dirty="0"/>
              <a:t>Privacy</a:t>
            </a:r>
          </a:p>
          <a:p>
            <a:r>
              <a:rPr lang="en-US" dirty="0"/>
              <a:t>Privacy concerns are raised, for example, by digital records which contain information that can be used to infer sensitive attributes (age, gender or sexual orientation), preferences, or religious and political views. </a:t>
            </a:r>
            <a:endParaRPr lang="en-US" dirty="0" smtClean="0"/>
          </a:p>
          <a:p>
            <a:r>
              <a:rPr lang="en-US" dirty="0" smtClean="0"/>
              <a:t>Biometric </a:t>
            </a:r>
            <a:r>
              <a:rPr lang="en-US" dirty="0"/>
              <a:t>data also raises privacy concerns, as it can reveal details of physical and mental health. </a:t>
            </a:r>
            <a:endParaRPr lang="en-US" dirty="0" smtClean="0"/>
          </a:p>
          <a:p>
            <a:r>
              <a:rPr lang="en-US" dirty="0" smtClean="0"/>
              <a:t>Often </a:t>
            </a:r>
            <a:r>
              <a:rPr lang="en-US" dirty="0"/>
              <a:t>the real worry is not the data itself, but the way the data can be used to manipulate, affect, or harm a person.</a:t>
            </a:r>
          </a:p>
          <a:p>
            <a:r>
              <a:rPr lang="en-US" dirty="0"/>
              <a:t>Ethically, privacy is related to personal autonomy and integrity. Following the principles set out by John Locke, a right to control our own personal lives has been seen as central to our autonomy. </a:t>
            </a:r>
            <a:endParaRPr lang="en-US" dirty="0" smtClean="0"/>
          </a:p>
          <a:p>
            <a:r>
              <a:rPr lang="en-US" dirty="0" smtClean="0"/>
              <a:t>If </a:t>
            </a:r>
            <a:r>
              <a:rPr lang="en-US" dirty="0"/>
              <a:t>that right is taken away, it violates something fundamental about our psychological and moral integrity.</a:t>
            </a:r>
          </a:p>
        </p:txBody>
      </p:sp>
      <p:sp>
        <p:nvSpPr>
          <p:cNvPr id="4" name="Date Placeholder 3"/>
          <p:cNvSpPr>
            <a:spLocks noGrp="1"/>
          </p:cNvSpPr>
          <p:nvPr>
            <p:ph type="dt" sz="half" idx="10"/>
          </p:nvPr>
        </p:nvSpPr>
        <p:spPr/>
        <p:txBody>
          <a:bodyPr/>
          <a:lstStyle/>
          <a:p>
            <a:fld id="{9A253042-8E3D-42A0-9DE9-F952D7C1E341}"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14</a:t>
            </a:fld>
            <a:endParaRPr lang="en-US"/>
          </a:p>
        </p:txBody>
      </p:sp>
    </p:spTree>
    <p:extLst>
      <p:ext uri="{BB962C8B-B14F-4D97-AF65-F5344CB8AC3E}">
        <p14:creationId xmlns:p14="http://schemas.microsoft.com/office/powerpoint/2010/main" val="1771863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lstStyle/>
          <a:p>
            <a:r>
              <a:rPr lang="en-US" dirty="0"/>
              <a:t>Many have proposed the principle that people should have control over their own data – and that data concerning them should not be allowed to be used to harm or discriminate against them. </a:t>
            </a:r>
            <a:endParaRPr lang="en-US" dirty="0" smtClean="0"/>
          </a:p>
          <a:p>
            <a:r>
              <a:rPr lang="en-US" dirty="0" smtClean="0"/>
              <a:t>According </a:t>
            </a:r>
            <a:r>
              <a:rPr lang="en-US" dirty="0"/>
              <a:t>to some, this right to have “full control over one’s own data” should be a human right.</a:t>
            </a:r>
          </a:p>
          <a:p>
            <a:r>
              <a:rPr lang="en-US" dirty="0"/>
              <a:t>But what, exactly, is your “own data”? </a:t>
            </a:r>
            <a:endParaRPr lang="en-US" dirty="0" smtClean="0"/>
          </a:p>
          <a:p>
            <a:r>
              <a:rPr lang="en-US" dirty="0" smtClean="0"/>
              <a:t>Is </a:t>
            </a:r>
            <a:r>
              <a:rPr lang="en-US" dirty="0"/>
              <a:t>it the raw data, or the collected and analyzed data? </a:t>
            </a:r>
            <a:endParaRPr lang="en-US" dirty="0" smtClean="0"/>
          </a:p>
          <a:p>
            <a:r>
              <a:rPr lang="en-US" dirty="0" smtClean="0"/>
              <a:t>If </a:t>
            </a:r>
            <a:r>
              <a:rPr lang="en-US" dirty="0"/>
              <a:t>the data is used for secondary purposes, is it still your data? Or, as </a:t>
            </a:r>
            <a:r>
              <a:rPr lang="en-US" dirty="0" err="1"/>
              <a:t>Wachter</a:t>
            </a:r>
            <a:r>
              <a:rPr lang="en-US" dirty="0"/>
              <a:t> and </a:t>
            </a:r>
            <a:r>
              <a:rPr lang="en-US" dirty="0" err="1"/>
              <a:t>Mittelstadt</a:t>
            </a:r>
            <a:r>
              <a:rPr lang="en-US" dirty="0"/>
              <a:t> (</a:t>
            </a:r>
            <a:r>
              <a:rPr lang="en-US" u="sng" dirty="0">
                <a:hlinkClick r:id="rId2"/>
              </a:rPr>
              <a:t>2019</a:t>
            </a:r>
            <a:r>
              <a:rPr lang="en-US" dirty="0"/>
              <a:t>) remark, </a:t>
            </a:r>
            <a:endParaRPr lang="en-US" dirty="0" smtClean="0"/>
          </a:p>
          <a:p>
            <a:r>
              <a:rPr lang="en-US" dirty="0" smtClean="0"/>
              <a:t>does </a:t>
            </a:r>
            <a:r>
              <a:rPr lang="en-US" dirty="0"/>
              <a:t>the content of inferences that can be drawn from your data belong to your “own data”?</a:t>
            </a:r>
          </a:p>
        </p:txBody>
      </p:sp>
      <p:sp>
        <p:nvSpPr>
          <p:cNvPr id="2" name="Date Placeholder 1"/>
          <p:cNvSpPr>
            <a:spLocks noGrp="1"/>
          </p:cNvSpPr>
          <p:nvPr>
            <p:ph type="dt" sz="half" idx="10"/>
          </p:nvPr>
        </p:nvSpPr>
        <p:spPr/>
        <p:txBody>
          <a:bodyPr/>
          <a:lstStyle/>
          <a:p>
            <a:fld id="{61D566AE-9202-4BC0-A9FA-308E0C983D01}"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15</a:t>
            </a:fld>
            <a:endParaRPr lang="en-US"/>
          </a:p>
        </p:txBody>
      </p:sp>
    </p:spTree>
    <p:extLst>
      <p:ext uri="{BB962C8B-B14F-4D97-AF65-F5344CB8AC3E}">
        <p14:creationId xmlns:p14="http://schemas.microsoft.com/office/powerpoint/2010/main" val="36738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Wachter</a:t>
            </a:r>
            <a:r>
              <a:rPr lang="en-US" dirty="0"/>
              <a:t> and </a:t>
            </a:r>
            <a:r>
              <a:rPr lang="en-US" dirty="0" err="1"/>
              <a:t>Mittelstadt</a:t>
            </a:r>
            <a:r>
              <a:rPr lang="en-US" dirty="0"/>
              <a:t> (2019) propose that the right for the control of your own data should be reformulated as a right for the “right to reasonable inferences”. </a:t>
            </a:r>
            <a:endParaRPr lang="en-US" dirty="0" smtClean="0"/>
          </a:p>
          <a:p>
            <a:r>
              <a:rPr lang="en-US" dirty="0" smtClean="0"/>
              <a:t>According </a:t>
            </a:r>
            <a:r>
              <a:rPr lang="en-US" dirty="0"/>
              <a:t>to them, it is crucial that we can also control the “high-risk inferences” that can be made about us through big data analytics. </a:t>
            </a:r>
            <a:endParaRPr lang="en-US" dirty="0" smtClean="0"/>
          </a:p>
          <a:p>
            <a:r>
              <a:rPr lang="en-US" dirty="0" smtClean="0"/>
              <a:t>These </a:t>
            </a:r>
            <a:r>
              <a:rPr lang="en-US" dirty="0"/>
              <a:t>inferences are privacy-invasive or reputation-damaging, or have low verifiability (in the sense of being predictive or opinion-based) while being used for important decisions.</a:t>
            </a:r>
          </a:p>
        </p:txBody>
      </p:sp>
      <p:sp>
        <p:nvSpPr>
          <p:cNvPr id="4" name="Date Placeholder 3"/>
          <p:cNvSpPr>
            <a:spLocks noGrp="1"/>
          </p:cNvSpPr>
          <p:nvPr>
            <p:ph type="dt" sz="half" idx="10"/>
          </p:nvPr>
        </p:nvSpPr>
        <p:spPr/>
        <p:txBody>
          <a:bodyPr/>
          <a:lstStyle/>
          <a:p>
            <a:fld id="{E0C7C88B-E6DA-47CC-9608-FA1E0CE7817C}"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16</a:t>
            </a:fld>
            <a:endParaRPr lang="en-US"/>
          </a:p>
        </p:txBody>
      </p:sp>
    </p:spTree>
    <p:extLst>
      <p:ext uri="{BB962C8B-B14F-4D97-AF65-F5344CB8AC3E}">
        <p14:creationId xmlns:p14="http://schemas.microsoft.com/office/powerpoint/2010/main" val="2865620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816988" cy="872004"/>
          </a:xfrm>
        </p:spPr>
        <p:txBody>
          <a:bodyPr>
            <a:normAutofit fontScale="90000"/>
          </a:bodyPr>
          <a:lstStyle/>
          <a:p>
            <a:r>
              <a:rPr lang="en-US" dirty="0"/>
              <a:t>General Data Protection Regulation </a:t>
            </a:r>
            <a:r>
              <a:rPr lang="en-US" dirty="0" smtClean="0"/>
              <a:t>(GDPR)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General Data Protection Regulation (</a:t>
            </a:r>
            <a:r>
              <a:rPr lang="en-US" u="sng" dirty="0">
                <a:hlinkClick r:id="rId2"/>
              </a:rPr>
              <a:t>GDPR</a:t>
            </a:r>
            <a:r>
              <a:rPr lang="en-US" dirty="0"/>
              <a:t>) is a legal framework. </a:t>
            </a:r>
            <a:endParaRPr lang="en-US" dirty="0" smtClean="0"/>
          </a:p>
          <a:p>
            <a:r>
              <a:rPr lang="en-US" dirty="0" smtClean="0"/>
              <a:t>It </a:t>
            </a:r>
            <a:r>
              <a:rPr lang="en-US" dirty="0"/>
              <a:t>sets guidelines for the collection and processing of personal data from individuals who live in the European Union.</a:t>
            </a:r>
          </a:p>
          <a:p>
            <a:r>
              <a:rPr lang="en-US" dirty="0"/>
              <a:t>The GDPR's aim is to give individuals control over their personal data. </a:t>
            </a:r>
            <a:endParaRPr lang="en-US" dirty="0" smtClean="0"/>
          </a:p>
          <a:p>
            <a:r>
              <a:rPr lang="en-US" dirty="0" smtClean="0"/>
              <a:t>Any </a:t>
            </a:r>
            <a:r>
              <a:rPr lang="en-US" dirty="0"/>
              <a:t>information that relates to an individual who can be directly or indirectly identified is “personal data”. </a:t>
            </a:r>
            <a:endParaRPr lang="en-US" dirty="0" smtClean="0"/>
          </a:p>
          <a:p>
            <a:r>
              <a:rPr lang="en-US" dirty="0" smtClean="0"/>
              <a:t>This </a:t>
            </a:r>
            <a:r>
              <a:rPr lang="en-US" dirty="0"/>
              <a:t>includes names, social security numbers and email addresses. Location information, biometric data, ethnicity, gender, web cookies, and political or religious beliefs can also be personal data. </a:t>
            </a:r>
            <a:endParaRPr lang="en-US" dirty="0" smtClean="0"/>
          </a:p>
          <a:p>
            <a:r>
              <a:rPr lang="en-US" dirty="0" smtClean="0"/>
              <a:t>Pseudonymous </a:t>
            </a:r>
            <a:r>
              <a:rPr lang="en-US" dirty="0"/>
              <a:t>data (data that does not directly identify an individual but can be connected to them) can also fall under the definition if it’s easy to individuate someone from it.</a:t>
            </a:r>
          </a:p>
          <a:p>
            <a:endParaRPr lang="en-US" dirty="0"/>
          </a:p>
        </p:txBody>
      </p:sp>
      <p:sp>
        <p:nvSpPr>
          <p:cNvPr id="4" name="Date Placeholder 3"/>
          <p:cNvSpPr>
            <a:spLocks noGrp="1"/>
          </p:cNvSpPr>
          <p:nvPr>
            <p:ph type="dt" sz="half" idx="10"/>
          </p:nvPr>
        </p:nvSpPr>
        <p:spPr/>
        <p:txBody>
          <a:bodyPr/>
          <a:lstStyle/>
          <a:p>
            <a:fld id="{1A1E18F1-CEE9-4384-947C-CBCD2EA00F49}"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17</a:t>
            </a:fld>
            <a:endParaRPr lang="en-US"/>
          </a:p>
        </p:txBody>
      </p:sp>
    </p:spTree>
    <p:extLst>
      <p:ext uri="{BB962C8B-B14F-4D97-AF65-F5344CB8AC3E}">
        <p14:creationId xmlns:p14="http://schemas.microsoft.com/office/powerpoint/2010/main" val="340441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data subject must give specific, unambiguous consent to process the data. </a:t>
            </a:r>
            <a:endParaRPr lang="en-US" dirty="0" smtClean="0"/>
          </a:p>
          <a:p>
            <a:r>
              <a:rPr lang="en-US" dirty="0" smtClean="0"/>
              <a:t>Consents </a:t>
            </a:r>
            <a:r>
              <a:rPr lang="en-US" dirty="0"/>
              <a:t>must be “freely given, specific, informed and unambiguous.” </a:t>
            </a:r>
            <a:endParaRPr lang="en-US" dirty="0" smtClean="0"/>
          </a:p>
          <a:p>
            <a:r>
              <a:rPr lang="en-US" dirty="0" smtClean="0"/>
              <a:t>Data </a:t>
            </a:r>
            <a:r>
              <a:rPr lang="en-US" dirty="0"/>
              <a:t>subjects can withdraw previously given consent whenever they want. </a:t>
            </a:r>
            <a:endParaRPr lang="en-US" dirty="0" smtClean="0"/>
          </a:p>
          <a:p>
            <a:r>
              <a:rPr lang="en-US" dirty="0" smtClean="0"/>
              <a:t>Children </a:t>
            </a:r>
            <a:r>
              <a:rPr lang="en-US" dirty="0"/>
              <a:t>under 13 can only give consent with permission from their parent.</a:t>
            </a:r>
          </a:p>
          <a:p>
            <a:r>
              <a:rPr lang="en-US" dirty="0"/>
              <a:t>The GDPR recognizes several privacy rights for data subjects. Their aim is to give individuals more control over the data.</a:t>
            </a:r>
          </a:p>
        </p:txBody>
      </p:sp>
      <p:sp>
        <p:nvSpPr>
          <p:cNvPr id="4" name="Date Placeholder 3"/>
          <p:cNvSpPr>
            <a:spLocks noGrp="1"/>
          </p:cNvSpPr>
          <p:nvPr>
            <p:ph type="dt" sz="half" idx="10"/>
          </p:nvPr>
        </p:nvSpPr>
        <p:spPr/>
        <p:txBody>
          <a:bodyPr/>
          <a:lstStyle/>
          <a:p>
            <a:fld id="{259C11D0-D79D-40A0-9166-510FC8FD7ED7}"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18</a:t>
            </a:fld>
            <a:endParaRPr lang="en-US"/>
          </a:p>
        </p:txBody>
      </p:sp>
    </p:spTree>
    <p:extLst>
      <p:ext uri="{BB962C8B-B14F-4D97-AF65-F5344CB8AC3E}">
        <p14:creationId xmlns:p14="http://schemas.microsoft.com/office/powerpoint/2010/main" val="3456818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Privacy Rights</a:t>
            </a:r>
            <a:endParaRPr lang="en-US" dirty="0"/>
          </a:p>
        </p:txBody>
      </p:sp>
      <p:sp>
        <p:nvSpPr>
          <p:cNvPr id="3" name="Content Placeholder 2"/>
          <p:cNvSpPr>
            <a:spLocks noGrp="1"/>
          </p:cNvSpPr>
          <p:nvPr>
            <p:ph idx="1"/>
          </p:nvPr>
        </p:nvSpPr>
        <p:spPr/>
        <p:txBody>
          <a:bodyPr/>
          <a:lstStyle/>
          <a:p>
            <a:pPr marL="0" lvl="0" indent="0">
              <a:buNone/>
            </a:pPr>
            <a:r>
              <a:rPr lang="en-US" dirty="0"/>
              <a:t>The right to be informed </a:t>
            </a:r>
            <a:endParaRPr lang="en-US" dirty="0" smtClean="0"/>
          </a:p>
          <a:p>
            <a:pPr lvl="0"/>
            <a:r>
              <a:rPr lang="en-US" dirty="0"/>
              <a:t>A</a:t>
            </a:r>
            <a:r>
              <a:rPr lang="en-US" dirty="0" smtClean="0"/>
              <a:t> </a:t>
            </a:r>
            <a:r>
              <a:rPr lang="en-US" dirty="0"/>
              <a:t>person must be told about the use of their personal </a:t>
            </a:r>
            <a:r>
              <a:rPr lang="en-US" dirty="0" smtClean="0"/>
              <a:t>data</a:t>
            </a:r>
            <a:endParaRPr lang="en-US" dirty="0"/>
          </a:p>
          <a:p>
            <a:pPr marL="0" lvl="0" indent="0">
              <a:buNone/>
            </a:pPr>
            <a:r>
              <a:rPr lang="en-US" dirty="0"/>
              <a:t>The right of access </a:t>
            </a:r>
            <a:endParaRPr lang="en-US" dirty="0" smtClean="0"/>
          </a:p>
          <a:p>
            <a:pPr lvl="0"/>
            <a:r>
              <a:rPr lang="en-US" dirty="0"/>
              <a:t>I</a:t>
            </a:r>
            <a:r>
              <a:rPr lang="en-US" dirty="0" smtClean="0"/>
              <a:t>t </a:t>
            </a:r>
            <a:r>
              <a:rPr lang="en-US" dirty="0"/>
              <a:t>should be explained how someone's personal data is </a:t>
            </a:r>
            <a:r>
              <a:rPr lang="en-US" dirty="0" smtClean="0"/>
              <a:t>used</a:t>
            </a:r>
            <a:endParaRPr lang="en-US" dirty="0"/>
          </a:p>
          <a:p>
            <a:pPr marL="0" lvl="0" indent="0">
              <a:buNone/>
            </a:pPr>
            <a:r>
              <a:rPr lang="en-US" dirty="0"/>
              <a:t>The right to rectification </a:t>
            </a:r>
            <a:endParaRPr lang="en-US" dirty="0" smtClean="0"/>
          </a:p>
          <a:p>
            <a:pPr lvl="0"/>
            <a:r>
              <a:rPr lang="en-US" dirty="0"/>
              <a:t>A</a:t>
            </a:r>
            <a:r>
              <a:rPr lang="en-US" dirty="0" smtClean="0"/>
              <a:t> </a:t>
            </a:r>
            <a:r>
              <a:rPr lang="en-US" dirty="0"/>
              <a:t>person has the right to be forgotten and the data </a:t>
            </a:r>
            <a:r>
              <a:rPr lang="en-US" dirty="0" smtClean="0"/>
              <a:t>deleted</a:t>
            </a:r>
            <a:endParaRPr lang="en-US" dirty="0"/>
          </a:p>
          <a:p>
            <a:pPr marL="0" lvl="0" indent="0">
              <a:buNone/>
            </a:pPr>
            <a:r>
              <a:rPr lang="en-US" dirty="0"/>
              <a:t>The right to restrict processing </a:t>
            </a:r>
            <a:endParaRPr lang="en-US" dirty="0" smtClean="0"/>
          </a:p>
          <a:p>
            <a:pPr lvl="0"/>
            <a:r>
              <a:rPr lang="en-US" dirty="0"/>
              <a:t>A</a:t>
            </a:r>
            <a:r>
              <a:rPr lang="en-US" dirty="0" smtClean="0"/>
              <a:t> </a:t>
            </a:r>
            <a:r>
              <a:rPr lang="en-US" dirty="0"/>
              <a:t>person can deny the use of their personal </a:t>
            </a:r>
            <a:r>
              <a:rPr lang="en-US" dirty="0" smtClean="0"/>
              <a:t>data</a:t>
            </a:r>
            <a:endParaRPr lang="en-US" dirty="0"/>
          </a:p>
        </p:txBody>
      </p:sp>
      <p:sp>
        <p:nvSpPr>
          <p:cNvPr id="4" name="Date Placeholder 3"/>
          <p:cNvSpPr>
            <a:spLocks noGrp="1"/>
          </p:cNvSpPr>
          <p:nvPr>
            <p:ph type="dt" sz="half" idx="10"/>
          </p:nvPr>
        </p:nvSpPr>
        <p:spPr/>
        <p:txBody>
          <a:bodyPr/>
          <a:lstStyle/>
          <a:p>
            <a:fld id="{D623ABFC-DB51-4D94-8F37-394E74AC421F}"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19</a:t>
            </a:fld>
            <a:endParaRPr lang="en-US"/>
          </a:p>
        </p:txBody>
      </p:sp>
    </p:spTree>
    <p:extLst>
      <p:ext uri="{BB962C8B-B14F-4D97-AF65-F5344CB8AC3E}">
        <p14:creationId xmlns:p14="http://schemas.microsoft.com/office/powerpoint/2010/main" val="2853694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Rights and AI</a:t>
            </a:r>
            <a:endParaRPr lang="en-US" dirty="0"/>
          </a:p>
        </p:txBody>
      </p:sp>
      <p:sp>
        <p:nvSpPr>
          <p:cNvPr id="3" name="Content Placeholder 2"/>
          <p:cNvSpPr>
            <a:spLocks noGrp="1"/>
          </p:cNvSpPr>
          <p:nvPr>
            <p:ph idx="1"/>
          </p:nvPr>
        </p:nvSpPr>
        <p:spPr/>
        <p:txBody>
          <a:bodyPr/>
          <a:lstStyle/>
          <a:p>
            <a:r>
              <a:rPr lang="en-US" dirty="0"/>
              <a:t>What are human rights, and how do they tie into the current ethical guidelines and principles of AI? </a:t>
            </a:r>
            <a:endParaRPr lang="en-US" dirty="0" smtClean="0"/>
          </a:p>
          <a:p>
            <a:r>
              <a:rPr lang="en-US" dirty="0" smtClean="0"/>
              <a:t>The </a:t>
            </a:r>
            <a:r>
              <a:rPr lang="en-US" dirty="0"/>
              <a:t>three rights of particular importance to AI: </a:t>
            </a:r>
            <a:endParaRPr lang="en-US" dirty="0" smtClean="0"/>
          </a:p>
          <a:p>
            <a:pPr lvl="1"/>
            <a:r>
              <a:rPr lang="en-US" dirty="0" smtClean="0"/>
              <a:t>the </a:t>
            </a:r>
            <a:r>
              <a:rPr lang="en-US" dirty="0"/>
              <a:t>right to privacy, </a:t>
            </a:r>
            <a:endParaRPr lang="en-US" dirty="0" smtClean="0"/>
          </a:p>
          <a:p>
            <a:pPr lvl="1"/>
            <a:r>
              <a:rPr lang="en-US" dirty="0" smtClean="0"/>
              <a:t>security</a:t>
            </a:r>
            <a:r>
              <a:rPr lang="en-US" dirty="0"/>
              <a:t>, and </a:t>
            </a:r>
            <a:endParaRPr lang="en-US" dirty="0" smtClean="0"/>
          </a:p>
          <a:p>
            <a:pPr lvl="1"/>
            <a:r>
              <a:rPr lang="en-US" dirty="0" smtClean="0"/>
              <a:t>inclusion</a:t>
            </a:r>
            <a:endParaRPr lang="en-US" dirty="0"/>
          </a:p>
        </p:txBody>
      </p:sp>
      <p:sp>
        <p:nvSpPr>
          <p:cNvPr id="4" name="Date Placeholder 3"/>
          <p:cNvSpPr>
            <a:spLocks noGrp="1"/>
          </p:cNvSpPr>
          <p:nvPr>
            <p:ph type="dt" sz="half" idx="10"/>
          </p:nvPr>
        </p:nvSpPr>
        <p:spPr/>
        <p:txBody>
          <a:bodyPr/>
          <a:lstStyle/>
          <a:p>
            <a:fld id="{53EE252D-BDBB-4CB7-933E-A257C3018883}"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a:t>
            </a:fld>
            <a:endParaRPr lang="en-US"/>
          </a:p>
        </p:txBody>
      </p:sp>
    </p:spTree>
    <p:extLst>
      <p:ext uri="{BB962C8B-B14F-4D97-AF65-F5344CB8AC3E}">
        <p14:creationId xmlns:p14="http://schemas.microsoft.com/office/powerpoint/2010/main" val="2504359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a:t>
            </a:r>
            <a:r>
              <a:rPr lang="en-US" dirty="0"/>
              <a:t>P</a:t>
            </a:r>
            <a:r>
              <a:rPr lang="en-US" dirty="0" smtClean="0"/>
              <a:t>rotection Principles in GDPR</a:t>
            </a:r>
            <a:endParaRPr lang="en-US" dirty="0"/>
          </a:p>
        </p:txBody>
      </p:sp>
      <p:sp>
        <p:nvSpPr>
          <p:cNvPr id="3" name="Content Placeholder 2"/>
          <p:cNvSpPr>
            <a:spLocks noGrp="1"/>
          </p:cNvSpPr>
          <p:nvPr>
            <p:ph idx="1"/>
          </p:nvPr>
        </p:nvSpPr>
        <p:spPr/>
        <p:txBody>
          <a:bodyPr>
            <a:normAutofit/>
          </a:bodyPr>
          <a:lstStyle/>
          <a:p>
            <a:pPr lvl="0"/>
            <a:r>
              <a:rPr lang="en-US" sz="3200" b="1" dirty="0"/>
              <a:t>Lawfulness, fairness and transparency</a:t>
            </a:r>
            <a:r>
              <a:rPr lang="en-US" sz="3200" dirty="0"/>
              <a:t>: Processing must be lawful, fair, and transparent to the data subject</a:t>
            </a:r>
          </a:p>
          <a:p>
            <a:pPr lvl="0"/>
            <a:r>
              <a:rPr lang="en-US" sz="3200" b="1" dirty="0"/>
              <a:t>Purpose limitation</a:t>
            </a:r>
            <a:r>
              <a:rPr lang="en-US" sz="3200" dirty="0"/>
              <a:t>: You must process data for the legitimate purposes specified explicitly to the data subject when you collected it</a:t>
            </a:r>
          </a:p>
          <a:p>
            <a:pPr lvl="0"/>
            <a:r>
              <a:rPr lang="en-US" sz="3200" b="1" dirty="0"/>
              <a:t>Data minimization</a:t>
            </a:r>
            <a:r>
              <a:rPr lang="en-US" sz="3200" dirty="0"/>
              <a:t>: You should collect and process only as much data as absolutely necessary for the purposes specified</a:t>
            </a:r>
          </a:p>
          <a:p>
            <a:pPr lvl="0"/>
            <a:r>
              <a:rPr lang="en-US" sz="3200" b="1" dirty="0"/>
              <a:t>Accuracy</a:t>
            </a:r>
            <a:r>
              <a:rPr lang="en-US" sz="3200" dirty="0"/>
              <a:t>: You must keep personal data accurate and up to date</a:t>
            </a:r>
          </a:p>
        </p:txBody>
      </p:sp>
      <p:sp>
        <p:nvSpPr>
          <p:cNvPr id="4" name="Date Placeholder 3"/>
          <p:cNvSpPr>
            <a:spLocks noGrp="1"/>
          </p:cNvSpPr>
          <p:nvPr>
            <p:ph type="dt" sz="half" idx="10"/>
          </p:nvPr>
        </p:nvSpPr>
        <p:spPr/>
        <p:txBody>
          <a:bodyPr/>
          <a:lstStyle/>
          <a:p>
            <a:fld id="{1D156BE1-8C1C-4590-A006-4961A276B227}"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20</a:t>
            </a:fld>
            <a:endParaRPr lang="en-US"/>
          </a:p>
        </p:txBody>
      </p:sp>
    </p:spTree>
    <p:extLst>
      <p:ext uri="{BB962C8B-B14F-4D97-AF65-F5344CB8AC3E}">
        <p14:creationId xmlns:p14="http://schemas.microsoft.com/office/powerpoint/2010/main" val="3924298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Protection Principles in </a:t>
            </a:r>
            <a:r>
              <a:rPr lang="en-US" dirty="0" smtClean="0"/>
              <a:t>GDPR….</a:t>
            </a:r>
            <a:endParaRPr lang="en-US" dirty="0"/>
          </a:p>
        </p:txBody>
      </p:sp>
      <p:sp>
        <p:nvSpPr>
          <p:cNvPr id="3" name="Content Placeholder 2"/>
          <p:cNvSpPr>
            <a:spLocks noGrp="1"/>
          </p:cNvSpPr>
          <p:nvPr>
            <p:ph idx="1"/>
          </p:nvPr>
        </p:nvSpPr>
        <p:spPr/>
        <p:txBody>
          <a:bodyPr/>
          <a:lstStyle/>
          <a:p>
            <a:pPr lvl="0"/>
            <a:r>
              <a:rPr lang="en-US" b="1" dirty="0"/>
              <a:t>Storage limitation</a:t>
            </a:r>
            <a:r>
              <a:rPr lang="en-US" dirty="0"/>
              <a:t>: You may only store personally identifying data for as long as necessary for the specified purpose</a:t>
            </a:r>
          </a:p>
          <a:p>
            <a:pPr lvl="0"/>
            <a:r>
              <a:rPr lang="en-US" b="1" dirty="0"/>
              <a:t>Integrity and confidentiality</a:t>
            </a:r>
            <a:r>
              <a:rPr lang="en-US" dirty="0"/>
              <a:t>: Processing must be done in such a way as to ensure appropriate security, integrity, and confidentiality (for example by using encryption)</a:t>
            </a:r>
          </a:p>
          <a:p>
            <a:pPr lvl="0"/>
            <a:r>
              <a:rPr lang="en-US" b="1" dirty="0"/>
              <a:t>Accountability</a:t>
            </a:r>
            <a:r>
              <a:rPr lang="en-US" dirty="0"/>
              <a:t>: The data controller is responsible for being able to demonstrate GDPR compliance with all of these principles</a:t>
            </a:r>
          </a:p>
        </p:txBody>
      </p:sp>
      <p:sp>
        <p:nvSpPr>
          <p:cNvPr id="4" name="Date Placeholder 3"/>
          <p:cNvSpPr>
            <a:spLocks noGrp="1"/>
          </p:cNvSpPr>
          <p:nvPr>
            <p:ph type="dt" sz="half" idx="10"/>
          </p:nvPr>
        </p:nvSpPr>
        <p:spPr/>
        <p:txBody>
          <a:bodyPr/>
          <a:lstStyle/>
          <a:p>
            <a:fld id="{FE305A85-1923-47C6-A919-D0B53B467A0B}"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21</a:t>
            </a:fld>
            <a:endParaRPr lang="en-US"/>
          </a:p>
        </p:txBody>
      </p:sp>
    </p:spTree>
    <p:extLst>
      <p:ext uri="{BB962C8B-B14F-4D97-AF65-F5344CB8AC3E}">
        <p14:creationId xmlns:p14="http://schemas.microsoft.com/office/powerpoint/2010/main" val="1753513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3" y="365126"/>
            <a:ext cx="11832608" cy="872004"/>
          </a:xfrm>
        </p:spPr>
        <p:txBody>
          <a:bodyPr>
            <a:noAutofit/>
          </a:bodyPr>
          <a:lstStyle/>
          <a:p>
            <a:r>
              <a:rPr lang="en-US" sz="3600" dirty="0"/>
              <a:t>How to protect </a:t>
            </a:r>
            <a:r>
              <a:rPr lang="en-US" sz="3600" dirty="0" smtClean="0"/>
              <a:t>privacy: data anonymization </a:t>
            </a:r>
            <a:r>
              <a:rPr lang="en-US" sz="3600" dirty="0"/>
              <a:t>methods</a:t>
            </a:r>
          </a:p>
        </p:txBody>
      </p:sp>
      <p:sp>
        <p:nvSpPr>
          <p:cNvPr id="3" name="Content Placeholder 2"/>
          <p:cNvSpPr>
            <a:spLocks noGrp="1"/>
          </p:cNvSpPr>
          <p:nvPr>
            <p:ph idx="1"/>
          </p:nvPr>
        </p:nvSpPr>
        <p:spPr>
          <a:xfrm>
            <a:off x="838200" y="1237130"/>
            <a:ext cx="10515600" cy="5163670"/>
          </a:xfrm>
        </p:spPr>
        <p:txBody>
          <a:bodyPr>
            <a:normAutofit fontScale="92500"/>
          </a:bodyPr>
          <a:lstStyle/>
          <a:p>
            <a:r>
              <a:rPr lang="en-US" dirty="0"/>
              <a:t>The GDPR permits </a:t>
            </a:r>
            <a:r>
              <a:rPr lang="en-US" dirty="0" err="1"/>
              <a:t>organisations</a:t>
            </a:r>
            <a:r>
              <a:rPr lang="en-US" dirty="0"/>
              <a:t> to collect anonymized data without consent, use it for any purpose, and store it for an indefinite time – as long as </a:t>
            </a:r>
            <a:r>
              <a:rPr lang="en-US" dirty="0" err="1"/>
              <a:t>organisations</a:t>
            </a:r>
            <a:r>
              <a:rPr lang="en-US" dirty="0"/>
              <a:t> remove all identifiers from the data. </a:t>
            </a:r>
            <a:endParaRPr lang="en-US" dirty="0" smtClean="0"/>
          </a:p>
          <a:p>
            <a:pPr marL="0" lvl="0" indent="0">
              <a:buNone/>
            </a:pPr>
            <a:r>
              <a:rPr lang="en-US" b="1" dirty="0"/>
              <a:t>Generalization</a:t>
            </a:r>
            <a:r>
              <a:rPr lang="en-US" dirty="0"/>
              <a:t> </a:t>
            </a:r>
            <a:endParaRPr lang="en-US" dirty="0" smtClean="0"/>
          </a:p>
          <a:p>
            <a:pPr lvl="0"/>
            <a:r>
              <a:rPr lang="en-US" dirty="0" smtClean="0"/>
              <a:t>A </a:t>
            </a:r>
            <a:r>
              <a:rPr lang="en-US" dirty="0"/>
              <a:t>method that deliberately removes some of the data to make it less identifiable. </a:t>
            </a:r>
            <a:endParaRPr lang="en-US" dirty="0" smtClean="0"/>
          </a:p>
          <a:p>
            <a:pPr lvl="0"/>
            <a:r>
              <a:rPr lang="en-US" dirty="0" smtClean="0"/>
              <a:t>Data </a:t>
            </a:r>
            <a:r>
              <a:rPr lang="en-US" dirty="0"/>
              <a:t>can be modified into a set of ranges or a broad area with appropriate boundaries. </a:t>
            </a:r>
            <a:endParaRPr lang="en-US" dirty="0" smtClean="0"/>
          </a:p>
          <a:p>
            <a:pPr lvl="0"/>
            <a:r>
              <a:rPr lang="en-US" dirty="0" smtClean="0"/>
              <a:t>You </a:t>
            </a:r>
            <a:r>
              <a:rPr lang="en-US" dirty="0"/>
              <a:t>can remove, for example, the street address while including the information about the town name. </a:t>
            </a:r>
            <a:endParaRPr lang="en-US" dirty="0" smtClean="0"/>
          </a:p>
          <a:p>
            <a:pPr lvl="0"/>
            <a:r>
              <a:rPr lang="en-US" dirty="0" smtClean="0"/>
              <a:t>In </a:t>
            </a:r>
            <a:r>
              <a:rPr lang="en-US" dirty="0"/>
              <a:t>this way, you can eliminate some of the identifiers while retaining a degree of data accuracy.</a:t>
            </a:r>
          </a:p>
          <a:p>
            <a:endParaRPr lang="en-US" dirty="0"/>
          </a:p>
        </p:txBody>
      </p:sp>
      <p:sp>
        <p:nvSpPr>
          <p:cNvPr id="4" name="Date Placeholder 3"/>
          <p:cNvSpPr>
            <a:spLocks noGrp="1"/>
          </p:cNvSpPr>
          <p:nvPr>
            <p:ph type="dt" sz="half" idx="10"/>
          </p:nvPr>
        </p:nvSpPr>
        <p:spPr/>
        <p:txBody>
          <a:bodyPr/>
          <a:lstStyle/>
          <a:p>
            <a:fld id="{6165D451-AD7F-44FA-9595-39CB5EF83694}"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22</a:t>
            </a:fld>
            <a:endParaRPr lang="en-US"/>
          </a:p>
        </p:txBody>
      </p:sp>
    </p:spTree>
    <p:extLst>
      <p:ext uri="{BB962C8B-B14F-4D97-AF65-F5344CB8AC3E}">
        <p14:creationId xmlns:p14="http://schemas.microsoft.com/office/powerpoint/2010/main" val="1770423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b="1" dirty="0" err="1"/>
              <a:t>Pseudonymization</a:t>
            </a:r>
            <a:r>
              <a:rPr lang="en-US" dirty="0"/>
              <a:t> </a:t>
            </a:r>
          </a:p>
          <a:p>
            <a:pPr lvl="0"/>
            <a:r>
              <a:rPr lang="en-US" dirty="0" smtClean="0"/>
              <a:t>A data </a:t>
            </a:r>
            <a:r>
              <a:rPr lang="en-US" dirty="0"/>
              <a:t>management and de-identification method that replaces private identifiers – names, ID-codes – with fake identifiers or pseudonyms, </a:t>
            </a:r>
            <a:endParaRPr lang="en-US" dirty="0" smtClean="0"/>
          </a:p>
          <a:p>
            <a:pPr lvl="0"/>
            <a:r>
              <a:rPr lang="en-US" dirty="0"/>
              <a:t>F</a:t>
            </a:r>
            <a:r>
              <a:rPr lang="en-US" dirty="0" smtClean="0"/>
              <a:t>or </a:t>
            </a:r>
            <a:r>
              <a:rPr lang="en-US" dirty="0" err="1" smtClean="0"/>
              <a:t>eg</a:t>
            </a:r>
            <a:r>
              <a:rPr lang="en-US" dirty="0" smtClean="0"/>
              <a:t>., </a:t>
            </a:r>
            <a:r>
              <a:rPr lang="en-US" dirty="0"/>
              <a:t>replacing the identifier “</a:t>
            </a:r>
            <a:r>
              <a:rPr lang="en-US" dirty="0" smtClean="0"/>
              <a:t>Shanti Devi” </a:t>
            </a:r>
            <a:r>
              <a:rPr lang="en-US" dirty="0"/>
              <a:t>with “</a:t>
            </a:r>
            <a:r>
              <a:rPr lang="en-US" dirty="0" err="1"/>
              <a:t>Saara</a:t>
            </a:r>
            <a:r>
              <a:rPr lang="en-US" dirty="0"/>
              <a:t>”. </a:t>
            </a:r>
            <a:endParaRPr lang="en-US" dirty="0" smtClean="0"/>
          </a:p>
          <a:p>
            <a:pPr lvl="0"/>
            <a:r>
              <a:rPr lang="en-US" dirty="0" err="1" smtClean="0"/>
              <a:t>Pseudonymization</a:t>
            </a:r>
            <a:r>
              <a:rPr lang="en-US" dirty="0" smtClean="0"/>
              <a:t> </a:t>
            </a:r>
            <a:r>
              <a:rPr lang="en-US" dirty="0"/>
              <a:t>preserves statistical accuracy and data integrity. </a:t>
            </a:r>
            <a:endParaRPr lang="en-US" dirty="0" smtClean="0"/>
          </a:p>
          <a:p>
            <a:pPr lvl="0"/>
            <a:r>
              <a:rPr lang="en-US" dirty="0" smtClean="0"/>
              <a:t>The </a:t>
            </a:r>
            <a:r>
              <a:rPr lang="en-US" dirty="0"/>
              <a:t>modified data can be used while still protecting data privacy.</a:t>
            </a:r>
          </a:p>
          <a:p>
            <a:endParaRPr lang="en-US" dirty="0"/>
          </a:p>
        </p:txBody>
      </p:sp>
      <p:sp>
        <p:nvSpPr>
          <p:cNvPr id="4" name="Title 1"/>
          <p:cNvSpPr>
            <a:spLocks noGrp="1"/>
          </p:cNvSpPr>
          <p:nvPr>
            <p:ph type="title"/>
          </p:nvPr>
        </p:nvSpPr>
        <p:spPr>
          <a:xfrm>
            <a:off x="122830" y="350838"/>
            <a:ext cx="11859904" cy="873125"/>
          </a:xfrm>
        </p:spPr>
        <p:txBody>
          <a:bodyPr>
            <a:noAutofit/>
          </a:bodyPr>
          <a:lstStyle/>
          <a:p>
            <a:r>
              <a:rPr lang="en-US" sz="3600" dirty="0"/>
              <a:t>How to protect </a:t>
            </a:r>
            <a:r>
              <a:rPr lang="en-US" sz="3600" dirty="0" smtClean="0"/>
              <a:t>privacy: data anonymization </a:t>
            </a:r>
            <a:r>
              <a:rPr lang="en-US" sz="3600" dirty="0"/>
              <a:t>methods</a:t>
            </a:r>
          </a:p>
        </p:txBody>
      </p:sp>
      <p:sp>
        <p:nvSpPr>
          <p:cNvPr id="2" name="Date Placeholder 1"/>
          <p:cNvSpPr>
            <a:spLocks noGrp="1"/>
          </p:cNvSpPr>
          <p:nvPr>
            <p:ph type="dt" sz="half" idx="10"/>
          </p:nvPr>
        </p:nvSpPr>
        <p:spPr/>
        <p:txBody>
          <a:bodyPr/>
          <a:lstStyle/>
          <a:p>
            <a:fld id="{FCFF1A16-4A0C-4448-96C8-74A96073354A}"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23</a:t>
            </a:fld>
            <a:endParaRPr lang="en-US"/>
          </a:p>
        </p:txBody>
      </p:sp>
    </p:spTree>
    <p:extLst>
      <p:ext uri="{BB962C8B-B14F-4D97-AF65-F5344CB8AC3E}">
        <p14:creationId xmlns:p14="http://schemas.microsoft.com/office/powerpoint/2010/main" val="3535323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Synthetic data</a:t>
            </a:r>
            <a:r>
              <a:rPr lang="en-US" dirty="0"/>
              <a:t> </a:t>
            </a:r>
            <a:endParaRPr lang="en-US" dirty="0" smtClean="0"/>
          </a:p>
          <a:p>
            <a:pPr lvl="0"/>
            <a:r>
              <a:rPr lang="en-US" dirty="0" smtClean="0"/>
              <a:t>A </a:t>
            </a:r>
            <a:r>
              <a:rPr lang="en-US" dirty="0"/>
              <a:t>method for using created artificial datasets instead of altering the original dataset. </a:t>
            </a:r>
            <a:endParaRPr lang="en-US" dirty="0" smtClean="0"/>
          </a:p>
          <a:p>
            <a:pPr lvl="0"/>
            <a:r>
              <a:rPr lang="en-US" dirty="0" smtClean="0"/>
              <a:t>The </a:t>
            </a:r>
            <a:r>
              <a:rPr lang="en-US" dirty="0"/>
              <a:t>process involves creating statistical models based on patterns found in the original dataset. </a:t>
            </a:r>
            <a:endParaRPr lang="en-US" dirty="0" smtClean="0"/>
          </a:p>
          <a:p>
            <a:pPr lvl="0"/>
            <a:r>
              <a:rPr lang="en-US" dirty="0" smtClean="0"/>
              <a:t>One </a:t>
            </a:r>
            <a:r>
              <a:rPr lang="en-US" dirty="0"/>
              <a:t>can use standard deviations, medians, linear regression or other statistical techniques to generate the synthetic data.</a:t>
            </a:r>
          </a:p>
        </p:txBody>
      </p:sp>
      <p:sp>
        <p:nvSpPr>
          <p:cNvPr id="2" name="Date Placeholder 1"/>
          <p:cNvSpPr>
            <a:spLocks noGrp="1"/>
          </p:cNvSpPr>
          <p:nvPr>
            <p:ph type="dt" sz="half" idx="10"/>
          </p:nvPr>
        </p:nvSpPr>
        <p:spPr/>
        <p:txBody>
          <a:bodyPr/>
          <a:lstStyle/>
          <a:p>
            <a:fld id="{E22D3EB1-F43F-489F-95BC-5BDF745891AC}"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24</a:t>
            </a:fld>
            <a:endParaRPr lang="en-US"/>
          </a:p>
        </p:txBody>
      </p:sp>
    </p:spTree>
    <p:extLst>
      <p:ext uri="{BB962C8B-B14F-4D97-AF65-F5344CB8AC3E}">
        <p14:creationId xmlns:p14="http://schemas.microsoft.com/office/powerpoint/2010/main" val="2203625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Data-anonymization can be challenging. </a:t>
            </a:r>
            <a:endParaRPr lang="en-US" dirty="0" smtClean="0"/>
          </a:p>
          <a:p>
            <a:r>
              <a:rPr lang="en-US" dirty="0" smtClean="0"/>
              <a:t>There </a:t>
            </a:r>
            <a:r>
              <a:rPr lang="en-US" dirty="0"/>
              <a:t>are also methods for “de-anonymization”. </a:t>
            </a:r>
            <a:endParaRPr lang="en-US" dirty="0" smtClean="0"/>
          </a:p>
          <a:p>
            <a:r>
              <a:rPr lang="en-US" dirty="0" smtClean="0"/>
              <a:t>De-anonymization </a:t>
            </a:r>
            <a:r>
              <a:rPr lang="en-US" dirty="0"/>
              <a:t>methods attempt to re-identify encrypted or obscured information. </a:t>
            </a:r>
            <a:endParaRPr lang="en-US" dirty="0" smtClean="0"/>
          </a:p>
          <a:p>
            <a:r>
              <a:rPr lang="en-US" dirty="0" smtClean="0"/>
              <a:t>For </a:t>
            </a:r>
            <a:r>
              <a:rPr lang="en-US" dirty="0"/>
              <a:t>example, cross-reference anonymized information with other available data in order to identify a person, group, or transaction.</a:t>
            </a:r>
          </a:p>
        </p:txBody>
      </p:sp>
      <p:sp>
        <p:nvSpPr>
          <p:cNvPr id="4" name="Date Placeholder 3"/>
          <p:cNvSpPr>
            <a:spLocks noGrp="1"/>
          </p:cNvSpPr>
          <p:nvPr>
            <p:ph type="dt" sz="half" idx="10"/>
          </p:nvPr>
        </p:nvSpPr>
        <p:spPr/>
        <p:txBody>
          <a:bodyPr/>
          <a:lstStyle/>
          <a:p>
            <a:fld id="{D70A6B8B-53C1-470E-9EF8-62BE5B2142D0}"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25</a:t>
            </a:fld>
            <a:endParaRPr lang="en-US"/>
          </a:p>
        </p:txBody>
      </p:sp>
    </p:spTree>
    <p:extLst>
      <p:ext uri="{BB962C8B-B14F-4D97-AF65-F5344CB8AC3E}">
        <p14:creationId xmlns:p14="http://schemas.microsoft.com/office/powerpoint/2010/main" val="858380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Safety and security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right to safety is a norm protecting individuals from physical, social and emotional harms, including accidents and malfunctions. </a:t>
            </a:r>
            <a:endParaRPr lang="en-US" dirty="0" smtClean="0"/>
          </a:p>
          <a:p>
            <a:r>
              <a:rPr lang="en-US" dirty="0" smtClean="0"/>
              <a:t>Security </a:t>
            </a:r>
            <a:r>
              <a:rPr lang="en-US" dirty="0"/>
              <a:t>means safety from malicious and intentional threats.</a:t>
            </a:r>
          </a:p>
          <a:p>
            <a:r>
              <a:rPr lang="en-US" dirty="0"/>
              <a:t>As a right, safety creates a moral obligation to design our products, laws and environment in such a way that safety can be protected even in unconventional circumstances or impairments. </a:t>
            </a:r>
            <a:endParaRPr lang="en-US" dirty="0" smtClean="0"/>
          </a:p>
        </p:txBody>
      </p:sp>
      <p:sp>
        <p:nvSpPr>
          <p:cNvPr id="4" name="Date Placeholder 3"/>
          <p:cNvSpPr>
            <a:spLocks noGrp="1"/>
          </p:cNvSpPr>
          <p:nvPr>
            <p:ph type="dt" sz="half" idx="10"/>
          </p:nvPr>
        </p:nvSpPr>
        <p:spPr/>
        <p:txBody>
          <a:bodyPr/>
          <a:lstStyle/>
          <a:p>
            <a:fld id="{E47CE99C-17DF-4441-A799-6966F46F2980}"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26</a:t>
            </a:fld>
            <a:endParaRPr lang="en-US"/>
          </a:p>
        </p:txBody>
      </p:sp>
    </p:spTree>
    <p:extLst>
      <p:ext uri="{BB962C8B-B14F-4D97-AF65-F5344CB8AC3E}">
        <p14:creationId xmlns:p14="http://schemas.microsoft.com/office/powerpoint/2010/main" val="1546740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as an existential threat</a:t>
            </a:r>
          </a:p>
        </p:txBody>
      </p:sp>
      <p:sp>
        <p:nvSpPr>
          <p:cNvPr id="3" name="Content Placeholder 2"/>
          <p:cNvSpPr>
            <a:spLocks noGrp="1"/>
          </p:cNvSpPr>
          <p:nvPr>
            <p:ph idx="1"/>
          </p:nvPr>
        </p:nvSpPr>
        <p:spPr/>
        <p:txBody>
          <a:bodyPr>
            <a:normAutofit/>
          </a:bodyPr>
          <a:lstStyle/>
          <a:p>
            <a:r>
              <a:rPr lang="en-US" dirty="0"/>
              <a:t>The conversation around AI as an existential threat takes a highly speculative and future-oriented stance towards artificial intelligence. </a:t>
            </a:r>
            <a:endParaRPr lang="en-US" dirty="0" smtClean="0"/>
          </a:p>
          <a:p>
            <a:r>
              <a:rPr lang="en-US" dirty="0" smtClean="0"/>
              <a:t>It </a:t>
            </a:r>
            <a:r>
              <a:rPr lang="en-US" dirty="0"/>
              <a:t>focuses on asking what kind of threats to humanity are posed by AI systems if they become too complex to </a:t>
            </a:r>
            <a:r>
              <a:rPr lang="en-US" dirty="0" smtClean="0"/>
              <a:t>control.</a:t>
            </a:r>
            <a:endParaRPr lang="en-US" dirty="0"/>
          </a:p>
          <a:p>
            <a:r>
              <a:rPr lang="en-US" dirty="0"/>
              <a:t>However, the plausibility of a future of </a:t>
            </a:r>
            <a:r>
              <a:rPr lang="en-US" dirty="0" smtClean="0"/>
              <a:t>super-intelligent </a:t>
            </a:r>
            <a:r>
              <a:rPr lang="en-US" dirty="0"/>
              <a:t>AI has been called into question, both by philosophers and technologists. </a:t>
            </a:r>
            <a:endParaRPr lang="en-US" dirty="0" smtClean="0"/>
          </a:p>
          <a:p>
            <a:r>
              <a:rPr lang="en-US" dirty="0" smtClean="0"/>
              <a:t>As </a:t>
            </a:r>
            <a:r>
              <a:rPr lang="en-US" dirty="0"/>
              <a:t>things stand, there is no reason to assume that superintelligence will emerge from developing contemporary algorithmic methods.</a:t>
            </a:r>
          </a:p>
        </p:txBody>
      </p:sp>
      <p:sp>
        <p:nvSpPr>
          <p:cNvPr id="4" name="Date Placeholder 3"/>
          <p:cNvSpPr>
            <a:spLocks noGrp="1"/>
          </p:cNvSpPr>
          <p:nvPr>
            <p:ph type="dt" sz="half" idx="10"/>
          </p:nvPr>
        </p:nvSpPr>
        <p:spPr/>
        <p:txBody>
          <a:bodyPr/>
          <a:lstStyle/>
          <a:p>
            <a:fld id="{327E6D12-300F-4165-9306-E8FB9EA1B330}"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27</a:t>
            </a:fld>
            <a:endParaRPr lang="en-US"/>
          </a:p>
        </p:txBody>
      </p:sp>
    </p:spTree>
    <p:extLst>
      <p:ext uri="{BB962C8B-B14F-4D97-AF65-F5344CB8AC3E}">
        <p14:creationId xmlns:p14="http://schemas.microsoft.com/office/powerpoint/2010/main" val="3595616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in AI</a:t>
            </a:r>
          </a:p>
        </p:txBody>
      </p:sp>
      <p:sp>
        <p:nvSpPr>
          <p:cNvPr id="3" name="Content Placeholder 2"/>
          <p:cNvSpPr>
            <a:spLocks noGrp="1"/>
          </p:cNvSpPr>
          <p:nvPr>
            <p:ph idx="1"/>
          </p:nvPr>
        </p:nvSpPr>
        <p:spPr/>
        <p:txBody>
          <a:bodyPr>
            <a:normAutofit lnSpcReduction="10000"/>
          </a:bodyPr>
          <a:lstStyle/>
          <a:p>
            <a:r>
              <a:rPr lang="en-US" dirty="0"/>
              <a:t>S</a:t>
            </a:r>
            <a:r>
              <a:rPr lang="en-US" dirty="0" smtClean="0"/>
              <a:t>afety </a:t>
            </a:r>
            <a:r>
              <a:rPr lang="en-US" dirty="0"/>
              <a:t>in AI is the practical question of designing systems which behave in a safe and predictable manner. </a:t>
            </a:r>
            <a:endParaRPr lang="en-US" dirty="0" smtClean="0"/>
          </a:p>
          <a:p>
            <a:r>
              <a:rPr lang="en-US" dirty="0" smtClean="0"/>
              <a:t>As </a:t>
            </a:r>
            <a:r>
              <a:rPr lang="en-US" dirty="0"/>
              <a:t>AI systems are integrated into ever-widening areas of life, it becomes more important that the systems are well designed to account for the complexity of the world. </a:t>
            </a:r>
            <a:endParaRPr lang="en-US" dirty="0" smtClean="0"/>
          </a:p>
          <a:p>
            <a:r>
              <a:rPr lang="en-US" dirty="0" smtClean="0"/>
              <a:t>A </a:t>
            </a:r>
            <a:r>
              <a:rPr lang="en-US" dirty="0"/>
              <a:t>very practical and already existing example of this is lane guard technology, which uses machine learning to prevent cars from veering outside of their lanes. </a:t>
            </a:r>
            <a:endParaRPr lang="en-US" dirty="0" smtClean="0"/>
          </a:p>
          <a:p>
            <a:r>
              <a:rPr lang="en-US" dirty="0" smtClean="0"/>
              <a:t>Machine </a:t>
            </a:r>
            <a:r>
              <a:rPr lang="en-US" dirty="0"/>
              <a:t>learning researchers have found that some lane detection algorithms are quite easy to confuse with rogue road markings, causing the car to veer off the road by following the fake lane markings.</a:t>
            </a:r>
          </a:p>
        </p:txBody>
      </p:sp>
      <p:sp>
        <p:nvSpPr>
          <p:cNvPr id="4" name="Date Placeholder 3"/>
          <p:cNvSpPr>
            <a:spLocks noGrp="1"/>
          </p:cNvSpPr>
          <p:nvPr>
            <p:ph type="dt" sz="half" idx="10"/>
          </p:nvPr>
        </p:nvSpPr>
        <p:spPr/>
        <p:txBody>
          <a:bodyPr/>
          <a:lstStyle/>
          <a:p>
            <a:fld id="{A9482D20-202A-43DC-A2D5-B13E317926F1}"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28</a:t>
            </a:fld>
            <a:endParaRPr lang="en-US"/>
          </a:p>
        </p:txBody>
      </p:sp>
    </p:spTree>
    <p:extLst>
      <p:ext uri="{BB962C8B-B14F-4D97-AF65-F5344CB8AC3E}">
        <p14:creationId xmlns:p14="http://schemas.microsoft.com/office/powerpoint/2010/main" val="2358091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One could argue that the right to safety obligates technology producers to account for these kinds of scenarios: </a:t>
            </a:r>
            <a:endParaRPr lang="en-US" dirty="0" smtClean="0"/>
          </a:p>
          <a:p>
            <a:r>
              <a:rPr lang="en-US" dirty="0" smtClean="0"/>
              <a:t>the </a:t>
            </a:r>
            <a:r>
              <a:rPr lang="en-US" dirty="0"/>
              <a:t>fact that the environment was not ideal does not excuse the system malfunctioning. </a:t>
            </a:r>
            <a:endParaRPr lang="en-US" dirty="0" smtClean="0"/>
          </a:p>
          <a:p>
            <a:r>
              <a:rPr lang="en-US" dirty="0" smtClean="0"/>
              <a:t>This feature is called</a:t>
            </a:r>
            <a:r>
              <a:rPr lang="en-US" dirty="0"/>
              <a:t> </a:t>
            </a:r>
            <a:r>
              <a:rPr lang="en-US" b="1" dirty="0"/>
              <a:t>robustness</a:t>
            </a:r>
            <a:r>
              <a:rPr lang="en-US" dirty="0"/>
              <a:t> – the capacity of the </a:t>
            </a:r>
            <a:r>
              <a:rPr lang="en-US" dirty="0" smtClean="0"/>
              <a:t>system </a:t>
            </a:r>
            <a:r>
              <a:rPr lang="en-US" dirty="0"/>
              <a:t>to work predictably under new and unpredictable circumstances.</a:t>
            </a:r>
          </a:p>
        </p:txBody>
      </p:sp>
      <p:sp>
        <p:nvSpPr>
          <p:cNvPr id="4" name="Date Placeholder 3"/>
          <p:cNvSpPr>
            <a:spLocks noGrp="1"/>
          </p:cNvSpPr>
          <p:nvPr>
            <p:ph type="dt" sz="half" idx="10"/>
          </p:nvPr>
        </p:nvSpPr>
        <p:spPr/>
        <p:txBody>
          <a:bodyPr/>
          <a:lstStyle/>
          <a:p>
            <a:fld id="{37D71A70-8968-4999-ACF0-BCCFA3CD94A9}"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29</a:t>
            </a:fld>
            <a:endParaRPr lang="en-US"/>
          </a:p>
        </p:txBody>
      </p:sp>
    </p:spTree>
    <p:extLst>
      <p:ext uri="{BB962C8B-B14F-4D97-AF65-F5344CB8AC3E}">
        <p14:creationId xmlns:p14="http://schemas.microsoft.com/office/powerpoint/2010/main" val="139620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Rights</a:t>
            </a:r>
            <a:endParaRPr lang="en-US" dirty="0"/>
          </a:p>
        </p:txBody>
      </p:sp>
      <p:sp>
        <p:nvSpPr>
          <p:cNvPr id="3" name="Content Placeholder 2"/>
          <p:cNvSpPr>
            <a:spLocks noGrp="1"/>
          </p:cNvSpPr>
          <p:nvPr>
            <p:ph idx="1"/>
          </p:nvPr>
        </p:nvSpPr>
        <p:spPr/>
        <p:txBody>
          <a:bodyPr/>
          <a:lstStyle/>
          <a:p>
            <a:r>
              <a:rPr lang="en-US" dirty="0"/>
              <a:t>During the COVID-19 pandemic, governments have struggled to find effective policy-making strategies for exiting lockdown in a safe way. </a:t>
            </a:r>
            <a:endParaRPr lang="en-US" dirty="0" smtClean="0"/>
          </a:p>
          <a:p>
            <a:r>
              <a:rPr lang="en-US" dirty="0" smtClean="0"/>
              <a:t>According </a:t>
            </a:r>
            <a:r>
              <a:rPr lang="en-US" dirty="0"/>
              <a:t>to epidemiologists, opening up society requires efficient tracking, tracing, and monitoring. </a:t>
            </a:r>
            <a:endParaRPr lang="en-US" dirty="0" smtClean="0"/>
          </a:p>
          <a:p>
            <a:r>
              <a:rPr lang="en-US" dirty="0" smtClean="0"/>
              <a:t>In </a:t>
            </a:r>
            <a:r>
              <a:rPr lang="en-US" dirty="0"/>
              <a:t>many cases, this has led to the utilization of various tracing and tracking apps. </a:t>
            </a:r>
            <a:endParaRPr lang="en-US" dirty="0" smtClean="0"/>
          </a:p>
          <a:p>
            <a:r>
              <a:rPr lang="en-US" dirty="0" smtClean="0"/>
              <a:t>These </a:t>
            </a:r>
            <a:r>
              <a:rPr lang="en-US" dirty="0"/>
              <a:t>apps have raised several concerns about privacy and security. </a:t>
            </a:r>
            <a:endParaRPr lang="en-US" dirty="0" smtClean="0"/>
          </a:p>
          <a:p>
            <a:r>
              <a:rPr lang="en-US" dirty="0" smtClean="0"/>
              <a:t>Critics </a:t>
            </a:r>
            <a:r>
              <a:rPr lang="en-US" dirty="0"/>
              <a:t>have seen them as the first steps towards the algorithmic surveillance of citizens</a:t>
            </a:r>
          </a:p>
        </p:txBody>
      </p:sp>
      <p:sp>
        <p:nvSpPr>
          <p:cNvPr id="4" name="Date Placeholder 3"/>
          <p:cNvSpPr>
            <a:spLocks noGrp="1"/>
          </p:cNvSpPr>
          <p:nvPr>
            <p:ph type="dt" sz="half" idx="10"/>
          </p:nvPr>
        </p:nvSpPr>
        <p:spPr/>
        <p:txBody>
          <a:bodyPr/>
          <a:lstStyle/>
          <a:p>
            <a:fld id="{2336E53F-23BB-43A7-B089-74BF9BC60ECF}"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3</a:t>
            </a:fld>
            <a:endParaRPr lang="en-US"/>
          </a:p>
        </p:txBody>
      </p:sp>
    </p:spTree>
    <p:extLst>
      <p:ext uri="{BB962C8B-B14F-4D97-AF65-F5344CB8AC3E}">
        <p14:creationId xmlns:p14="http://schemas.microsoft.com/office/powerpoint/2010/main" val="180653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ethically – and legally – significant question is “what are the acceptable limits to robustness?” </a:t>
            </a:r>
            <a:endParaRPr lang="en-US" dirty="0" smtClean="0"/>
          </a:p>
          <a:p>
            <a:r>
              <a:rPr lang="en-US" dirty="0" smtClean="0"/>
              <a:t>It </a:t>
            </a:r>
            <a:r>
              <a:rPr lang="en-US" dirty="0"/>
              <a:t>is </a:t>
            </a:r>
            <a:r>
              <a:rPr lang="en-US" dirty="0" smtClean="0"/>
              <a:t>conceivable </a:t>
            </a:r>
            <a:r>
              <a:rPr lang="en-US" dirty="0"/>
              <a:t>that there are a set of circumstances so incredible that even if the system’s safety cannot be assured, </a:t>
            </a:r>
            <a:endParaRPr lang="en-US" dirty="0" smtClean="0"/>
          </a:p>
          <a:p>
            <a:r>
              <a:rPr lang="en-US" dirty="0"/>
              <a:t>W</a:t>
            </a:r>
            <a:r>
              <a:rPr lang="en-US" dirty="0" smtClean="0"/>
              <a:t>e </a:t>
            </a:r>
            <a:r>
              <a:rPr lang="en-US" dirty="0"/>
              <a:t>can concede that “nobody could have realistically seen that coming”. </a:t>
            </a:r>
            <a:endParaRPr lang="en-US" dirty="0" smtClean="0"/>
          </a:p>
          <a:p>
            <a:r>
              <a:rPr lang="en-US" dirty="0" smtClean="0"/>
              <a:t>Where </a:t>
            </a:r>
            <a:r>
              <a:rPr lang="en-US" dirty="0"/>
              <a:t>this limit is, though, is a difficult problem, and definitely not one that is exclusive to AI or even technology.</a:t>
            </a:r>
          </a:p>
        </p:txBody>
      </p:sp>
      <p:sp>
        <p:nvSpPr>
          <p:cNvPr id="2" name="Date Placeholder 1"/>
          <p:cNvSpPr>
            <a:spLocks noGrp="1"/>
          </p:cNvSpPr>
          <p:nvPr>
            <p:ph type="dt" sz="half" idx="10"/>
          </p:nvPr>
        </p:nvSpPr>
        <p:spPr/>
        <p:txBody>
          <a:bodyPr/>
          <a:lstStyle/>
          <a:p>
            <a:fld id="{1F7D0E15-E3B8-4B57-A93C-E3393C6D8206}"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30</a:t>
            </a:fld>
            <a:endParaRPr lang="en-US"/>
          </a:p>
        </p:txBody>
      </p:sp>
    </p:spTree>
    <p:extLst>
      <p:ext uri="{BB962C8B-B14F-4D97-AF65-F5344CB8AC3E}">
        <p14:creationId xmlns:p14="http://schemas.microsoft.com/office/powerpoint/2010/main" val="3609281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Caged pavements – AI safety and environmental </a:t>
            </a:r>
            <a:r>
              <a:rPr lang="en-US" dirty="0" smtClean="0"/>
              <a:t>uncertainty</a:t>
            </a:r>
            <a:endParaRPr lang="en-US" dirty="0"/>
          </a:p>
        </p:txBody>
      </p:sp>
      <p:sp>
        <p:nvSpPr>
          <p:cNvPr id="3" name="Content Placeholder 2"/>
          <p:cNvSpPr>
            <a:spLocks noGrp="1"/>
          </p:cNvSpPr>
          <p:nvPr>
            <p:ph idx="1"/>
          </p:nvPr>
        </p:nvSpPr>
        <p:spPr>
          <a:xfrm>
            <a:off x="838200" y="1624084"/>
            <a:ext cx="10515600" cy="4552879"/>
          </a:xfrm>
        </p:spPr>
        <p:txBody>
          <a:bodyPr/>
          <a:lstStyle/>
          <a:p>
            <a:r>
              <a:rPr lang="en-US" dirty="0"/>
              <a:t>A difficult problem for autonomous vehicles is the complex unpredictability of the urban traffic environment. </a:t>
            </a:r>
            <a:endParaRPr lang="en-US" dirty="0" smtClean="0"/>
          </a:p>
          <a:p>
            <a:r>
              <a:rPr lang="en-US" dirty="0" smtClean="0"/>
              <a:t>While </a:t>
            </a:r>
            <a:r>
              <a:rPr lang="en-US" dirty="0"/>
              <a:t>AI-driven vehicles are constantly being developed to include better ways to model their surroundings, even a small group of individuals – all performing their own movement goals within a shared space – will create a constellation that is difficult to predict. </a:t>
            </a:r>
            <a:endParaRPr lang="en-US" dirty="0" smtClean="0"/>
          </a:p>
          <a:p>
            <a:r>
              <a:rPr lang="en-US" dirty="0" smtClean="0"/>
              <a:t>When </a:t>
            </a:r>
            <a:r>
              <a:rPr lang="en-US" dirty="0"/>
              <a:t>technical solutions in the cars are too far off, another way to approach the issue is to contain the uncertainty in the environment.</a:t>
            </a:r>
          </a:p>
        </p:txBody>
      </p:sp>
      <p:sp>
        <p:nvSpPr>
          <p:cNvPr id="4" name="Date Placeholder 3"/>
          <p:cNvSpPr>
            <a:spLocks noGrp="1"/>
          </p:cNvSpPr>
          <p:nvPr>
            <p:ph type="dt" sz="half" idx="10"/>
          </p:nvPr>
        </p:nvSpPr>
        <p:spPr/>
        <p:txBody>
          <a:bodyPr/>
          <a:lstStyle/>
          <a:p>
            <a:fld id="{3BA35279-A975-44EF-8340-85BFC35A908F}"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31</a:t>
            </a:fld>
            <a:endParaRPr lang="en-US"/>
          </a:p>
        </p:txBody>
      </p:sp>
    </p:spTree>
    <p:extLst>
      <p:ext uri="{BB962C8B-B14F-4D97-AF65-F5344CB8AC3E}">
        <p14:creationId xmlns:p14="http://schemas.microsoft.com/office/powerpoint/2010/main" val="3063145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New York Times column</a:t>
            </a:r>
            <a:r>
              <a:rPr lang="en-US" dirty="0" smtClean="0"/>
              <a:t>, </a:t>
            </a:r>
            <a:r>
              <a:rPr lang="en-US" dirty="0"/>
              <a:t>Eric A. </a:t>
            </a:r>
            <a:r>
              <a:rPr lang="en-US" dirty="0" err="1"/>
              <a:t>Taub</a:t>
            </a:r>
            <a:r>
              <a:rPr lang="en-US" dirty="0"/>
              <a:t> proposed a solution: by enclosing pavements in cages, with traffic-light-synced gates at crossings, </a:t>
            </a:r>
            <a:endParaRPr lang="en-US" dirty="0" smtClean="0"/>
          </a:p>
          <a:p>
            <a:r>
              <a:rPr lang="en-US" dirty="0" smtClean="0"/>
              <a:t>So that the </a:t>
            </a:r>
            <a:r>
              <a:rPr lang="en-US" dirty="0"/>
              <a:t>complex traffic environment is simplified to become more understandable to autonomous vehicles and therefore safer. </a:t>
            </a:r>
            <a:endParaRPr lang="en-US" dirty="0" smtClean="0"/>
          </a:p>
          <a:p>
            <a:r>
              <a:rPr lang="en-US" dirty="0" smtClean="0"/>
              <a:t>However</a:t>
            </a:r>
            <a:r>
              <a:rPr lang="en-US" dirty="0"/>
              <a:t>, this safety comes at an obvious cost: limiting the freedom of pedestrians, and a redistribution of accountability. </a:t>
            </a:r>
            <a:endParaRPr lang="en-US" dirty="0" smtClean="0"/>
          </a:p>
          <a:p>
            <a:r>
              <a:rPr lang="en-US" dirty="0" smtClean="0"/>
              <a:t>This </a:t>
            </a:r>
            <a:r>
              <a:rPr lang="en-US" dirty="0"/>
              <a:t>means we should look at the intersecting limits of the right of safety vs freedom. </a:t>
            </a:r>
            <a:endParaRPr lang="en-US" dirty="0" smtClean="0"/>
          </a:p>
          <a:p>
            <a:r>
              <a:rPr lang="en-US" dirty="0" smtClean="0"/>
              <a:t>Which </a:t>
            </a:r>
            <a:r>
              <a:rPr lang="en-US" dirty="0"/>
              <a:t>one is more important?</a:t>
            </a:r>
          </a:p>
        </p:txBody>
      </p:sp>
      <p:sp>
        <p:nvSpPr>
          <p:cNvPr id="2" name="Date Placeholder 1"/>
          <p:cNvSpPr>
            <a:spLocks noGrp="1"/>
          </p:cNvSpPr>
          <p:nvPr>
            <p:ph type="dt" sz="half" idx="10"/>
          </p:nvPr>
        </p:nvSpPr>
        <p:spPr/>
        <p:txBody>
          <a:bodyPr/>
          <a:lstStyle/>
          <a:p>
            <a:fld id="{F066AEAE-9442-4EA6-8B26-653E0D5A0FA4}"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32</a:t>
            </a:fld>
            <a:endParaRPr lang="en-US"/>
          </a:p>
        </p:txBody>
      </p:sp>
    </p:spTree>
    <p:extLst>
      <p:ext uri="{BB962C8B-B14F-4D97-AF65-F5344CB8AC3E}">
        <p14:creationId xmlns:p14="http://schemas.microsoft.com/office/powerpoint/2010/main" val="2426649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further interesting line of thought that can be traced here is the criminality of what in the </a:t>
            </a:r>
            <a:r>
              <a:rPr lang="en-US" dirty="0" smtClean="0"/>
              <a:t>US </a:t>
            </a:r>
            <a:r>
              <a:rPr lang="en-US" dirty="0"/>
              <a:t>is called “jaywalking”, </a:t>
            </a:r>
            <a:r>
              <a:rPr lang="en-US" dirty="0" smtClean="0"/>
              <a:t>or</a:t>
            </a:r>
          </a:p>
          <a:p>
            <a:r>
              <a:rPr lang="en-US" dirty="0"/>
              <a:t>W</a:t>
            </a:r>
            <a:r>
              <a:rPr lang="en-US" dirty="0" smtClean="0"/>
              <a:t>alking </a:t>
            </a:r>
            <a:r>
              <a:rPr lang="en-US" dirty="0"/>
              <a:t>across the road at locations without zebra crossings. </a:t>
            </a:r>
            <a:endParaRPr lang="en-US" dirty="0" smtClean="0"/>
          </a:p>
          <a:p>
            <a:r>
              <a:rPr lang="en-US" dirty="0" smtClean="0"/>
              <a:t>The </a:t>
            </a:r>
            <a:r>
              <a:rPr lang="en-US" dirty="0"/>
              <a:t>concept of jaywalking did not exist until the roads were </a:t>
            </a:r>
            <a:r>
              <a:rPr lang="en-US" dirty="0" err="1"/>
              <a:t>reconceptualized</a:t>
            </a:r>
            <a:r>
              <a:rPr lang="en-US" dirty="0"/>
              <a:t> with motor vehicles as the primary users. </a:t>
            </a:r>
            <a:endParaRPr lang="en-US" dirty="0" smtClean="0"/>
          </a:p>
          <a:p>
            <a:r>
              <a:rPr lang="en-US" dirty="0" smtClean="0"/>
              <a:t>How </a:t>
            </a:r>
            <a:r>
              <a:rPr lang="en-US" dirty="0"/>
              <a:t>comparable is this to the thought of caging pavements?</a:t>
            </a:r>
          </a:p>
        </p:txBody>
      </p:sp>
      <p:sp>
        <p:nvSpPr>
          <p:cNvPr id="4" name="Date Placeholder 3"/>
          <p:cNvSpPr>
            <a:spLocks noGrp="1"/>
          </p:cNvSpPr>
          <p:nvPr>
            <p:ph type="dt" sz="half" idx="10"/>
          </p:nvPr>
        </p:nvSpPr>
        <p:spPr/>
        <p:txBody>
          <a:bodyPr/>
          <a:lstStyle/>
          <a:p>
            <a:fld id="{7B43E455-6044-4AF6-A77A-956D5341E9EE}"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33</a:t>
            </a:fld>
            <a:endParaRPr lang="en-US"/>
          </a:p>
        </p:txBody>
      </p:sp>
    </p:spTree>
    <p:extLst>
      <p:ext uri="{BB962C8B-B14F-4D97-AF65-F5344CB8AC3E}">
        <p14:creationId xmlns:p14="http://schemas.microsoft.com/office/powerpoint/2010/main" val="2157614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Producing safety with AI</a:t>
            </a:r>
          </a:p>
        </p:txBody>
      </p:sp>
      <p:sp>
        <p:nvSpPr>
          <p:cNvPr id="3" name="Content Placeholder 2"/>
          <p:cNvSpPr>
            <a:spLocks noGrp="1"/>
          </p:cNvSpPr>
          <p:nvPr>
            <p:ph idx="1"/>
          </p:nvPr>
        </p:nvSpPr>
        <p:spPr/>
        <p:txBody>
          <a:bodyPr/>
          <a:lstStyle/>
          <a:p>
            <a:r>
              <a:rPr lang="en-US" dirty="0" smtClean="0"/>
              <a:t>Can </a:t>
            </a:r>
            <a:r>
              <a:rPr lang="en-US" dirty="0"/>
              <a:t>AI make the world safer? </a:t>
            </a:r>
            <a:endParaRPr lang="en-US" dirty="0" smtClean="0"/>
          </a:p>
          <a:p>
            <a:r>
              <a:rPr lang="en-US" dirty="0" smtClean="0"/>
              <a:t>Can </a:t>
            </a:r>
            <a:r>
              <a:rPr lang="en-US" dirty="0"/>
              <a:t>AI make the world feel safer? </a:t>
            </a:r>
            <a:endParaRPr lang="en-US" dirty="0" smtClean="0"/>
          </a:p>
          <a:p>
            <a:r>
              <a:rPr lang="en-US" dirty="0" smtClean="0"/>
              <a:t>And </a:t>
            </a:r>
            <a:r>
              <a:rPr lang="en-US" dirty="0"/>
              <a:t>safer for whom?</a:t>
            </a:r>
          </a:p>
          <a:p>
            <a:r>
              <a:rPr lang="en-US" dirty="0" err="1"/>
              <a:t>Robotization</a:t>
            </a:r>
            <a:r>
              <a:rPr lang="en-US" dirty="0"/>
              <a:t> can provide an example of this concept in practice</a:t>
            </a:r>
            <a:r>
              <a:rPr lang="en-US" dirty="0" smtClean="0"/>
              <a:t>.</a:t>
            </a:r>
          </a:p>
          <a:p>
            <a:r>
              <a:rPr lang="en-US" dirty="0" smtClean="0"/>
              <a:t>The </a:t>
            </a:r>
            <a:r>
              <a:rPr lang="en-US" dirty="0"/>
              <a:t>work of handling hazardous materials or </a:t>
            </a:r>
            <a:endParaRPr lang="en-US" dirty="0" smtClean="0"/>
          </a:p>
          <a:p>
            <a:r>
              <a:rPr lang="en-US" dirty="0" smtClean="0"/>
              <a:t>working </a:t>
            </a:r>
            <a:r>
              <a:rPr lang="en-US" dirty="0"/>
              <a:t>in hazardous environments can be delegated to robots, protecting the health of human (or animal) workers.</a:t>
            </a:r>
          </a:p>
        </p:txBody>
      </p:sp>
      <p:sp>
        <p:nvSpPr>
          <p:cNvPr id="4" name="Date Placeholder 3"/>
          <p:cNvSpPr>
            <a:spLocks noGrp="1"/>
          </p:cNvSpPr>
          <p:nvPr>
            <p:ph type="dt" sz="half" idx="10"/>
          </p:nvPr>
        </p:nvSpPr>
        <p:spPr/>
        <p:txBody>
          <a:bodyPr/>
          <a:lstStyle/>
          <a:p>
            <a:fld id="{9E0780C7-E615-4597-9381-1ABBD7331994}"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34</a:t>
            </a:fld>
            <a:endParaRPr lang="en-US"/>
          </a:p>
        </p:txBody>
      </p:sp>
    </p:spTree>
    <p:extLst>
      <p:ext uri="{BB962C8B-B14F-4D97-AF65-F5344CB8AC3E}">
        <p14:creationId xmlns:p14="http://schemas.microsoft.com/office/powerpoint/2010/main" val="65937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AI-powered surveillance </a:t>
            </a:r>
            <a:r>
              <a:rPr lang="en-US" dirty="0" smtClean="0"/>
              <a:t>is used in </a:t>
            </a:r>
            <a:r>
              <a:rPr lang="en-US" dirty="0"/>
              <a:t>many domains: in public spaces, in law-enforcement work through predictive policing, and in domestic life through products like Amazon’s Ring. </a:t>
            </a:r>
            <a:endParaRPr lang="en-US" dirty="0" smtClean="0"/>
          </a:p>
          <a:p>
            <a:r>
              <a:rPr lang="en-US" dirty="0"/>
              <a:t>“Still, </a:t>
            </a:r>
            <a:r>
              <a:rPr lang="en-US" dirty="0" smtClean="0"/>
              <a:t>the </a:t>
            </a:r>
            <a:r>
              <a:rPr lang="en-US" dirty="0"/>
              <a:t>social implications of being recorded have not changed: when we walk into a store, we generally expect that the presence of cameras won’t affect us. </a:t>
            </a:r>
            <a:endParaRPr lang="en-US" dirty="0" smtClean="0"/>
          </a:p>
          <a:p>
            <a:r>
              <a:rPr lang="en-US" dirty="0" smtClean="0"/>
              <a:t>We </a:t>
            </a:r>
            <a:r>
              <a:rPr lang="en-US" dirty="0"/>
              <a:t>expect that our movements will be recorded, and we might feel self-conscious if we notice a camera, especially if we were doing anything that we feel might attract attention. </a:t>
            </a:r>
            <a:endParaRPr lang="en-US" dirty="0" smtClean="0"/>
          </a:p>
          <a:p>
            <a:r>
              <a:rPr lang="en-US" dirty="0" smtClean="0"/>
              <a:t>But </a:t>
            </a:r>
            <a:r>
              <a:rPr lang="en-US" dirty="0"/>
              <a:t>unless something dramatic occurs, we generally understand that the videos in which we appear are unlikely to be scrutinized or monitored.”</a:t>
            </a:r>
          </a:p>
          <a:p>
            <a:endParaRPr lang="en-US" dirty="0" smtClean="0"/>
          </a:p>
        </p:txBody>
      </p:sp>
      <p:sp>
        <p:nvSpPr>
          <p:cNvPr id="2" name="Date Placeholder 1"/>
          <p:cNvSpPr>
            <a:spLocks noGrp="1"/>
          </p:cNvSpPr>
          <p:nvPr>
            <p:ph type="dt" sz="half" idx="10"/>
          </p:nvPr>
        </p:nvSpPr>
        <p:spPr/>
        <p:txBody>
          <a:bodyPr/>
          <a:lstStyle/>
          <a:p>
            <a:fld id="{E97A5987-E62E-43D5-B795-7AC118C75CBF}"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35</a:t>
            </a:fld>
            <a:endParaRPr lang="en-US"/>
          </a:p>
        </p:txBody>
      </p:sp>
    </p:spTree>
    <p:extLst>
      <p:ext uri="{BB962C8B-B14F-4D97-AF65-F5344CB8AC3E}">
        <p14:creationId xmlns:p14="http://schemas.microsoft.com/office/powerpoint/2010/main" val="2740471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Constant surveillance produces </a:t>
            </a:r>
            <a:r>
              <a:rPr lang="en-US" b="1" dirty="0"/>
              <a:t>“chilling effects”</a:t>
            </a:r>
            <a:r>
              <a:rPr lang="en-US" dirty="0"/>
              <a:t>. </a:t>
            </a:r>
            <a:endParaRPr lang="en-US" dirty="0" smtClean="0"/>
          </a:p>
          <a:p>
            <a:r>
              <a:rPr lang="en-US" dirty="0" smtClean="0"/>
              <a:t>That </a:t>
            </a:r>
            <a:r>
              <a:rPr lang="en-US" dirty="0"/>
              <a:t>is, the awareness that our actions are constantly watched limits our true freedom to act in the world. </a:t>
            </a:r>
            <a:endParaRPr lang="en-US" dirty="0" smtClean="0"/>
          </a:p>
          <a:p>
            <a:r>
              <a:rPr lang="en-US" dirty="0" smtClean="0"/>
              <a:t>Imagine </a:t>
            </a:r>
            <a:r>
              <a:rPr lang="en-US" dirty="0"/>
              <a:t>that whenever you leave your house, you are tailed by two police officers. </a:t>
            </a:r>
            <a:endParaRPr lang="en-US" dirty="0" smtClean="0"/>
          </a:p>
          <a:p>
            <a:r>
              <a:rPr lang="en-US" dirty="0" smtClean="0"/>
              <a:t>They </a:t>
            </a:r>
            <a:r>
              <a:rPr lang="en-US" dirty="0"/>
              <a:t>never interact with you, just follow ten meters behind you</a:t>
            </a:r>
            <a:r>
              <a:rPr lang="en-US" dirty="0" smtClean="0"/>
              <a:t>.</a:t>
            </a:r>
          </a:p>
          <a:p>
            <a:r>
              <a:rPr lang="en-US" dirty="0" smtClean="0"/>
              <a:t> </a:t>
            </a:r>
            <a:r>
              <a:rPr lang="en-US" dirty="0"/>
              <a:t>You will probably feel unsettled and unable to go about your day as you normally would. </a:t>
            </a:r>
            <a:endParaRPr lang="en-US" dirty="0" smtClean="0"/>
          </a:p>
          <a:p>
            <a:r>
              <a:rPr lang="en-US" dirty="0" smtClean="0"/>
              <a:t>In </a:t>
            </a:r>
            <a:r>
              <a:rPr lang="en-US" dirty="0"/>
              <a:t>this way, safety is sometimes at odds with personal freedom and privacy.</a:t>
            </a:r>
          </a:p>
        </p:txBody>
      </p:sp>
      <p:sp>
        <p:nvSpPr>
          <p:cNvPr id="4" name="Title 3"/>
          <p:cNvSpPr>
            <a:spLocks noGrp="1"/>
          </p:cNvSpPr>
          <p:nvPr>
            <p:ph type="title"/>
          </p:nvPr>
        </p:nvSpPr>
        <p:spPr/>
        <p:txBody>
          <a:bodyPr/>
          <a:lstStyle/>
          <a:p>
            <a:endParaRPr lang="en-US"/>
          </a:p>
        </p:txBody>
      </p:sp>
      <p:sp>
        <p:nvSpPr>
          <p:cNvPr id="2" name="Date Placeholder 1"/>
          <p:cNvSpPr>
            <a:spLocks noGrp="1"/>
          </p:cNvSpPr>
          <p:nvPr>
            <p:ph type="dt" sz="half" idx="10"/>
          </p:nvPr>
        </p:nvSpPr>
        <p:spPr/>
        <p:txBody>
          <a:bodyPr/>
          <a:lstStyle/>
          <a:p>
            <a:fld id="{2A6F3469-2C88-4C85-96DB-1E45DCB70084}"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36</a:t>
            </a:fld>
            <a:endParaRPr lang="en-US"/>
          </a:p>
        </p:txBody>
      </p:sp>
    </p:spTree>
    <p:extLst>
      <p:ext uri="{BB962C8B-B14F-4D97-AF65-F5344CB8AC3E}">
        <p14:creationId xmlns:p14="http://schemas.microsoft.com/office/powerpoint/2010/main" val="2187033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Safety also means the right to a safe and healthy environment. </a:t>
            </a:r>
            <a:endParaRPr lang="en-US" dirty="0" smtClean="0"/>
          </a:p>
          <a:p>
            <a:r>
              <a:rPr lang="en-US" dirty="0" smtClean="0"/>
              <a:t>Nowadays</a:t>
            </a:r>
            <a:r>
              <a:rPr lang="en-US" dirty="0"/>
              <a:t>, this right is threatened by climate change. </a:t>
            </a:r>
            <a:endParaRPr lang="en-US" dirty="0" smtClean="0"/>
          </a:p>
          <a:p>
            <a:r>
              <a:rPr lang="en-US" dirty="0" smtClean="0"/>
              <a:t>The </a:t>
            </a:r>
            <a:r>
              <a:rPr lang="en-US" dirty="0"/>
              <a:t>effects of climate change are already visible – storms, droughts, fires, and flooding have become more common, more frequent and more devastating. </a:t>
            </a:r>
            <a:endParaRPr lang="en-US" dirty="0" smtClean="0"/>
          </a:p>
          <a:p>
            <a:r>
              <a:rPr lang="en-US" dirty="0" smtClean="0"/>
              <a:t>Global </a:t>
            </a:r>
            <a:r>
              <a:rPr lang="en-US" dirty="0"/>
              <a:t>ecosystems are changing. </a:t>
            </a:r>
            <a:endParaRPr lang="en-US" dirty="0" smtClean="0"/>
          </a:p>
          <a:p>
            <a:r>
              <a:rPr lang="en-US" dirty="0" smtClean="0"/>
              <a:t>They </a:t>
            </a:r>
            <a:r>
              <a:rPr lang="en-US" dirty="0"/>
              <a:t>all impact the environment on which our existence depends. </a:t>
            </a:r>
            <a:endParaRPr lang="en-US" dirty="0" smtClean="0"/>
          </a:p>
          <a:p>
            <a:r>
              <a:rPr lang="en-US" dirty="0" smtClean="0"/>
              <a:t>The </a:t>
            </a:r>
            <a:r>
              <a:rPr lang="en-US" dirty="0"/>
              <a:t>report on climate </a:t>
            </a:r>
            <a:r>
              <a:rPr lang="en-US" dirty="0" smtClean="0"/>
              <a:t>change, 2018 </a:t>
            </a:r>
            <a:r>
              <a:rPr lang="en-US" dirty="0"/>
              <a:t>estimated that the world will face catastrophic consequences unless global greenhouse gas (GHG) emissions are eliminated within thirty years.</a:t>
            </a:r>
          </a:p>
          <a:p>
            <a:endParaRPr lang="en-US" dirty="0"/>
          </a:p>
        </p:txBody>
      </p:sp>
      <p:sp>
        <p:nvSpPr>
          <p:cNvPr id="4" name="Title 1"/>
          <p:cNvSpPr>
            <a:spLocks noGrp="1"/>
          </p:cNvSpPr>
          <p:nvPr>
            <p:ph type="title"/>
          </p:nvPr>
        </p:nvSpPr>
        <p:spPr>
          <a:xfrm>
            <a:off x="436728" y="365126"/>
            <a:ext cx="10917072" cy="872004"/>
          </a:xfrm>
        </p:spPr>
        <p:txBody>
          <a:bodyPr>
            <a:noAutofit/>
          </a:bodyPr>
          <a:lstStyle/>
          <a:p>
            <a:r>
              <a:rPr lang="en-US" sz="3200" dirty="0"/>
              <a:t>A safe and healthy environment: AI and climate change</a:t>
            </a:r>
          </a:p>
        </p:txBody>
      </p:sp>
      <p:sp>
        <p:nvSpPr>
          <p:cNvPr id="2" name="Date Placeholder 1"/>
          <p:cNvSpPr>
            <a:spLocks noGrp="1"/>
          </p:cNvSpPr>
          <p:nvPr>
            <p:ph type="dt" sz="half" idx="10"/>
          </p:nvPr>
        </p:nvSpPr>
        <p:spPr/>
        <p:txBody>
          <a:bodyPr/>
          <a:lstStyle/>
          <a:p>
            <a:fld id="{E6785057-DD7C-4430-8C86-8DBD0146BB96}"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37</a:t>
            </a:fld>
            <a:endParaRPr lang="en-US"/>
          </a:p>
        </p:txBody>
      </p:sp>
    </p:spTree>
    <p:extLst>
      <p:ext uri="{BB962C8B-B14F-4D97-AF65-F5344CB8AC3E}">
        <p14:creationId xmlns:p14="http://schemas.microsoft.com/office/powerpoint/2010/main" val="1699998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AI could be a powerful tool for tackling climate change. </a:t>
            </a:r>
            <a:endParaRPr lang="en-US" dirty="0" smtClean="0"/>
          </a:p>
          <a:p>
            <a:r>
              <a:rPr lang="en-US" dirty="0" smtClean="0"/>
              <a:t>It </a:t>
            </a:r>
            <a:r>
              <a:rPr lang="en-US" dirty="0"/>
              <a:t>can be used as a resource for monitoring, understanding, and predicting the consequences of climate change. </a:t>
            </a:r>
            <a:endParaRPr lang="en-US" dirty="0" smtClean="0"/>
          </a:p>
          <a:p>
            <a:r>
              <a:rPr lang="en-US" dirty="0" smtClean="0"/>
              <a:t>AI </a:t>
            </a:r>
            <a:r>
              <a:rPr lang="en-US" dirty="0"/>
              <a:t>can accelerate the development of more ecologically sustainable societies. </a:t>
            </a:r>
            <a:endParaRPr lang="en-US" dirty="0" smtClean="0"/>
          </a:p>
          <a:p>
            <a:r>
              <a:rPr lang="en-US" dirty="0" smtClean="0"/>
              <a:t>It </a:t>
            </a:r>
            <a:r>
              <a:rPr lang="en-US" dirty="0"/>
              <a:t>can be used to design green cities, environment-friendly transportation, to reduce the ecological impact of industry, </a:t>
            </a:r>
            <a:r>
              <a:rPr lang="en-US" dirty="0" smtClean="0"/>
              <a:t>and</a:t>
            </a:r>
          </a:p>
          <a:p>
            <a:r>
              <a:rPr lang="en-US" dirty="0" smtClean="0"/>
              <a:t>Design </a:t>
            </a:r>
            <a:r>
              <a:rPr lang="en-US" dirty="0"/>
              <a:t>equipment that can help study and maintain the diversity of ecosystems.</a:t>
            </a:r>
          </a:p>
        </p:txBody>
      </p:sp>
      <p:sp>
        <p:nvSpPr>
          <p:cNvPr id="2" name="Date Placeholder 1"/>
          <p:cNvSpPr>
            <a:spLocks noGrp="1"/>
          </p:cNvSpPr>
          <p:nvPr>
            <p:ph type="dt" sz="half" idx="10"/>
          </p:nvPr>
        </p:nvSpPr>
        <p:spPr/>
        <p:txBody>
          <a:bodyPr/>
          <a:lstStyle/>
          <a:p>
            <a:fld id="{B42CCC88-5E4B-4AEE-A0AE-CCFA7961CCAC}"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38</a:t>
            </a:fld>
            <a:endParaRPr lang="en-US"/>
          </a:p>
        </p:txBody>
      </p:sp>
    </p:spTree>
    <p:extLst>
      <p:ext uri="{BB962C8B-B14F-4D97-AF65-F5344CB8AC3E}">
        <p14:creationId xmlns:p14="http://schemas.microsoft.com/office/powerpoint/2010/main" val="2678698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
            </a:r>
            <a:r>
              <a:rPr lang="en-US" dirty="0" smtClean="0"/>
              <a:t>any </a:t>
            </a:r>
            <a:r>
              <a:rPr lang="en-US" dirty="0"/>
              <a:t>potential problems are associated with the deployment of AI – for instance, innovations that seek to reduce greenhouse gas emissions may actually increase energy consumption and emissions. </a:t>
            </a:r>
            <a:endParaRPr lang="en-US" dirty="0" smtClean="0"/>
          </a:p>
          <a:p>
            <a:r>
              <a:rPr lang="en-US" dirty="0" smtClean="0"/>
              <a:t>Given </a:t>
            </a:r>
            <a:r>
              <a:rPr lang="en-US" dirty="0"/>
              <a:t>the data and resource-intensive character of contemporary AI, the technology itself still struggles with energy consumption and carbon footprint. </a:t>
            </a:r>
            <a:endParaRPr lang="en-US" dirty="0" smtClean="0"/>
          </a:p>
          <a:p>
            <a:r>
              <a:rPr lang="en-US" dirty="0" smtClean="0"/>
              <a:t>One </a:t>
            </a:r>
            <a:r>
              <a:rPr lang="en-US" dirty="0"/>
              <a:t>must also pay attention to the environmental impact of raw material extraction for supporting the manufacturing of AI technologies, which can be significant.</a:t>
            </a:r>
          </a:p>
        </p:txBody>
      </p:sp>
      <p:sp>
        <p:nvSpPr>
          <p:cNvPr id="2" name="Date Placeholder 1"/>
          <p:cNvSpPr>
            <a:spLocks noGrp="1"/>
          </p:cNvSpPr>
          <p:nvPr>
            <p:ph type="dt" sz="half" idx="10"/>
          </p:nvPr>
        </p:nvSpPr>
        <p:spPr/>
        <p:txBody>
          <a:bodyPr/>
          <a:lstStyle/>
          <a:p>
            <a:fld id="{9AFF2695-6F28-4CB3-BF6B-5A5D2F8F59F3}"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39</a:t>
            </a:fld>
            <a:endParaRPr lang="en-US"/>
          </a:p>
        </p:txBody>
      </p:sp>
    </p:spTree>
    <p:extLst>
      <p:ext uri="{BB962C8B-B14F-4D97-AF65-F5344CB8AC3E}">
        <p14:creationId xmlns:p14="http://schemas.microsoft.com/office/powerpoint/2010/main" val="4062166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London, authorities decided to try something new. </a:t>
            </a:r>
            <a:endParaRPr lang="en-US" dirty="0" smtClean="0"/>
          </a:p>
          <a:p>
            <a:r>
              <a:rPr lang="en-US" dirty="0" smtClean="0"/>
              <a:t>Together </a:t>
            </a:r>
            <a:r>
              <a:rPr lang="en-US" dirty="0"/>
              <a:t>with scientists, they developed methods for “capturing activity over London” to better understand the city’s level of activity. </a:t>
            </a:r>
            <a:endParaRPr lang="en-US" dirty="0" smtClean="0"/>
          </a:p>
          <a:p>
            <a:r>
              <a:rPr lang="en-US" dirty="0" smtClean="0"/>
              <a:t>In </a:t>
            </a:r>
            <a:r>
              <a:rPr lang="en-US" dirty="0"/>
              <a:t>a project called </a:t>
            </a:r>
            <a:r>
              <a:rPr lang="en-US" u="sng" dirty="0">
                <a:hlinkClick r:id="rId2"/>
              </a:rPr>
              <a:t>Odysseus</a:t>
            </a:r>
            <a:r>
              <a:rPr lang="en-US" dirty="0"/>
              <a:t>, authorities get information about the distribution of activities in London by combining machine learning algorithms, statistical time-series analysis, and image processing. </a:t>
            </a:r>
            <a:endParaRPr lang="en-US" dirty="0" smtClean="0"/>
          </a:p>
          <a:p>
            <a:r>
              <a:rPr lang="en-US" dirty="0" smtClean="0"/>
              <a:t>This </a:t>
            </a:r>
            <a:r>
              <a:rPr lang="en-US" dirty="0"/>
              <a:t>information about the activity in the streets of London can be utilized for the safe reopening of streets and for public health planning.</a:t>
            </a:r>
          </a:p>
        </p:txBody>
      </p:sp>
      <p:sp>
        <p:nvSpPr>
          <p:cNvPr id="2" name="Date Placeholder 1"/>
          <p:cNvSpPr>
            <a:spLocks noGrp="1"/>
          </p:cNvSpPr>
          <p:nvPr>
            <p:ph type="dt" sz="half" idx="10"/>
          </p:nvPr>
        </p:nvSpPr>
        <p:spPr/>
        <p:txBody>
          <a:bodyPr/>
          <a:lstStyle/>
          <a:p>
            <a:fld id="{AA2C785D-2B26-44DB-BB07-690E6A607481}"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4</a:t>
            </a:fld>
            <a:endParaRPr lang="en-US"/>
          </a:p>
        </p:txBody>
      </p:sp>
    </p:spTree>
    <p:extLst>
      <p:ext uri="{BB962C8B-B14F-4D97-AF65-F5344CB8AC3E}">
        <p14:creationId xmlns:p14="http://schemas.microsoft.com/office/powerpoint/2010/main" val="3382691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Safety </a:t>
            </a:r>
            <a:r>
              <a:rPr lang="en-US" dirty="0"/>
              <a:t>plays into AI technologies in multiple different ways. </a:t>
            </a:r>
            <a:endParaRPr lang="en-US" dirty="0" smtClean="0"/>
          </a:p>
          <a:p>
            <a:r>
              <a:rPr lang="en-US" dirty="0" smtClean="0"/>
              <a:t>These </a:t>
            </a:r>
            <a:r>
              <a:rPr lang="en-US" dirty="0"/>
              <a:t>all raise questions about the balancing of normative values: while calls to make “AI for good” sound promising, </a:t>
            </a:r>
            <a:endParaRPr lang="en-US" dirty="0" smtClean="0"/>
          </a:p>
          <a:p>
            <a:r>
              <a:rPr lang="en-US" dirty="0" smtClean="0"/>
              <a:t>In </a:t>
            </a:r>
            <a:r>
              <a:rPr lang="en-US" dirty="0"/>
              <a:t>practice the enactment of rights and normative values in technological systems often collides with the </a:t>
            </a:r>
            <a:r>
              <a:rPr lang="en-US" dirty="0" smtClean="0"/>
              <a:t>many conflicting </a:t>
            </a:r>
            <a:r>
              <a:rPr lang="en-US" dirty="0"/>
              <a:t>interests and deep injustices existing in the world. </a:t>
            </a:r>
            <a:endParaRPr lang="en-US" dirty="0" smtClean="0"/>
          </a:p>
          <a:p>
            <a:r>
              <a:rPr lang="en-US" dirty="0" smtClean="0"/>
              <a:t>When </a:t>
            </a:r>
            <a:r>
              <a:rPr lang="en-US" dirty="0"/>
              <a:t>evaluating safety, it is then important to evaluate what other rights intersect in practice and ask, “safety for whom?”</a:t>
            </a:r>
          </a:p>
          <a:p>
            <a:endParaRPr lang="en-US" dirty="0"/>
          </a:p>
        </p:txBody>
      </p:sp>
      <p:sp>
        <p:nvSpPr>
          <p:cNvPr id="4" name="Date Placeholder 3"/>
          <p:cNvSpPr>
            <a:spLocks noGrp="1"/>
          </p:cNvSpPr>
          <p:nvPr>
            <p:ph type="dt" sz="half" idx="10"/>
          </p:nvPr>
        </p:nvSpPr>
        <p:spPr/>
        <p:txBody>
          <a:bodyPr/>
          <a:lstStyle/>
          <a:p>
            <a:fld id="{E6CE696E-F00C-4A68-8427-05DA1749D38E}"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40</a:t>
            </a:fld>
            <a:endParaRPr lang="en-US"/>
          </a:p>
        </p:txBody>
      </p:sp>
    </p:spTree>
    <p:extLst>
      <p:ext uri="{BB962C8B-B14F-4D97-AF65-F5344CB8AC3E}">
        <p14:creationId xmlns:p14="http://schemas.microsoft.com/office/powerpoint/2010/main" val="2528585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0780"/>
            <a:ext cx="10515600" cy="872004"/>
          </a:xfrm>
        </p:spPr>
        <p:txBody>
          <a:bodyPr/>
          <a:lstStyle/>
          <a:p>
            <a:pPr algn="ctr"/>
            <a:r>
              <a:rPr lang="en-US" dirty="0" smtClean="0"/>
              <a:t>Thank you</a:t>
            </a:r>
            <a:endParaRPr lang="en-US" dirty="0"/>
          </a:p>
        </p:txBody>
      </p:sp>
      <p:sp>
        <p:nvSpPr>
          <p:cNvPr id="3" name="Date Placeholder 2"/>
          <p:cNvSpPr>
            <a:spLocks noGrp="1"/>
          </p:cNvSpPr>
          <p:nvPr>
            <p:ph type="dt" sz="half" idx="10"/>
          </p:nvPr>
        </p:nvSpPr>
        <p:spPr/>
        <p:txBody>
          <a:bodyPr/>
          <a:lstStyle/>
          <a:p>
            <a:fld id="{E2533A06-0E14-418D-95FF-0EFD055AB67B}"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41</a:t>
            </a:fld>
            <a:endParaRPr lang="en-US"/>
          </a:p>
        </p:txBody>
      </p:sp>
    </p:spTree>
    <p:extLst>
      <p:ext uri="{BB962C8B-B14F-4D97-AF65-F5344CB8AC3E}">
        <p14:creationId xmlns:p14="http://schemas.microsoft.com/office/powerpoint/2010/main" val="2189477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t>
            </a:r>
            <a:r>
              <a:rPr lang="en-US" dirty="0"/>
              <a:t>Odysseus, the data comes from a wide range of sources. </a:t>
            </a:r>
            <a:endParaRPr lang="en-US" dirty="0" smtClean="0"/>
          </a:p>
          <a:p>
            <a:r>
              <a:rPr lang="en-US" dirty="0" smtClean="0"/>
              <a:t>Odysseus </a:t>
            </a:r>
            <a:r>
              <a:rPr lang="en-US" dirty="0"/>
              <a:t>combines aggregated, anonymized mobile phone data, anonymized credit card transactions, satellite navigation data, and data from sensors and traffic cameras in the streets. </a:t>
            </a:r>
            <a:endParaRPr lang="en-US" dirty="0" smtClean="0"/>
          </a:p>
          <a:p>
            <a:r>
              <a:rPr lang="en-US" dirty="0" smtClean="0"/>
              <a:t>This </a:t>
            </a:r>
            <a:r>
              <a:rPr lang="en-US" dirty="0"/>
              <a:t>data is used to create counts of vehicles, cyclists and pedestrians, and to indicate the density and impacts of social distancing. </a:t>
            </a:r>
            <a:endParaRPr lang="en-US" dirty="0" smtClean="0"/>
          </a:p>
          <a:p>
            <a:r>
              <a:rPr lang="en-US" dirty="0" smtClean="0"/>
              <a:t>Special </a:t>
            </a:r>
            <a:r>
              <a:rPr lang="en-US" dirty="0"/>
              <a:t>attention is paid to the anonymization of data so that individuals cannot be identified.</a:t>
            </a:r>
          </a:p>
        </p:txBody>
      </p:sp>
      <p:sp>
        <p:nvSpPr>
          <p:cNvPr id="2" name="Date Placeholder 1"/>
          <p:cNvSpPr>
            <a:spLocks noGrp="1"/>
          </p:cNvSpPr>
          <p:nvPr>
            <p:ph type="dt" sz="half" idx="10"/>
          </p:nvPr>
        </p:nvSpPr>
        <p:spPr/>
        <p:txBody>
          <a:bodyPr/>
          <a:lstStyle/>
          <a:p>
            <a:fld id="{245B86C7-0471-4189-853F-11903983F3BF}" type="datetime5">
              <a:rPr lang="en-US" smtClean="0"/>
              <a:t>24-Feb-24</a:t>
            </a:fld>
            <a:endParaRPr lang="en-US"/>
          </a:p>
        </p:txBody>
      </p:sp>
      <p:sp>
        <p:nvSpPr>
          <p:cNvPr id="4" name="Footer Placeholder 3"/>
          <p:cNvSpPr>
            <a:spLocks noGrp="1"/>
          </p:cNvSpPr>
          <p:nvPr>
            <p:ph type="ftr" sz="quarter" idx="11"/>
          </p:nvPr>
        </p:nvSpPr>
        <p:spPr/>
        <p:txBody>
          <a:bodyPr/>
          <a:lstStyle/>
          <a:p>
            <a:r>
              <a:rPr lang="en-US" smtClean="0"/>
              <a:t>Dr. BK Murthy</a:t>
            </a:r>
            <a:endParaRPr lang="en-US"/>
          </a:p>
        </p:txBody>
      </p:sp>
      <p:sp>
        <p:nvSpPr>
          <p:cNvPr id="5" name="Slide Number Placeholder 4"/>
          <p:cNvSpPr>
            <a:spLocks noGrp="1"/>
          </p:cNvSpPr>
          <p:nvPr>
            <p:ph type="sldNum" sz="quarter" idx="12"/>
          </p:nvPr>
        </p:nvSpPr>
        <p:spPr/>
        <p:txBody>
          <a:bodyPr/>
          <a:lstStyle/>
          <a:p>
            <a:fld id="{67854B9D-CBFC-4ECE-96D2-895211BD70FF}" type="slidenum">
              <a:rPr lang="en-US" smtClean="0"/>
              <a:pPr/>
              <a:t>5</a:t>
            </a:fld>
            <a:endParaRPr lang="en-US"/>
          </a:p>
        </p:txBody>
      </p:sp>
    </p:spTree>
    <p:extLst>
      <p:ext uri="{BB962C8B-B14F-4D97-AF65-F5344CB8AC3E}">
        <p14:creationId xmlns:p14="http://schemas.microsoft.com/office/powerpoint/2010/main" val="272598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right for a safe environment is one of these. </a:t>
            </a:r>
            <a:endParaRPr lang="en-US" dirty="0" smtClean="0"/>
          </a:p>
          <a:p>
            <a:r>
              <a:rPr lang="en-US" dirty="0" smtClean="0"/>
              <a:t>Odysseus </a:t>
            </a:r>
            <a:r>
              <a:rPr lang="en-US" dirty="0"/>
              <a:t>provides an example of how AI can be used in a way that respects and promotes the right to safety or to a healthy environment. </a:t>
            </a:r>
            <a:endParaRPr lang="en-US" dirty="0" smtClean="0"/>
          </a:p>
          <a:p>
            <a:r>
              <a:rPr lang="en-US" dirty="0" smtClean="0"/>
              <a:t>At </a:t>
            </a:r>
            <a:r>
              <a:rPr lang="en-US" dirty="0"/>
              <a:t>the same time, the project must take other rights – such as the right for privacy – into account. </a:t>
            </a:r>
            <a:endParaRPr lang="en-US" dirty="0" smtClean="0"/>
          </a:p>
          <a:p>
            <a:r>
              <a:rPr lang="en-US" dirty="0" smtClean="0"/>
              <a:t>In </a:t>
            </a:r>
            <a:r>
              <a:rPr lang="en-US" dirty="0"/>
              <a:t>London these concerns were taken seriously. </a:t>
            </a:r>
            <a:endParaRPr lang="en-US" dirty="0" smtClean="0"/>
          </a:p>
          <a:p>
            <a:r>
              <a:rPr lang="en-US" dirty="0" smtClean="0"/>
              <a:t>To </a:t>
            </a:r>
            <a:r>
              <a:rPr lang="en-US" dirty="0"/>
              <a:t>secure privacy, Odysseus is designed in a way that all the data is anonymized and individuals cannot be identified from the images taken by the traffic cameras.</a:t>
            </a:r>
          </a:p>
        </p:txBody>
      </p:sp>
      <p:sp>
        <p:nvSpPr>
          <p:cNvPr id="4" name="Date Placeholder 3"/>
          <p:cNvSpPr>
            <a:spLocks noGrp="1"/>
          </p:cNvSpPr>
          <p:nvPr>
            <p:ph type="dt" sz="half" idx="10"/>
          </p:nvPr>
        </p:nvSpPr>
        <p:spPr/>
        <p:txBody>
          <a:bodyPr/>
          <a:lstStyle/>
          <a:p>
            <a:fld id="{E7235AC8-DF6A-4643-A7D6-8C68D406DF23}"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6</a:t>
            </a:fld>
            <a:endParaRPr lang="en-US"/>
          </a:p>
        </p:txBody>
      </p:sp>
    </p:spTree>
    <p:extLst>
      <p:ext uri="{BB962C8B-B14F-4D97-AF65-F5344CB8AC3E}">
        <p14:creationId xmlns:p14="http://schemas.microsoft.com/office/powerpoint/2010/main" val="2412294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Privacy and security have raised a lot of media attention. </a:t>
            </a:r>
            <a:endParaRPr lang="en-US" dirty="0" smtClean="0"/>
          </a:p>
          <a:p>
            <a:r>
              <a:rPr lang="en-US" dirty="0" smtClean="0"/>
              <a:t>They </a:t>
            </a:r>
            <a:r>
              <a:rPr lang="en-US" dirty="0"/>
              <a:t>are important, but it’s necessary to consider the impact of AI on the full spectrum of fundamental human rights and freedoms, too. </a:t>
            </a:r>
            <a:endParaRPr lang="en-US" dirty="0" smtClean="0"/>
          </a:p>
          <a:p>
            <a:r>
              <a:rPr lang="en-US" dirty="0" smtClean="0"/>
              <a:t>How </a:t>
            </a:r>
            <a:r>
              <a:rPr lang="en-US" dirty="0"/>
              <a:t>will AI impact on the right to education and work, or for a fair trial, to fair and open elections, to freedom of speech, and to assembly and demonstration? </a:t>
            </a:r>
            <a:endParaRPr lang="en-US" dirty="0" smtClean="0"/>
          </a:p>
          <a:p>
            <a:r>
              <a:rPr lang="en-US" dirty="0" smtClean="0"/>
              <a:t>And </a:t>
            </a:r>
            <a:r>
              <a:rPr lang="en-US" dirty="0"/>
              <a:t>what about special groups, such as children? </a:t>
            </a:r>
            <a:endParaRPr lang="en-US" dirty="0" smtClean="0"/>
          </a:p>
          <a:p>
            <a:r>
              <a:rPr lang="en-US" dirty="0" smtClean="0"/>
              <a:t>But </a:t>
            </a:r>
            <a:r>
              <a:rPr lang="en-US" dirty="0"/>
              <a:t>first, let’s discuss what human rights are.</a:t>
            </a:r>
          </a:p>
          <a:p>
            <a:endParaRPr lang="en-US" dirty="0"/>
          </a:p>
        </p:txBody>
      </p:sp>
      <p:sp>
        <p:nvSpPr>
          <p:cNvPr id="4" name="Date Placeholder 3"/>
          <p:cNvSpPr>
            <a:spLocks noGrp="1"/>
          </p:cNvSpPr>
          <p:nvPr>
            <p:ph type="dt" sz="half" idx="10"/>
          </p:nvPr>
        </p:nvSpPr>
        <p:spPr/>
        <p:txBody>
          <a:bodyPr/>
          <a:lstStyle/>
          <a:p>
            <a:fld id="{EDF9F44F-07CD-46AE-867B-6EBECC509E9F}"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7</a:t>
            </a:fld>
            <a:endParaRPr lang="en-US"/>
          </a:p>
        </p:txBody>
      </p:sp>
    </p:spTree>
    <p:extLst>
      <p:ext uri="{BB962C8B-B14F-4D97-AF65-F5344CB8AC3E}">
        <p14:creationId xmlns:p14="http://schemas.microsoft.com/office/powerpoint/2010/main" val="2361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human rights?</a:t>
            </a:r>
          </a:p>
        </p:txBody>
      </p:sp>
      <p:sp>
        <p:nvSpPr>
          <p:cNvPr id="3" name="Content Placeholder 2"/>
          <p:cNvSpPr>
            <a:spLocks noGrp="1"/>
          </p:cNvSpPr>
          <p:nvPr>
            <p:ph idx="1"/>
          </p:nvPr>
        </p:nvSpPr>
        <p:spPr/>
        <p:txBody>
          <a:bodyPr/>
          <a:lstStyle/>
          <a:p>
            <a:r>
              <a:rPr lang="en-US" dirty="0"/>
              <a:t>Human rights form the foundation of the current ethical guidelines and principles of AI. </a:t>
            </a:r>
            <a:endParaRPr lang="en-US" dirty="0" smtClean="0"/>
          </a:p>
          <a:p>
            <a:r>
              <a:rPr lang="en-US" dirty="0" smtClean="0"/>
              <a:t>This </a:t>
            </a:r>
            <a:r>
              <a:rPr lang="en-US" dirty="0"/>
              <a:t>makes human rights a fundamental component of contemporary AI ethics. </a:t>
            </a:r>
            <a:endParaRPr lang="en-US" dirty="0" smtClean="0"/>
          </a:p>
          <a:p>
            <a:r>
              <a:rPr lang="en-US" dirty="0" smtClean="0"/>
              <a:t>As </a:t>
            </a:r>
            <a:r>
              <a:rPr lang="en-US" dirty="0"/>
              <a:t>rights, human rights are </a:t>
            </a:r>
            <a:r>
              <a:rPr lang="en-US" b="1" dirty="0"/>
              <a:t>universal</a:t>
            </a:r>
            <a:r>
              <a:rPr lang="en-US" dirty="0"/>
              <a:t>: all humans are entitled to have them. </a:t>
            </a:r>
            <a:endParaRPr lang="en-US" dirty="0" smtClean="0"/>
          </a:p>
          <a:p>
            <a:r>
              <a:rPr lang="en-US" dirty="0" smtClean="0"/>
              <a:t>One </a:t>
            </a:r>
            <a:r>
              <a:rPr lang="en-US" dirty="0"/>
              <a:t>does not have to be a particular kind of person or a member of some specific community to have human rights.</a:t>
            </a:r>
          </a:p>
          <a:p>
            <a:r>
              <a:rPr lang="en-US" dirty="0"/>
              <a:t>Human rights are </a:t>
            </a:r>
            <a:r>
              <a:rPr lang="en-US" b="1" dirty="0"/>
              <a:t>norms</a:t>
            </a:r>
            <a:r>
              <a:rPr lang="en-US" dirty="0"/>
              <a:t> that protect all people, everywhere from political, legal, and social abuses. </a:t>
            </a:r>
            <a:endParaRPr lang="en-US" dirty="0" smtClean="0"/>
          </a:p>
        </p:txBody>
      </p:sp>
      <p:sp>
        <p:nvSpPr>
          <p:cNvPr id="4" name="Date Placeholder 3"/>
          <p:cNvSpPr>
            <a:spLocks noGrp="1"/>
          </p:cNvSpPr>
          <p:nvPr>
            <p:ph type="dt" sz="half" idx="10"/>
          </p:nvPr>
        </p:nvSpPr>
        <p:spPr/>
        <p:txBody>
          <a:bodyPr/>
          <a:lstStyle/>
          <a:p>
            <a:fld id="{DB4FC05F-15FA-4E39-8875-757A9CE0AC9E}"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8</a:t>
            </a:fld>
            <a:endParaRPr lang="en-US"/>
          </a:p>
        </p:txBody>
      </p:sp>
    </p:spTree>
    <p:extLst>
      <p:ext uri="{BB962C8B-B14F-4D97-AF65-F5344CB8AC3E}">
        <p14:creationId xmlns:p14="http://schemas.microsoft.com/office/powerpoint/2010/main" val="233966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a:t>Civil and political rights</a:t>
            </a:r>
            <a:r>
              <a:rPr lang="en-US" dirty="0"/>
              <a:t>, such as the right to life, liberty, and property, freedom of expression, pursuit of happiness, and equality before the law</a:t>
            </a:r>
          </a:p>
          <a:p>
            <a:pPr lvl="0"/>
            <a:r>
              <a:rPr lang="en-US" b="1" dirty="0"/>
              <a:t>Social, cultural and economic rights</a:t>
            </a:r>
            <a:r>
              <a:rPr lang="en-US" dirty="0"/>
              <a:t>, including the right to participate in science and culture, the right to work, and the right to education</a:t>
            </a:r>
          </a:p>
          <a:p>
            <a:r>
              <a:rPr lang="en-US" dirty="0"/>
              <a:t>The role of human rights is to protect people's ability to form, construe, and pursue their own conceptions of a worthwhile life – it's not just about the ability to live “in liberty, happiness and well-being”.</a:t>
            </a:r>
          </a:p>
        </p:txBody>
      </p:sp>
      <p:sp>
        <p:nvSpPr>
          <p:cNvPr id="4" name="Date Placeholder 3"/>
          <p:cNvSpPr>
            <a:spLocks noGrp="1"/>
          </p:cNvSpPr>
          <p:nvPr>
            <p:ph type="dt" sz="half" idx="10"/>
          </p:nvPr>
        </p:nvSpPr>
        <p:spPr/>
        <p:txBody>
          <a:bodyPr/>
          <a:lstStyle/>
          <a:p>
            <a:fld id="{C443ED78-10BE-442A-B599-CF8B6E6123B0}" type="datetime5">
              <a:rPr lang="en-US" smtClean="0"/>
              <a:t>24-Feb-24</a:t>
            </a:fld>
            <a:endParaRPr lang="en-US"/>
          </a:p>
        </p:txBody>
      </p:sp>
      <p:sp>
        <p:nvSpPr>
          <p:cNvPr id="5" name="Footer Placeholder 4"/>
          <p:cNvSpPr>
            <a:spLocks noGrp="1"/>
          </p:cNvSpPr>
          <p:nvPr>
            <p:ph type="ftr" sz="quarter" idx="11"/>
          </p:nvPr>
        </p:nvSpPr>
        <p:spPr/>
        <p:txBody>
          <a:bodyPr/>
          <a:lstStyle/>
          <a:p>
            <a:r>
              <a:rPr lang="en-US" smtClean="0"/>
              <a:t>Dr. BK Murthy</a:t>
            </a:r>
            <a:endParaRPr lang="en-US"/>
          </a:p>
        </p:txBody>
      </p:sp>
      <p:sp>
        <p:nvSpPr>
          <p:cNvPr id="6" name="Slide Number Placeholder 5"/>
          <p:cNvSpPr>
            <a:spLocks noGrp="1"/>
          </p:cNvSpPr>
          <p:nvPr>
            <p:ph type="sldNum" sz="quarter" idx="12"/>
          </p:nvPr>
        </p:nvSpPr>
        <p:spPr/>
        <p:txBody>
          <a:bodyPr/>
          <a:lstStyle/>
          <a:p>
            <a:fld id="{67854B9D-CBFC-4ECE-96D2-895211BD70FF}" type="slidenum">
              <a:rPr lang="en-US" smtClean="0"/>
              <a:pPr/>
              <a:t>9</a:t>
            </a:fld>
            <a:endParaRPr lang="en-US"/>
          </a:p>
        </p:txBody>
      </p:sp>
    </p:spTree>
    <p:extLst>
      <p:ext uri="{BB962C8B-B14F-4D97-AF65-F5344CB8AC3E}">
        <p14:creationId xmlns:p14="http://schemas.microsoft.com/office/powerpoint/2010/main" val="2999361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3216</Words>
  <Application>Microsoft Office PowerPoint</Application>
  <PresentationFormat>Widescreen</PresentationFormat>
  <Paragraphs>320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AI and Ethics</vt:lpstr>
      <vt:lpstr>Human Rights and AI</vt:lpstr>
      <vt:lpstr>Human Rights</vt:lpstr>
      <vt:lpstr>PowerPoint Presentation</vt:lpstr>
      <vt:lpstr>PowerPoint Presentation</vt:lpstr>
      <vt:lpstr>PowerPoint Presentation</vt:lpstr>
      <vt:lpstr>PowerPoint Presentation</vt:lpstr>
      <vt:lpstr>What are human rights?</vt:lpstr>
      <vt:lpstr>PowerPoint Presentation</vt:lpstr>
      <vt:lpstr>PowerPoint Presentation</vt:lpstr>
      <vt:lpstr>Universal Declaration of Human Rights</vt:lpstr>
      <vt:lpstr>PowerPoint Presentation</vt:lpstr>
      <vt:lpstr>PowerPoint Presentation</vt:lpstr>
      <vt:lpstr>Examples of human rights: privacy, security, and inclusion</vt:lpstr>
      <vt:lpstr>PowerPoint Presentation</vt:lpstr>
      <vt:lpstr>PowerPoint Presentation</vt:lpstr>
      <vt:lpstr>General Data Protection Regulation (GDPR)</vt:lpstr>
      <vt:lpstr>PowerPoint Presentation</vt:lpstr>
      <vt:lpstr>GDPR Privacy Rights</vt:lpstr>
      <vt:lpstr>Data Protection Principles in GDPR</vt:lpstr>
      <vt:lpstr>Data Protection Principles in GDPR….</vt:lpstr>
      <vt:lpstr>How to protect privacy: data anonymization methods</vt:lpstr>
      <vt:lpstr>How to protect privacy: data anonymization methods</vt:lpstr>
      <vt:lpstr>PowerPoint Presentation</vt:lpstr>
      <vt:lpstr>PowerPoint Presentation</vt:lpstr>
      <vt:lpstr>Safety and security </vt:lpstr>
      <vt:lpstr>AI as an existential threat</vt:lpstr>
      <vt:lpstr>Safety in AI</vt:lpstr>
      <vt:lpstr>PowerPoint Presentation</vt:lpstr>
      <vt:lpstr>PowerPoint Presentation</vt:lpstr>
      <vt:lpstr>Case: Caged pavements – AI safety and environmental uncertainty</vt:lpstr>
      <vt:lpstr>PowerPoint Presentation</vt:lpstr>
      <vt:lpstr>PowerPoint Presentation</vt:lpstr>
      <vt:lpstr>Producing safety with AI</vt:lpstr>
      <vt:lpstr>PowerPoint Presentation</vt:lpstr>
      <vt:lpstr>PowerPoint Presentation</vt:lpstr>
      <vt:lpstr>A safe and healthy environment: AI and climate change</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Ethics</dc:title>
  <dc:creator>CDAC</dc:creator>
  <cp:lastModifiedBy>CDAC</cp:lastModifiedBy>
  <cp:revision>20</cp:revision>
  <dcterms:created xsi:type="dcterms:W3CDTF">2024-02-23T16:14:53Z</dcterms:created>
  <dcterms:modified xsi:type="dcterms:W3CDTF">2024-02-24T06:29:49Z</dcterms:modified>
</cp:coreProperties>
</file>