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86" r:id="rId2"/>
    <p:sldId id="260" r:id="rId3"/>
    <p:sldId id="278" r:id="rId4"/>
    <p:sldId id="257" r:id="rId5"/>
    <p:sldId id="321" r:id="rId6"/>
    <p:sldId id="326" r:id="rId7"/>
    <p:sldId id="322" r:id="rId8"/>
    <p:sldId id="323" r:id="rId9"/>
    <p:sldId id="324" r:id="rId10"/>
    <p:sldId id="277" r:id="rId11"/>
    <p:sldId id="320" r:id="rId12"/>
    <p:sldId id="328" r:id="rId13"/>
    <p:sldId id="329" r:id="rId14"/>
    <p:sldId id="330" r:id="rId15"/>
    <p:sldId id="331" r:id="rId16"/>
    <p:sldId id="327" r:id="rId1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240" y="6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UTLA" userId="dbbf8e2e331a7c45" providerId="LiveId" clId="{B60CB5F9-D985-4DC4-B2BD-275997077F17}"/>
    <pc:docChg chg="custSel addSld delSld modSld sldOrd">
      <pc:chgData name="RAHUL UTLA" userId="dbbf8e2e331a7c45" providerId="LiveId" clId="{B60CB5F9-D985-4DC4-B2BD-275997077F17}" dt="2025-09-11T12:16:13.880" v="85" actId="1076"/>
      <pc:docMkLst>
        <pc:docMk/>
      </pc:docMkLst>
      <pc:sldChg chg="modSp mod">
        <pc:chgData name="RAHUL UTLA" userId="dbbf8e2e331a7c45" providerId="LiveId" clId="{B60CB5F9-D985-4DC4-B2BD-275997077F17}" dt="2025-09-11T12:10:30.503" v="57" actId="20577"/>
        <pc:sldMkLst>
          <pc:docMk/>
          <pc:sldMk cId="0" sldId="277"/>
        </pc:sldMkLst>
        <pc:spChg chg="mod">
          <ac:chgData name="RAHUL UTLA" userId="dbbf8e2e331a7c45" providerId="LiveId" clId="{B60CB5F9-D985-4DC4-B2BD-275997077F17}" dt="2025-09-11T12:10:30.503" v="57" actId="20577"/>
          <ac:spMkLst>
            <pc:docMk/>
            <pc:sldMk cId="0" sldId="277"/>
            <ac:spMk id="5" creationId="{4422A072-7E3B-BDEF-9B7B-27625990219B}"/>
          </ac:spMkLst>
        </pc:spChg>
      </pc:sldChg>
      <pc:sldChg chg="modSp mod">
        <pc:chgData name="RAHUL UTLA" userId="dbbf8e2e331a7c45" providerId="LiveId" clId="{B60CB5F9-D985-4DC4-B2BD-275997077F17}" dt="2025-09-11T12:08:42.264" v="46" actId="14100"/>
        <pc:sldMkLst>
          <pc:docMk/>
          <pc:sldMk cId="0" sldId="320"/>
        </pc:sldMkLst>
        <pc:spChg chg="mod">
          <ac:chgData name="RAHUL UTLA" userId="dbbf8e2e331a7c45" providerId="LiveId" clId="{B60CB5F9-D985-4DC4-B2BD-275997077F17}" dt="2025-09-11T12:06:54.356" v="27" actId="1076"/>
          <ac:spMkLst>
            <pc:docMk/>
            <pc:sldMk cId="0" sldId="320"/>
            <ac:spMk id="2" creationId="{00000000-0000-0000-0000-000000000000}"/>
          </ac:spMkLst>
        </pc:spChg>
        <pc:spChg chg="mod">
          <ac:chgData name="RAHUL UTLA" userId="dbbf8e2e331a7c45" providerId="LiveId" clId="{B60CB5F9-D985-4DC4-B2BD-275997077F17}" dt="2025-09-11T12:08:42.264" v="46" actId="14100"/>
          <ac:spMkLst>
            <pc:docMk/>
            <pc:sldMk cId="0" sldId="320"/>
            <ac:spMk id="6" creationId="{DEC677EB-3C69-1E22-5FF9-F70E3FD9963F}"/>
          </ac:spMkLst>
        </pc:spChg>
      </pc:sldChg>
      <pc:sldChg chg="addSp delSp modSp new mod">
        <pc:chgData name="RAHUL UTLA" userId="dbbf8e2e331a7c45" providerId="LiveId" clId="{B60CB5F9-D985-4DC4-B2BD-275997077F17}" dt="2025-09-11T12:09:58.338" v="56" actId="113"/>
        <pc:sldMkLst>
          <pc:docMk/>
          <pc:sldMk cId="2798193425" sldId="328"/>
        </pc:sldMkLst>
        <pc:spChg chg="del">
          <ac:chgData name="RAHUL UTLA" userId="dbbf8e2e331a7c45" providerId="LiveId" clId="{B60CB5F9-D985-4DC4-B2BD-275997077F17}" dt="2025-09-11T12:08:54.454" v="47" actId="21"/>
          <ac:spMkLst>
            <pc:docMk/>
            <pc:sldMk cId="2798193425" sldId="328"/>
            <ac:spMk id="2" creationId="{15C71457-7DDA-EE88-5094-602D49DEAB92}"/>
          </ac:spMkLst>
        </pc:spChg>
        <pc:spChg chg="mod">
          <ac:chgData name="RAHUL UTLA" userId="dbbf8e2e331a7c45" providerId="LiveId" clId="{B60CB5F9-D985-4DC4-B2BD-275997077F17}" dt="2025-09-11T12:09:58.338" v="56" actId="113"/>
          <ac:spMkLst>
            <pc:docMk/>
            <pc:sldMk cId="2798193425" sldId="328"/>
            <ac:spMk id="3" creationId="{AFA2F9E9-DE42-DC20-21D1-D9E4BF7515D8}"/>
          </ac:spMkLst>
        </pc:spChg>
        <pc:picChg chg="add mod">
          <ac:chgData name="RAHUL UTLA" userId="dbbf8e2e331a7c45" providerId="LiveId" clId="{B60CB5F9-D985-4DC4-B2BD-275997077F17}" dt="2025-09-11T12:09:08.946" v="49" actId="14100"/>
          <ac:picMkLst>
            <pc:docMk/>
            <pc:sldMk cId="2798193425" sldId="328"/>
            <ac:picMk id="4" creationId="{9FE12D1D-4E76-9A45-ECDD-FEC4118DCB88}"/>
          </ac:picMkLst>
        </pc:picChg>
      </pc:sldChg>
      <pc:sldChg chg="modSp new del mod">
        <pc:chgData name="RAHUL UTLA" userId="dbbf8e2e331a7c45" providerId="LiveId" clId="{B60CB5F9-D985-4DC4-B2BD-275997077F17}" dt="2025-09-11T12:14:20.915" v="61" actId="2696"/>
        <pc:sldMkLst>
          <pc:docMk/>
          <pc:sldMk cId="285924205" sldId="329"/>
        </pc:sldMkLst>
        <pc:spChg chg="mod">
          <ac:chgData name="RAHUL UTLA" userId="dbbf8e2e331a7c45" providerId="LiveId" clId="{B60CB5F9-D985-4DC4-B2BD-275997077F17}" dt="2025-09-11T12:14:05.212" v="60" actId="1076"/>
          <ac:spMkLst>
            <pc:docMk/>
            <pc:sldMk cId="285924205" sldId="329"/>
            <ac:spMk id="2" creationId="{9CE5FBB6-6F5E-060D-19E4-7EDA26888AD6}"/>
          </ac:spMkLst>
        </pc:spChg>
      </pc:sldChg>
      <pc:sldChg chg="addSp modSp new mod ord">
        <pc:chgData name="RAHUL UTLA" userId="dbbf8e2e331a7c45" providerId="LiveId" clId="{B60CB5F9-D985-4DC4-B2BD-275997077F17}" dt="2025-09-11T12:15:21.589" v="75" actId="1076"/>
        <pc:sldMkLst>
          <pc:docMk/>
          <pc:sldMk cId="3500572488" sldId="329"/>
        </pc:sldMkLst>
        <pc:picChg chg="add mod">
          <ac:chgData name="RAHUL UTLA" userId="dbbf8e2e331a7c45" providerId="LiveId" clId="{B60CB5F9-D985-4DC4-B2BD-275997077F17}" dt="2025-09-11T12:14:45.566" v="69"/>
          <ac:picMkLst>
            <pc:docMk/>
            <pc:sldMk cId="3500572488" sldId="329"/>
            <ac:picMk id="2" creationId="{59E28060-F30D-5BA5-ACB5-87499D0DFAF2}"/>
          </ac:picMkLst>
        </pc:picChg>
        <pc:picChg chg="add mod">
          <ac:chgData name="RAHUL UTLA" userId="dbbf8e2e331a7c45" providerId="LiveId" clId="{B60CB5F9-D985-4DC4-B2BD-275997077F17}" dt="2025-09-11T12:15:21.589" v="75" actId="1076"/>
          <ac:picMkLst>
            <pc:docMk/>
            <pc:sldMk cId="3500572488" sldId="329"/>
            <ac:picMk id="4" creationId="{32A2CC84-A893-D358-216F-5C9029A4BB66}"/>
          </ac:picMkLst>
        </pc:picChg>
      </pc:sldChg>
      <pc:sldChg chg="new del">
        <pc:chgData name="RAHUL UTLA" userId="dbbf8e2e331a7c45" providerId="LiveId" clId="{B60CB5F9-D985-4DC4-B2BD-275997077F17}" dt="2025-09-11T12:14:24.106" v="62" actId="2696"/>
        <pc:sldMkLst>
          <pc:docMk/>
          <pc:sldMk cId="136790099" sldId="330"/>
        </pc:sldMkLst>
      </pc:sldChg>
      <pc:sldChg chg="addSp modSp new mod ord">
        <pc:chgData name="RAHUL UTLA" userId="dbbf8e2e331a7c45" providerId="LiveId" clId="{B60CB5F9-D985-4DC4-B2BD-275997077F17}" dt="2025-09-11T12:15:40.961" v="78" actId="1076"/>
        <pc:sldMkLst>
          <pc:docMk/>
          <pc:sldMk cId="2955008941" sldId="330"/>
        </pc:sldMkLst>
        <pc:picChg chg="add mod">
          <ac:chgData name="RAHUL UTLA" userId="dbbf8e2e331a7c45" providerId="LiveId" clId="{B60CB5F9-D985-4DC4-B2BD-275997077F17}" dt="2025-09-11T12:14:48.493" v="70"/>
          <ac:picMkLst>
            <pc:docMk/>
            <pc:sldMk cId="2955008941" sldId="330"/>
            <ac:picMk id="2" creationId="{0556B79D-DA13-8E17-29B2-BF889EC73768}"/>
          </ac:picMkLst>
        </pc:picChg>
        <pc:picChg chg="add mod">
          <ac:chgData name="RAHUL UTLA" userId="dbbf8e2e331a7c45" providerId="LiveId" clId="{B60CB5F9-D985-4DC4-B2BD-275997077F17}" dt="2025-09-11T12:15:40.961" v="78" actId="1076"/>
          <ac:picMkLst>
            <pc:docMk/>
            <pc:sldMk cId="2955008941" sldId="330"/>
            <ac:picMk id="4" creationId="{3BF7DC5D-05B6-ABFA-F77C-87D44B54979B}"/>
          </ac:picMkLst>
        </pc:picChg>
      </pc:sldChg>
      <pc:sldChg chg="addSp modSp new mod">
        <pc:chgData name="RAHUL UTLA" userId="dbbf8e2e331a7c45" providerId="LiveId" clId="{B60CB5F9-D985-4DC4-B2BD-275997077F17}" dt="2025-09-11T12:16:13.880" v="85" actId="1076"/>
        <pc:sldMkLst>
          <pc:docMk/>
          <pc:sldMk cId="2533600787" sldId="331"/>
        </pc:sldMkLst>
        <pc:picChg chg="add mod">
          <ac:chgData name="RAHUL UTLA" userId="dbbf8e2e331a7c45" providerId="LiveId" clId="{B60CB5F9-D985-4DC4-B2BD-275997077F17}" dt="2025-09-11T12:15:54.443" v="80"/>
          <ac:picMkLst>
            <pc:docMk/>
            <pc:sldMk cId="2533600787" sldId="331"/>
            <ac:picMk id="2" creationId="{9F0D5199-5AC0-7FFD-BE99-959588097976}"/>
          </ac:picMkLst>
        </pc:picChg>
        <pc:picChg chg="add mod">
          <ac:chgData name="RAHUL UTLA" userId="dbbf8e2e331a7c45" providerId="LiveId" clId="{B60CB5F9-D985-4DC4-B2BD-275997077F17}" dt="2025-09-11T12:16:13.880" v="85" actId="1076"/>
          <ac:picMkLst>
            <pc:docMk/>
            <pc:sldMk cId="2533600787" sldId="331"/>
            <ac:picMk id="4" creationId="{562E1C80-89EF-347B-7644-8A1ACD9C3FD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630578FE-A624-4D92-B093-82C1BFA47D1F}" type="datetimeFigureOut">
              <a:rPr lang="en-US" smtClean="0"/>
              <a:pPr/>
              <a:t>9/11/2025</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F382A2A7-8E58-4AA3-854C-AFDBFBEC253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9/11/2025</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www.klh.edu.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9035" y="120606"/>
            <a:ext cx="7772400" cy="1201361"/>
          </a:xfrm>
        </p:spPr>
        <p:txBody>
          <a:bodyPr>
            <a:normAutofit fontScale="90000"/>
          </a:bodyPr>
          <a:lstStyle/>
          <a:p>
            <a:pPr>
              <a:defRPr/>
            </a:pPr>
            <a:br>
              <a:rPr lang="en-US" sz="1800" b="0" dirty="0">
                <a:solidFill>
                  <a:schemeClr val="tx1"/>
                </a:solidFill>
                <a:latin typeface="Times New Roman" pitchFamily="18" charset="0"/>
                <a:cs typeface="Times New Roman" pitchFamily="18" charset="0"/>
              </a:rPr>
            </a:br>
            <a:r>
              <a:rPr lang="en-US" sz="2200" b="0" dirty="0">
                <a:solidFill>
                  <a:schemeClr val="tx1"/>
                </a:solidFill>
                <a:latin typeface="Times New Roman" pitchFamily="18" charset="0"/>
                <a:cs typeface="Times New Roman" pitchFamily="18" charset="0"/>
              </a:rPr>
              <a:t>A</a:t>
            </a:r>
            <a:br>
              <a:rPr lang="en-US" sz="1800" b="0" dirty="0">
                <a:solidFill>
                  <a:schemeClr val="tx1"/>
                </a:solidFill>
                <a:latin typeface="Times New Roman" pitchFamily="18" charset="0"/>
                <a:cs typeface="Times New Roman" pitchFamily="18" charset="0"/>
              </a:rPr>
            </a:br>
            <a:r>
              <a:rPr lang="en-US" sz="3600" b="1" dirty="0">
                <a:solidFill>
                  <a:srgbClr val="FF0000"/>
                </a:solidFill>
                <a:latin typeface="Times New Roman" pitchFamily="18" charset="0"/>
                <a:cs typeface="Times New Roman" pitchFamily="18" charset="0"/>
              </a:rPr>
              <a:t>Project Review Meeting  </a:t>
            </a:r>
            <a:br>
              <a:rPr lang="en-US" sz="2200" dirty="0">
                <a:latin typeface="Times New Roman" pitchFamily="18" charset="0"/>
                <a:cs typeface="Times New Roman" pitchFamily="18" charset="0"/>
              </a:rPr>
            </a:br>
            <a:r>
              <a:rPr lang="en-US" sz="2200" b="0" dirty="0">
                <a:solidFill>
                  <a:schemeClr val="tx1"/>
                </a:solidFill>
                <a:latin typeface="Times New Roman" pitchFamily="18" charset="0"/>
                <a:cs typeface="Times New Roman" pitchFamily="18" charset="0"/>
              </a:rPr>
              <a:t> on</a:t>
            </a:r>
            <a:br>
              <a:rPr lang="en-US" sz="2200" dirty="0">
                <a:latin typeface="Times New Roman" pitchFamily="18" charset="0"/>
                <a:cs typeface="Times New Roman" pitchFamily="18" charset="0"/>
              </a:rPr>
            </a:br>
            <a:r>
              <a:rPr lang="en-US" sz="3200" dirty="0">
                <a:latin typeface="Times New Roman" pitchFamily="18" charset="0"/>
                <a:cs typeface="Times New Roman" pitchFamily="18" charset="0"/>
              </a:rPr>
              <a:t> </a:t>
            </a:r>
            <a:r>
              <a:rPr lang="en-US" sz="2200" dirty="0">
                <a:latin typeface="Times New Roman" pitchFamily="18" charset="0"/>
                <a:cs typeface="Times New Roman" pitchFamily="18" charset="0"/>
              </a:rPr>
              <a:t>A Multi-Dimensional Music Discovery Platform Incorporating Personality, Location, Temporal Context, and Immersive Visualization</a:t>
            </a:r>
            <a:endParaRPr lang="en-US" sz="2200" b="1" dirty="0">
              <a:latin typeface="Times New Roman" pitchFamily="18" charset="0"/>
              <a:cs typeface="Times New Roman" pitchFamily="18" charset="0"/>
            </a:endParaRPr>
          </a:p>
        </p:txBody>
      </p:sp>
      <p:sp>
        <p:nvSpPr>
          <p:cNvPr id="3" name="Subtitle 2"/>
          <p:cNvSpPr>
            <a:spLocks noGrp="1"/>
          </p:cNvSpPr>
          <p:nvPr>
            <p:ph type="subTitle" idx="1"/>
          </p:nvPr>
        </p:nvSpPr>
        <p:spPr>
          <a:xfrm>
            <a:off x="356135" y="1524000"/>
            <a:ext cx="8458200" cy="2895600"/>
          </a:xfrm>
        </p:spPr>
        <p:txBody>
          <a:bodyPr>
            <a:normAutofit fontScale="40000" lnSpcReduction="20000"/>
          </a:bodyPr>
          <a:lstStyle/>
          <a:p>
            <a:pPr marR="0" algn="ctr" eaLnBrk="1" hangingPunct="1">
              <a:lnSpc>
                <a:spcPct val="80000"/>
              </a:lnSpc>
              <a:defRPr/>
            </a:pPr>
            <a:endParaRPr lang="en-US" sz="2000" dirty="0">
              <a:solidFill>
                <a:srgbClr val="0D0D0D"/>
              </a:solidFill>
              <a:latin typeface="Times New Roman" pitchFamily="18" charset="0"/>
              <a:cs typeface="Times New Roman" pitchFamily="18" charset="0"/>
            </a:endParaRPr>
          </a:p>
          <a:p>
            <a:pPr marR="0" algn="ctr" eaLnBrk="1" hangingPunct="1">
              <a:lnSpc>
                <a:spcPct val="80000"/>
              </a:lnSpc>
              <a:defRPr/>
            </a:pPr>
            <a:endParaRPr lang="en-US" sz="2600" b="1" dirty="0">
              <a:solidFill>
                <a:srgbClr val="00B0F0"/>
              </a:solidFill>
              <a:latin typeface="Times New Roman" pitchFamily="18" charset="0"/>
              <a:cs typeface="Times New Roman" pitchFamily="18" charset="0"/>
            </a:endParaRPr>
          </a:p>
          <a:p>
            <a:pPr marR="0" algn="ctr" eaLnBrk="1" hangingPunct="1">
              <a:lnSpc>
                <a:spcPct val="80000"/>
              </a:lnSpc>
              <a:defRPr/>
            </a:pPr>
            <a:r>
              <a:rPr lang="en-US" sz="2600" b="1" dirty="0">
                <a:solidFill>
                  <a:srgbClr val="00B0F0"/>
                </a:solidFill>
                <a:latin typeface="Times New Roman" pitchFamily="18" charset="0"/>
                <a:cs typeface="Times New Roman" pitchFamily="18" charset="0"/>
              </a:rPr>
              <a:t>By</a:t>
            </a:r>
          </a:p>
          <a:p>
            <a:pPr marR="0" algn="ctr" eaLnBrk="1" hangingPunct="1">
              <a:lnSpc>
                <a:spcPct val="80000"/>
              </a:lnSpc>
              <a:defRPr/>
            </a:pPr>
            <a:endParaRPr lang="en-US" sz="2600" b="1" dirty="0">
              <a:solidFill>
                <a:srgbClr val="00B0F0"/>
              </a:solidFill>
              <a:latin typeface="Times New Roman" pitchFamily="18" charset="0"/>
              <a:cs typeface="Times New Roman" pitchFamily="18" charset="0"/>
            </a:endParaRPr>
          </a:p>
          <a:p>
            <a:pPr marR="0" algn="ctr" eaLnBrk="1" hangingPunct="1">
              <a:lnSpc>
                <a:spcPct val="80000"/>
              </a:lnSpc>
              <a:defRPr/>
            </a:pPr>
            <a:r>
              <a:rPr lang="en-US" sz="3300" dirty="0">
                <a:solidFill>
                  <a:srgbClr val="0D0D0D"/>
                </a:solidFill>
                <a:latin typeface="Times New Roman" pitchFamily="18" charset="0"/>
                <a:cs typeface="Times New Roman" pitchFamily="18" charset="0"/>
              </a:rPr>
              <a:t>       SHANTAN - 2420030620</a:t>
            </a:r>
          </a:p>
          <a:p>
            <a:pPr marR="0" algn="ctr" eaLnBrk="1" hangingPunct="1">
              <a:lnSpc>
                <a:spcPct val="80000"/>
              </a:lnSpc>
              <a:defRPr/>
            </a:pPr>
            <a:r>
              <a:rPr lang="en-US" sz="3300" dirty="0">
                <a:solidFill>
                  <a:srgbClr val="0D0D0D"/>
                </a:solidFill>
                <a:latin typeface="Times New Roman" pitchFamily="18" charset="0"/>
                <a:cs typeface="Times New Roman" pitchFamily="18" charset="0"/>
              </a:rPr>
              <a:t>       U. RAHUL -  2420080025</a:t>
            </a:r>
          </a:p>
          <a:p>
            <a:pPr marR="0" algn="ctr" eaLnBrk="1" hangingPunct="1">
              <a:lnSpc>
                <a:spcPct val="80000"/>
              </a:lnSpc>
              <a:defRPr/>
            </a:pPr>
            <a:r>
              <a:rPr lang="en-US" sz="3300" dirty="0">
                <a:solidFill>
                  <a:srgbClr val="0D0D0D"/>
                </a:solidFill>
                <a:latin typeface="Times New Roman" pitchFamily="18" charset="0"/>
                <a:cs typeface="Times New Roman" pitchFamily="18" charset="0"/>
              </a:rPr>
              <a:t>       SRIRAM -   2420030676</a:t>
            </a:r>
            <a:endParaRPr lang="en-US" sz="3600" b="1" dirty="0">
              <a:solidFill>
                <a:srgbClr val="00B0F0"/>
              </a:solidFill>
              <a:latin typeface="Times New Roman" pitchFamily="18" charset="0"/>
              <a:cs typeface="Times New Roman" pitchFamily="18" charset="0"/>
            </a:endParaRPr>
          </a:p>
          <a:p>
            <a:pPr>
              <a:lnSpc>
                <a:spcPct val="80000"/>
              </a:lnSpc>
              <a:defRPr/>
            </a:pPr>
            <a:r>
              <a:rPr lang="en-US" sz="3600" b="1" dirty="0">
                <a:solidFill>
                  <a:srgbClr val="00B0F0"/>
                </a:solidFill>
                <a:latin typeface="Times New Roman" pitchFamily="18" charset="0"/>
                <a:cs typeface="Times New Roman" pitchFamily="18" charset="0"/>
              </a:rPr>
              <a:t>Team Number: 1</a:t>
            </a:r>
          </a:p>
          <a:p>
            <a:pPr marR="0" algn="ctr" eaLnBrk="1" hangingPunct="1">
              <a:lnSpc>
                <a:spcPct val="80000"/>
              </a:lnSpc>
              <a:defRPr/>
            </a:pPr>
            <a:endParaRPr lang="en-US" sz="3300" dirty="0">
              <a:solidFill>
                <a:srgbClr val="0D0D0D"/>
              </a:solidFill>
              <a:latin typeface="Times New Roman" pitchFamily="18" charset="0"/>
              <a:cs typeface="Times New Roman" pitchFamily="18" charset="0"/>
            </a:endParaRPr>
          </a:p>
          <a:p>
            <a:pPr marR="0" algn="ctr" eaLnBrk="1" hangingPunct="1">
              <a:lnSpc>
                <a:spcPct val="80000"/>
              </a:lnSpc>
              <a:defRPr/>
            </a:pPr>
            <a:endParaRPr lang="en-US" sz="1300" b="1" dirty="0">
              <a:solidFill>
                <a:srgbClr val="FF0000"/>
              </a:solidFill>
              <a:latin typeface="Times New Roman" pitchFamily="18" charset="0"/>
              <a:cs typeface="Times New Roman" pitchFamily="18" charset="0"/>
            </a:endParaRPr>
          </a:p>
          <a:p>
            <a:pPr marR="0" algn="ctr" eaLnBrk="1" hangingPunct="1">
              <a:lnSpc>
                <a:spcPct val="80000"/>
              </a:lnSpc>
              <a:defRPr/>
            </a:pPr>
            <a:r>
              <a:rPr lang="en-GB" sz="3300" b="1" i="1" dirty="0">
                <a:solidFill>
                  <a:srgbClr val="FF0000"/>
                </a:solidFill>
                <a:effectLst/>
                <a:latin typeface="Times New Roman" panose="02020603050405020304" pitchFamily="18" charset="0"/>
                <a:ea typeface="Times New Roman" panose="02020603050405020304" pitchFamily="18" charset="0"/>
              </a:rPr>
              <a:t>Under the guidance of </a:t>
            </a:r>
          </a:p>
          <a:p>
            <a:pPr marR="0" algn="ctr" eaLnBrk="1" hangingPunct="1">
              <a:lnSpc>
                <a:spcPct val="80000"/>
              </a:lnSpc>
              <a:defRPr/>
            </a:pPr>
            <a:endParaRPr lang="en-US" sz="2400" dirty="0">
              <a:solidFill>
                <a:srgbClr val="0D0D0D"/>
              </a:solidFill>
              <a:latin typeface="Times New Roman" pitchFamily="18" charset="0"/>
              <a:cs typeface="Times New Roman" pitchFamily="18" charset="0"/>
            </a:endParaRPr>
          </a:p>
          <a:p>
            <a:pPr marR="0" algn="ctr" eaLnBrk="1" hangingPunct="1">
              <a:lnSpc>
                <a:spcPct val="80000"/>
              </a:lnSpc>
              <a:defRPr/>
            </a:pPr>
            <a:r>
              <a:rPr lang="en-US" sz="4500" b="1" dirty="0">
                <a:solidFill>
                  <a:srgbClr val="C00000"/>
                </a:solidFill>
                <a:latin typeface="Times New Roman" pitchFamily="18" charset="0"/>
                <a:cs typeface="Times New Roman" pitchFamily="18" charset="0"/>
              </a:rPr>
              <a:t>Dr. Y. </a:t>
            </a:r>
            <a:r>
              <a:rPr lang="en-US" sz="4500" b="1" dirty="0" err="1">
                <a:solidFill>
                  <a:srgbClr val="C00000"/>
                </a:solidFill>
                <a:latin typeface="Times New Roman" pitchFamily="18" charset="0"/>
                <a:cs typeface="Times New Roman" pitchFamily="18" charset="0"/>
              </a:rPr>
              <a:t>Subbarayudu</a:t>
            </a:r>
            <a:endParaRPr lang="en-US" sz="4500" b="1" dirty="0">
              <a:solidFill>
                <a:srgbClr val="C00000"/>
              </a:solidFill>
              <a:latin typeface="Times New Roman" pitchFamily="18" charset="0"/>
              <a:cs typeface="Times New Roman" pitchFamily="18" charset="0"/>
            </a:endParaRPr>
          </a:p>
          <a:p>
            <a:pPr marR="0" algn="ctr" eaLnBrk="1" hangingPunct="1">
              <a:lnSpc>
                <a:spcPct val="80000"/>
              </a:lnSpc>
              <a:defRPr/>
            </a:pPr>
            <a:r>
              <a:rPr lang="en-US" sz="4500" b="1" dirty="0">
                <a:solidFill>
                  <a:srgbClr val="C00000"/>
                </a:solidFill>
                <a:latin typeface="Times New Roman" pitchFamily="18" charset="0"/>
                <a:cs typeface="Times New Roman" pitchFamily="18" charset="0"/>
              </a:rPr>
              <a:t>Assistant Professor </a:t>
            </a:r>
          </a:p>
          <a:p>
            <a:pPr marR="0" algn="ctr" eaLnBrk="1" hangingPunct="1">
              <a:lnSpc>
                <a:spcPct val="80000"/>
              </a:lnSpc>
              <a:defRPr/>
            </a:pPr>
            <a:endParaRPr lang="en-US" sz="2400" b="1" dirty="0">
              <a:solidFill>
                <a:srgbClr val="0070C0"/>
              </a:solidFill>
              <a:latin typeface="Times New Roman" pitchFamily="18" charset="0"/>
              <a:cs typeface="Times New Roman" pitchFamily="18" charset="0"/>
            </a:endParaRPr>
          </a:p>
          <a:p>
            <a:pPr marR="0" algn="ctr" eaLnBrk="1" hangingPunct="1">
              <a:lnSpc>
                <a:spcPct val="80000"/>
              </a:lnSpc>
              <a:defRPr/>
            </a:pPr>
            <a:r>
              <a:rPr lang="en-US" sz="4400" b="1" dirty="0">
                <a:solidFill>
                  <a:srgbClr val="0070C0"/>
                </a:solidFill>
                <a:latin typeface="Times New Roman" pitchFamily="18" charset="0"/>
                <a:cs typeface="Times New Roman" pitchFamily="18" charset="0"/>
              </a:rPr>
              <a:t>Department of Computer Science and Engineering</a:t>
            </a:r>
          </a:p>
          <a:p>
            <a:pPr marR="0" eaLnBrk="1" hangingPunct="1">
              <a:lnSpc>
                <a:spcPct val="80000"/>
              </a:lnSpc>
              <a:defRPr/>
            </a:pPr>
            <a:r>
              <a:rPr lang="en-US" sz="2400" b="1" dirty="0">
                <a:solidFill>
                  <a:srgbClr val="0D0D0D"/>
                </a:solidFill>
                <a:latin typeface="Times New Roman" pitchFamily="18" charset="0"/>
                <a:cs typeface="Times New Roman" pitchFamily="18" charset="0"/>
              </a:rPr>
              <a:t>                                                </a:t>
            </a:r>
            <a:r>
              <a:rPr lang="en-US" sz="2400" dirty="0">
                <a:solidFill>
                  <a:srgbClr val="0D0D0D"/>
                </a:solidFill>
                <a:latin typeface="Times New Roman" pitchFamily="18" charset="0"/>
                <a:cs typeface="Times New Roman" pitchFamily="18" charset="0"/>
              </a:rPr>
              <a:t>                                                                          </a:t>
            </a:r>
          </a:p>
        </p:txBody>
      </p:sp>
      <p:sp>
        <p:nvSpPr>
          <p:cNvPr id="13" name="TextBox 12">
            <a:extLst>
              <a:ext uri="{FF2B5EF4-FFF2-40B4-BE49-F238E27FC236}">
                <a16:creationId xmlns:a16="http://schemas.microsoft.com/office/drawing/2014/main" id="{BF7BED8D-5B4C-C6AD-A1A2-3B730E16187D}"/>
              </a:ext>
            </a:extLst>
          </p:cNvPr>
          <p:cNvSpPr txBox="1"/>
          <p:nvPr/>
        </p:nvSpPr>
        <p:spPr>
          <a:xfrm>
            <a:off x="373781" y="5410200"/>
            <a:ext cx="9144000" cy="1365695"/>
          </a:xfrm>
          <a:prstGeom prst="rect">
            <a:avLst/>
          </a:prstGeom>
          <a:noFill/>
        </p:spPr>
        <p:txBody>
          <a:bodyPr wrap="square">
            <a:spAutoFit/>
          </a:bodyPr>
          <a:lstStyle/>
          <a:p>
            <a:pPr marL="0" marR="0" algn="ctr">
              <a:lnSpc>
                <a:spcPct val="107000"/>
              </a:lnSpc>
              <a:spcBef>
                <a:spcPts val="1555"/>
              </a:spcBef>
              <a:spcAft>
                <a:spcPts val="800"/>
              </a:spcAft>
            </a:pPr>
            <a:r>
              <a:rPr lang="en-GB" sz="2800" b="1" kern="100" dirty="0">
                <a:effectLst/>
                <a:latin typeface="Times New Roman" panose="02020603050405020304" pitchFamily="18" charset="0"/>
                <a:ea typeface="Times New Roman" panose="02020603050405020304" pitchFamily="18" charset="0"/>
                <a:cs typeface="Times New Roman" panose="02020603050405020304" pitchFamily="18" charset="0"/>
              </a:rPr>
              <a:t>Koneru </a:t>
            </a:r>
            <a:r>
              <a:rPr lang="en-GB" sz="2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Lakshmaiah</a:t>
            </a:r>
            <a:r>
              <a:rPr lang="en-GB" sz="2800" b="1" kern="100" dirty="0">
                <a:effectLst/>
                <a:latin typeface="Times New Roman" panose="02020603050405020304" pitchFamily="18" charset="0"/>
                <a:ea typeface="Times New Roman" panose="02020603050405020304" pitchFamily="18" charset="0"/>
                <a:cs typeface="Times New Roman" panose="02020603050405020304" pitchFamily="18" charset="0"/>
              </a:rPr>
              <a:t> Education Foundation</a:t>
            </a:r>
            <a:br>
              <a:rPr lang="en-GB" b="1" kern="1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GB" b="1" kern="100" dirty="0">
                <a:effectLst/>
                <a:latin typeface="Times New Roman" panose="02020603050405020304" pitchFamily="18" charset="0"/>
                <a:ea typeface="Times New Roman" panose="02020603050405020304" pitchFamily="18" charset="0"/>
                <a:cs typeface="Times New Roman" panose="02020603050405020304" pitchFamily="18" charset="0"/>
              </a:rPr>
              <a:t>(Deemed to be University </a:t>
            </a:r>
            <a:r>
              <a:rPr lang="en-GB" b="1" kern="100" dirty="0" err="1">
                <a:effectLst/>
                <a:latin typeface="Times New Roman" panose="02020603050405020304" pitchFamily="18" charset="0"/>
                <a:ea typeface="Times New Roman" panose="02020603050405020304" pitchFamily="18" charset="0"/>
                <a:cs typeface="Times New Roman" panose="02020603050405020304" pitchFamily="18" charset="0"/>
              </a:rPr>
              <a:t>estd</a:t>
            </a:r>
            <a:r>
              <a:rPr lang="en-GB" b="1" kern="100" dirty="0">
                <a:effectLst/>
                <a:latin typeface="Times New Roman" panose="02020603050405020304" pitchFamily="18" charset="0"/>
                <a:ea typeface="Times New Roman" panose="02020603050405020304" pitchFamily="18" charset="0"/>
                <a:cs typeface="Times New Roman" panose="02020603050405020304" pitchFamily="18" charset="0"/>
              </a:rPr>
              <a:t>. u/s. 3 of the UGC Act, 1956)</a:t>
            </a:r>
            <a:br>
              <a:rPr lang="en-GB" b="1" kern="1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GB" sz="1600" b="1" kern="100" dirty="0">
                <a:effectLst/>
                <a:latin typeface="Times New Roman" panose="02020603050405020304" pitchFamily="18" charset="0"/>
                <a:ea typeface="Times New Roman" panose="02020603050405020304" pitchFamily="18" charset="0"/>
                <a:cs typeface="Times New Roman" panose="02020603050405020304" pitchFamily="18" charset="0"/>
              </a:rPr>
              <a:t>Off-Campus: </a:t>
            </a:r>
            <a:r>
              <a:rPr lang="en-GB" sz="16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Bachupally-Gandimaisamma</a:t>
            </a:r>
            <a:r>
              <a:rPr lang="en-GB" sz="1600" b="1" kern="100" dirty="0">
                <a:effectLst/>
                <a:latin typeface="Times New Roman" panose="02020603050405020304" pitchFamily="18" charset="0"/>
                <a:ea typeface="Times New Roman" panose="02020603050405020304" pitchFamily="18" charset="0"/>
                <a:cs typeface="Times New Roman" panose="02020603050405020304" pitchFamily="18" charset="0"/>
              </a:rPr>
              <a:t> Road, </a:t>
            </a:r>
            <a:r>
              <a:rPr lang="en-GB" sz="16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Bowrampet</a:t>
            </a:r>
            <a:r>
              <a:rPr lang="en-GB" sz="1600" b="1" kern="100" dirty="0">
                <a:effectLst/>
                <a:latin typeface="Times New Roman" panose="02020603050405020304" pitchFamily="18" charset="0"/>
                <a:ea typeface="Times New Roman" panose="02020603050405020304" pitchFamily="18" charset="0"/>
                <a:cs typeface="Times New Roman" panose="02020603050405020304" pitchFamily="18" charset="0"/>
              </a:rPr>
              <a:t>, Hyderabad, Telangana - 500 043.</a:t>
            </a:r>
            <a:br>
              <a:rPr lang="en-GB" sz="1600" b="1" kern="1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GB" sz="1600" b="1" kern="100" dirty="0">
                <a:effectLst/>
                <a:latin typeface="Times New Roman" panose="02020603050405020304" pitchFamily="18" charset="0"/>
                <a:ea typeface="Times New Roman" panose="02020603050405020304" pitchFamily="18" charset="0"/>
                <a:cs typeface="Times New Roman" panose="02020603050405020304" pitchFamily="18" charset="0"/>
              </a:rPr>
              <a:t>Phone No: 7815926816, </a:t>
            </a:r>
            <a:r>
              <a:rPr lang="en-GB" sz="1600" b="1" u="sng" kern="10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www.klh.edu.in</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A2923E41-97D0-4F6C-49B5-B2194BF28C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4157153"/>
            <a:ext cx="2499986" cy="125304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7696200" cy="685800"/>
          </a:xfrm>
        </p:spPr>
        <p:txBody>
          <a:bodyPr>
            <a:normAutofit/>
          </a:bodyPr>
          <a:lstStyle/>
          <a:p>
            <a:r>
              <a:rPr lang="en-US" sz="2800" b="1" dirty="0">
                <a:solidFill>
                  <a:srgbClr val="0070C0"/>
                </a:solidFill>
                <a:latin typeface="Times New Roman" pitchFamily="18" charset="0"/>
                <a:cs typeface="Times New Roman" pitchFamily="18" charset="0"/>
              </a:rPr>
              <a:t>Conclusion and Future Scope</a:t>
            </a:r>
            <a:endParaRPr lang="en-IN" sz="2800" b="1" dirty="0">
              <a:solidFill>
                <a:srgbClr val="0070C0"/>
              </a:solidFill>
              <a:latin typeface="Times New Roman" pitchFamily="18" charset="0"/>
              <a:cs typeface="Times New Roman" pitchFamily="18" charset="0"/>
            </a:endParaRPr>
          </a:p>
        </p:txBody>
      </p:sp>
      <p:sp>
        <p:nvSpPr>
          <p:cNvPr id="5" name="Content Placeholder 4">
            <a:extLst>
              <a:ext uri="{FF2B5EF4-FFF2-40B4-BE49-F238E27FC236}">
                <a16:creationId xmlns:a16="http://schemas.microsoft.com/office/drawing/2014/main" id="{4422A072-7E3B-BDEF-9B7B-27625990219B}"/>
              </a:ext>
            </a:extLst>
          </p:cNvPr>
          <p:cNvSpPr>
            <a:spLocks noGrp="1"/>
          </p:cNvSpPr>
          <p:nvPr>
            <p:ph idx="1"/>
          </p:nvPr>
        </p:nvSpPr>
        <p:spPr>
          <a:xfrm>
            <a:off x="457200" y="1050925"/>
            <a:ext cx="8229600" cy="5075239"/>
          </a:xfrm>
        </p:spPr>
        <p:txBody>
          <a:bodyPr/>
          <a:lstStyle/>
          <a:p>
            <a:pPr marL="0" indent="0">
              <a:buNone/>
            </a:pPr>
            <a:r>
              <a:rPr lang="en-US" sz="2000" dirty="0"/>
              <a:t>This project successfully combines design innovation with intelligent recommendations, creating a music player that is both functional and engaging. The reflective background, smart playlist generation, and modular structure highlight the potential of web technologies in delivering immersive digital experiences.</a:t>
            </a:r>
            <a:endParaRPr lang="en-US" dirty="0"/>
          </a:p>
        </p:txBody>
      </p:sp>
      <p:pic>
        <p:nvPicPr>
          <p:cNvPr id="3" name="Picture 2">
            <a:extLst>
              <a:ext uri="{FF2B5EF4-FFF2-40B4-BE49-F238E27FC236}">
                <a16:creationId xmlns:a16="http://schemas.microsoft.com/office/drawing/2014/main" id="{2F884086-DCA6-09DA-2ED3-B35984EF31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92075"/>
            <a:ext cx="1295400" cy="63976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198" y="-152400"/>
            <a:ext cx="8229600" cy="1143000"/>
          </a:xfrm>
        </p:spPr>
        <p:txBody>
          <a:bodyPr>
            <a:normAutofit/>
          </a:bodyPr>
          <a:lstStyle/>
          <a:p>
            <a:r>
              <a:rPr lang="en-US" sz="2800" b="1" dirty="0">
                <a:solidFill>
                  <a:srgbClr val="0070C0"/>
                </a:solidFill>
                <a:latin typeface="Times New Roman" panose="02020603050405020304" pitchFamily="18" charset="0"/>
                <a:cs typeface="Times New Roman" panose="02020603050405020304" pitchFamily="18" charset="0"/>
              </a:rPr>
              <a:t>References </a:t>
            </a:r>
          </a:p>
        </p:txBody>
      </p:sp>
      <p:sp>
        <p:nvSpPr>
          <p:cNvPr id="6" name="Content Placeholder 5">
            <a:extLst>
              <a:ext uri="{FF2B5EF4-FFF2-40B4-BE49-F238E27FC236}">
                <a16:creationId xmlns:a16="http://schemas.microsoft.com/office/drawing/2014/main" id="{DEC677EB-3C69-1E22-5FF9-F70E3FD9963F}"/>
              </a:ext>
            </a:extLst>
          </p:cNvPr>
          <p:cNvSpPr>
            <a:spLocks noGrp="1"/>
          </p:cNvSpPr>
          <p:nvPr>
            <p:ph idx="1"/>
          </p:nvPr>
        </p:nvSpPr>
        <p:spPr>
          <a:xfrm>
            <a:off x="381000" y="898525"/>
            <a:ext cx="8316798" cy="5959475"/>
          </a:xfrm>
        </p:spPr>
        <p:txBody>
          <a:bodyPr>
            <a:noAutofit/>
          </a:bodyPr>
          <a:lstStyle/>
          <a:p>
            <a:pPr marL="0" indent="0">
              <a:buNone/>
            </a:pPr>
            <a:r>
              <a:rPr lang="en-IN" sz="1250" b="1" dirty="0"/>
              <a:t>The Vibe Mixer </a:t>
            </a:r>
            <a:r>
              <a:rPr lang="en-IN" sz="1250" dirty="0"/>
              <a:t>✨ </a:t>
            </a:r>
            <a:r>
              <a:rPr lang="en-IN" sz="1250" b="1" dirty="0"/>
              <a:t>– Smart Music Recommendation Engine</a:t>
            </a:r>
          </a:p>
          <a:p>
            <a:pPr marL="0" indent="0">
              <a:buNone/>
            </a:pPr>
            <a:endParaRPr lang="en-IN" sz="1250" dirty="0"/>
          </a:p>
          <a:p>
            <a:pPr marL="0" indent="0">
              <a:buNone/>
            </a:pPr>
            <a:r>
              <a:rPr lang="en-IN" sz="1250" b="1" dirty="0"/>
              <a:t>Overview:</a:t>
            </a:r>
          </a:p>
          <a:p>
            <a:pPr marL="0" indent="0">
              <a:buNone/>
            </a:pPr>
            <a:r>
              <a:rPr lang="en-IN" sz="1250" dirty="0"/>
              <a:t>The Vibe Mixer is an intelligent recommendation feature that allows users to craft personalized playlists by selecting moods, adjusting music attributes, and adding contextual hints. Unlike static playlists, it gives the user direct control over how their listening experience should feel.</a:t>
            </a:r>
          </a:p>
          <a:p>
            <a:pPr marL="0" indent="0">
              <a:buNone/>
            </a:pPr>
            <a:endParaRPr lang="en-IN" sz="1250" dirty="0"/>
          </a:p>
          <a:p>
            <a:pPr marL="0" indent="0">
              <a:buNone/>
            </a:pPr>
            <a:r>
              <a:rPr lang="en-IN" sz="1250" b="1" dirty="0"/>
              <a:t>How It Works:</a:t>
            </a:r>
          </a:p>
          <a:p>
            <a:pPr marL="0" indent="0">
              <a:buNone/>
            </a:pPr>
            <a:endParaRPr lang="en-IN" sz="1250" dirty="0"/>
          </a:p>
          <a:p>
            <a:pPr marL="0" indent="0">
              <a:buNone/>
            </a:pPr>
            <a:r>
              <a:rPr lang="en-IN" sz="1250" b="1" dirty="0"/>
              <a:t>Step 1: Choose a Core Vibe</a:t>
            </a:r>
          </a:p>
          <a:p>
            <a:pPr marL="0" indent="0">
              <a:buNone/>
            </a:pPr>
            <a:endParaRPr lang="en-IN" sz="1250" dirty="0"/>
          </a:p>
          <a:p>
            <a:pPr marL="0" indent="0">
              <a:buNone/>
            </a:pPr>
            <a:r>
              <a:rPr lang="en-IN" sz="1250" dirty="0"/>
              <a:t>Users select a starting vibe such as Deep Focus, Ambient Chill, Energetic Party, Night Drive, Melancholy Mood, or Joyful Day.</a:t>
            </a:r>
          </a:p>
          <a:p>
            <a:pPr marL="0" indent="0">
              <a:buNone/>
            </a:pPr>
            <a:endParaRPr lang="en-IN" sz="1250" dirty="0"/>
          </a:p>
          <a:p>
            <a:pPr marL="0" indent="0">
              <a:buNone/>
            </a:pPr>
            <a:r>
              <a:rPr lang="en-IN" sz="1250" dirty="0"/>
              <a:t>Each vibe loads preset values for energy, tempo, mood, and style.</a:t>
            </a:r>
          </a:p>
          <a:p>
            <a:pPr marL="0" indent="0">
              <a:buNone/>
            </a:pPr>
            <a:endParaRPr lang="en-IN" sz="1250" dirty="0"/>
          </a:p>
          <a:p>
            <a:pPr marL="0" indent="0">
              <a:buNone/>
            </a:pPr>
            <a:r>
              <a:rPr lang="en-IN" sz="1250" b="1" dirty="0"/>
              <a:t>Step 2: Fine-Tune the Mix</a:t>
            </a:r>
          </a:p>
          <a:p>
            <a:pPr marL="0" indent="0">
              <a:buNone/>
            </a:pPr>
            <a:endParaRPr lang="en-IN" sz="1250" dirty="0"/>
          </a:p>
          <a:p>
            <a:pPr marL="0" indent="0">
              <a:buNone/>
            </a:pPr>
            <a:r>
              <a:rPr lang="en-IN" sz="1250" dirty="0"/>
              <a:t>Interactive sliders let users customize:</a:t>
            </a:r>
          </a:p>
          <a:p>
            <a:pPr marL="0" indent="0">
              <a:buNone/>
            </a:pPr>
            <a:endParaRPr lang="en-IN" sz="1250" dirty="0"/>
          </a:p>
          <a:p>
            <a:pPr marL="0" indent="0">
              <a:buNone/>
            </a:pPr>
            <a:r>
              <a:rPr lang="en-IN" sz="1250" b="1" dirty="0"/>
              <a:t>Energy </a:t>
            </a:r>
            <a:r>
              <a:rPr lang="en-IN" sz="1250" dirty="0"/>
              <a:t>→ Mellow ↔ Intense</a:t>
            </a:r>
          </a:p>
          <a:p>
            <a:pPr marL="0" indent="0">
              <a:buNone/>
            </a:pPr>
            <a:endParaRPr lang="en-IN" sz="1250" dirty="0"/>
          </a:p>
          <a:p>
            <a:pPr marL="0" indent="0">
              <a:buNone/>
            </a:pPr>
            <a:r>
              <a:rPr lang="en-IN" sz="1250" b="1" dirty="0"/>
              <a:t>Tempo</a:t>
            </a:r>
            <a:r>
              <a:rPr lang="en-IN" sz="1250" dirty="0"/>
              <a:t> → Slow ↔ Fast</a:t>
            </a:r>
          </a:p>
          <a:p>
            <a:pPr marL="0" indent="0">
              <a:buNone/>
            </a:pPr>
            <a:endParaRPr lang="en-IN" sz="1250" dirty="0"/>
          </a:p>
          <a:p>
            <a:pPr marL="0" indent="0">
              <a:buNone/>
            </a:pPr>
            <a:r>
              <a:rPr lang="en-IN" sz="1250" b="1" dirty="0"/>
              <a:t>Mood</a:t>
            </a:r>
            <a:r>
              <a:rPr lang="en-IN" sz="1250" dirty="0"/>
              <a:t> → Sad ↔ Happy</a:t>
            </a:r>
          </a:p>
          <a:p>
            <a:pPr marL="0" indent="0">
              <a:buNone/>
            </a:pPr>
            <a:endParaRPr lang="en-IN" sz="1250" dirty="0"/>
          </a:p>
          <a:p>
            <a:pPr marL="0" indent="0">
              <a:buNone/>
            </a:pPr>
            <a:r>
              <a:rPr lang="en-IN" sz="1250" b="1" dirty="0"/>
              <a:t>Style</a:t>
            </a:r>
            <a:r>
              <a:rPr lang="en-IN" sz="1250" dirty="0"/>
              <a:t> → Acoustic ↔ Electronic</a:t>
            </a:r>
          </a:p>
          <a:p>
            <a:pPr marL="0" indent="0">
              <a:buNone/>
            </a:pPr>
            <a:endParaRPr lang="en-IN" sz="1000" dirty="0"/>
          </a:p>
        </p:txBody>
      </p:sp>
      <p:pic>
        <p:nvPicPr>
          <p:cNvPr id="5" name="Picture 4">
            <a:extLst>
              <a:ext uri="{FF2B5EF4-FFF2-40B4-BE49-F238E27FC236}">
                <a16:creationId xmlns:a16="http://schemas.microsoft.com/office/drawing/2014/main" id="{381A5246-9866-9B93-E230-9793263438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92075"/>
            <a:ext cx="1447800" cy="63976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A2F9E9-DE42-DC20-21D1-D9E4BF7515D8}"/>
              </a:ext>
            </a:extLst>
          </p:cNvPr>
          <p:cNvSpPr>
            <a:spLocks noGrp="1"/>
          </p:cNvSpPr>
          <p:nvPr>
            <p:ph idx="1"/>
          </p:nvPr>
        </p:nvSpPr>
        <p:spPr>
          <a:xfrm>
            <a:off x="457200" y="1166018"/>
            <a:ext cx="8229600" cy="4525963"/>
          </a:xfrm>
        </p:spPr>
        <p:txBody>
          <a:bodyPr>
            <a:normAutofit fontScale="32500" lnSpcReduction="20000"/>
          </a:bodyPr>
          <a:lstStyle/>
          <a:p>
            <a:pPr marL="0" indent="0">
              <a:buNone/>
            </a:pPr>
            <a:r>
              <a:rPr lang="en-US" sz="3800" b="1" dirty="0"/>
              <a:t>Step 3:</a:t>
            </a:r>
            <a:r>
              <a:rPr lang="en-US" dirty="0"/>
              <a:t> Add Context</a:t>
            </a:r>
          </a:p>
          <a:p>
            <a:pPr marL="0" indent="0">
              <a:buNone/>
            </a:pPr>
            <a:endParaRPr lang="en-US" dirty="0"/>
          </a:p>
          <a:p>
            <a:pPr marL="0" indent="0">
              <a:buNone/>
            </a:pPr>
            <a:r>
              <a:rPr lang="en-US" dirty="0"/>
              <a:t>Users can add contextual filters:</a:t>
            </a:r>
          </a:p>
          <a:p>
            <a:pPr marL="0" indent="0">
              <a:buNone/>
            </a:pPr>
            <a:endParaRPr lang="en-US" dirty="0"/>
          </a:p>
          <a:p>
            <a:pPr marL="0" indent="0">
              <a:buNone/>
            </a:pPr>
            <a:r>
              <a:rPr lang="en-US" b="1" dirty="0"/>
              <a:t>Time of day </a:t>
            </a:r>
            <a:r>
              <a:rPr lang="en-US" dirty="0"/>
              <a:t>(Morning, Afternoon, Evening, Night).</a:t>
            </a:r>
          </a:p>
          <a:p>
            <a:pPr marL="0" indent="0">
              <a:buNone/>
            </a:pPr>
            <a:endParaRPr lang="en-US" dirty="0"/>
          </a:p>
          <a:p>
            <a:pPr marL="0" indent="0">
              <a:buNone/>
            </a:pPr>
            <a:r>
              <a:rPr lang="en-US" b="1" dirty="0"/>
              <a:t>Special ingredients </a:t>
            </a:r>
            <a:r>
              <a:rPr lang="en-US" dirty="0"/>
              <a:t>like Nostalgia, Wanderlust, or Romance.</a:t>
            </a:r>
          </a:p>
          <a:p>
            <a:pPr marL="0" indent="0">
              <a:buNone/>
            </a:pPr>
            <a:endParaRPr lang="en-US" dirty="0"/>
          </a:p>
          <a:p>
            <a:pPr marL="0" indent="0">
              <a:buNone/>
            </a:pPr>
            <a:r>
              <a:rPr lang="en-US" dirty="0"/>
              <a:t>Location awareness (e.g., Hyderabad → Monsoon Mood).</a:t>
            </a:r>
          </a:p>
          <a:p>
            <a:pPr marL="0" indent="0">
              <a:buNone/>
            </a:pPr>
            <a:endParaRPr lang="en-US" dirty="0"/>
          </a:p>
          <a:p>
            <a:pPr marL="0" indent="0">
              <a:buNone/>
            </a:pPr>
            <a:r>
              <a:rPr lang="en-US" b="1" dirty="0"/>
              <a:t>Smart Recommendation Engine</a:t>
            </a:r>
          </a:p>
          <a:p>
            <a:pPr marL="0" indent="0">
              <a:buNone/>
            </a:pPr>
            <a:endParaRPr lang="en-US" dirty="0"/>
          </a:p>
          <a:p>
            <a:pPr marL="0" indent="0">
              <a:buNone/>
            </a:pPr>
            <a:r>
              <a:rPr lang="en-US" dirty="0"/>
              <a:t>Matches sliders + context with song metadata (energy, tempo, mood, style, tags).</a:t>
            </a:r>
          </a:p>
          <a:p>
            <a:pPr marL="0" indent="0">
              <a:buNone/>
            </a:pPr>
            <a:endParaRPr lang="en-US" dirty="0"/>
          </a:p>
          <a:p>
            <a:pPr marL="0" indent="0">
              <a:buNone/>
            </a:pPr>
            <a:r>
              <a:rPr lang="en-US" dirty="0"/>
              <a:t>Ranks songs by similarity and crafts a personalized playlist instantly.</a:t>
            </a:r>
          </a:p>
          <a:p>
            <a:pPr marL="0" indent="0">
              <a:buNone/>
            </a:pPr>
            <a:endParaRPr lang="en-US" dirty="0"/>
          </a:p>
          <a:p>
            <a:pPr marL="0" indent="0">
              <a:buNone/>
            </a:pPr>
            <a:r>
              <a:rPr lang="en-US" b="1" dirty="0"/>
              <a:t>Key Advantages:</a:t>
            </a:r>
          </a:p>
          <a:p>
            <a:pPr marL="0" indent="0">
              <a:buNone/>
            </a:pPr>
            <a:endParaRPr lang="en-US" dirty="0"/>
          </a:p>
          <a:p>
            <a:pPr marL="0" indent="0">
              <a:buNone/>
            </a:pPr>
            <a:r>
              <a:rPr lang="en-US" dirty="0"/>
              <a:t>🎛️ User-Controlled Personalization – Unlike auto-recommendations, users can actively fine-tune their music preferences.</a:t>
            </a:r>
          </a:p>
          <a:p>
            <a:pPr marL="0" indent="0">
              <a:buNone/>
            </a:pPr>
            <a:endParaRPr lang="en-US" dirty="0"/>
          </a:p>
          <a:p>
            <a:pPr marL="0" indent="0">
              <a:buNone/>
            </a:pPr>
            <a:r>
              <a:rPr lang="en-US" dirty="0"/>
              <a:t>🌍 Context Awareness – Time, mood, and location influence the recommendations.</a:t>
            </a:r>
          </a:p>
          <a:p>
            <a:pPr marL="0" indent="0">
              <a:buNone/>
            </a:pPr>
            <a:endParaRPr lang="en-US" dirty="0"/>
          </a:p>
          <a:p>
            <a:pPr marL="0" indent="0">
              <a:buNone/>
            </a:pPr>
            <a:r>
              <a:rPr lang="en-US" dirty="0"/>
              <a:t>🎶 Dynamic Playlist Generation – Each crafted vibe produces a unique playlist.</a:t>
            </a:r>
          </a:p>
          <a:p>
            <a:pPr marL="0" indent="0">
              <a:buNone/>
            </a:pPr>
            <a:endParaRPr lang="en-US" dirty="0"/>
          </a:p>
          <a:p>
            <a:pPr marL="0" indent="0">
              <a:buNone/>
            </a:pPr>
            <a:r>
              <a:rPr lang="en-US" dirty="0"/>
              <a:t>✨ Immersive UI – Smooth sliders, gradient effects, and reflective design enhance the experience.</a:t>
            </a:r>
          </a:p>
        </p:txBody>
      </p:sp>
      <p:pic>
        <p:nvPicPr>
          <p:cNvPr id="4" name="Picture 3">
            <a:extLst>
              <a:ext uri="{FF2B5EF4-FFF2-40B4-BE49-F238E27FC236}">
                <a16:creationId xmlns:a16="http://schemas.microsoft.com/office/drawing/2014/main" id="{9FE12D1D-4E76-9A45-ECDD-FEC4118DCB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92075"/>
            <a:ext cx="1447800" cy="746125"/>
          </a:xfrm>
          <a:prstGeom prst="rect">
            <a:avLst/>
          </a:prstGeom>
          <a:noFill/>
          <a:ln>
            <a:noFill/>
          </a:ln>
        </p:spPr>
      </p:pic>
    </p:spTree>
    <p:extLst>
      <p:ext uri="{BB962C8B-B14F-4D97-AF65-F5344CB8AC3E}">
        <p14:creationId xmlns:p14="http://schemas.microsoft.com/office/powerpoint/2010/main" val="2798193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E28060-F30D-5BA5-ACB5-87499D0DFA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92075"/>
            <a:ext cx="1447800" cy="746125"/>
          </a:xfrm>
          <a:prstGeom prst="rect">
            <a:avLst/>
          </a:prstGeom>
          <a:noFill/>
          <a:ln>
            <a:noFill/>
          </a:ln>
        </p:spPr>
      </p:pic>
      <p:pic>
        <p:nvPicPr>
          <p:cNvPr id="4" name="Picture 3">
            <a:extLst>
              <a:ext uri="{FF2B5EF4-FFF2-40B4-BE49-F238E27FC236}">
                <a16:creationId xmlns:a16="http://schemas.microsoft.com/office/drawing/2014/main" id="{32A2CC84-A893-D358-216F-5C9029A4BB66}"/>
              </a:ext>
            </a:extLst>
          </p:cNvPr>
          <p:cNvPicPr>
            <a:picLocks noChangeAspect="1"/>
          </p:cNvPicPr>
          <p:nvPr/>
        </p:nvPicPr>
        <p:blipFill>
          <a:blip r:embed="rId3"/>
          <a:stretch>
            <a:fillRect/>
          </a:stretch>
        </p:blipFill>
        <p:spPr>
          <a:xfrm>
            <a:off x="1066800" y="1143000"/>
            <a:ext cx="6743700" cy="3630698"/>
          </a:xfrm>
          <a:prstGeom prst="rect">
            <a:avLst/>
          </a:prstGeom>
        </p:spPr>
      </p:pic>
    </p:spTree>
    <p:extLst>
      <p:ext uri="{BB962C8B-B14F-4D97-AF65-F5344CB8AC3E}">
        <p14:creationId xmlns:p14="http://schemas.microsoft.com/office/powerpoint/2010/main" val="3500572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56B79D-DA13-8E17-29B2-BF889EC737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92075"/>
            <a:ext cx="1447800" cy="746125"/>
          </a:xfrm>
          <a:prstGeom prst="rect">
            <a:avLst/>
          </a:prstGeom>
          <a:noFill/>
          <a:ln>
            <a:noFill/>
          </a:ln>
        </p:spPr>
      </p:pic>
      <p:pic>
        <p:nvPicPr>
          <p:cNvPr id="4" name="Picture 3">
            <a:extLst>
              <a:ext uri="{FF2B5EF4-FFF2-40B4-BE49-F238E27FC236}">
                <a16:creationId xmlns:a16="http://schemas.microsoft.com/office/drawing/2014/main" id="{3BF7DC5D-05B6-ABFA-F77C-87D44B54979B}"/>
              </a:ext>
            </a:extLst>
          </p:cNvPr>
          <p:cNvPicPr>
            <a:picLocks noChangeAspect="1"/>
          </p:cNvPicPr>
          <p:nvPr/>
        </p:nvPicPr>
        <p:blipFill>
          <a:blip r:embed="rId3"/>
          <a:stretch>
            <a:fillRect/>
          </a:stretch>
        </p:blipFill>
        <p:spPr>
          <a:xfrm>
            <a:off x="1143000" y="1371600"/>
            <a:ext cx="6858000" cy="3805141"/>
          </a:xfrm>
          <a:prstGeom prst="rect">
            <a:avLst/>
          </a:prstGeom>
        </p:spPr>
      </p:pic>
    </p:spTree>
    <p:extLst>
      <p:ext uri="{BB962C8B-B14F-4D97-AF65-F5344CB8AC3E}">
        <p14:creationId xmlns:p14="http://schemas.microsoft.com/office/powerpoint/2010/main" val="2955008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0D5199-5AC0-7FFD-BE99-9595880979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92075"/>
            <a:ext cx="1447800" cy="746125"/>
          </a:xfrm>
          <a:prstGeom prst="rect">
            <a:avLst/>
          </a:prstGeom>
          <a:noFill/>
          <a:ln>
            <a:noFill/>
          </a:ln>
        </p:spPr>
      </p:pic>
      <p:pic>
        <p:nvPicPr>
          <p:cNvPr id="4" name="Picture 3">
            <a:extLst>
              <a:ext uri="{FF2B5EF4-FFF2-40B4-BE49-F238E27FC236}">
                <a16:creationId xmlns:a16="http://schemas.microsoft.com/office/drawing/2014/main" id="{562E1C80-89EF-347B-7644-8A1ACD9C3FD0}"/>
              </a:ext>
            </a:extLst>
          </p:cNvPr>
          <p:cNvPicPr>
            <a:picLocks noChangeAspect="1"/>
          </p:cNvPicPr>
          <p:nvPr/>
        </p:nvPicPr>
        <p:blipFill>
          <a:blip r:embed="rId3"/>
          <a:stretch>
            <a:fillRect/>
          </a:stretch>
        </p:blipFill>
        <p:spPr>
          <a:xfrm>
            <a:off x="1143000" y="1447800"/>
            <a:ext cx="6858000" cy="3186466"/>
          </a:xfrm>
          <a:prstGeom prst="rect">
            <a:avLst/>
          </a:prstGeom>
        </p:spPr>
      </p:pic>
    </p:spTree>
    <p:extLst>
      <p:ext uri="{BB962C8B-B14F-4D97-AF65-F5344CB8AC3E}">
        <p14:creationId xmlns:p14="http://schemas.microsoft.com/office/powerpoint/2010/main" val="2533600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12075-789A-8ABC-0318-3539CA69D3FE}"/>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DCD8B799-1014-A270-C662-4E878FAC9288}"/>
              </a:ext>
            </a:extLst>
          </p:cNvPr>
          <p:cNvSpPr/>
          <p:nvPr/>
        </p:nvSpPr>
        <p:spPr>
          <a:xfrm>
            <a:off x="1767855" y="2774216"/>
            <a:ext cx="5608289" cy="923330"/>
          </a:xfrm>
          <a:prstGeom prst="rect">
            <a:avLst/>
          </a:prstGeom>
          <a:noFill/>
        </p:spPr>
        <p:txBody>
          <a:bodyPr wrap="squar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558411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6"/>
            <a:ext cx="8229600" cy="1143000"/>
          </a:xfrm>
        </p:spPr>
        <p:txBody>
          <a:bodyPr>
            <a:normAutofit/>
          </a:bodyPr>
          <a:lstStyle/>
          <a:p>
            <a:r>
              <a:rPr lang="en-US" sz="2800" b="1" dirty="0">
                <a:solidFill>
                  <a:srgbClr val="0070C0"/>
                </a:solidFill>
                <a:latin typeface="Times New Roman" pitchFamily="18" charset="0"/>
                <a:cs typeface="Times New Roman" pitchFamily="18" charset="0"/>
              </a:rPr>
              <a:t>Outline of the Presentation</a:t>
            </a:r>
          </a:p>
        </p:txBody>
      </p:sp>
      <p:sp>
        <p:nvSpPr>
          <p:cNvPr id="3" name="Content Placeholder 2"/>
          <p:cNvSpPr>
            <a:spLocks noGrp="1"/>
          </p:cNvSpPr>
          <p:nvPr>
            <p:ph idx="1"/>
          </p:nvPr>
        </p:nvSpPr>
        <p:spPr>
          <a:xfrm>
            <a:off x="304800" y="1447801"/>
            <a:ext cx="8839200" cy="4678363"/>
          </a:xfrm>
        </p:spPr>
        <p:txBody>
          <a:bodyPr>
            <a:normAutofit fontScale="92500" lnSpcReduction="10000"/>
          </a:bodyPr>
          <a:lstStyle/>
          <a:p>
            <a:r>
              <a:rPr lang="en-US" dirty="0">
                <a:latin typeface="Times New Roman" pitchFamily="18" charset="0"/>
                <a:cs typeface="Times New Roman" pitchFamily="18" charset="0"/>
              </a:rPr>
              <a:t>Abstract</a:t>
            </a:r>
          </a:p>
          <a:p>
            <a:r>
              <a:rPr lang="en-US" dirty="0">
                <a:latin typeface="Times New Roman" pitchFamily="18" charset="0"/>
                <a:cs typeface="Times New Roman" pitchFamily="18" charset="0"/>
              </a:rPr>
              <a:t>Introduction</a:t>
            </a:r>
          </a:p>
          <a:p>
            <a:r>
              <a:rPr lang="en-US" dirty="0">
                <a:latin typeface="Times New Roman" pitchFamily="18" charset="0"/>
                <a:cs typeface="Times New Roman" pitchFamily="18" charset="0"/>
              </a:rPr>
              <a:t>Problem Statement</a:t>
            </a:r>
          </a:p>
          <a:p>
            <a:r>
              <a:rPr lang="en-US" dirty="0">
                <a:latin typeface="Times New Roman" pitchFamily="18" charset="0"/>
                <a:cs typeface="Times New Roman" pitchFamily="18" charset="0"/>
              </a:rPr>
              <a:t>Project Flow Diagram</a:t>
            </a:r>
          </a:p>
          <a:p>
            <a:r>
              <a:rPr lang="en-US" dirty="0">
                <a:latin typeface="Times New Roman" pitchFamily="18" charset="0"/>
                <a:cs typeface="Times New Roman" pitchFamily="18" charset="0"/>
              </a:rPr>
              <a:t>Objectives with Justification</a:t>
            </a:r>
          </a:p>
          <a:p>
            <a:r>
              <a:rPr lang="en-US" dirty="0">
                <a:latin typeface="Times New Roman" pitchFamily="18" charset="0"/>
                <a:cs typeface="Times New Roman" pitchFamily="18" charset="0"/>
              </a:rPr>
              <a:t>Modules[Frontend web pages]</a:t>
            </a:r>
          </a:p>
          <a:p>
            <a:r>
              <a:rPr lang="en-US" dirty="0">
                <a:latin typeface="Times New Roman" pitchFamily="18" charset="0"/>
                <a:cs typeface="Times New Roman" pitchFamily="18" charset="0"/>
              </a:rPr>
              <a:t>Expected Outcomes of the Proposed Work</a:t>
            </a:r>
          </a:p>
          <a:p>
            <a:r>
              <a:rPr lang="en-US" dirty="0">
                <a:latin typeface="Times New Roman" pitchFamily="18" charset="0"/>
                <a:cs typeface="Times New Roman" pitchFamily="18" charset="0"/>
              </a:rPr>
              <a:t>Conclusion </a:t>
            </a:r>
          </a:p>
          <a:p>
            <a:r>
              <a:rPr lang="en-US" dirty="0">
                <a:latin typeface="Times New Roman" pitchFamily="18" charset="0"/>
                <a:cs typeface="Times New Roman" pitchFamily="18" charset="0"/>
              </a:rPr>
              <a:t>References</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p>
        </p:txBody>
      </p:sp>
      <p:pic>
        <p:nvPicPr>
          <p:cNvPr id="5" name="Picture 4">
            <a:extLst>
              <a:ext uri="{FF2B5EF4-FFF2-40B4-BE49-F238E27FC236}">
                <a16:creationId xmlns:a16="http://schemas.microsoft.com/office/drawing/2014/main" id="{08703F64-1981-E3B7-E2B4-D11A4F6B6E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8599"/>
            <a:ext cx="1447800" cy="6858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0070C0"/>
                </a:solidFill>
                <a:latin typeface="Times New Roman" pitchFamily="18" charset="0"/>
                <a:cs typeface="Times New Roman" pitchFamily="18" charset="0"/>
              </a:rPr>
              <a:t>Abstract</a:t>
            </a:r>
            <a:endParaRPr lang="en-US" sz="2800" dirty="0"/>
          </a:p>
        </p:txBody>
      </p:sp>
      <p:sp>
        <p:nvSpPr>
          <p:cNvPr id="5" name="Content Placeholder 4">
            <a:extLst>
              <a:ext uri="{FF2B5EF4-FFF2-40B4-BE49-F238E27FC236}">
                <a16:creationId xmlns:a16="http://schemas.microsoft.com/office/drawing/2014/main" id="{44F074E8-72E0-E39A-EEE7-DFD44C874186}"/>
              </a:ext>
            </a:extLst>
          </p:cNvPr>
          <p:cNvSpPr>
            <a:spLocks noGrp="1"/>
          </p:cNvSpPr>
          <p:nvPr>
            <p:ph idx="1"/>
          </p:nvPr>
        </p:nvSpPr>
        <p:spPr>
          <a:xfrm>
            <a:off x="457200" y="1417639"/>
            <a:ext cx="8229600" cy="4708526"/>
          </a:xfrm>
        </p:spPr>
        <p:txBody>
          <a:bodyPr>
            <a:normAutofit/>
          </a:bodyPr>
          <a:lstStyle/>
          <a:p>
            <a:pPr marL="0" indent="0">
              <a:buNone/>
            </a:pPr>
            <a:r>
              <a:rPr lang="en-US" sz="2000" dirty="0"/>
              <a:t>This project presents the design and development of a Reflective Gradient Music Player Web Application that integrates aesthetic design with smart recommendation features. The system is built using HTML, CSS, and JavaScript, providing users with a visually immersive experience enhanced by reflective animated gradients. Along with basic functionalities like song playback, playlists, and favorites, the application introduces a “Vibe Mixer” recommendation engine that generates personalized playlists based on user mood, energy, tempo, and contextual preferences such as time of day and location. By combining UI innovation and context-aware recommendations, this project demonstrates how modern web technologies can deliver a rich and engaging music streaming experience.</a:t>
            </a:r>
          </a:p>
        </p:txBody>
      </p:sp>
      <p:pic>
        <p:nvPicPr>
          <p:cNvPr id="3" name="Picture 2">
            <a:extLst>
              <a:ext uri="{FF2B5EF4-FFF2-40B4-BE49-F238E27FC236}">
                <a16:creationId xmlns:a16="http://schemas.microsoft.com/office/drawing/2014/main" id="{72D39851-D9C0-A33B-6D40-99E6F7DCA5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8599"/>
            <a:ext cx="1524000" cy="6858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0070C0"/>
                </a:solidFill>
                <a:latin typeface="Times New Roman" pitchFamily="18" charset="0"/>
                <a:cs typeface="Times New Roman" pitchFamily="18" charset="0"/>
              </a:rPr>
              <a:t>Introduction</a:t>
            </a:r>
          </a:p>
        </p:txBody>
      </p:sp>
      <p:sp>
        <p:nvSpPr>
          <p:cNvPr id="5" name="Content Placeholder 4">
            <a:extLst>
              <a:ext uri="{FF2B5EF4-FFF2-40B4-BE49-F238E27FC236}">
                <a16:creationId xmlns:a16="http://schemas.microsoft.com/office/drawing/2014/main" id="{D37586B6-5276-B3E3-CFD5-8DB648A7A841}"/>
              </a:ext>
            </a:extLst>
          </p:cNvPr>
          <p:cNvSpPr>
            <a:spLocks noGrp="1"/>
          </p:cNvSpPr>
          <p:nvPr>
            <p:ph idx="1"/>
          </p:nvPr>
        </p:nvSpPr>
        <p:spPr/>
        <p:txBody>
          <a:bodyPr>
            <a:normAutofit fontScale="62500" lnSpcReduction="20000"/>
          </a:bodyPr>
          <a:lstStyle/>
          <a:p>
            <a:pPr marL="0" indent="0">
              <a:buNone/>
            </a:pPr>
            <a:r>
              <a:rPr lang="en-US" dirty="0"/>
              <a:t>Music streaming has become an integral part of digital entertainment. While existing platforms focus heavily on song libraries, they often lack customizable mood-based recommendation features and immersive user interfaces. This project addresses both aspects by developing a web-based music player that combines:</a:t>
            </a:r>
          </a:p>
          <a:p>
            <a:pPr marL="0" indent="0">
              <a:buNone/>
            </a:pPr>
            <a:endParaRPr lang="en-US" dirty="0"/>
          </a:p>
          <a:p>
            <a:pPr marL="0" indent="0">
              <a:buNone/>
            </a:pPr>
            <a:r>
              <a:rPr lang="en-US" dirty="0"/>
              <a:t>Aesthetic design with reflective, gradient-based backgrounds.</a:t>
            </a:r>
          </a:p>
          <a:p>
            <a:pPr marL="0" indent="0">
              <a:buNone/>
            </a:pPr>
            <a:endParaRPr lang="en-US" dirty="0"/>
          </a:p>
          <a:p>
            <a:pPr marL="0" indent="0">
              <a:buNone/>
            </a:pPr>
            <a:r>
              <a:rPr lang="en-US" dirty="0"/>
              <a:t>Interactive features like dynamic playlists, favorites, and artist-specific views.</a:t>
            </a:r>
          </a:p>
          <a:p>
            <a:pPr marL="0" indent="0">
              <a:buNone/>
            </a:pPr>
            <a:endParaRPr lang="en-US" dirty="0"/>
          </a:p>
          <a:p>
            <a:pPr marL="0" indent="0">
              <a:buNone/>
            </a:pPr>
            <a:r>
              <a:rPr lang="en-US" dirty="0"/>
              <a:t>Smart recommendation logic that adapts to user context.</a:t>
            </a:r>
          </a:p>
          <a:p>
            <a:pPr marL="0" indent="0">
              <a:buNone/>
            </a:pPr>
            <a:endParaRPr lang="en-US" dirty="0"/>
          </a:p>
          <a:p>
            <a:pPr marL="0" indent="0">
              <a:buNone/>
            </a:pPr>
            <a:r>
              <a:rPr lang="en-US" dirty="0"/>
              <a:t>The system demonstrates how front-end technologies can be used to create a personalized experience for music enthusiasts.</a:t>
            </a:r>
          </a:p>
        </p:txBody>
      </p:sp>
      <p:pic>
        <p:nvPicPr>
          <p:cNvPr id="3" name="Picture 2">
            <a:extLst>
              <a:ext uri="{FF2B5EF4-FFF2-40B4-BE49-F238E27FC236}">
                <a16:creationId xmlns:a16="http://schemas.microsoft.com/office/drawing/2014/main" id="{54B39558-3DAD-272B-5CA3-14B0A3E7EC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8599"/>
            <a:ext cx="1447800" cy="6096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2488A-85CD-AB3F-6CFA-D3CF620C1C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F12521-5D18-3AE3-CFBD-94ED2EEDAA41}"/>
              </a:ext>
            </a:extLst>
          </p:cNvPr>
          <p:cNvSpPr>
            <a:spLocks noGrp="1"/>
          </p:cNvSpPr>
          <p:nvPr>
            <p:ph type="title"/>
          </p:nvPr>
        </p:nvSpPr>
        <p:spPr/>
        <p:txBody>
          <a:bodyPr>
            <a:normAutofit fontScale="90000"/>
          </a:bodyPr>
          <a:lstStyle/>
          <a:p>
            <a:r>
              <a:rPr lang="en-US" sz="3100" b="1" dirty="0">
                <a:solidFill>
                  <a:srgbClr val="0070C0"/>
                </a:solidFill>
                <a:latin typeface="Times New Roman" pitchFamily="18" charset="0"/>
                <a:cs typeface="Times New Roman" pitchFamily="18" charset="0"/>
              </a:rPr>
              <a:t>Problem Statement</a:t>
            </a:r>
            <a:br>
              <a:rPr lang="en-US" b="1" dirty="0">
                <a:solidFill>
                  <a:srgbClr val="0070C0"/>
                </a:solidFill>
                <a:latin typeface="Times New Roman" pitchFamily="18" charset="0"/>
                <a:cs typeface="Times New Roman" pitchFamily="18" charset="0"/>
              </a:rPr>
            </a:br>
            <a:endParaRPr lang="en-US" b="1" dirty="0">
              <a:solidFill>
                <a:srgbClr val="0070C0"/>
              </a:solidFill>
              <a:latin typeface="Times New Roman" pitchFamily="18" charset="0"/>
              <a:cs typeface="Times New Roman" pitchFamily="18" charset="0"/>
            </a:endParaRPr>
          </a:p>
        </p:txBody>
      </p:sp>
      <p:sp>
        <p:nvSpPr>
          <p:cNvPr id="5" name="Content Placeholder 4">
            <a:extLst>
              <a:ext uri="{FF2B5EF4-FFF2-40B4-BE49-F238E27FC236}">
                <a16:creationId xmlns:a16="http://schemas.microsoft.com/office/drawing/2014/main" id="{FAD7B1E9-20DA-C5AF-B180-FACA7043610C}"/>
              </a:ext>
            </a:extLst>
          </p:cNvPr>
          <p:cNvSpPr>
            <a:spLocks noGrp="1"/>
          </p:cNvSpPr>
          <p:nvPr>
            <p:ph idx="1"/>
          </p:nvPr>
        </p:nvSpPr>
        <p:spPr/>
        <p:txBody>
          <a:bodyPr>
            <a:normAutofit fontScale="77500" lnSpcReduction="20000"/>
          </a:bodyPr>
          <a:lstStyle/>
          <a:p>
            <a:pPr marL="0" indent="0">
              <a:buNone/>
            </a:pPr>
            <a:r>
              <a:rPr lang="en-US" sz="2900" dirty="0"/>
              <a:t>Most music players and streaming platforms provide recommendations based on algorithms but lack transparent control for the user to fine-tune mood, energy, and style preferences. Additionally, the design of many applications is either static or minimalistic, failing to provide an engaging visual environment.</a:t>
            </a:r>
          </a:p>
          <a:p>
            <a:pPr marL="0" indent="0">
              <a:buNone/>
            </a:pPr>
            <a:r>
              <a:rPr lang="en-US" sz="2900" dirty="0"/>
              <a:t>The key challenges identified are:</a:t>
            </a:r>
          </a:p>
          <a:p>
            <a:pPr marL="0" indent="0">
              <a:buNone/>
            </a:pPr>
            <a:endParaRPr lang="en-US" sz="2900" dirty="0"/>
          </a:p>
          <a:p>
            <a:pPr marL="0" indent="0">
              <a:buNone/>
            </a:pPr>
            <a:r>
              <a:rPr lang="en-US" sz="2900" dirty="0"/>
              <a:t>Lack of user-driven customization in recommendations.</a:t>
            </a:r>
          </a:p>
          <a:p>
            <a:pPr marL="0" indent="0">
              <a:buNone/>
            </a:pPr>
            <a:endParaRPr lang="en-US" sz="2900" dirty="0"/>
          </a:p>
          <a:p>
            <a:pPr marL="0" indent="0">
              <a:buNone/>
            </a:pPr>
            <a:r>
              <a:rPr lang="en-US" sz="2900" dirty="0"/>
              <a:t>Limited integration of contextual factors (time of day, location, mood).</a:t>
            </a:r>
          </a:p>
          <a:p>
            <a:pPr marL="0" indent="0">
              <a:buNone/>
            </a:pPr>
            <a:endParaRPr lang="en-US" sz="2900" dirty="0"/>
          </a:p>
          <a:p>
            <a:pPr marL="0" indent="0">
              <a:buNone/>
            </a:pPr>
            <a:r>
              <a:rPr lang="en-US" sz="2900" dirty="0"/>
              <a:t>Minimal emphasis on aesthetic and interactive UI design</a:t>
            </a:r>
            <a:r>
              <a:rPr lang="en-US" dirty="0"/>
              <a:t>.</a:t>
            </a:r>
          </a:p>
        </p:txBody>
      </p:sp>
      <p:pic>
        <p:nvPicPr>
          <p:cNvPr id="3" name="Picture 2">
            <a:extLst>
              <a:ext uri="{FF2B5EF4-FFF2-40B4-BE49-F238E27FC236}">
                <a16:creationId xmlns:a16="http://schemas.microsoft.com/office/drawing/2014/main" id="{3A16AF5D-F740-815B-410D-F8AD0C19F9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228599"/>
            <a:ext cx="1371600" cy="609601"/>
          </a:xfrm>
          <a:prstGeom prst="rect">
            <a:avLst/>
          </a:prstGeom>
          <a:noFill/>
          <a:ln>
            <a:noFill/>
          </a:ln>
        </p:spPr>
      </p:pic>
    </p:spTree>
    <p:extLst>
      <p:ext uri="{BB962C8B-B14F-4D97-AF65-F5344CB8AC3E}">
        <p14:creationId xmlns:p14="http://schemas.microsoft.com/office/powerpoint/2010/main" val="1490799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91927C-18CB-E7CD-17FE-184519BC80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50BF7C-4E42-3323-319A-9E8717B94BB8}"/>
              </a:ext>
            </a:extLst>
          </p:cNvPr>
          <p:cNvSpPr>
            <a:spLocks noGrp="1"/>
          </p:cNvSpPr>
          <p:nvPr>
            <p:ph type="title"/>
          </p:nvPr>
        </p:nvSpPr>
        <p:spPr/>
        <p:txBody>
          <a:bodyPr>
            <a:normAutofit/>
          </a:bodyPr>
          <a:lstStyle/>
          <a:p>
            <a:r>
              <a:rPr lang="en-US" sz="2800" b="1" dirty="0">
                <a:solidFill>
                  <a:srgbClr val="0070C0"/>
                </a:solidFill>
                <a:latin typeface="Times New Roman" pitchFamily="18" charset="0"/>
                <a:cs typeface="Times New Roman" pitchFamily="18" charset="0"/>
              </a:rPr>
              <a:t>Project Flow Diagram</a:t>
            </a:r>
          </a:p>
        </p:txBody>
      </p:sp>
      <p:sp>
        <p:nvSpPr>
          <p:cNvPr id="5" name="Content Placeholder 4">
            <a:extLst>
              <a:ext uri="{FF2B5EF4-FFF2-40B4-BE49-F238E27FC236}">
                <a16:creationId xmlns:a16="http://schemas.microsoft.com/office/drawing/2014/main" id="{1C7B0B59-E773-3598-767E-554F3BF62EB8}"/>
              </a:ext>
            </a:extLst>
          </p:cNvPr>
          <p:cNvSpPr>
            <a:spLocks noGrp="1"/>
          </p:cNvSpPr>
          <p:nvPr>
            <p:ph idx="1"/>
          </p:nvPr>
        </p:nvSpPr>
        <p:spPr/>
        <p:txBody>
          <a:bodyPr>
            <a:normAutofit fontScale="47500" lnSpcReduction="20000"/>
          </a:bodyPr>
          <a:lstStyle/>
          <a:p>
            <a:r>
              <a:rPr lang="en-US" b="1" dirty="0"/>
              <a:t>Flow of the system:</a:t>
            </a:r>
          </a:p>
          <a:p>
            <a:endParaRPr lang="en-US" dirty="0"/>
          </a:p>
          <a:p>
            <a:r>
              <a:rPr lang="en-US" b="1" dirty="0"/>
              <a:t>User Login/Access → </a:t>
            </a:r>
            <a:r>
              <a:rPr lang="en-US" dirty="0"/>
              <a:t>User lands on the homepage with trending, fresh finds, and playlist carousels.</a:t>
            </a:r>
          </a:p>
          <a:p>
            <a:endParaRPr lang="en-US" dirty="0"/>
          </a:p>
          <a:p>
            <a:r>
              <a:rPr lang="en-US" b="1" dirty="0"/>
              <a:t>Navigation → </a:t>
            </a:r>
            <a:r>
              <a:rPr lang="en-US" dirty="0"/>
              <a:t>User can explore artists, playlists, or open the Smart Recommendation (Vibe Mixer).</a:t>
            </a:r>
          </a:p>
          <a:p>
            <a:endParaRPr lang="en-US" dirty="0"/>
          </a:p>
          <a:p>
            <a:r>
              <a:rPr lang="en-US" b="1" dirty="0"/>
              <a:t>Vibe Mixer → </a:t>
            </a:r>
            <a:r>
              <a:rPr lang="en-US" dirty="0"/>
              <a:t>User selects a core vibe (e.g., Focus, Chill, Party), fine-tunes sliders (energy, tempo, mood, style), and adds context (time/ingredient).</a:t>
            </a:r>
          </a:p>
          <a:p>
            <a:endParaRPr lang="en-US" dirty="0"/>
          </a:p>
          <a:p>
            <a:r>
              <a:rPr lang="en-US" b="1" dirty="0"/>
              <a:t>Recommendation Engine → </a:t>
            </a:r>
            <a:r>
              <a:rPr lang="en-US" dirty="0"/>
              <a:t>System compares preferences with stored song metrics and generates a personalized playlist.</a:t>
            </a:r>
          </a:p>
          <a:p>
            <a:endParaRPr lang="en-US" dirty="0"/>
          </a:p>
          <a:p>
            <a:r>
              <a:rPr lang="en-US" b="1" dirty="0"/>
              <a:t>Music Player → </a:t>
            </a:r>
            <a:r>
              <a:rPr lang="en-US" dirty="0"/>
              <a:t>Songs can be played with expanded/collapsed controls, favorites added, and progress tracked.</a:t>
            </a:r>
          </a:p>
          <a:p>
            <a:endParaRPr lang="en-US" dirty="0"/>
          </a:p>
          <a:p>
            <a:r>
              <a:rPr lang="en-US" b="1" dirty="0"/>
              <a:t>Output → </a:t>
            </a:r>
            <a:r>
              <a:rPr lang="en-US" dirty="0"/>
              <a:t>Personalized playlist delivered dynamically with interactive UI.</a:t>
            </a:r>
          </a:p>
          <a:p>
            <a:endParaRPr lang="en-US" dirty="0"/>
          </a:p>
        </p:txBody>
      </p:sp>
      <p:pic>
        <p:nvPicPr>
          <p:cNvPr id="3" name="Picture 2">
            <a:extLst>
              <a:ext uri="{FF2B5EF4-FFF2-40B4-BE49-F238E27FC236}">
                <a16:creationId xmlns:a16="http://schemas.microsoft.com/office/drawing/2014/main" id="{01A8919B-D2F8-AD13-EF7B-0B064723F9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57795"/>
            <a:ext cx="1447800" cy="609601"/>
          </a:xfrm>
          <a:prstGeom prst="rect">
            <a:avLst/>
          </a:prstGeom>
          <a:noFill/>
          <a:ln>
            <a:noFill/>
          </a:ln>
        </p:spPr>
      </p:pic>
    </p:spTree>
    <p:extLst>
      <p:ext uri="{BB962C8B-B14F-4D97-AF65-F5344CB8AC3E}">
        <p14:creationId xmlns:p14="http://schemas.microsoft.com/office/powerpoint/2010/main" val="2703969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A8A46-CB7B-6564-F4CB-7526879646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7F7678-0395-6DAC-CFB1-E2B3DAA9A621}"/>
              </a:ext>
            </a:extLst>
          </p:cNvPr>
          <p:cNvSpPr>
            <a:spLocks noGrp="1"/>
          </p:cNvSpPr>
          <p:nvPr>
            <p:ph type="title"/>
          </p:nvPr>
        </p:nvSpPr>
        <p:spPr>
          <a:xfrm>
            <a:off x="1066800" y="274638"/>
            <a:ext cx="7848600" cy="1143000"/>
          </a:xfrm>
        </p:spPr>
        <p:txBody>
          <a:bodyPr>
            <a:normAutofit fontScale="90000"/>
          </a:bodyPr>
          <a:lstStyle/>
          <a:p>
            <a:r>
              <a:rPr lang="en-US" sz="3100" b="1" dirty="0">
                <a:solidFill>
                  <a:srgbClr val="0070C0"/>
                </a:solidFill>
                <a:latin typeface="Times New Roman" pitchFamily="18" charset="0"/>
                <a:cs typeface="Times New Roman" pitchFamily="18" charset="0"/>
              </a:rPr>
              <a:t>Objectives with Justification</a:t>
            </a:r>
            <a:br>
              <a:rPr lang="en-US" b="1" dirty="0">
                <a:solidFill>
                  <a:srgbClr val="0070C0"/>
                </a:solidFill>
                <a:latin typeface="Times New Roman" pitchFamily="18" charset="0"/>
                <a:cs typeface="Times New Roman" pitchFamily="18" charset="0"/>
              </a:rPr>
            </a:br>
            <a:endParaRPr lang="en-US" b="1" dirty="0">
              <a:solidFill>
                <a:srgbClr val="0070C0"/>
              </a:solidFill>
              <a:latin typeface="Times New Roman" pitchFamily="18" charset="0"/>
              <a:cs typeface="Times New Roman" pitchFamily="18" charset="0"/>
            </a:endParaRPr>
          </a:p>
        </p:txBody>
      </p:sp>
      <p:sp>
        <p:nvSpPr>
          <p:cNvPr id="5" name="Content Placeholder 4">
            <a:extLst>
              <a:ext uri="{FF2B5EF4-FFF2-40B4-BE49-F238E27FC236}">
                <a16:creationId xmlns:a16="http://schemas.microsoft.com/office/drawing/2014/main" id="{B9E92AC0-5ACE-1D58-9D37-96B7B27D659A}"/>
              </a:ext>
            </a:extLst>
          </p:cNvPr>
          <p:cNvSpPr>
            <a:spLocks noGrp="1"/>
          </p:cNvSpPr>
          <p:nvPr>
            <p:ph idx="1"/>
          </p:nvPr>
        </p:nvSpPr>
        <p:spPr>
          <a:xfrm>
            <a:off x="457200" y="1295401"/>
            <a:ext cx="8229600" cy="4830764"/>
          </a:xfrm>
        </p:spPr>
        <p:txBody>
          <a:bodyPr>
            <a:noAutofit/>
          </a:bodyPr>
          <a:lstStyle/>
          <a:p>
            <a:pPr marL="0" indent="0">
              <a:buNone/>
            </a:pPr>
            <a:r>
              <a:rPr lang="en-US" sz="2000" b="1" dirty="0"/>
              <a:t>Design a visually immersive music player </a:t>
            </a:r>
            <a:r>
              <a:rPr lang="en-US" sz="2000" dirty="0"/>
              <a:t>– justified by the need for modern UIs that improve user engagement.</a:t>
            </a:r>
          </a:p>
          <a:p>
            <a:pPr marL="0" indent="0">
              <a:buNone/>
            </a:pPr>
            <a:endParaRPr lang="en-US" sz="2000" dirty="0"/>
          </a:p>
          <a:p>
            <a:pPr marL="0" indent="0">
              <a:buNone/>
            </a:pPr>
            <a:r>
              <a:rPr lang="en-US" sz="2000" b="1" dirty="0"/>
              <a:t>Implement smart recommendations </a:t>
            </a:r>
            <a:r>
              <a:rPr lang="en-US" sz="2000" dirty="0"/>
              <a:t>– justified by user demand for personalized music discovery.</a:t>
            </a:r>
          </a:p>
          <a:p>
            <a:pPr marL="0" indent="0">
              <a:buNone/>
            </a:pPr>
            <a:endParaRPr lang="en-US" sz="2000" dirty="0"/>
          </a:p>
          <a:p>
            <a:pPr marL="0" indent="0">
              <a:buNone/>
            </a:pPr>
            <a:r>
              <a:rPr lang="en-US" sz="2000" b="1" dirty="0"/>
              <a:t>Incorporate contextual awareness (time, location, mood) </a:t>
            </a:r>
            <a:r>
              <a:rPr lang="en-US" sz="2000" dirty="0"/>
              <a:t>– justified to enhance real-world relevance of music choices.</a:t>
            </a:r>
          </a:p>
          <a:p>
            <a:pPr marL="0" indent="0">
              <a:buNone/>
            </a:pPr>
            <a:endParaRPr lang="en-US" sz="2000" dirty="0"/>
          </a:p>
          <a:p>
            <a:pPr marL="0" indent="0">
              <a:buNone/>
            </a:pPr>
            <a:r>
              <a:rPr lang="en-US" sz="2000" b="1" dirty="0"/>
              <a:t>Provide user-driven customization </a:t>
            </a:r>
            <a:r>
              <a:rPr lang="en-US" sz="2000" dirty="0"/>
              <a:t>– justified by the lack of control in existing auto-recommendation systems.</a:t>
            </a:r>
          </a:p>
          <a:p>
            <a:pPr marL="0" indent="0">
              <a:buNone/>
            </a:pPr>
            <a:endParaRPr lang="en-US" sz="2000" dirty="0"/>
          </a:p>
          <a:p>
            <a:pPr marL="0" indent="0">
              <a:buNone/>
            </a:pPr>
            <a:r>
              <a:rPr lang="en-US" sz="2000" b="1" dirty="0"/>
              <a:t>Ensure responsiveness and interactivity </a:t>
            </a:r>
            <a:r>
              <a:rPr lang="en-US" sz="2000" dirty="0"/>
              <a:t>– justified to make the application adaptable across devices.</a:t>
            </a:r>
          </a:p>
        </p:txBody>
      </p:sp>
      <p:pic>
        <p:nvPicPr>
          <p:cNvPr id="4" name="Picture 3">
            <a:extLst>
              <a:ext uri="{FF2B5EF4-FFF2-40B4-BE49-F238E27FC236}">
                <a16:creationId xmlns:a16="http://schemas.microsoft.com/office/drawing/2014/main" id="{3DE80AD5-163E-DB68-2056-49EE1F1D6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8599"/>
            <a:ext cx="1295400" cy="685801"/>
          </a:xfrm>
          <a:prstGeom prst="rect">
            <a:avLst/>
          </a:prstGeom>
          <a:noFill/>
          <a:ln>
            <a:noFill/>
          </a:ln>
        </p:spPr>
      </p:pic>
    </p:spTree>
    <p:extLst>
      <p:ext uri="{BB962C8B-B14F-4D97-AF65-F5344CB8AC3E}">
        <p14:creationId xmlns:p14="http://schemas.microsoft.com/office/powerpoint/2010/main" val="3699654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9F5BA9-1BD9-9B5B-2F31-1D5E87DEC0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3B2385-D33C-E0C3-891C-98EDDEA018B0}"/>
              </a:ext>
            </a:extLst>
          </p:cNvPr>
          <p:cNvSpPr>
            <a:spLocks noGrp="1"/>
          </p:cNvSpPr>
          <p:nvPr>
            <p:ph type="title"/>
          </p:nvPr>
        </p:nvSpPr>
        <p:spPr>
          <a:xfrm>
            <a:off x="1447800" y="274638"/>
            <a:ext cx="7467600" cy="944562"/>
          </a:xfrm>
        </p:spPr>
        <p:txBody>
          <a:bodyPr>
            <a:normAutofit/>
          </a:bodyPr>
          <a:lstStyle/>
          <a:p>
            <a:r>
              <a:rPr lang="en-US" sz="2800" b="1" dirty="0">
                <a:solidFill>
                  <a:srgbClr val="0070C0"/>
                </a:solidFill>
                <a:latin typeface="Times New Roman" pitchFamily="18" charset="0"/>
                <a:cs typeface="Times New Roman" pitchFamily="18" charset="0"/>
              </a:rPr>
              <a:t>Modules [Frontend web pages]</a:t>
            </a:r>
          </a:p>
        </p:txBody>
      </p:sp>
      <p:sp>
        <p:nvSpPr>
          <p:cNvPr id="5" name="Content Placeholder 4">
            <a:extLst>
              <a:ext uri="{FF2B5EF4-FFF2-40B4-BE49-F238E27FC236}">
                <a16:creationId xmlns:a16="http://schemas.microsoft.com/office/drawing/2014/main" id="{BA1E6E8A-A995-51F8-4B85-FB8AFDAF84E6}"/>
              </a:ext>
            </a:extLst>
          </p:cNvPr>
          <p:cNvSpPr>
            <a:spLocks noGrp="1"/>
          </p:cNvSpPr>
          <p:nvPr>
            <p:ph idx="1"/>
          </p:nvPr>
        </p:nvSpPr>
        <p:spPr>
          <a:xfrm>
            <a:off x="457200" y="1399406"/>
            <a:ext cx="8229600" cy="4525963"/>
          </a:xfrm>
        </p:spPr>
        <p:txBody>
          <a:bodyPr>
            <a:noAutofit/>
          </a:bodyPr>
          <a:lstStyle/>
          <a:p>
            <a:pPr marL="0" indent="0">
              <a:buNone/>
            </a:pPr>
            <a:r>
              <a:rPr lang="en-US" sz="1800" b="1" dirty="0"/>
              <a:t>Sidebar Navigation Module </a:t>
            </a:r>
            <a:r>
              <a:rPr lang="en-US" sz="1800" dirty="0"/>
              <a:t>– Provides quick access to Home, My Songs, Playlists, and Smart Recs.</a:t>
            </a:r>
          </a:p>
          <a:p>
            <a:pPr marL="0" indent="0">
              <a:buNone/>
            </a:pPr>
            <a:endParaRPr lang="en-US" sz="1800" dirty="0"/>
          </a:p>
          <a:p>
            <a:pPr marL="0" indent="0">
              <a:buNone/>
            </a:pPr>
            <a:r>
              <a:rPr lang="en-US" sz="1800" b="1" dirty="0"/>
              <a:t>Home Page Module </a:t>
            </a:r>
            <a:r>
              <a:rPr lang="en-US" sz="1800" dirty="0"/>
              <a:t>– Displays trending, fresh finds, artists, and playlists in carousel format.</a:t>
            </a:r>
          </a:p>
          <a:p>
            <a:pPr marL="0" indent="0">
              <a:buNone/>
            </a:pPr>
            <a:endParaRPr lang="en-US" sz="1800" dirty="0"/>
          </a:p>
          <a:p>
            <a:pPr marL="0" indent="0">
              <a:buNone/>
            </a:pPr>
            <a:r>
              <a:rPr lang="en-US" sz="1800" b="1" dirty="0"/>
              <a:t>Playlist Module </a:t>
            </a:r>
            <a:r>
              <a:rPr lang="en-US" sz="1800" dirty="0"/>
              <a:t>– Predefined (Chill Vibes, Workout Mix) and user-created (My Songs).</a:t>
            </a:r>
          </a:p>
          <a:p>
            <a:pPr marL="0" indent="0">
              <a:buNone/>
            </a:pPr>
            <a:endParaRPr lang="en-US" sz="1800" dirty="0"/>
          </a:p>
          <a:p>
            <a:pPr marL="0" indent="0">
              <a:buNone/>
            </a:pPr>
            <a:r>
              <a:rPr lang="en-US" sz="1800" b="1" dirty="0"/>
              <a:t>Artist Module </a:t>
            </a:r>
            <a:r>
              <a:rPr lang="en-US" sz="1800" dirty="0"/>
              <a:t>– Shows artist profile with bio and related songs.</a:t>
            </a:r>
          </a:p>
          <a:p>
            <a:pPr marL="0" indent="0">
              <a:buNone/>
            </a:pPr>
            <a:endParaRPr lang="en-US" sz="1800" dirty="0"/>
          </a:p>
          <a:p>
            <a:pPr marL="0" indent="0">
              <a:buNone/>
            </a:pPr>
            <a:r>
              <a:rPr lang="en-US" sz="1800" b="1" dirty="0"/>
              <a:t>Smart Recommendations (Vibe Mixer) – </a:t>
            </a:r>
            <a:r>
              <a:rPr lang="en-US" sz="1800" dirty="0"/>
              <a:t>Lets users fine-tune preferences to craft personalized playlists.</a:t>
            </a:r>
          </a:p>
          <a:p>
            <a:pPr marL="0" indent="0">
              <a:buNone/>
            </a:pPr>
            <a:endParaRPr lang="en-US" sz="1800" dirty="0"/>
          </a:p>
          <a:p>
            <a:pPr marL="0" indent="0">
              <a:buNone/>
            </a:pPr>
            <a:r>
              <a:rPr lang="en-US" sz="1800" b="1" dirty="0"/>
              <a:t>Player Module </a:t>
            </a:r>
            <a:r>
              <a:rPr lang="en-US" sz="1800" dirty="0"/>
              <a:t>– Collapsed and expanded views, shuffle/repeat, favorites, and progress tracking</a:t>
            </a:r>
            <a:r>
              <a:rPr lang="en-US" sz="2000" dirty="0"/>
              <a:t>.</a:t>
            </a:r>
          </a:p>
        </p:txBody>
      </p:sp>
      <p:pic>
        <p:nvPicPr>
          <p:cNvPr id="4" name="Picture 3">
            <a:extLst>
              <a:ext uri="{FF2B5EF4-FFF2-40B4-BE49-F238E27FC236}">
                <a16:creationId xmlns:a16="http://schemas.microsoft.com/office/drawing/2014/main" id="{6A9A09CE-DAD7-52FC-861A-08A399E89F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92075"/>
            <a:ext cx="1295400" cy="639761"/>
          </a:xfrm>
          <a:prstGeom prst="rect">
            <a:avLst/>
          </a:prstGeom>
          <a:noFill/>
          <a:ln>
            <a:noFill/>
          </a:ln>
        </p:spPr>
      </p:pic>
    </p:spTree>
    <p:extLst>
      <p:ext uri="{BB962C8B-B14F-4D97-AF65-F5344CB8AC3E}">
        <p14:creationId xmlns:p14="http://schemas.microsoft.com/office/powerpoint/2010/main" val="2608133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BA0219-72F6-E875-BE00-9DC12E3264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6AD0D1-C48F-F8C2-40B0-E97271642E83}"/>
              </a:ext>
            </a:extLst>
          </p:cNvPr>
          <p:cNvSpPr>
            <a:spLocks noGrp="1"/>
          </p:cNvSpPr>
          <p:nvPr>
            <p:ph type="title"/>
          </p:nvPr>
        </p:nvSpPr>
        <p:spPr>
          <a:xfrm>
            <a:off x="1524000" y="274638"/>
            <a:ext cx="7162800" cy="868362"/>
          </a:xfrm>
        </p:spPr>
        <p:txBody>
          <a:bodyPr>
            <a:normAutofit fontScale="90000"/>
          </a:bodyPr>
          <a:lstStyle/>
          <a:p>
            <a:r>
              <a:rPr lang="en-US" sz="3100" b="1" dirty="0">
                <a:solidFill>
                  <a:srgbClr val="0070C0"/>
                </a:solidFill>
                <a:latin typeface="Times New Roman" pitchFamily="18" charset="0"/>
                <a:cs typeface="Times New Roman" pitchFamily="18" charset="0"/>
              </a:rPr>
              <a:t>Expected Outcomes of the Proposed Work</a:t>
            </a:r>
            <a:br>
              <a:rPr lang="en-US" b="1" dirty="0">
                <a:solidFill>
                  <a:srgbClr val="0070C0"/>
                </a:solidFill>
                <a:latin typeface="Times New Roman" pitchFamily="18" charset="0"/>
                <a:cs typeface="Times New Roman" pitchFamily="18" charset="0"/>
              </a:rPr>
            </a:br>
            <a:endParaRPr lang="en-US" b="1" dirty="0">
              <a:solidFill>
                <a:srgbClr val="0070C0"/>
              </a:solidFill>
              <a:latin typeface="Times New Roman" pitchFamily="18" charset="0"/>
              <a:cs typeface="Times New Roman" pitchFamily="18" charset="0"/>
            </a:endParaRPr>
          </a:p>
        </p:txBody>
      </p:sp>
      <p:sp>
        <p:nvSpPr>
          <p:cNvPr id="4" name="Content Placeholder 3">
            <a:extLst>
              <a:ext uri="{FF2B5EF4-FFF2-40B4-BE49-F238E27FC236}">
                <a16:creationId xmlns:a16="http://schemas.microsoft.com/office/drawing/2014/main" id="{2270A7B1-AE81-675E-BE7D-3D5A36D1C3B2}"/>
              </a:ext>
            </a:extLst>
          </p:cNvPr>
          <p:cNvSpPr>
            <a:spLocks noGrp="1"/>
          </p:cNvSpPr>
          <p:nvPr>
            <p:ph idx="1"/>
          </p:nvPr>
        </p:nvSpPr>
        <p:spPr>
          <a:xfrm>
            <a:off x="457200" y="1143001"/>
            <a:ext cx="8229600" cy="4983164"/>
          </a:xfrm>
        </p:spPr>
        <p:txBody>
          <a:bodyPr>
            <a:normAutofit/>
          </a:bodyPr>
          <a:lstStyle/>
          <a:p>
            <a:pPr marL="0" indent="0">
              <a:buNone/>
            </a:pPr>
            <a:r>
              <a:rPr lang="en-US" sz="2000" b="1" dirty="0"/>
              <a:t>A fully functional, interactive music player </a:t>
            </a:r>
            <a:r>
              <a:rPr lang="en-US" sz="2000" dirty="0"/>
              <a:t>with immersive reflective gradients.</a:t>
            </a:r>
          </a:p>
          <a:p>
            <a:pPr marL="0" indent="0">
              <a:buNone/>
            </a:pPr>
            <a:endParaRPr lang="en-US" sz="2000" dirty="0"/>
          </a:p>
          <a:p>
            <a:pPr marL="0" indent="0">
              <a:buNone/>
            </a:pPr>
            <a:r>
              <a:rPr lang="en-US" sz="2000" b="1" dirty="0"/>
              <a:t>Custom playlist generation </a:t>
            </a:r>
            <a:r>
              <a:rPr lang="en-US" sz="2000" dirty="0"/>
              <a:t>through user-controlled recommendations.</a:t>
            </a:r>
          </a:p>
          <a:p>
            <a:pPr marL="0" indent="0">
              <a:buNone/>
            </a:pPr>
            <a:endParaRPr lang="en-US" sz="2000" dirty="0"/>
          </a:p>
          <a:p>
            <a:pPr marL="0" indent="0">
              <a:buNone/>
            </a:pPr>
            <a:r>
              <a:rPr lang="en-US" sz="2000" b="1" dirty="0"/>
              <a:t>Enhanced user engagement </a:t>
            </a:r>
            <a:r>
              <a:rPr lang="en-US" sz="2000" dirty="0"/>
              <a:t>through UI aesthetics and interactivity.</a:t>
            </a:r>
          </a:p>
          <a:p>
            <a:pPr marL="0" indent="0">
              <a:buNone/>
            </a:pPr>
            <a:endParaRPr lang="en-US" sz="2000" dirty="0"/>
          </a:p>
          <a:p>
            <a:pPr marL="0" indent="0">
              <a:buNone/>
            </a:pPr>
            <a:r>
              <a:rPr lang="en-US" sz="2000" dirty="0"/>
              <a:t>Context-aware music suggestions considering mood</a:t>
            </a:r>
            <a:r>
              <a:rPr lang="en-US" sz="2000" b="1" dirty="0"/>
              <a:t>, time of day, and location hints.</a:t>
            </a:r>
          </a:p>
          <a:p>
            <a:pPr marL="0" indent="0">
              <a:buNone/>
            </a:pPr>
            <a:endParaRPr lang="en-US" sz="2000" dirty="0"/>
          </a:p>
          <a:p>
            <a:pPr marL="0" indent="0">
              <a:buNone/>
            </a:pPr>
            <a:r>
              <a:rPr lang="en-US" sz="2000" b="1" dirty="0"/>
              <a:t>A scalable </a:t>
            </a:r>
            <a:r>
              <a:rPr lang="en-US" sz="2000" dirty="0"/>
              <a:t>front-end project demonstrating how personalization can be achieved in music streaming.</a:t>
            </a:r>
            <a:endParaRPr lang="en-IN" sz="2000" dirty="0"/>
          </a:p>
        </p:txBody>
      </p:sp>
      <p:pic>
        <p:nvPicPr>
          <p:cNvPr id="5" name="Picture 4">
            <a:extLst>
              <a:ext uri="{FF2B5EF4-FFF2-40B4-BE49-F238E27FC236}">
                <a16:creationId xmlns:a16="http://schemas.microsoft.com/office/drawing/2014/main" id="{7FCB392D-6672-9401-8EB8-2E1BA48858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92075"/>
            <a:ext cx="1295400" cy="746125"/>
          </a:xfrm>
          <a:prstGeom prst="rect">
            <a:avLst/>
          </a:prstGeom>
          <a:noFill/>
          <a:ln>
            <a:noFill/>
          </a:ln>
        </p:spPr>
      </p:pic>
    </p:spTree>
    <p:extLst>
      <p:ext uri="{BB962C8B-B14F-4D97-AF65-F5344CB8AC3E}">
        <p14:creationId xmlns:p14="http://schemas.microsoft.com/office/powerpoint/2010/main" val="2610488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1858</TotalTime>
  <Words>1163</Words>
  <Application>Microsoft Office PowerPoint</Application>
  <PresentationFormat>On-screen Show (4:3)</PresentationFormat>
  <Paragraphs>150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Arial</vt:lpstr>
      <vt:lpstr>Calibri</vt:lpstr>
      <vt:lpstr>Times New Roman</vt:lpstr>
      <vt:lpstr>Office Theme</vt:lpstr>
      <vt:lpstr> A Project Review Meeting    on  A Multi-Dimensional Music Discovery Platform Incorporating Personality, Location, Temporal Context, and Immersive Visualization</vt:lpstr>
      <vt:lpstr>Outline of the Presentation</vt:lpstr>
      <vt:lpstr>Abstract</vt:lpstr>
      <vt:lpstr>Introduction</vt:lpstr>
      <vt:lpstr>Problem Statement </vt:lpstr>
      <vt:lpstr>Project Flow Diagram</vt:lpstr>
      <vt:lpstr>Objectives with Justification </vt:lpstr>
      <vt:lpstr>Modules [Frontend web pages]</vt:lpstr>
      <vt:lpstr>Expected Outcomes of the Proposed Work </vt:lpstr>
      <vt:lpstr>Conclusion and Future Scope</vt:lpstr>
      <vt:lpstr>References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subbu</dc:creator>
  <cp:lastModifiedBy>RAHUL UTLA</cp:lastModifiedBy>
  <cp:revision>199</cp:revision>
  <dcterms:created xsi:type="dcterms:W3CDTF">2006-08-16T00:00:00Z</dcterms:created>
  <dcterms:modified xsi:type="dcterms:W3CDTF">2025-09-11T12:16:19Z</dcterms:modified>
</cp:coreProperties>
</file>