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4" r:id="rId9"/>
    <p:sldId id="285" r:id="rId10"/>
    <p:sldId id="288" r:id="rId11"/>
    <p:sldId id="286" r:id="rId12"/>
    <p:sldId id="287" r:id="rId13"/>
    <p:sldId id="272" r:id="rId14"/>
    <p:sldId id="273" r:id="rId15"/>
    <p:sldId id="277" r:id="rId16"/>
    <p:sldId id="278" r:id="rId17"/>
    <p:sldId id="279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035be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035be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329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035be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035be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348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035be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035be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03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5035beb7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5035beb7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5035beb7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5035beb7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5035beb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5035beb7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5035beb7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5035beb7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45c6ebcd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45c6ebcd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45c6ebc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45c6ebc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035be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035be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035be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035be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27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035be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035be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08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035be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035be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9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035be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035be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11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" TargetMode="External"/><Relationship Id="rId13" Type="http://schemas.openxmlformats.org/officeDocument/2006/relationships/hyperlink" Target="https://keras-team.github.io/keras-tuner/" TargetMode="External"/><Relationship Id="rId18" Type="http://schemas.openxmlformats.org/officeDocument/2006/relationships/hyperlink" Target="https://pypi.org/" TargetMode="External"/><Relationship Id="rId3" Type="http://schemas.openxmlformats.org/officeDocument/2006/relationships/hyperlink" Target="https://www.stackoverflow.com/" TargetMode="External"/><Relationship Id="rId7" Type="http://schemas.openxmlformats.org/officeDocument/2006/relationships/hyperlink" Target="https://www.seaborn.pydata.org/" TargetMode="External"/><Relationship Id="rId12" Type="http://schemas.openxmlformats.org/officeDocument/2006/relationships/hyperlink" Target="https://keras.io/api/" TargetMode="External"/><Relationship Id="rId17" Type="http://schemas.openxmlformats.org/officeDocument/2006/relationships/hyperlink" Target="https://www.youtube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medium.com/" TargetMode="External"/><Relationship Id="rId20" Type="http://schemas.openxmlformats.org/officeDocument/2006/relationships/hyperlink" Target="https://www.mathworks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" TargetMode="External"/><Relationship Id="rId11" Type="http://schemas.openxmlformats.org/officeDocument/2006/relationships/hyperlink" Target="https://www.datasciencecentral.com/" TargetMode="External"/><Relationship Id="rId5" Type="http://schemas.openxmlformats.org/officeDocument/2006/relationships/hyperlink" Target="https://www.github.com/" TargetMode="External"/><Relationship Id="rId15" Type="http://schemas.openxmlformats.org/officeDocument/2006/relationships/hyperlink" Target="https://machinelearningmastery.com/" TargetMode="External"/><Relationship Id="rId10" Type="http://schemas.openxmlformats.org/officeDocument/2006/relationships/hyperlink" Target="https://www.insaid.co/" TargetMode="External"/><Relationship Id="rId19" Type="http://schemas.openxmlformats.org/officeDocument/2006/relationships/hyperlink" Target="https://stats.stackexchange.com/" TargetMode="External"/><Relationship Id="rId4" Type="http://schemas.openxmlformats.org/officeDocument/2006/relationships/hyperlink" Target="https://matplotlib.org/" TargetMode="External"/><Relationship Id="rId9" Type="http://schemas.openxmlformats.org/officeDocument/2006/relationships/hyperlink" Target="https://stackedit.io/" TargetMode="External"/><Relationship Id="rId14" Type="http://schemas.openxmlformats.org/officeDocument/2006/relationships/hyperlink" Target="https://towardsdatascience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2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48875" y="499300"/>
            <a:ext cx="84729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>
                <a:solidFill>
                  <a:srgbClr val="FF0000"/>
                </a:solidFill>
              </a:rPr>
              <a:t>Is It Worth Investing in Advertisement?</a:t>
            </a:r>
            <a:endParaRPr lang="en-IN" sz="4700" dirty="0">
              <a:solidFill>
                <a:srgbClr val="FF0000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98398" y="33146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</a:rPr>
              <a:t>A Presentation by Rahul Adwani</a:t>
            </a:r>
            <a:endParaRPr sz="2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</a:rPr>
              <a:t>INSAID - March 2020 Cohort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78575" y="26350"/>
            <a:ext cx="8702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Exploration – Categorical Features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B18DE-D393-402B-9DEB-D55DFA415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84282"/>
            <a:ext cx="6823384" cy="4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7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78575" y="26350"/>
            <a:ext cx="8702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Exploration – Categorical Features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615E3-A7D3-45FC-A87C-B3B79069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66" y="605114"/>
            <a:ext cx="6629050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78575" y="26350"/>
            <a:ext cx="8702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Exploration – Categorical Features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B6F60-B715-478A-BFB5-B880A777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12" y="571336"/>
            <a:ext cx="6897941" cy="45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448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>
                <a:solidFill>
                  <a:schemeClr val="dk1"/>
                </a:solidFill>
              </a:rPr>
              <a:t>Data Preprocessing</a:t>
            </a:r>
            <a:endParaRPr sz="1300" dirty="0"/>
          </a:p>
        </p:txBody>
      </p:sp>
      <p:sp>
        <p:nvSpPr>
          <p:cNvPr id="193" name="Google Shape;193;p29"/>
          <p:cNvSpPr txBox="1"/>
          <p:nvPr/>
        </p:nvSpPr>
        <p:spPr>
          <a:xfrm>
            <a:off x="108350" y="571500"/>
            <a:ext cx="4268668" cy="444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Handling Missing &amp; Erroneous Values</a:t>
            </a:r>
            <a:endParaRPr lang="en-US" sz="11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US" sz="1050" dirty="0">
                <a:latin typeface="Lato"/>
                <a:ea typeface="Lato"/>
                <a:cs typeface="Lato"/>
                <a:sym typeface="Lato"/>
              </a:rPr>
              <a:t>No missing or erroneous values present in the data</a:t>
            </a:r>
            <a:endParaRPr lang="en-US" sz="1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Encoding</a:t>
            </a:r>
            <a:endParaRPr sz="1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050" dirty="0">
                <a:latin typeface="Lato"/>
                <a:ea typeface="Lato"/>
                <a:cs typeface="Lato"/>
                <a:sym typeface="Lato"/>
              </a:rPr>
              <a:t>One Hot Encoding for all the categorical features</a:t>
            </a:r>
            <a:endParaRPr lang="en" sz="1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Handling Label Class Imbalance</a:t>
            </a:r>
          </a:p>
          <a:p>
            <a:pPr marL="457200" lvl="0" indent="-311150" algn="l" rt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US" sz="1050" dirty="0">
                <a:latin typeface="Lato"/>
                <a:ea typeface="Lato"/>
                <a:cs typeface="Lato"/>
                <a:sym typeface="Lato"/>
              </a:rPr>
              <a:t>Not Required</a:t>
            </a:r>
            <a:endParaRPr lang="en-US" sz="1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Handling Outliers in Features</a:t>
            </a:r>
          </a:p>
          <a:p>
            <a:pPr marL="457200" lvl="0" indent="-311150" algn="l" rt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US" sz="105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Isolation Forest - Significant Impact</a:t>
            </a:r>
            <a:endParaRPr lang="en-US" sz="1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Scaling</a:t>
            </a:r>
          </a:p>
          <a:p>
            <a:pPr marL="457200" lvl="0" indent="-311150" algn="l" rt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US" sz="105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Standard Scaling</a:t>
            </a:r>
            <a:endParaRPr lang="en-US" sz="1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Feature Selection</a:t>
            </a:r>
          </a:p>
          <a:p>
            <a:pPr marL="457200" lvl="0" indent="-311150" algn="l" rt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US" sz="1050" dirty="0">
                <a:latin typeface="Lato"/>
                <a:ea typeface="Lato"/>
                <a:cs typeface="Lato"/>
                <a:sym typeface="Lato"/>
              </a:rPr>
              <a:t>Standard Deviation Rule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US" sz="105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Principal Components Analysis</a:t>
            </a:r>
            <a:endParaRPr sz="1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19;p31">
            <a:extLst>
              <a:ext uri="{FF2B5EF4-FFF2-40B4-BE49-F238E27FC236}">
                <a16:creationId xmlns:a16="http://schemas.microsoft.com/office/drawing/2014/main" id="{1DC8F584-A3C4-465C-B2A8-B82C80DCEDB6}"/>
              </a:ext>
            </a:extLst>
          </p:cNvPr>
          <p:cNvSpPr txBox="1">
            <a:spLocks/>
          </p:cNvSpPr>
          <p:nvPr/>
        </p:nvSpPr>
        <p:spPr>
          <a:xfrm>
            <a:off x="2375" y="26350"/>
            <a:ext cx="84489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500" dirty="0">
                <a:solidFill>
                  <a:schemeClr val="dk1"/>
                </a:solidFill>
              </a:rPr>
              <a:t>Machine Learning &amp; Model Evaluation – F1 Score</a:t>
            </a: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3A8D8-F029-4366-87ED-1592A08E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493"/>
            <a:ext cx="9144000" cy="46197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448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Machine Learning &amp; Model Selection</a:t>
            </a:r>
            <a:endParaRPr sz="1300"/>
          </a:p>
        </p:txBody>
      </p:sp>
      <p:sp>
        <p:nvSpPr>
          <p:cNvPr id="253" name="Google Shape;253;p34"/>
          <p:cNvSpPr txBox="1"/>
          <p:nvPr/>
        </p:nvSpPr>
        <p:spPr>
          <a:xfrm>
            <a:off x="108350" y="1087574"/>
            <a:ext cx="8859000" cy="265070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Selected Algorithm – </a:t>
            </a:r>
            <a:r>
              <a:rPr lang="en" sz="1050" b="1" dirty="0">
                <a:solidFill>
                  <a:schemeClr val="dk2"/>
                </a:solidFill>
                <a:highlight>
                  <a:srgbClr val="FFFFFF"/>
                </a:highlight>
              </a:rPr>
              <a:t>Random Forest Classifier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b="1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Parameters for Selection:</a:t>
            </a:r>
          </a:p>
          <a:p>
            <a:pPr marL="22860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050" b="1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F1 Score</a:t>
            </a:r>
          </a:p>
          <a:p>
            <a:pPr marL="3429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050" b="1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Overfitting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152275" y="378652"/>
            <a:ext cx="8943000" cy="4350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References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108350" y="1848971"/>
            <a:ext cx="8859000" cy="2116276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Stack Overflow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Matplotlib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 err="1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Kaggle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Seaborn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Geeks for Geeks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Stack Edit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INSAID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Data Science Central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 err="1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Keras</a:t>
            </a: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 API Reference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 err="1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Keras</a:t>
            </a: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 Tuner </a:t>
            </a:r>
            <a:r>
              <a:rPr lang="en-IN" b="0" i="0" u="sng" dirty="0" err="1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Github</a:t>
            </a: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 Docs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Towards Data Science Posts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Machine Learning Mastery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Medium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YouTube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 err="1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PyPi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Stack Exchange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Math Works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ctrTitle"/>
          </p:nvPr>
        </p:nvSpPr>
        <p:spPr>
          <a:xfrm>
            <a:off x="2371725" y="1773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tile tx="0" ty="0" sx="100000" sy="100000" flip="none" algn="tl"/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78575" y="6179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Project Objective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7849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Building ML block of a system which can predict if investing in an advertisement will give us a positive netgain or not based on the given data</a:t>
            </a:r>
            <a:endParaRPr sz="18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Snapshot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Exploration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Preprocessing</a:t>
            </a:r>
            <a:endParaRPr sz="1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Machine Learning &amp; Model Evaluation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 idx="4294967295"/>
          </p:nvPr>
        </p:nvSpPr>
        <p:spPr>
          <a:xfrm>
            <a:off x="78575" y="26350"/>
            <a:ext cx="5223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 dirty="0">
                <a:solidFill>
                  <a:schemeClr val="dk1"/>
                </a:solidFill>
              </a:rPr>
              <a:t>Data Snapshot</a:t>
            </a:r>
            <a:endParaRPr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10C14-622D-4EA1-AFB1-6E3579AE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99833"/>
            <a:ext cx="8686800" cy="3933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78575" y="26350"/>
            <a:ext cx="8702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Exploration - Label</a:t>
            </a:r>
            <a:endParaRPr sz="1800" dirty="0"/>
          </a:p>
        </p:txBody>
      </p:sp>
      <p:sp>
        <p:nvSpPr>
          <p:cNvPr id="102" name="Google Shape;102;p17"/>
          <p:cNvSpPr txBox="1"/>
          <p:nvPr/>
        </p:nvSpPr>
        <p:spPr>
          <a:xfrm>
            <a:off x="3339489" y="1291101"/>
            <a:ext cx="5676763" cy="107558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Out of 26048 samples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19853 - Netgain = 0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6195 - Netgain = 1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We have sufficient representation from the positive class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163DE-199C-4949-A30A-F539631E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6" y="402082"/>
            <a:ext cx="3182336" cy="318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BA857B-8560-4C1A-AF54-93000AC0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6666"/>
            <a:ext cx="9016253" cy="148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78575" y="26350"/>
            <a:ext cx="8702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Exploration – Continuous Features</a:t>
            </a:r>
            <a:endParaRPr sz="1800" dirty="0"/>
          </a:p>
        </p:txBody>
      </p:sp>
      <p:sp>
        <p:nvSpPr>
          <p:cNvPr id="102" name="Google Shape;102;p17"/>
          <p:cNvSpPr txBox="1"/>
          <p:nvPr/>
        </p:nvSpPr>
        <p:spPr>
          <a:xfrm>
            <a:off x="1398495" y="3691861"/>
            <a:ext cx="5439334" cy="107558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Two continuous features in the dataset - ratings and runtime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Dropped ratings. Why?</a:t>
            </a:r>
            <a:endParaRPr lang="en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About runtime: </a:t>
            </a:r>
          </a:p>
          <a:p>
            <a:pPr marL="457200" lvl="4" indent="-317500">
              <a:buSzPts val="1400"/>
              <a:buFont typeface="Lato"/>
              <a:buChar char="-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Distribution, Outliers, Frequency Distribution </a:t>
            </a:r>
            <a:r>
              <a:rPr lang="en-IN" dirty="0" err="1">
                <a:latin typeface="Lato"/>
                <a:ea typeface="Lato"/>
                <a:cs typeface="Lato"/>
                <a:sym typeface="Lato"/>
              </a:rPr>
              <a:t>wrt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 Label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AD7AA-B98C-40E6-9378-4E5D74C0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7" y="568594"/>
            <a:ext cx="2958099" cy="2774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F9C9B9-BE70-4822-9669-4604D0BA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37" y="624799"/>
            <a:ext cx="3062717" cy="2846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84A8B-8B7C-4A4A-8414-D22BD1321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076" y="624799"/>
            <a:ext cx="2897236" cy="27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78575" y="26350"/>
            <a:ext cx="8702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Exploration – Categorical Features</a:t>
            </a:r>
            <a:endParaRPr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19C9E-AE78-4348-863E-46694CD59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55" y="611852"/>
            <a:ext cx="75628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78575" y="26350"/>
            <a:ext cx="8702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Exploration – Categorical Features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D84FB-DF90-4976-B87E-3660CEAF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592511"/>
            <a:ext cx="7610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78575" y="26350"/>
            <a:ext cx="8702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Exploration – Categorical Features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99096-086D-498C-88F7-A47259187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"/>
          <a:stretch/>
        </p:blipFill>
        <p:spPr>
          <a:xfrm>
            <a:off x="860610" y="588679"/>
            <a:ext cx="6609586" cy="45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5402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266</Words>
  <Application>Microsoft Office PowerPoint</Application>
  <PresentationFormat>On-screen Show (16:9)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Lato</vt:lpstr>
      <vt:lpstr>Arial</vt:lpstr>
      <vt:lpstr>Times New Roman</vt:lpstr>
      <vt:lpstr>Raleway</vt:lpstr>
      <vt:lpstr>Swiss</vt:lpstr>
      <vt:lpstr>Is It Worth Investing in Advertisement?</vt:lpstr>
      <vt:lpstr>Project Objective</vt:lpstr>
      <vt:lpstr>PowerPoint Presentation</vt:lpstr>
      <vt:lpstr>Data Snapshot</vt:lpstr>
      <vt:lpstr>Data Exploration - Label</vt:lpstr>
      <vt:lpstr>Data Exploration – Continuous Features</vt:lpstr>
      <vt:lpstr>Data Exploration – Categorical Features</vt:lpstr>
      <vt:lpstr>Data Exploration – Categorical Features</vt:lpstr>
      <vt:lpstr>Data Exploration – Categorical Features</vt:lpstr>
      <vt:lpstr>Data Exploration – Categorical Features</vt:lpstr>
      <vt:lpstr>Data Exploration – Categorical Features</vt:lpstr>
      <vt:lpstr>Data Exploration – Categorical Features</vt:lpstr>
      <vt:lpstr>Data Preprocessing</vt:lpstr>
      <vt:lpstr>PowerPoint Presentation</vt:lpstr>
      <vt:lpstr>Machine Learning &amp; Model Selection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Worth Investing in Advertisement?</dc:title>
  <cp:lastModifiedBy>Rahul Adwani</cp:lastModifiedBy>
  <cp:revision>49</cp:revision>
  <dcterms:modified xsi:type="dcterms:W3CDTF">2021-06-08T18:07:16Z</dcterms:modified>
</cp:coreProperties>
</file>