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e646c3c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e646c3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e646c3c7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e646c3c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e646c3c7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e646c3c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e646c3c7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e646c3c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646c3c7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646c3c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646c3c7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646c3c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646c3c7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646c3c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e646c3c7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e646c3c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 name="Google Shape;8;p1"/>
          <p:cNvPicPr preferRelativeResize="0"/>
          <p:nvPr/>
        </p:nvPicPr>
        <p:blipFill rotWithShape="1">
          <a:blip r:embed="rId1">
            <a:alphaModFix/>
          </a:blip>
          <a:srcRect b="0" l="0" r="46695" t="0"/>
          <a:stretch/>
        </p:blipFill>
        <p:spPr>
          <a:xfrm>
            <a:off x="339558" y="6091454"/>
            <a:ext cx="3520173" cy="508000"/>
          </a:xfrm>
          <a:prstGeom prst="rect">
            <a:avLst/>
          </a:prstGeom>
          <a:noFill/>
          <a:ln>
            <a:noFill/>
          </a:ln>
        </p:spPr>
      </p:pic>
      <p:pic>
        <p:nvPicPr>
          <p:cNvPr id="9" name="Google Shape;9;p1"/>
          <p:cNvPicPr preferRelativeResize="0"/>
          <p:nvPr/>
        </p:nvPicPr>
        <p:blipFill rotWithShape="1">
          <a:blip r:embed="rId2">
            <a:alphaModFix/>
          </a:blip>
          <a:srcRect b="0" l="68607" r="0" t="0"/>
          <a:stretch/>
        </p:blipFill>
        <p:spPr>
          <a:xfrm>
            <a:off x="9788893" y="6091454"/>
            <a:ext cx="2073184" cy="50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rahul-aedula95/CSCI-1300-F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CSCI 1300 </a:t>
            </a:r>
            <a:endParaRPr/>
          </a:p>
        </p:txBody>
      </p:sp>
      <p:sp>
        <p:nvSpPr>
          <p:cNvPr id="84" name="Google Shape;84;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Setting up the environment</a:t>
            </a:r>
            <a:endParaRPr/>
          </a:p>
          <a:p>
            <a:pPr indent="0" lvl="0" marL="0" rtl="0" algn="ctr">
              <a:lnSpc>
                <a:spcPct val="90000"/>
              </a:lnSpc>
              <a:spcBef>
                <a:spcPts val="0"/>
              </a:spcBef>
              <a:spcAft>
                <a:spcPts val="0"/>
              </a:spcAft>
              <a:buClr>
                <a:schemeClr val="dk1"/>
              </a:buClr>
              <a:buSzPts val="2400"/>
              <a:buNone/>
            </a:pPr>
            <a:r>
              <a:rPr lang="en-US"/>
              <a:t>August 23rd,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Rahul Aedula</a:t>
            </a:r>
            <a:endParaRPr/>
          </a:p>
        </p:txBody>
      </p:sp>
      <p:sp>
        <p:nvSpPr>
          <p:cNvPr id="90" name="Google Shape;90;p14"/>
          <p:cNvSpPr txBox="1"/>
          <p:nvPr>
            <p:ph idx="1" type="body"/>
          </p:nvPr>
        </p:nvSpPr>
        <p:spPr>
          <a:xfrm>
            <a:off x="838200" y="2165025"/>
            <a:ext cx="10515600" cy="29667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en-US" sz="3200"/>
              <a:t>I’m a </a:t>
            </a:r>
            <a:r>
              <a:rPr lang="en-US" sz="3200"/>
              <a:t>current</a:t>
            </a:r>
            <a:r>
              <a:rPr lang="en-US" sz="3200"/>
              <a:t> CS PhD student at CU Boulder.</a:t>
            </a:r>
            <a:endParaRPr sz="3200"/>
          </a:p>
          <a:p>
            <a:pPr indent="-368300" lvl="0" marL="457200" rtl="0" algn="l">
              <a:spcBef>
                <a:spcPts val="0"/>
              </a:spcBef>
              <a:spcAft>
                <a:spcPts val="0"/>
              </a:spcAft>
              <a:buSzPts val="2200"/>
              <a:buChar char="•"/>
            </a:pPr>
            <a:r>
              <a:rPr lang="en-US" sz="3200"/>
              <a:t>My work centers </a:t>
            </a:r>
            <a:r>
              <a:rPr lang="en-US" sz="3200"/>
              <a:t>around</a:t>
            </a:r>
            <a:r>
              <a:rPr lang="en-US" sz="3200"/>
              <a:t> applied mach</a:t>
            </a:r>
            <a:r>
              <a:rPr lang="en-US" sz="3200"/>
              <a:t>ine learning. </a:t>
            </a:r>
            <a:endParaRPr sz="3200"/>
          </a:p>
          <a:p>
            <a:pPr indent="-368300" lvl="0" marL="457200" rtl="0" algn="l">
              <a:spcBef>
                <a:spcPts val="0"/>
              </a:spcBef>
              <a:spcAft>
                <a:spcPts val="0"/>
              </a:spcAft>
              <a:buSzPts val="2200"/>
              <a:buChar char="•"/>
            </a:pPr>
            <a:r>
              <a:rPr lang="en-US" sz="3200"/>
              <a:t>Past TA experiences: 1300, 1320, 4253/5253 and 6502</a:t>
            </a:r>
            <a:endParaRPr sz="3200"/>
          </a:p>
          <a:p>
            <a:pPr indent="-368300" lvl="0" marL="457200" rtl="0" algn="l">
              <a:spcBef>
                <a:spcPts val="0"/>
              </a:spcBef>
              <a:spcAft>
                <a:spcPts val="0"/>
              </a:spcAft>
              <a:buSzPts val="2200"/>
              <a:buChar char="•"/>
            </a:pPr>
            <a:r>
              <a:rPr lang="en-US" sz="3200"/>
              <a:t>Office hours: Please look at </a:t>
            </a:r>
            <a:r>
              <a:rPr lang="en-US" sz="3200"/>
              <a:t>google</a:t>
            </a:r>
            <a:r>
              <a:rPr lang="en-US" sz="3200"/>
              <a:t> calendar (subject to change)</a:t>
            </a:r>
            <a:endParaRPr sz="2700"/>
          </a:p>
          <a:p>
            <a:pPr indent="0" lvl="0" marL="457200" rtl="0" algn="l">
              <a:spcBef>
                <a:spcPts val="1000"/>
              </a:spcBef>
              <a:spcAft>
                <a:spcPts val="0"/>
              </a:spcAft>
              <a:buNone/>
            </a:pPr>
            <a:r>
              <a:t/>
            </a:r>
            <a:endParaRPr sz="2200"/>
          </a:p>
          <a:p>
            <a:pPr indent="-368300" lvl="0" marL="457200" rtl="0" algn="l">
              <a:spcBef>
                <a:spcPts val="1000"/>
              </a:spcBef>
              <a:spcAft>
                <a:spcPts val="0"/>
              </a:spcAft>
              <a:buSzPts val="2200"/>
              <a:buChar char="•"/>
            </a:pPr>
            <a:r>
              <a:rPr lang="en-US" sz="2200"/>
              <a:t>Github link for recitation material: </a:t>
            </a:r>
            <a:r>
              <a:rPr lang="en-US" sz="2200" u="sng">
                <a:solidFill>
                  <a:schemeClr val="hlink"/>
                </a:solidFill>
                <a:hlinkClick r:id="rId3"/>
              </a:rPr>
              <a:t>https://github.com/rahul-aedula95/CSCI-1300-Fall</a:t>
            </a:r>
            <a:endParaRPr sz="2200"/>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Course and recitation expectations</a:t>
            </a:r>
            <a:endParaRPr/>
          </a:p>
        </p:txBody>
      </p:sp>
      <p:sp>
        <p:nvSpPr>
          <p:cNvPr id="96" name="Google Shape;96;p15"/>
          <p:cNvSpPr txBox="1"/>
          <p:nvPr>
            <p:ph idx="1" type="body"/>
          </p:nvPr>
        </p:nvSpPr>
        <p:spPr>
          <a:xfrm>
            <a:off x="779675" y="1439425"/>
            <a:ext cx="10515600" cy="4663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sz="2400"/>
              <a:t>Recitations will compose of two parts</a:t>
            </a:r>
            <a:r>
              <a:rPr lang="en-US" sz="2600"/>
              <a:t>:</a:t>
            </a:r>
            <a:endParaRPr sz="2600"/>
          </a:p>
          <a:p>
            <a:pPr indent="-330200" lvl="1" marL="914400" rtl="0" algn="l">
              <a:spcBef>
                <a:spcPts val="0"/>
              </a:spcBef>
              <a:spcAft>
                <a:spcPts val="0"/>
              </a:spcAft>
              <a:buSzPts val="1600"/>
              <a:buChar char="•"/>
            </a:pPr>
            <a:r>
              <a:rPr lang="en-US" sz="2200"/>
              <a:t>Lecture (which lasts for about 20 to 30 mins) which focuses more on the practical use of code. </a:t>
            </a:r>
            <a:endParaRPr sz="2200"/>
          </a:p>
          <a:p>
            <a:pPr indent="-330200" lvl="1" marL="914400" rtl="0" algn="l">
              <a:spcBef>
                <a:spcPts val="0"/>
              </a:spcBef>
              <a:spcAft>
                <a:spcPts val="0"/>
              </a:spcAft>
              <a:buSzPts val="1600"/>
              <a:buChar char="•"/>
            </a:pPr>
            <a:r>
              <a:rPr lang="en-US" sz="2200"/>
              <a:t>Working session (for the remainder of the time) which focuses on solving the </a:t>
            </a:r>
            <a:r>
              <a:rPr lang="en-US" sz="2200"/>
              <a:t>assignment</a:t>
            </a:r>
            <a:r>
              <a:rPr lang="en-US" sz="2200"/>
              <a:t> or going through some examples. </a:t>
            </a:r>
            <a:endParaRPr sz="2200"/>
          </a:p>
          <a:p>
            <a:pPr indent="0" lvl="0" marL="457200" rtl="0" algn="l">
              <a:spcBef>
                <a:spcPts val="1000"/>
              </a:spcBef>
              <a:spcAft>
                <a:spcPts val="0"/>
              </a:spcAft>
              <a:buNone/>
            </a:pPr>
            <a:r>
              <a:t/>
            </a:r>
            <a:endParaRPr sz="2300"/>
          </a:p>
          <a:p>
            <a:pPr indent="-311150" lvl="0" marL="457200" rtl="0" algn="l">
              <a:spcBef>
                <a:spcPts val="1000"/>
              </a:spcBef>
              <a:spcAft>
                <a:spcPts val="0"/>
              </a:spcAft>
              <a:buSzPts val="1300"/>
              <a:buChar char="•"/>
            </a:pPr>
            <a:r>
              <a:rPr lang="en-US" sz="2300"/>
              <a:t>Failing to </a:t>
            </a:r>
            <a:r>
              <a:rPr lang="en-US" sz="2300"/>
              <a:t>attend recitations will incur a penalty of 30% on HW (unless it is an emergency or you have notified me in advance)</a:t>
            </a:r>
            <a:endParaRPr sz="2300"/>
          </a:p>
          <a:p>
            <a:pPr indent="-311150" lvl="0" marL="457200" rtl="0" algn="l">
              <a:spcBef>
                <a:spcPts val="0"/>
              </a:spcBef>
              <a:spcAft>
                <a:spcPts val="0"/>
              </a:spcAft>
              <a:buSzPts val="1300"/>
              <a:buChar char="•"/>
            </a:pPr>
            <a:r>
              <a:rPr lang="en-US" sz="2300"/>
              <a:t>You will also have Problem sets (weekly homeworks) which is due on Sundays. </a:t>
            </a:r>
            <a:endParaRPr sz="2300">
              <a:solidFill>
                <a:srgbClr val="FF0000"/>
              </a:solidFill>
            </a:endParaRPr>
          </a:p>
          <a:p>
            <a:pPr indent="-374650" lvl="0" marL="457200" rtl="0" algn="l">
              <a:spcBef>
                <a:spcPts val="0"/>
              </a:spcBef>
              <a:spcAft>
                <a:spcPts val="0"/>
              </a:spcAft>
              <a:buClr>
                <a:srgbClr val="FF0000"/>
              </a:buClr>
              <a:buSzPts val="2300"/>
              <a:buChar char="•"/>
            </a:pPr>
            <a:r>
              <a:rPr lang="en-US" sz="2300">
                <a:solidFill>
                  <a:srgbClr val="FF0000"/>
                </a:solidFill>
              </a:rPr>
              <a:t>Please make sure to go through the syllabus. </a:t>
            </a:r>
            <a:endParaRPr sz="23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Course and recitation expectations</a:t>
            </a:r>
            <a:endParaRPr/>
          </a:p>
          <a:p>
            <a:pPr indent="0" lvl="0" marL="0" rtl="0" algn="l">
              <a:spcBef>
                <a:spcPts val="0"/>
              </a:spcBef>
              <a:spcAft>
                <a:spcPts val="0"/>
              </a:spcAft>
              <a:buNone/>
            </a:pPr>
            <a:r>
              <a:t/>
            </a:r>
            <a:endParaRPr/>
          </a:p>
        </p:txBody>
      </p:sp>
      <p:sp>
        <p:nvSpPr>
          <p:cNvPr id="102" name="Google Shape;102;p16"/>
          <p:cNvSpPr txBox="1"/>
          <p:nvPr>
            <p:ph idx="1" type="body"/>
          </p:nvPr>
        </p:nvSpPr>
        <p:spPr>
          <a:xfrm>
            <a:off x="838200" y="1410225"/>
            <a:ext cx="10515600" cy="4766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Classroom Etiquette</a:t>
            </a:r>
            <a:endParaRPr/>
          </a:p>
          <a:p>
            <a:pPr indent="-342900" lvl="1" marL="914400" rtl="0" algn="l">
              <a:spcBef>
                <a:spcPts val="0"/>
              </a:spcBef>
              <a:spcAft>
                <a:spcPts val="0"/>
              </a:spcAft>
              <a:buSzPts val="1800"/>
              <a:buChar char="•"/>
            </a:pPr>
            <a:r>
              <a:rPr lang="en-US"/>
              <a:t>In Person Section:</a:t>
            </a:r>
            <a:endParaRPr/>
          </a:p>
          <a:p>
            <a:pPr indent="-342900" lvl="2" marL="1371600" rtl="0" algn="l">
              <a:spcBef>
                <a:spcPts val="0"/>
              </a:spcBef>
              <a:spcAft>
                <a:spcPts val="0"/>
              </a:spcAft>
              <a:buSzPts val="1800"/>
              <a:buChar char="•"/>
            </a:pPr>
            <a:r>
              <a:rPr lang="en-US"/>
              <a:t>In person students, please always wear a mask in class (at least until a new policy is announced by the university)</a:t>
            </a:r>
            <a:endParaRPr/>
          </a:p>
          <a:p>
            <a:pPr indent="-342900" lvl="2" marL="1371600" rtl="0" algn="l">
              <a:spcBef>
                <a:spcPts val="0"/>
              </a:spcBef>
              <a:spcAft>
                <a:spcPts val="0"/>
              </a:spcAft>
              <a:buSzPts val="1800"/>
              <a:buChar char="•"/>
            </a:pPr>
            <a:r>
              <a:rPr lang="en-US"/>
              <a:t>To ensure safety and distancing during the work session please log in to the zoom link to receive help from me in private breakout rooms.</a:t>
            </a:r>
            <a:endParaRPr/>
          </a:p>
          <a:p>
            <a:pPr indent="0" lvl="0" marL="1371600" rtl="0" algn="l">
              <a:spcBef>
                <a:spcPts val="1000"/>
              </a:spcBef>
              <a:spcAft>
                <a:spcPts val="0"/>
              </a:spcAft>
              <a:buNone/>
            </a:pPr>
            <a:r>
              <a:rPr lang="en-US"/>
              <a:t> </a:t>
            </a:r>
            <a:endParaRPr/>
          </a:p>
          <a:p>
            <a:pPr indent="-342900" lvl="1" marL="914400" rtl="0" algn="l">
              <a:spcBef>
                <a:spcPts val="500"/>
              </a:spcBef>
              <a:spcAft>
                <a:spcPts val="0"/>
              </a:spcAft>
              <a:buSzPts val="1800"/>
              <a:buChar char="•"/>
            </a:pPr>
            <a:r>
              <a:rPr lang="en-US"/>
              <a:t>Remote section </a:t>
            </a:r>
            <a:r>
              <a:rPr lang="en-US">
                <a:solidFill>
                  <a:srgbClr val="FF0000"/>
                </a:solidFill>
              </a:rPr>
              <a:t>(If applicable)</a:t>
            </a:r>
            <a:r>
              <a:rPr lang="en-US"/>
              <a:t>:</a:t>
            </a:r>
            <a:endParaRPr/>
          </a:p>
          <a:p>
            <a:pPr indent="-342900" lvl="2" marL="1371600" rtl="0" algn="l">
              <a:spcBef>
                <a:spcPts val="0"/>
              </a:spcBef>
              <a:spcAft>
                <a:spcPts val="0"/>
              </a:spcAft>
              <a:buSzPts val="1800"/>
              <a:buChar char="•"/>
            </a:pPr>
            <a:r>
              <a:rPr lang="en-US"/>
              <a:t>Remote students please turn your cameras on if possible. </a:t>
            </a:r>
            <a:endParaRPr/>
          </a:p>
          <a:p>
            <a:pPr indent="-342900" lvl="2" marL="1371600" rtl="0" algn="l">
              <a:spcBef>
                <a:spcPts val="0"/>
              </a:spcBef>
              <a:spcAft>
                <a:spcPts val="0"/>
              </a:spcAft>
              <a:buSzPts val="1800"/>
              <a:buChar char="•"/>
            </a:pPr>
            <a:r>
              <a:rPr lang="en-US"/>
              <a:t>Since this is a Hybrid class, remote students please preferably use the chat to type your questions during the lecture portion of the recitation as audio will not be very clear. However during the work session you may all use your audio (we’ll see how this goes and make adjustments on the fly). </a:t>
            </a:r>
            <a:endParaRPr/>
          </a:p>
          <a:p>
            <a:pPr indent="0" lvl="0" marL="1371600" rtl="0" algn="l">
              <a:spcBef>
                <a:spcPts val="1000"/>
              </a:spcBef>
              <a:spcAft>
                <a:spcPts val="0"/>
              </a:spcAft>
              <a:buNone/>
            </a:pPr>
            <a:r>
              <a:t/>
            </a:r>
            <a:endParaRPr/>
          </a:p>
          <a:p>
            <a:pPr indent="0" lvl="0" marL="914400" rtl="0" algn="l">
              <a:spcBef>
                <a:spcPts val="1000"/>
              </a:spcBef>
              <a:spcAft>
                <a:spcPts val="0"/>
              </a:spcAft>
              <a:buNone/>
            </a:pPr>
            <a:r>
              <a:t/>
            </a:r>
            <a:endParaRPr/>
          </a:p>
          <a:p>
            <a:pPr indent="0" lvl="0" marL="91440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UNIX</a:t>
            </a:r>
            <a:endParaRPr/>
          </a:p>
        </p:txBody>
      </p:sp>
      <p:sp>
        <p:nvSpPr>
          <p:cNvPr id="108" name="Google Shape;108;p17"/>
          <p:cNvSpPr txBox="1"/>
          <p:nvPr>
            <p:ph idx="1" type="body"/>
          </p:nvPr>
        </p:nvSpPr>
        <p:spPr>
          <a:xfrm>
            <a:off x="446675" y="1825625"/>
            <a:ext cx="109071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900"/>
              <a:t>ref:Geeks for Geeks</a:t>
            </a:r>
            <a:endParaRPr sz="900"/>
          </a:p>
        </p:txBody>
      </p:sp>
      <p:pic>
        <p:nvPicPr>
          <p:cNvPr id="109" name="Google Shape;109;p17"/>
          <p:cNvPicPr preferRelativeResize="0"/>
          <p:nvPr/>
        </p:nvPicPr>
        <p:blipFill>
          <a:blip r:embed="rId3">
            <a:alphaModFix/>
          </a:blip>
          <a:stretch>
            <a:fillRect/>
          </a:stretch>
        </p:blipFill>
        <p:spPr>
          <a:xfrm>
            <a:off x="1792525" y="1907550"/>
            <a:ext cx="8219375" cy="363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Introduction to UNIX</a:t>
            </a:r>
            <a:endParaRPr/>
          </a:p>
          <a:p>
            <a:pPr indent="0" lvl="0" marL="0" rtl="0" algn="l">
              <a:spcBef>
                <a:spcPts val="0"/>
              </a:spcBef>
              <a:spcAft>
                <a:spcPts val="0"/>
              </a:spcAft>
              <a:buNone/>
            </a:pPr>
            <a:r>
              <a:t/>
            </a:r>
            <a:endParaRPr/>
          </a:p>
        </p:txBody>
      </p:sp>
      <p:sp>
        <p:nvSpPr>
          <p:cNvPr id="115" name="Google Shape;115;p18"/>
          <p:cNvSpPr txBox="1"/>
          <p:nvPr>
            <p:ph idx="1" type="body"/>
          </p:nvPr>
        </p:nvSpPr>
        <p:spPr>
          <a:xfrm>
            <a:off x="1318025"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405175" y="1591578"/>
            <a:ext cx="6907751" cy="397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Unix terminal commands</a:t>
            </a:r>
            <a:endParaRPr/>
          </a:p>
        </p:txBody>
      </p:sp>
      <p:sp>
        <p:nvSpPr>
          <p:cNvPr id="122" name="Google Shape;122;p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Terminal commands tend to be faster than GUI (Graphical User Interface), so make it a </a:t>
            </a:r>
            <a:r>
              <a:rPr lang="en-US"/>
              <a:t>habit</a:t>
            </a:r>
            <a:r>
              <a:rPr lang="en-US"/>
              <a:t> of using them whenever possible. </a:t>
            </a:r>
            <a:endParaRPr/>
          </a:p>
          <a:p>
            <a:pPr indent="-342900" lvl="0" marL="457200" rtl="0" algn="l">
              <a:spcBef>
                <a:spcPts val="1000"/>
              </a:spcBef>
              <a:spcAft>
                <a:spcPts val="0"/>
              </a:spcAft>
              <a:buSzPts val="1800"/>
              <a:buChar char="•"/>
            </a:pPr>
            <a:r>
              <a:rPr lang="en-US"/>
              <a:t>pwd - print working directory - shows current location in the file structure of the terminal</a:t>
            </a:r>
            <a:endParaRPr/>
          </a:p>
          <a:p>
            <a:pPr indent="-342900" lvl="0" marL="457200" rtl="0" algn="l">
              <a:spcBef>
                <a:spcPts val="0"/>
              </a:spcBef>
              <a:spcAft>
                <a:spcPts val="0"/>
              </a:spcAft>
              <a:buSzPts val="1800"/>
              <a:buChar char="•"/>
            </a:pPr>
            <a:r>
              <a:rPr lang="en-US"/>
              <a:t>ls - list files and directories in the present directory. </a:t>
            </a:r>
            <a:endParaRPr/>
          </a:p>
          <a:p>
            <a:pPr indent="-342900" lvl="0" marL="457200" rtl="0" algn="l">
              <a:spcBef>
                <a:spcPts val="0"/>
              </a:spcBef>
              <a:spcAft>
                <a:spcPts val="0"/>
              </a:spcAft>
              <a:buSzPts val="1800"/>
              <a:buChar char="•"/>
            </a:pPr>
            <a:r>
              <a:rPr lang="en-US"/>
              <a:t>cd - change directory - changes location and moves down the file structure. </a:t>
            </a:r>
            <a:endParaRPr/>
          </a:p>
          <a:p>
            <a:pPr indent="-342900" lvl="0" marL="457200" rtl="0" algn="l">
              <a:spcBef>
                <a:spcPts val="0"/>
              </a:spcBef>
              <a:spcAft>
                <a:spcPts val="0"/>
              </a:spcAft>
              <a:buSzPts val="1800"/>
              <a:buChar char="•"/>
            </a:pPr>
            <a:r>
              <a:rPr lang="en-US"/>
              <a:t>touch - creates a new file. </a:t>
            </a:r>
            <a:endParaRPr/>
          </a:p>
          <a:p>
            <a:pPr indent="-342900" lvl="0" marL="457200" rtl="0" algn="l">
              <a:spcBef>
                <a:spcPts val="0"/>
              </a:spcBef>
              <a:spcAft>
                <a:spcPts val="0"/>
              </a:spcAft>
              <a:buSzPts val="1800"/>
              <a:buChar char="•"/>
            </a:pPr>
            <a:r>
              <a:rPr lang="en-US"/>
              <a:t>mv - move - moves a file to a certain des</a:t>
            </a:r>
            <a:r>
              <a:rPr lang="en-US"/>
              <a:t>tination described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Unix terminal commands</a:t>
            </a:r>
            <a:endParaRPr/>
          </a:p>
          <a:p>
            <a:pPr indent="0" lvl="0" marL="0" rtl="0" algn="l">
              <a:spcBef>
                <a:spcPts val="0"/>
              </a:spcBef>
              <a:spcAft>
                <a:spcPts val="0"/>
              </a:spcAft>
              <a:buNone/>
            </a:pPr>
            <a:r>
              <a:t/>
            </a:r>
            <a:endParaRPr/>
          </a:p>
        </p:txBody>
      </p:sp>
      <p:sp>
        <p:nvSpPr>
          <p:cNvPr id="128" name="Google Shape;128;p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cp - copy - copies a file to a certain des</a:t>
            </a:r>
            <a:r>
              <a:rPr lang="en-US"/>
              <a:t>tination</a:t>
            </a:r>
            <a:endParaRPr/>
          </a:p>
          <a:p>
            <a:pPr indent="-342900" lvl="0" marL="457200" rtl="0" algn="l">
              <a:spcBef>
                <a:spcPts val="0"/>
              </a:spcBef>
              <a:spcAft>
                <a:spcPts val="0"/>
              </a:spcAft>
              <a:buSzPts val="1800"/>
              <a:buChar char="•"/>
            </a:pPr>
            <a:r>
              <a:rPr lang="en-US"/>
              <a:t>rm - remove - </a:t>
            </a:r>
            <a:r>
              <a:rPr lang="en-US"/>
              <a:t>permanently</a:t>
            </a:r>
            <a:r>
              <a:rPr lang="en-US"/>
              <a:t> deletes a file from a certain location. </a:t>
            </a:r>
            <a:endParaRPr/>
          </a:p>
          <a:p>
            <a:pPr indent="-342900" lvl="0" marL="457200" rtl="0" algn="l">
              <a:spcBef>
                <a:spcPts val="0"/>
              </a:spcBef>
              <a:spcAft>
                <a:spcPts val="0"/>
              </a:spcAft>
              <a:buSzPts val="1800"/>
              <a:buChar char="•"/>
            </a:pPr>
            <a:r>
              <a:rPr lang="en-US"/>
              <a:t>mkdir - make directory - creates a new directory</a:t>
            </a:r>
            <a:endParaRPr/>
          </a:p>
          <a:p>
            <a:pPr indent="-342900" lvl="0" marL="457200" rtl="0" algn="l">
              <a:spcBef>
                <a:spcPts val="0"/>
              </a:spcBef>
              <a:spcAft>
                <a:spcPts val="0"/>
              </a:spcAft>
              <a:buSzPts val="1800"/>
              <a:buChar char="•"/>
            </a:pPr>
            <a:r>
              <a:rPr lang="en-US"/>
              <a:t>cat - concatenate - will append files together and can also make a new file.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VS code editor </a:t>
            </a:r>
            <a:endParaRPr/>
          </a:p>
        </p:txBody>
      </p:sp>
      <p:sp>
        <p:nvSpPr>
          <p:cNvPr id="134" name="Google Shape;134;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35" name="Google Shape;135;p21"/>
          <p:cNvPicPr preferRelativeResize="0"/>
          <p:nvPr/>
        </p:nvPicPr>
        <p:blipFill>
          <a:blip r:embed="rId3">
            <a:alphaModFix/>
          </a:blip>
          <a:stretch>
            <a:fillRect/>
          </a:stretch>
        </p:blipFill>
        <p:spPr>
          <a:xfrm>
            <a:off x="903100" y="1421925"/>
            <a:ext cx="9270000" cy="4575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