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74" r:id="rId4"/>
    <p:sldId id="275" r:id="rId5"/>
    <p:sldId id="276" r:id="rId6"/>
    <p:sldId id="278" r:id="rId7"/>
    <p:sldId id="277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E465-ED75-42AB-BCC3-CF11D1E6D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62523-5208-45C7-9FF3-9BB5E1F19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6781C-95FB-40AF-9403-2DEAD20B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F457-3E2B-44E7-BDED-649F7AA0F96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1789-DD63-49ED-BAD8-798981E4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E2D5D-5DF4-4410-BE92-9FFBF05D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AA58-BE50-4083-A3B1-6F61EF1FA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3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470C-8C9D-43BE-B869-9159C5BE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90F32-817F-4F8F-A84D-778BC93A9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694C-0D03-42F7-87D8-4EE2DBBD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F457-3E2B-44E7-BDED-649F7AA0F96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9C17C-7927-4967-B5F5-2154B09E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E9A1-68F8-4DFE-913F-597A3E3F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AA58-BE50-4083-A3B1-6F61EF1FA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29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AE4A0-BC96-4AB7-BA02-54097C1D0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1F4AA-31C2-49DD-B2B5-B75CF5D78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0D148-7AB5-46B3-9609-0BF1D7A7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F457-3E2B-44E7-BDED-649F7AA0F96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CE9D1-EDE0-40FB-9E4B-093EC253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F50AA-7A74-49EF-A5F1-AFF788E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AA58-BE50-4083-A3B1-6F61EF1FA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863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5">
            <a:extLst>
              <a:ext uri="{FF2B5EF4-FFF2-40B4-BE49-F238E27FC236}">
                <a16:creationId xmlns:a16="http://schemas.microsoft.com/office/drawing/2014/main" id="{25405FB0-4CD8-4611-9376-C0AAF429C3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54538"/>
          </a:xfrm>
          <a:custGeom>
            <a:avLst/>
            <a:gdLst>
              <a:gd name="connsiteX0" fmla="*/ 8530200 w 12192000"/>
              <a:gd name="connsiteY0" fmla="*/ 3146226 h 4554538"/>
              <a:gd name="connsiteX1" fmla="*/ 7998793 w 12192000"/>
              <a:gd name="connsiteY1" fmla="*/ 4074032 h 4554538"/>
              <a:gd name="connsiteX2" fmla="*/ 9061603 w 12192000"/>
              <a:gd name="connsiteY2" fmla="*/ 4074032 h 4554538"/>
              <a:gd name="connsiteX3" fmla="*/ 10971786 w 12192000"/>
              <a:gd name="connsiteY3" fmla="*/ 2468328 h 4554538"/>
              <a:gd name="connsiteX4" fmla="*/ 11359570 w 12192000"/>
              <a:gd name="connsiteY4" fmla="*/ 2856109 h 4554538"/>
              <a:gd name="connsiteX5" fmla="*/ 10971786 w 12192000"/>
              <a:gd name="connsiteY5" fmla="*/ 3243892 h 4554538"/>
              <a:gd name="connsiteX6" fmla="*/ 10584005 w 12192000"/>
              <a:gd name="connsiteY6" fmla="*/ 2856109 h 4554538"/>
              <a:gd name="connsiteX7" fmla="*/ 10971786 w 12192000"/>
              <a:gd name="connsiteY7" fmla="*/ 2468328 h 4554538"/>
              <a:gd name="connsiteX8" fmla="*/ 10971786 w 12192000"/>
              <a:gd name="connsiteY8" fmla="*/ 2344811 h 4554538"/>
              <a:gd name="connsiteX9" fmla="*/ 10460488 w 12192000"/>
              <a:gd name="connsiteY9" fmla="*/ 2856109 h 4554538"/>
              <a:gd name="connsiteX10" fmla="*/ 10971786 w 12192000"/>
              <a:gd name="connsiteY10" fmla="*/ 3367407 h 4554538"/>
              <a:gd name="connsiteX11" fmla="*/ 11483084 w 12192000"/>
              <a:gd name="connsiteY11" fmla="*/ 2856109 h 4554538"/>
              <a:gd name="connsiteX12" fmla="*/ 10971786 w 12192000"/>
              <a:gd name="connsiteY12" fmla="*/ 2344811 h 4554538"/>
              <a:gd name="connsiteX13" fmla="*/ 0 w 12192000"/>
              <a:gd name="connsiteY13" fmla="*/ 0 h 4554538"/>
              <a:gd name="connsiteX14" fmla="*/ 12192000 w 12192000"/>
              <a:gd name="connsiteY14" fmla="*/ 0 h 4554538"/>
              <a:gd name="connsiteX15" fmla="*/ 12192000 w 12192000"/>
              <a:gd name="connsiteY15" fmla="*/ 4554538 h 4554538"/>
              <a:gd name="connsiteX16" fmla="*/ 10247582 w 12192000"/>
              <a:gd name="connsiteY16" fmla="*/ 4554538 h 4554538"/>
              <a:gd name="connsiteX17" fmla="*/ 10312021 w 12192000"/>
              <a:gd name="connsiteY17" fmla="*/ 4461275 h 4554538"/>
              <a:gd name="connsiteX18" fmla="*/ 10316869 w 12192000"/>
              <a:gd name="connsiteY18" fmla="*/ 4142971 h 4554538"/>
              <a:gd name="connsiteX19" fmla="*/ 10357084 w 12192000"/>
              <a:gd name="connsiteY19" fmla="*/ 3838490 h 4554538"/>
              <a:gd name="connsiteX20" fmla="*/ 10357084 w 12192000"/>
              <a:gd name="connsiteY20" fmla="*/ 3749442 h 4554538"/>
              <a:gd name="connsiteX21" fmla="*/ 10313637 w 12192000"/>
              <a:gd name="connsiteY21" fmla="*/ 3730054 h 4554538"/>
              <a:gd name="connsiteX22" fmla="*/ 10268036 w 12192000"/>
              <a:gd name="connsiteY22" fmla="*/ 3749442 h 4554538"/>
              <a:gd name="connsiteX23" fmla="*/ 10193352 w 12192000"/>
              <a:gd name="connsiteY23" fmla="*/ 4168821 h 4554538"/>
              <a:gd name="connsiteX24" fmla="*/ 10153137 w 12192000"/>
              <a:gd name="connsiteY24" fmla="*/ 4473302 h 4554538"/>
              <a:gd name="connsiteX25" fmla="*/ 9845786 w 12192000"/>
              <a:gd name="connsiteY25" fmla="*/ 4513516 h 4554538"/>
              <a:gd name="connsiteX26" fmla="*/ 9475883 w 12192000"/>
              <a:gd name="connsiteY26" fmla="*/ 4546819 h 4554538"/>
              <a:gd name="connsiteX27" fmla="*/ 9466655 w 12192000"/>
              <a:gd name="connsiteY27" fmla="*/ 4554538 h 4554538"/>
              <a:gd name="connsiteX28" fmla="*/ 0 w 12192000"/>
              <a:gd name="connsiteY28" fmla="*/ 4554538 h 455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4554538">
                <a:moveTo>
                  <a:pt x="8530200" y="3146226"/>
                </a:moveTo>
                <a:lnTo>
                  <a:pt x="7998793" y="4074032"/>
                </a:lnTo>
                <a:lnTo>
                  <a:pt x="9061603" y="4074032"/>
                </a:lnTo>
                <a:close/>
                <a:moveTo>
                  <a:pt x="10971786" y="2468328"/>
                </a:moveTo>
                <a:cubicBezTo>
                  <a:pt x="11184348" y="2468328"/>
                  <a:pt x="11359570" y="2643547"/>
                  <a:pt x="11359570" y="2856109"/>
                </a:cubicBezTo>
                <a:cubicBezTo>
                  <a:pt x="11359570" y="3071545"/>
                  <a:pt x="11184348" y="3243892"/>
                  <a:pt x="10971786" y="3243892"/>
                </a:cubicBezTo>
                <a:cubicBezTo>
                  <a:pt x="10759224" y="3243892"/>
                  <a:pt x="10584005" y="3068671"/>
                  <a:pt x="10584005" y="2856109"/>
                </a:cubicBezTo>
                <a:cubicBezTo>
                  <a:pt x="10584005" y="2640676"/>
                  <a:pt x="10759224" y="2468328"/>
                  <a:pt x="10971786" y="2468328"/>
                </a:cubicBezTo>
                <a:close/>
                <a:moveTo>
                  <a:pt x="10971786" y="2344811"/>
                </a:moveTo>
                <a:cubicBezTo>
                  <a:pt x="10690285" y="2344811"/>
                  <a:pt x="10460488" y="2574608"/>
                  <a:pt x="10460488" y="2856109"/>
                </a:cubicBezTo>
                <a:cubicBezTo>
                  <a:pt x="10460488" y="3137610"/>
                  <a:pt x="10690285" y="3367407"/>
                  <a:pt x="10971786" y="3367407"/>
                </a:cubicBezTo>
                <a:cubicBezTo>
                  <a:pt x="11253287" y="3367407"/>
                  <a:pt x="11483084" y="3137610"/>
                  <a:pt x="11483084" y="2856109"/>
                </a:cubicBezTo>
                <a:cubicBezTo>
                  <a:pt x="11483084" y="2574608"/>
                  <a:pt x="11253287" y="2344811"/>
                  <a:pt x="10971786" y="23448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54538"/>
                </a:lnTo>
                <a:lnTo>
                  <a:pt x="10247582" y="4554538"/>
                </a:lnTo>
                <a:lnTo>
                  <a:pt x="10312021" y="4461275"/>
                </a:lnTo>
                <a:cubicBezTo>
                  <a:pt x="10357262" y="4356789"/>
                  <a:pt x="10336257" y="4244224"/>
                  <a:pt x="10316869" y="4142971"/>
                </a:cubicBezTo>
                <a:cubicBezTo>
                  <a:pt x="10293889" y="4022327"/>
                  <a:pt x="10276655" y="3918919"/>
                  <a:pt x="10357084" y="3838490"/>
                </a:cubicBezTo>
                <a:cubicBezTo>
                  <a:pt x="10382934" y="3815510"/>
                  <a:pt x="10382934" y="3775296"/>
                  <a:pt x="10357084" y="3749442"/>
                </a:cubicBezTo>
                <a:cubicBezTo>
                  <a:pt x="10345594" y="3736517"/>
                  <a:pt x="10329795" y="3730054"/>
                  <a:pt x="10313637" y="3730054"/>
                </a:cubicBezTo>
                <a:cubicBezTo>
                  <a:pt x="10297480" y="3730054"/>
                  <a:pt x="10280963" y="3736517"/>
                  <a:pt x="10268036" y="3749442"/>
                </a:cubicBezTo>
                <a:cubicBezTo>
                  <a:pt x="10138777" y="3878704"/>
                  <a:pt x="10167501" y="4033817"/>
                  <a:pt x="10193352" y="4168821"/>
                </a:cubicBezTo>
                <a:cubicBezTo>
                  <a:pt x="10216332" y="4289465"/>
                  <a:pt x="10233566" y="4392873"/>
                  <a:pt x="10153137" y="4473302"/>
                </a:cubicBezTo>
                <a:cubicBezTo>
                  <a:pt x="10069838" y="4553731"/>
                  <a:pt x="9966429" y="4536496"/>
                  <a:pt x="9845786" y="4513516"/>
                </a:cubicBezTo>
                <a:cubicBezTo>
                  <a:pt x="9725143" y="4490898"/>
                  <a:pt x="9593502" y="4466078"/>
                  <a:pt x="9475883" y="4546819"/>
                </a:cubicBezTo>
                <a:lnTo>
                  <a:pt x="9466655" y="4554538"/>
                </a:lnTo>
                <a:lnTo>
                  <a:pt x="0" y="45545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/>
              <a:t>Insert Your Picture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4F1B6-7D05-4E73-BA00-BC5670C4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8793" y="2408820"/>
            <a:ext cx="3399320" cy="2592271"/>
            <a:chOff x="7998793" y="2408820"/>
            <a:chExt cx="3399320" cy="2592271"/>
          </a:xfrm>
        </p:grpSpPr>
        <p:sp>
          <p:nvSpPr>
            <p:cNvPr id="13" name="Graphic 14">
              <a:extLst>
                <a:ext uri="{FF2B5EF4-FFF2-40B4-BE49-F238E27FC236}">
                  <a16:creationId xmlns:a16="http://schemas.microsoft.com/office/drawing/2014/main" id="{8B58D1C2-E2C1-48D1-9CD7-D98859263F8B}"/>
                </a:ext>
              </a:extLst>
            </p:cNvPr>
            <p:cNvSpPr/>
            <p:nvPr userDrawn="1"/>
          </p:nvSpPr>
          <p:spPr>
            <a:xfrm rot="18900000">
              <a:off x="8436128" y="4572466"/>
              <a:ext cx="2357438" cy="428625"/>
            </a:xfrm>
            <a:custGeom>
              <a:avLst/>
              <a:gdLst>
                <a:gd name="connsiteX0" fmla="*/ 0 w 1885950"/>
                <a:gd name="connsiteY0" fmla="*/ 0 h 342900"/>
                <a:gd name="connsiteX1" fmla="*/ 473393 w 1885950"/>
                <a:gd name="connsiteY1" fmla="*/ 342900 h 342900"/>
                <a:gd name="connsiteX2" fmla="*/ 946785 w 1885950"/>
                <a:gd name="connsiteY2" fmla="*/ 0 h 342900"/>
                <a:gd name="connsiteX3" fmla="*/ 1420178 w 1885950"/>
                <a:gd name="connsiteY3" fmla="*/ 342900 h 342900"/>
                <a:gd name="connsiteX4" fmla="*/ 1893570 w 188595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342900">
                  <a:moveTo>
                    <a:pt x="0" y="0"/>
                  </a:moveTo>
                  <a:cubicBezTo>
                    <a:pt x="236220" y="0"/>
                    <a:pt x="236220" y="342900"/>
                    <a:pt x="473393" y="342900"/>
                  </a:cubicBezTo>
                  <a:cubicBezTo>
                    <a:pt x="709613" y="342900"/>
                    <a:pt x="709613" y="0"/>
                    <a:pt x="946785" y="0"/>
                  </a:cubicBezTo>
                  <a:cubicBezTo>
                    <a:pt x="1183005" y="0"/>
                    <a:pt x="1183005" y="342900"/>
                    <a:pt x="1420178" y="342900"/>
                  </a:cubicBezTo>
                  <a:cubicBezTo>
                    <a:pt x="1657350" y="342900"/>
                    <a:pt x="1656398" y="0"/>
                    <a:pt x="1893570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2BDBB4-28D9-4B2B-BA1A-8A20B3CA0A1B}"/>
                </a:ext>
              </a:extLst>
            </p:cNvPr>
            <p:cNvSpPr/>
            <p:nvPr userDrawn="1"/>
          </p:nvSpPr>
          <p:spPr>
            <a:xfrm>
              <a:off x="10505144" y="2408820"/>
              <a:ext cx="892969" cy="892970"/>
            </a:xfrm>
            <a:prstGeom prst="ellips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FA2AB67-0CBD-40DF-8724-9E261D88001E}"/>
                </a:ext>
              </a:extLst>
            </p:cNvPr>
            <p:cNvSpPr/>
            <p:nvPr userDrawn="1"/>
          </p:nvSpPr>
          <p:spPr>
            <a:xfrm>
              <a:off x="7998793" y="3156637"/>
              <a:ext cx="1063466" cy="916782"/>
            </a:xfrm>
            <a:prstGeom prst="triangle">
              <a:avLst/>
            </a:pr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00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Narrow Content">
    <p:bg>
      <p:bgPr>
        <a:solidFill>
          <a:srgbClr val="1CA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4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eft Midd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0AB5-7355-4D05-AA13-FCB0024AF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4CCDFF2-A2F9-4352-94BB-9BB11909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2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141B-3232-4BCD-9867-38E41CA9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B37A-094E-4336-AE7A-5F52D267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498D9-4A91-4E5E-92C0-8EB9DA45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F457-3E2B-44E7-BDED-649F7AA0F96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E566-AC0B-4166-B69E-84C52FDB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924A3-27BB-4446-8BD6-D05604DE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AA58-BE50-4083-A3B1-6F61EF1FA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78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008C-4084-46F9-BA45-84E5F143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5AE09-F6B1-4AB0-836F-9FAD67C74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3814E-FE6B-44A8-8646-06A47C23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F457-3E2B-44E7-BDED-649F7AA0F96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CCEC-0F28-41A6-95DB-7C9EAA49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A7768-D7ED-466B-922E-FD7CFB67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AA58-BE50-4083-A3B1-6F61EF1FA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63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AD25-F138-462F-9DD1-2D612F6C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C379-5261-4BEB-A455-F4FABD6FC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288BE-8EA3-4CD0-AB05-4859528E6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A2504-3948-41AF-B32E-4D80ECAF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F457-3E2B-44E7-BDED-649F7AA0F96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87A2-8B8F-4407-9163-C40CE7B3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F6058-ABB7-46C6-AA91-03447ED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AA58-BE50-4083-A3B1-6F61EF1FA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26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13B0-4866-4148-A9E7-26463C91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175ED-196C-45FD-91B4-38C5AC91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C3FCB-DC9F-4CB4-861B-CE9CE104E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19FD9-FF8D-463E-ACCE-98D6B4F94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DA384-5D05-4C77-8D83-1013232FB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1E732-5A3F-441F-835B-CE8C5E4A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F457-3E2B-44E7-BDED-649F7AA0F96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D197F-F7E2-41CD-A480-D9855A01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B7436-8583-40F7-8CAE-8B92B335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AA58-BE50-4083-A3B1-6F61EF1FA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0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F528-174E-44B3-9DF0-D8D9D960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55F29-CF66-413D-B180-EE368B86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F457-3E2B-44E7-BDED-649F7AA0F96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AD93-C609-4AEE-8DFA-7C4F65F7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F4EC1-41B3-47D0-BE57-64FE5962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AA58-BE50-4083-A3B1-6F61EF1FA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3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C7F56-D28E-4B1E-8CAB-FE0EF863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F457-3E2B-44E7-BDED-649F7AA0F96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E0F4D-DC8C-4EA0-A215-3086F504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75AC3-B52C-40B8-913D-18F3854F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AA58-BE50-4083-A3B1-6F61EF1FA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72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1975-00F3-4AFD-A9C7-9AEDADE6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8F53-7BE3-4CBE-A66B-33BA0BBFD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01472-198E-4A95-8984-824210C26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8C416-342C-4255-A987-36F6EFC5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F457-3E2B-44E7-BDED-649F7AA0F96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B9DD2-5C3C-478F-9E79-07D10603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94577-BFDA-4127-BD36-879A1DEC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AA58-BE50-4083-A3B1-6F61EF1FA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9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3665-E8AE-470B-BD4A-1937617B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765EC-807F-4E57-96E1-5CF7A0359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F6026-2E22-4CF6-84CA-B6ADBE398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F9B81-E37F-4486-8C8B-8D735759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F457-3E2B-44E7-BDED-649F7AA0F96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563A2-A17A-4773-813F-345D99E4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0F3A-C8AC-4518-9996-F050FA00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AA58-BE50-4083-A3B1-6F61EF1FA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6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4E658-284C-4A6E-9A8A-934373BB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15C07-F724-4F6C-9C8E-BC6791FEB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97618-96BA-4272-8B74-DF8664577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F457-3E2B-44E7-BDED-649F7AA0F96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DCE1B-786E-4583-9126-FB43BBBF4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2181-D3A9-4665-B2ED-371187E2A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8AA58-BE50-4083-A3B1-6F61EF1FA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ext, circuit, electronics&#10;&#10;Description automatically generated">
            <a:extLst>
              <a:ext uri="{FF2B5EF4-FFF2-40B4-BE49-F238E27FC236}">
                <a16:creationId xmlns:a16="http://schemas.microsoft.com/office/drawing/2014/main" id="{22BC8938-298D-4BA1-AD0E-7FE256479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7879" b="26092"/>
          <a:stretch/>
        </p:blipFill>
        <p:spPr>
          <a:xfrm>
            <a:off x="0" y="-17462"/>
            <a:ext cx="12192000" cy="4554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D268A8A-0239-4130-8018-63008298C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509" y="3694670"/>
            <a:ext cx="8928978" cy="841868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latin typeface="HP Simplified Hans" panose="020B0500000000000000" pitchFamily="34" charset="-122"/>
                <a:ea typeface="HP Simplified Hans" panose="020B0500000000000000" pitchFamily="34" charset="-122"/>
                <a:cs typeface="Segoe UI" panose="020B0502040204020203" pitchFamily="34" charset="0"/>
              </a:rPr>
              <a:t>Smart Plantation Monitoring System</a:t>
            </a:r>
            <a:endParaRPr lang="en-PH" dirty="0">
              <a:latin typeface="HP Simplified Hans" panose="020B0500000000000000" pitchFamily="34" charset="-122"/>
              <a:ea typeface="HP Simplified Hans" panose="020B0500000000000000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53D4141-6401-4ADE-B51B-8758159A2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509" y="4844104"/>
            <a:ext cx="6639116" cy="1785296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By: </a:t>
            </a:r>
          </a:p>
          <a:p>
            <a:r>
              <a:rPr lang="en-IN" sz="2400" b="1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     </a:t>
            </a:r>
            <a:r>
              <a:rPr lang="en-IN" sz="2400" b="1" dirty="0" err="1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Manvith</a:t>
            </a:r>
            <a:r>
              <a:rPr lang="en-IN" sz="2400" b="1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Rai G	: 4NM19CS410</a:t>
            </a:r>
          </a:p>
          <a:p>
            <a:r>
              <a:rPr lang="en-IN" sz="2400" b="1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     Prateek Bhat	: 4NM19CS411</a:t>
            </a:r>
          </a:p>
          <a:p>
            <a:r>
              <a:rPr lang="en-IN" sz="2400" b="1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     Rahul		: 4NM19CS412</a:t>
            </a:r>
          </a:p>
        </p:txBody>
      </p:sp>
    </p:spTree>
    <p:extLst>
      <p:ext uri="{BB962C8B-B14F-4D97-AF65-F5344CB8AC3E}">
        <p14:creationId xmlns:p14="http://schemas.microsoft.com/office/powerpoint/2010/main" val="53813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53888FD6-BEA6-4BF2-A4CE-D9685C47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054" y="279977"/>
            <a:ext cx="9401495" cy="792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4000" b="1" dirty="0" err="1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unctional</a:t>
            </a:r>
            <a:r>
              <a:rPr lang="en-IN" sz="4000" b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To Working</a:t>
            </a:r>
            <a:endParaRPr lang="en-PH" sz="4000" b="1" dirty="0">
              <a:solidFill>
                <a:srgbClr val="FF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B5559E-E330-4BC6-81E2-268148BD375A}"/>
              </a:ext>
            </a:extLst>
          </p:cNvPr>
          <p:cNvGrpSpPr/>
          <p:nvPr/>
        </p:nvGrpSpPr>
        <p:grpSpPr>
          <a:xfrm>
            <a:off x="147985" y="132349"/>
            <a:ext cx="918986" cy="910424"/>
            <a:chOff x="8238986" y="2049209"/>
            <a:chExt cx="1122735" cy="1122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D4513A-529C-42D3-BEF6-7D5B4FFDA448}"/>
                </a:ext>
              </a:extLst>
            </p:cNvPr>
            <p:cNvSpPr/>
            <p:nvPr/>
          </p:nvSpPr>
          <p:spPr>
            <a:xfrm>
              <a:off x="8238986" y="2049209"/>
              <a:ext cx="1122735" cy="11227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7" name="Graphic 16" descr="Bullseye with solid fill">
              <a:extLst>
                <a:ext uri="{FF2B5EF4-FFF2-40B4-BE49-F238E27FC236}">
                  <a16:creationId xmlns:a16="http://schemas.microsoft.com/office/drawing/2014/main" id="{F9258EAC-1887-4CF7-A32C-86591FF8C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04353" y="2214576"/>
              <a:ext cx="792000" cy="792000"/>
            </a:xfrm>
            <a:prstGeom prst="rect">
              <a:avLst/>
            </a:prstGeom>
            <a:effectLst/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2EE678-FA43-49BE-93BB-7E1D5A53D9A3}"/>
              </a:ext>
            </a:extLst>
          </p:cNvPr>
          <p:cNvSpPr txBox="1"/>
          <p:nvPr/>
        </p:nvSpPr>
        <p:spPr>
          <a:xfrm>
            <a:off x="480845" y="1080905"/>
            <a:ext cx="11230309" cy="6930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sensor is required for sensing the moisture content in the soil</a:t>
            </a:r>
          </a:p>
          <a:p>
            <a:pPr algn="ctr">
              <a:lnSpc>
                <a:spcPct val="150000"/>
              </a:lnSpc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sensor=</a:t>
            </a: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(A0);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moisture is low an appropriate notification will be sent to the user’s application</a:t>
            </a:r>
          </a:p>
          <a:p>
            <a:pPr algn="ctr">
              <a:lnSpc>
                <a:spcPct val="150000"/>
              </a:lnSpc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sensorState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1 &amp;&amp; </a:t>
            </a: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lastState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0) {</a:t>
            </a:r>
          </a:p>
          <a:p>
            <a:pPr algn="ctr">
              <a:lnSpc>
                <a:spcPct val="150000"/>
              </a:lnSpc>
            </a:pP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Blynk.notify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("Water your plants");   }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 detector sensor is required for detecting the rain</a:t>
            </a:r>
          </a:p>
          <a:p>
            <a:pPr algn="ctr">
              <a:lnSpc>
                <a:spcPct val="150000"/>
              </a:lnSpc>
            </a:pP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rainState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rainPin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rain is detected an appropriate notification will be sent to the user’s application</a:t>
            </a:r>
          </a:p>
          <a:p>
            <a:pPr algn="ctr">
              <a:lnSpc>
                <a:spcPct val="150000"/>
              </a:lnSpc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rainState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0 &amp;&amp; </a:t>
            </a: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lastRainState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0) {</a:t>
            </a:r>
          </a:p>
          <a:p>
            <a:pPr algn="ctr">
              <a:lnSpc>
                <a:spcPct val="150000"/>
              </a:lnSpc>
            </a:pP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Blynk.notify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("Its Raining!");  }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9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53888FD6-BEA6-4BF2-A4CE-D9685C47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054" y="279977"/>
            <a:ext cx="9401495" cy="792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4000" b="1" dirty="0" err="1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unctional</a:t>
            </a:r>
            <a:r>
              <a:rPr lang="en-IN" sz="4000" b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To Working</a:t>
            </a:r>
            <a:endParaRPr lang="en-PH" sz="4000" b="1" dirty="0">
              <a:solidFill>
                <a:srgbClr val="FF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B5559E-E330-4BC6-81E2-268148BD375A}"/>
              </a:ext>
            </a:extLst>
          </p:cNvPr>
          <p:cNvGrpSpPr/>
          <p:nvPr/>
        </p:nvGrpSpPr>
        <p:grpSpPr>
          <a:xfrm>
            <a:off x="147985" y="132349"/>
            <a:ext cx="918986" cy="910424"/>
            <a:chOff x="8238986" y="2049209"/>
            <a:chExt cx="1122735" cy="1122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D4513A-529C-42D3-BEF6-7D5B4FFDA448}"/>
                </a:ext>
              </a:extLst>
            </p:cNvPr>
            <p:cNvSpPr/>
            <p:nvPr/>
          </p:nvSpPr>
          <p:spPr>
            <a:xfrm>
              <a:off x="8238986" y="2049209"/>
              <a:ext cx="1122735" cy="11227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7" name="Graphic 16" descr="Bullseye with solid fill">
              <a:extLst>
                <a:ext uri="{FF2B5EF4-FFF2-40B4-BE49-F238E27FC236}">
                  <a16:creationId xmlns:a16="http://schemas.microsoft.com/office/drawing/2014/main" id="{F9258EAC-1887-4CF7-A32C-86591FF8C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04353" y="2214576"/>
              <a:ext cx="792000" cy="792000"/>
            </a:xfrm>
            <a:prstGeom prst="rect">
              <a:avLst/>
            </a:prstGeom>
            <a:effectLst/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2EE678-FA43-49BE-93BB-7E1D5A53D9A3}"/>
              </a:ext>
            </a:extLst>
          </p:cNvPr>
          <p:cNvSpPr txBox="1"/>
          <p:nvPr/>
        </p:nvSpPr>
        <p:spPr>
          <a:xfrm>
            <a:off x="480845" y="1176869"/>
            <a:ext cx="11230309" cy="5868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 Motion sensor is required to detect motion in the field and when the motion is detected an appropriate notification will be sent to the user’s application</a:t>
            </a:r>
          </a:p>
          <a:p>
            <a:pPr algn="ctr">
              <a:lnSpc>
                <a:spcPct val="150000"/>
              </a:lnSpc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pirValue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 algn="ctr">
              <a:lnSpc>
                <a:spcPct val="150000"/>
              </a:lnSpc>
            </a:pP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Blynk.notify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("Motion detected");    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and humidity sensor is required to know about the current temperature and humidity. This data will be sent to user’s application</a:t>
            </a:r>
          </a:p>
          <a:p>
            <a:pPr>
              <a:lnSpc>
                <a:spcPct val="150000"/>
              </a:lnSpc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float h = </a:t>
            </a: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dht.readHumidity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float t = </a:t>
            </a: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dht.readTemperature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13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53888FD6-BEA6-4BF2-A4CE-D9685C47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054" y="279977"/>
            <a:ext cx="9401495" cy="792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4000" b="1" dirty="0" err="1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unctional</a:t>
            </a:r>
            <a:r>
              <a:rPr lang="en-IN" sz="4000" b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To Working</a:t>
            </a:r>
            <a:endParaRPr lang="en-PH" sz="4000" b="1" dirty="0">
              <a:solidFill>
                <a:srgbClr val="FF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B5559E-E330-4BC6-81E2-268148BD375A}"/>
              </a:ext>
            </a:extLst>
          </p:cNvPr>
          <p:cNvGrpSpPr/>
          <p:nvPr/>
        </p:nvGrpSpPr>
        <p:grpSpPr>
          <a:xfrm>
            <a:off x="147985" y="132349"/>
            <a:ext cx="918986" cy="910424"/>
            <a:chOff x="8238986" y="2049209"/>
            <a:chExt cx="1122735" cy="1122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D4513A-529C-42D3-BEF6-7D5B4FFDA448}"/>
                </a:ext>
              </a:extLst>
            </p:cNvPr>
            <p:cNvSpPr/>
            <p:nvPr/>
          </p:nvSpPr>
          <p:spPr>
            <a:xfrm>
              <a:off x="8238986" y="2049209"/>
              <a:ext cx="1122735" cy="11227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7" name="Graphic 16" descr="Bullseye with solid fill">
              <a:extLst>
                <a:ext uri="{FF2B5EF4-FFF2-40B4-BE49-F238E27FC236}">
                  <a16:creationId xmlns:a16="http://schemas.microsoft.com/office/drawing/2014/main" id="{F9258EAC-1887-4CF7-A32C-86591FF8C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04353" y="2214576"/>
              <a:ext cx="792000" cy="792000"/>
            </a:xfrm>
            <a:prstGeom prst="rect">
              <a:avLst/>
            </a:prstGeom>
            <a:effectLst/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2EE678-FA43-49BE-93BB-7E1D5A53D9A3}"/>
              </a:ext>
            </a:extLst>
          </p:cNvPr>
          <p:cNvSpPr txBox="1"/>
          <p:nvPr/>
        </p:nvSpPr>
        <p:spPr>
          <a:xfrm>
            <a:off x="480845" y="1071977"/>
            <a:ext cx="11230309" cy="6930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Relay module is required to turn ON/OFF the solenoid valve </a:t>
            </a:r>
          </a:p>
          <a:p>
            <a:pPr>
              <a:lnSpc>
                <a:spcPct val="150000"/>
              </a:lnSpc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 Wi-Fi Module is required to connect the hardware to </a:t>
            </a: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  using the </a:t>
            </a: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libraries       </a:t>
            </a:r>
          </a:p>
          <a:p>
            <a:pPr>
              <a:lnSpc>
                <a:spcPct val="150000"/>
              </a:lnSpc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auth[] = </a:t>
            </a: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"";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>
              <a:lnSpc>
                <a:spcPct val="150000"/>
              </a:lnSpc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ssid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= “wifi1";                       </a:t>
            </a:r>
          </a:p>
          <a:p>
            <a:pPr>
              <a:lnSpc>
                <a:spcPct val="150000"/>
              </a:lnSpc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pass[] = “12345";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</a:t>
            </a:r>
          </a:p>
          <a:p>
            <a:pPr>
              <a:lnSpc>
                <a:spcPct val="150000"/>
              </a:lnSpc>
            </a:pP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Blynk.notify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(“Notification");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display value in the app</a:t>
            </a:r>
          </a:p>
          <a:p>
            <a:pPr>
              <a:lnSpc>
                <a:spcPct val="150000"/>
              </a:lnSpc>
            </a:pP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Blynk.virtualWrite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Virtualpin,sensor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71F64-A794-4780-AAD8-FDBEAB50D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53" y="2507843"/>
            <a:ext cx="5014397" cy="332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7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53888FD6-BEA6-4BF2-A4CE-D9685C47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054" y="279977"/>
            <a:ext cx="9401495" cy="792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PH" sz="4000" b="1" dirty="0">
              <a:solidFill>
                <a:srgbClr val="FF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B5559E-E330-4BC6-81E2-268148BD375A}"/>
              </a:ext>
            </a:extLst>
          </p:cNvPr>
          <p:cNvGrpSpPr/>
          <p:nvPr/>
        </p:nvGrpSpPr>
        <p:grpSpPr>
          <a:xfrm>
            <a:off x="147985" y="132349"/>
            <a:ext cx="918986" cy="910424"/>
            <a:chOff x="8238986" y="2049209"/>
            <a:chExt cx="1122735" cy="1122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D4513A-529C-42D3-BEF6-7D5B4FFDA448}"/>
                </a:ext>
              </a:extLst>
            </p:cNvPr>
            <p:cNvSpPr/>
            <p:nvPr/>
          </p:nvSpPr>
          <p:spPr>
            <a:xfrm>
              <a:off x="8238986" y="2049209"/>
              <a:ext cx="1122735" cy="11227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7" name="Graphic 16" descr="Bullseye with solid fill">
              <a:extLst>
                <a:ext uri="{FF2B5EF4-FFF2-40B4-BE49-F238E27FC236}">
                  <a16:creationId xmlns:a16="http://schemas.microsoft.com/office/drawing/2014/main" id="{F9258EAC-1887-4CF7-A32C-86591FF8C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04353" y="2214576"/>
              <a:ext cx="792000" cy="792000"/>
            </a:xfrm>
            <a:prstGeom prst="rect">
              <a:avLst/>
            </a:prstGeom>
            <a:effectLst/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2EE678-FA43-49BE-93BB-7E1D5A53D9A3}"/>
              </a:ext>
            </a:extLst>
          </p:cNvPr>
          <p:cNvSpPr txBox="1"/>
          <p:nvPr/>
        </p:nvSpPr>
        <p:spPr>
          <a:xfrm>
            <a:off x="480845" y="1119602"/>
            <a:ext cx="11230309" cy="2152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932257-2B03-43CF-B8A5-07BAC348D8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"/>
          <a:stretch/>
        </p:blipFill>
        <p:spPr>
          <a:xfrm>
            <a:off x="4128941" y="1225485"/>
            <a:ext cx="3883844" cy="5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6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53888FD6-BEA6-4BF2-A4CE-D9685C47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054" y="279977"/>
            <a:ext cx="9401495" cy="792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PH" sz="4000" b="1" dirty="0">
              <a:solidFill>
                <a:srgbClr val="FF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B5559E-E330-4BC6-81E2-268148BD375A}"/>
              </a:ext>
            </a:extLst>
          </p:cNvPr>
          <p:cNvGrpSpPr/>
          <p:nvPr/>
        </p:nvGrpSpPr>
        <p:grpSpPr>
          <a:xfrm>
            <a:off x="147985" y="132349"/>
            <a:ext cx="918986" cy="910424"/>
            <a:chOff x="8238986" y="2049209"/>
            <a:chExt cx="1122735" cy="1122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D4513A-529C-42D3-BEF6-7D5B4FFDA448}"/>
                </a:ext>
              </a:extLst>
            </p:cNvPr>
            <p:cNvSpPr/>
            <p:nvPr/>
          </p:nvSpPr>
          <p:spPr>
            <a:xfrm>
              <a:off x="8238986" y="2049209"/>
              <a:ext cx="1122735" cy="11227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7" name="Graphic 16" descr="Bullseye with solid fill">
              <a:extLst>
                <a:ext uri="{FF2B5EF4-FFF2-40B4-BE49-F238E27FC236}">
                  <a16:creationId xmlns:a16="http://schemas.microsoft.com/office/drawing/2014/main" id="{F9258EAC-1887-4CF7-A32C-86591FF8C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04353" y="2214576"/>
              <a:ext cx="792000" cy="792000"/>
            </a:xfrm>
            <a:prstGeom prst="rect">
              <a:avLst/>
            </a:prstGeom>
            <a:effectLst/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2EE678-FA43-49BE-93BB-7E1D5A53D9A3}"/>
              </a:ext>
            </a:extLst>
          </p:cNvPr>
          <p:cNvSpPr txBox="1"/>
          <p:nvPr/>
        </p:nvSpPr>
        <p:spPr>
          <a:xfrm>
            <a:off x="480845" y="1071977"/>
            <a:ext cx="11230309" cy="2152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97109-53CE-4AB4-B4B6-EAC5C3605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54" y="1318240"/>
            <a:ext cx="10392220" cy="4221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416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53888FD6-BEA6-4BF2-A4CE-D9685C47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054" y="279977"/>
            <a:ext cx="9401495" cy="792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PH" sz="4000" b="1" dirty="0">
              <a:solidFill>
                <a:srgbClr val="FF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B5559E-E330-4BC6-81E2-268148BD375A}"/>
              </a:ext>
            </a:extLst>
          </p:cNvPr>
          <p:cNvGrpSpPr/>
          <p:nvPr/>
        </p:nvGrpSpPr>
        <p:grpSpPr>
          <a:xfrm>
            <a:off x="147985" y="132349"/>
            <a:ext cx="918986" cy="910424"/>
            <a:chOff x="8238986" y="2049209"/>
            <a:chExt cx="1122735" cy="1122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D4513A-529C-42D3-BEF6-7D5B4FFDA448}"/>
                </a:ext>
              </a:extLst>
            </p:cNvPr>
            <p:cNvSpPr/>
            <p:nvPr/>
          </p:nvSpPr>
          <p:spPr>
            <a:xfrm>
              <a:off x="8238986" y="2049209"/>
              <a:ext cx="1122735" cy="11227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7" name="Graphic 16" descr="Bullseye with solid fill">
              <a:extLst>
                <a:ext uri="{FF2B5EF4-FFF2-40B4-BE49-F238E27FC236}">
                  <a16:creationId xmlns:a16="http://schemas.microsoft.com/office/drawing/2014/main" id="{F9258EAC-1887-4CF7-A32C-86591FF8C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04353" y="2214576"/>
              <a:ext cx="792000" cy="792000"/>
            </a:xfrm>
            <a:prstGeom prst="rect">
              <a:avLst/>
            </a:prstGeom>
            <a:effectLst/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2EE678-FA43-49BE-93BB-7E1D5A53D9A3}"/>
              </a:ext>
            </a:extLst>
          </p:cNvPr>
          <p:cNvSpPr txBox="1"/>
          <p:nvPr/>
        </p:nvSpPr>
        <p:spPr>
          <a:xfrm>
            <a:off x="480845" y="1104061"/>
            <a:ext cx="11230309" cy="2683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solar panel for the power consumption of the system so that the system is going to be eco-friendly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oil moisture value the functioning of the pump can be done automatically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1DF847-7C97-431B-A0AF-FD7EC7BF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46" y="2717054"/>
            <a:ext cx="6235201" cy="792000"/>
          </a:xfrm>
        </p:spPr>
        <p:txBody>
          <a:bodyPr>
            <a:noAutofit/>
          </a:bodyPr>
          <a:lstStyle/>
          <a:p>
            <a:pPr algn="ctr"/>
            <a:r>
              <a:rPr lang="en-IN" sz="8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197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334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HP Simplified Hans</vt:lpstr>
      <vt:lpstr>Segoe UI Emoji</vt:lpstr>
      <vt:lpstr>Times New Roman</vt:lpstr>
      <vt:lpstr>Wingdings</vt:lpstr>
      <vt:lpstr>Office Theme</vt:lpstr>
      <vt:lpstr>Smart Plantation Monitoring System</vt:lpstr>
      <vt:lpstr>Functional Requirement To Working</vt:lpstr>
      <vt:lpstr>Functional Requirement To Working</vt:lpstr>
      <vt:lpstr>Functional Requirement To Working</vt:lpstr>
      <vt:lpstr>User Interface</vt:lpstr>
      <vt:lpstr>Circuit Diagram</vt:lpstr>
      <vt:lpstr>Future Enhancement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Plantation Monitoring System</dc:title>
  <dc:creator>rahul bangera</dc:creator>
  <cp:lastModifiedBy>Manvith Rai G</cp:lastModifiedBy>
  <cp:revision>37</cp:revision>
  <dcterms:created xsi:type="dcterms:W3CDTF">2021-05-20T13:42:13Z</dcterms:created>
  <dcterms:modified xsi:type="dcterms:W3CDTF">2021-06-04T17:59:14Z</dcterms:modified>
</cp:coreProperties>
</file>