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4"/>
  </p:sldMasterIdLst>
  <p:notesMasterIdLst>
    <p:notesMasterId r:id="rId22"/>
  </p:notesMasterIdLst>
  <p:sldIdLst>
    <p:sldId id="256" r:id="rId5"/>
    <p:sldId id="257" r:id="rId6"/>
    <p:sldId id="258" r:id="rId7"/>
    <p:sldId id="260" r:id="rId8"/>
    <p:sldId id="261" r:id="rId9"/>
    <p:sldId id="263" r:id="rId10"/>
    <p:sldId id="264" r:id="rId11"/>
    <p:sldId id="265" r:id="rId12"/>
    <p:sldId id="275" r:id="rId13"/>
    <p:sldId id="267" r:id="rId14"/>
    <p:sldId id="268" r:id="rId15"/>
    <p:sldId id="269" r:id="rId16"/>
    <p:sldId id="270" r:id="rId17"/>
    <p:sldId id="271" r:id="rId18"/>
    <p:sldId id="272" r:id="rId19"/>
    <p:sldId id="274" r:id="rId20"/>
    <p:sldId id="27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20" d="100"/>
          <a:sy n="120" d="100"/>
        </p:scale>
        <p:origin x="256" y="18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ba56ae927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fba56ae927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01482c64d6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101482c64d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1482c64d6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01482c64d6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1c96bd661_0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101c96bd661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fba56ae92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fba56ae92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1c96bd661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101c96bd661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1c96bd661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101c96bd661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1c96bd661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101c96bd661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1c96bd661_0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101c96bd661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1c96bd661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101c96bd661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01c96bd661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101c96bd661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1c96bd661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101c96bd661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1482c64d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101482c64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13"/>
          <p:cNvSpPr/>
          <p:nvPr/>
        </p:nvSpPr>
        <p:spPr>
          <a:xfrm>
            <a:off x="-19050"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13"/>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13"/>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13"/>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5.jpeg"/><Relationship Id="rId4" Type="http://schemas.openxmlformats.org/officeDocument/2006/relationships/image" Target="../media/image54.jpeg"/></Relationships>
</file>

<file path=ppt/slides/_rels/slide1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research.aimultiple.com/chatbot-healthcare/" TargetMode="External"/><Relationship Id="rId2" Type="http://schemas.openxmlformats.org/officeDocument/2006/relationships/hyperlink" Target="https://medicalfuturist.com/top-12-health-chatbots/" TargetMode="External"/><Relationship Id="rId1" Type="http://schemas.openxmlformats.org/officeDocument/2006/relationships/slideLayout" Target="../slideLayouts/slideLayout2.xml"/><Relationship Id="rId4" Type="http://schemas.openxmlformats.org/officeDocument/2006/relationships/hyperlink" Target="https://www.engati.com/blog/chatbots-for-healthcar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7" Type="http://schemas.openxmlformats.org/officeDocument/2006/relationships/image" Target="../media/image7.png"/><Relationship Id="rId2" Type="http://schemas.openxmlformats.org/officeDocument/2006/relationships/notesSlide" Target="../notesSlides/notesSlide8.xml"/><Relationship Id="rId16" Type="http://schemas.openxmlformats.org/officeDocument/2006/relationships/image" Target="../media/image16.png"/><Relationship Id="rId29" Type="http://schemas.openxmlformats.org/officeDocument/2006/relationships/image" Target="../media/image29.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8" Type="http://schemas.openxmlformats.org/officeDocument/2006/relationships/image" Target="../media/image8.png"/><Relationship Id="rId51" Type="http://schemas.openxmlformats.org/officeDocument/2006/relationships/image" Target="../media/image51.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20" Type="http://schemas.openxmlformats.org/officeDocument/2006/relationships/image" Target="../media/image20.png"/><Relationship Id="rId41"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4421" y="6225253"/>
            <a:ext cx="12196421"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0" u="none" strike="noStrike" cap="none">
              <a:solidFill>
                <a:schemeClr val="lt1"/>
              </a:solidFill>
              <a:latin typeface="Times New Roman"/>
              <a:ea typeface="Times New Roman"/>
              <a:cs typeface="Times New Roman"/>
              <a:sym typeface="Times New Roman"/>
            </a:endParaRPr>
          </a:p>
        </p:txBody>
      </p:sp>
      <p:sp>
        <p:nvSpPr>
          <p:cNvPr id="94" name="Google Shape;94;p14"/>
          <p:cNvSpPr/>
          <p:nvPr/>
        </p:nvSpPr>
        <p:spPr>
          <a:xfrm>
            <a:off x="248475" y="6167520"/>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0" u="none" strike="noStrike" cap="none">
              <a:solidFill>
                <a:schemeClr val="lt1"/>
              </a:solidFill>
              <a:latin typeface="Times New Roman"/>
              <a:ea typeface="Times New Roman"/>
              <a:cs typeface="Times New Roman"/>
              <a:sym typeface="Times New Roman"/>
            </a:endParaRPr>
          </a:p>
        </p:txBody>
      </p:sp>
      <p:sp>
        <p:nvSpPr>
          <p:cNvPr id="95" name="Google Shape;95;p14"/>
          <p:cNvSpPr txBox="1"/>
          <p:nvPr/>
        </p:nvSpPr>
        <p:spPr>
          <a:xfrm>
            <a:off x="8781138" y="6497550"/>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i="0" u="none" strike="noStrike" cap="none">
              <a:solidFill>
                <a:srgbClr val="888888"/>
              </a:solidFill>
              <a:latin typeface="Times New Roman"/>
              <a:ea typeface="Times New Roman"/>
              <a:cs typeface="Times New Roman"/>
              <a:sym typeface="Times New Roman"/>
            </a:endParaRPr>
          </a:p>
        </p:txBody>
      </p:sp>
      <p:sp>
        <p:nvSpPr>
          <p:cNvPr id="96" name="Google Shape;96;p14"/>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i="0" u="none" strike="noStrike" cap="none">
              <a:solidFill>
                <a:srgbClr val="FFFFFF"/>
              </a:solidFill>
              <a:latin typeface="Times New Roman"/>
              <a:ea typeface="Times New Roman"/>
              <a:cs typeface="Times New Roman"/>
              <a:sym typeface="Times New Roman"/>
            </a:endParaRPr>
          </a:p>
        </p:txBody>
      </p:sp>
      <p:sp>
        <p:nvSpPr>
          <p:cNvPr id="97" name="Google Shape;97;p14"/>
          <p:cNvSpPr/>
          <p:nvPr/>
        </p:nvSpPr>
        <p:spPr>
          <a:xfrm flipH="1">
            <a:off x="6766208" y="292016"/>
            <a:ext cx="5146500" cy="585240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i="0" u="none" strike="noStrike" cap="none">
              <a:solidFill>
                <a:srgbClr val="FFFFFF"/>
              </a:solidFill>
              <a:latin typeface="Times New Roman"/>
              <a:ea typeface="Times New Roman"/>
              <a:cs typeface="Times New Roman"/>
              <a:sym typeface="Times New Roman"/>
            </a:endParaRPr>
          </a:p>
        </p:txBody>
      </p:sp>
      <p:sp>
        <p:nvSpPr>
          <p:cNvPr id="98" name="Google Shape;98;p14"/>
          <p:cNvSpPr/>
          <p:nvPr/>
        </p:nvSpPr>
        <p:spPr>
          <a:xfrm>
            <a:off x="2083050" y="1141150"/>
            <a:ext cx="8103600" cy="2674500"/>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lang="en-US" sz="2400" i="1"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a:p>
            <a:pPr marL="0" marR="0" lvl="0" indent="0" algn="ctr" rtl="0">
              <a:lnSpc>
                <a:spcPct val="150000"/>
              </a:lnSpc>
              <a:spcBef>
                <a:spcPts val="0"/>
              </a:spcBef>
              <a:spcAft>
                <a:spcPts val="0"/>
              </a:spcAft>
              <a:buNone/>
            </a:pPr>
            <a:r>
              <a:rPr lang="en-US" sz="2400" i="1"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Submitted in the partial fulfillment for the award of the degree of</a:t>
            </a:r>
            <a:endParaRPr sz="2400" dirty="0">
              <a:latin typeface="Calibri" panose="020F0502020204030204" pitchFamily="34" charset="0"/>
              <a:ea typeface="Times New Roman"/>
              <a:cs typeface="Calibri" panose="020F0502020204030204" pitchFamily="34" charset="0"/>
              <a:sym typeface="Times New Roman"/>
            </a:endParaRPr>
          </a:p>
          <a:p>
            <a:pPr marL="0" marR="0" lvl="0" indent="0" algn="ctr" rtl="0">
              <a:lnSpc>
                <a:spcPct val="150000"/>
              </a:lnSpc>
              <a:spcBef>
                <a:spcPts val="0"/>
              </a:spcBef>
              <a:spcAft>
                <a:spcPts val="0"/>
              </a:spcAft>
              <a:buNone/>
            </a:pPr>
            <a:r>
              <a:rPr lang="en-US" sz="2400" b="1"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BACHELOR OF ENGINEERING </a:t>
            </a:r>
            <a:endParaRPr sz="240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a:p>
            <a:pPr marL="0" marR="0" lvl="0" indent="0" algn="ctr" rtl="0">
              <a:lnSpc>
                <a:spcPct val="150000"/>
              </a:lnSpc>
              <a:spcBef>
                <a:spcPts val="0"/>
              </a:spcBef>
              <a:spcAft>
                <a:spcPts val="0"/>
              </a:spcAft>
              <a:buNone/>
            </a:pPr>
            <a:r>
              <a:rPr lang="en-US" sz="2400" i="1"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 IN</a:t>
            </a:r>
          </a:p>
          <a:p>
            <a:pPr marL="0" marR="0" lvl="0" indent="0" algn="ctr" rtl="0">
              <a:lnSpc>
                <a:spcPct val="150000"/>
              </a:lnSpc>
              <a:spcBef>
                <a:spcPts val="0"/>
              </a:spcBef>
              <a:spcAft>
                <a:spcPts val="0"/>
              </a:spcAft>
              <a:buNone/>
            </a:pPr>
            <a:r>
              <a:rPr lang="en-US" sz="2400" b="1"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rPr>
              <a:t>COMPUTER SCIENCE ENGINEERING WITH SPECIALIZATION IN ARTIFICIAL INTELLIGENCE AND MACHINE LEARNING</a:t>
            </a:r>
            <a:endParaRPr lang="en-US" sz="240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p:txBody>
      </p:sp>
      <p:sp>
        <p:nvSpPr>
          <p:cNvPr id="99" name="Google Shape;99;p14"/>
          <p:cNvSpPr/>
          <p:nvPr/>
        </p:nvSpPr>
        <p:spPr>
          <a:xfrm flipH="1">
            <a:off x="9888613" y="5307466"/>
            <a:ext cx="23667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0" u="none" strike="noStrike" cap="none" dirty="0">
              <a:solidFill>
                <a:schemeClr val="lt1"/>
              </a:solidFill>
              <a:latin typeface="Times New Roman"/>
              <a:ea typeface="Times New Roman"/>
              <a:cs typeface="Times New Roman"/>
              <a:sym typeface="Times New Roman"/>
            </a:endParaRPr>
          </a:p>
        </p:txBody>
      </p:sp>
      <p:sp>
        <p:nvSpPr>
          <p:cNvPr id="100" name="Google Shape;100;p14"/>
          <p:cNvSpPr txBox="1"/>
          <p:nvPr/>
        </p:nvSpPr>
        <p:spPr>
          <a:xfrm>
            <a:off x="6479694" y="6225253"/>
            <a:ext cx="5049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595959"/>
                </a:solidFill>
                <a:latin typeface="Times New Roman"/>
                <a:ea typeface="Times New Roman"/>
                <a:cs typeface="Times New Roman"/>
                <a:sym typeface="Times New Roman"/>
              </a:rPr>
              <a:t>DISCOVER . </a:t>
            </a:r>
            <a:r>
              <a:rPr lang="en-US" sz="2000" b="1" i="0" u="none" strike="noStrike" cap="none" dirty="0">
                <a:solidFill>
                  <a:srgbClr val="C00000"/>
                </a:solidFill>
                <a:latin typeface="Times New Roman"/>
                <a:ea typeface="Times New Roman"/>
                <a:cs typeface="Times New Roman"/>
                <a:sym typeface="Times New Roman"/>
              </a:rPr>
              <a:t>LEARN</a:t>
            </a:r>
            <a:r>
              <a:rPr lang="en-US" sz="2000" b="1" i="0" u="none" strike="noStrike" cap="none" dirty="0">
                <a:solidFill>
                  <a:srgbClr val="595959"/>
                </a:solidFill>
                <a:latin typeface="Times New Roman"/>
                <a:ea typeface="Times New Roman"/>
                <a:cs typeface="Times New Roman"/>
                <a:sym typeface="Times New Roman"/>
              </a:rPr>
              <a:t> . EMPOWER</a:t>
            </a:r>
            <a:endParaRPr sz="1200" b="1" i="0" u="none" strike="noStrike" cap="none" dirty="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1600" b="1" i="0" u="none" strike="noStrike" cap="none" dirty="0">
              <a:solidFill>
                <a:schemeClr val="dk1"/>
              </a:solidFill>
              <a:latin typeface="Times New Roman"/>
              <a:ea typeface="Times New Roman"/>
              <a:cs typeface="Times New Roman"/>
              <a:sym typeface="Times New Roman"/>
            </a:endParaRPr>
          </a:p>
        </p:txBody>
      </p:sp>
      <p:sp>
        <p:nvSpPr>
          <p:cNvPr id="101" name="Google Shape;101;p14"/>
          <p:cNvSpPr/>
          <p:nvPr/>
        </p:nvSpPr>
        <p:spPr>
          <a:xfrm>
            <a:off x="6433975" y="6303924"/>
            <a:ext cx="45719" cy="24457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0" u="none" strike="noStrike" cap="none">
              <a:solidFill>
                <a:schemeClr val="lt1"/>
              </a:solidFill>
              <a:latin typeface="Times New Roman"/>
              <a:ea typeface="Times New Roman"/>
              <a:cs typeface="Times New Roman"/>
              <a:sym typeface="Times New Roman"/>
            </a:endParaRPr>
          </a:p>
        </p:txBody>
      </p:sp>
      <p:sp>
        <p:nvSpPr>
          <p:cNvPr id="102" name="Google Shape;102;p14"/>
          <p:cNvSpPr txBox="1"/>
          <p:nvPr/>
        </p:nvSpPr>
        <p:spPr>
          <a:xfrm>
            <a:off x="347916" y="6262061"/>
            <a:ext cx="5882700" cy="4248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dirty="0">
                <a:solidFill>
                  <a:srgbClr val="FF0000"/>
                </a:solidFill>
                <a:latin typeface="Times New Roman"/>
                <a:ea typeface="Times New Roman"/>
                <a:cs typeface="Times New Roman"/>
                <a:sym typeface="Times New Roman"/>
              </a:rPr>
              <a:t>Department of AIT-CSE</a:t>
            </a:r>
            <a:endParaRPr sz="1600" i="0" u="none" strike="noStrike" cap="none" dirty="0">
              <a:solidFill>
                <a:srgbClr val="FF0000"/>
              </a:solidFill>
              <a:latin typeface="Times New Roman"/>
              <a:ea typeface="Times New Roman"/>
              <a:cs typeface="Times New Roman"/>
              <a:sym typeface="Times New Roman"/>
            </a:endParaRPr>
          </a:p>
        </p:txBody>
      </p:sp>
      <p:sp>
        <p:nvSpPr>
          <p:cNvPr id="103" name="Google Shape;103;p14"/>
          <p:cNvSpPr txBox="1"/>
          <p:nvPr/>
        </p:nvSpPr>
        <p:spPr>
          <a:xfrm>
            <a:off x="1657138" y="443068"/>
            <a:ext cx="8477100" cy="646290"/>
          </a:xfrm>
          <a:prstGeom prst="rect">
            <a:avLst/>
          </a:prstGeom>
          <a:noFill/>
          <a:ln>
            <a:noFill/>
          </a:ln>
        </p:spPr>
        <p:txBody>
          <a:bodyPr spcFirstLastPara="1" wrap="square" lIns="91425" tIns="45700" rIns="91425" bIns="45700" anchor="t" anchorCtr="0">
            <a:spAutoFit/>
          </a:bodyPr>
          <a:lstStyle/>
          <a:p>
            <a:pPr algn="ctr"/>
            <a:r>
              <a:rPr lang="en-US" sz="3600" b="1" dirty="0">
                <a:latin typeface="Times New Roman" panose="02020603050405020304" pitchFamily="18" charset="0"/>
                <a:cs typeface="Times New Roman" panose="02020603050405020304" pitchFamily="18" charset="0"/>
              </a:rPr>
              <a:t>VAIDYA: HEALTH CARE CHATBOT</a:t>
            </a:r>
            <a:endParaRPr lang="en-IN" sz="3600" dirty="0">
              <a:latin typeface="Times New Roman" panose="02020603050405020304" pitchFamily="18" charset="0"/>
              <a:cs typeface="Times New Roman" panose="02020603050405020304" pitchFamily="18" charset="0"/>
            </a:endParaRPr>
          </a:p>
        </p:txBody>
      </p:sp>
      <p:sp>
        <p:nvSpPr>
          <p:cNvPr id="104" name="Google Shape;104;p14"/>
          <p:cNvSpPr txBox="1">
            <a:spLocks noGrp="1"/>
          </p:cNvSpPr>
          <p:nvPr>
            <p:ph type="sldNum" idx="12"/>
          </p:nvPr>
        </p:nvSpPr>
        <p:spPr>
          <a:xfrm>
            <a:off x="8627975" y="6336113"/>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a:t>
            </a:fld>
            <a:endParaRPr>
              <a:latin typeface="Times New Roman"/>
              <a:ea typeface="Times New Roman"/>
              <a:cs typeface="Times New Roman"/>
              <a:sym typeface="Times New Roman"/>
            </a:endParaRPr>
          </a:p>
        </p:txBody>
      </p:sp>
      <p:sp>
        <p:nvSpPr>
          <p:cNvPr id="105" name="Google Shape;105;p14"/>
          <p:cNvSpPr txBox="1"/>
          <p:nvPr/>
        </p:nvSpPr>
        <p:spPr>
          <a:xfrm>
            <a:off x="617057" y="4286301"/>
            <a:ext cx="5223000"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Submitted by:</a:t>
            </a:r>
            <a:endParaRPr sz="2000" b="1" i="0" u="none" strike="noStrike" cap="none"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RHYTHM GOEL - 19BCS6094 (Team Leader)</a:t>
            </a:r>
            <a:endParaRPr sz="2000" b="1"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dirty="0">
                <a:solidFill>
                  <a:schemeClr val="dk1"/>
                </a:solidFill>
                <a:latin typeface="Times New Roman"/>
                <a:ea typeface="Times New Roman"/>
                <a:cs typeface="Times New Roman"/>
                <a:sym typeface="Times New Roman"/>
              </a:rPr>
              <a:t>RATNESH PURI  - 19BCS6082</a:t>
            </a:r>
            <a:endParaRPr sz="20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dirty="0">
                <a:solidFill>
                  <a:schemeClr val="dk1"/>
                </a:solidFill>
                <a:latin typeface="Times New Roman"/>
                <a:ea typeface="Times New Roman"/>
                <a:cs typeface="Times New Roman"/>
                <a:sym typeface="Times New Roman"/>
              </a:rPr>
              <a:t>SOMESH TOTLANI - 19BCS6085</a:t>
            </a:r>
            <a:endParaRPr sz="20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dirty="0">
                <a:solidFill>
                  <a:schemeClr val="dk1"/>
                </a:solidFill>
                <a:latin typeface="Times New Roman"/>
                <a:ea typeface="Times New Roman"/>
                <a:cs typeface="Times New Roman"/>
                <a:sym typeface="Times New Roman"/>
              </a:rPr>
              <a:t>RAHUL BANSAL - 19BCS6087</a:t>
            </a:r>
            <a:endParaRPr sz="20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dirty="0">
                <a:solidFill>
                  <a:schemeClr val="dk1"/>
                </a:solidFill>
                <a:latin typeface="Times New Roman"/>
                <a:ea typeface="Times New Roman"/>
                <a:cs typeface="Times New Roman"/>
                <a:sym typeface="Times New Roman"/>
              </a:rPr>
              <a:t>PARV ARORA - 19BCS6088</a:t>
            </a:r>
            <a:endParaRPr sz="2000" dirty="0">
              <a:solidFill>
                <a:schemeClr val="dk1"/>
              </a:solidFill>
              <a:latin typeface="Times New Roman"/>
              <a:ea typeface="Times New Roman"/>
              <a:cs typeface="Times New Roman"/>
              <a:sym typeface="Times New Roman"/>
            </a:endParaRPr>
          </a:p>
        </p:txBody>
      </p:sp>
      <p:sp>
        <p:nvSpPr>
          <p:cNvPr id="106" name="Google Shape;106;p14"/>
          <p:cNvSpPr txBox="1"/>
          <p:nvPr/>
        </p:nvSpPr>
        <p:spPr>
          <a:xfrm>
            <a:off x="7703750" y="4713450"/>
            <a:ext cx="30438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Under the Supervision of: </a:t>
            </a: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Prof. DINESH VIJ</a:t>
            </a:r>
            <a:endParaRPr dirty="0">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885676" y="365126"/>
            <a:ext cx="10515600" cy="97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Result and Outputs</a:t>
            </a:r>
            <a:endParaRPr b="1">
              <a:latin typeface="Times New Roman"/>
              <a:ea typeface="Times New Roman"/>
              <a:cs typeface="Times New Roman"/>
              <a:sym typeface="Times New Roman"/>
            </a:endParaRPr>
          </a:p>
        </p:txBody>
      </p:sp>
      <p:sp>
        <p:nvSpPr>
          <p:cNvPr id="182" name="Google Shape;182;p25"/>
          <p:cNvSpPr txBox="1">
            <a:spLocks noGrp="1"/>
          </p:cNvSpPr>
          <p:nvPr>
            <p:ph type="body" idx="1"/>
          </p:nvPr>
        </p:nvSpPr>
        <p:spPr>
          <a:xfrm>
            <a:off x="838200" y="1635245"/>
            <a:ext cx="10515600" cy="49524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None/>
            </a:pPr>
            <a:endParaRPr lang="en-US" sz="2500"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lang="en-IN" sz="2500"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lang="en-IN" sz="2500"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lang="en-IN" sz="2500"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lang="en-IN" sz="2500"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lang="en-IN" sz="2500"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lang="en-IN" sz="2500"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lang="en-IN" sz="2500" dirty="0">
              <a:latin typeface="Times New Roman"/>
              <a:ea typeface="Times New Roman"/>
              <a:cs typeface="Times New Roman"/>
              <a:sym typeface="Times New Roman"/>
            </a:endParaRPr>
          </a:p>
          <a:p>
            <a:pPr marL="0" indent="0" algn="just">
              <a:lnSpc>
                <a:spcPct val="115000"/>
              </a:lnSpc>
              <a:spcBef>
                <a:spcPts val="0"/>
              </a:spcBef>
              <a:buNone/>
            </a:pPr>
            <a:endParaRPr lang="en-IN" sz="2500" dirty="0">
              <a:latin typeface="Times New Roman"/>
              <a:ea typeface="Times New Roman"/>
              <a:cs typeface="Times New Roman"/>
              <a:sym typeface="Times New Roman"/>
            </a:endParaRPr>
          </a:p>
          <a:p>
            <a:pPr marL="0" lvl="0" indent="0" algn="just">
              <a:lnSpc>
                <a:spcPct val="115000"/>
              </a:lnSpc>
              <a:spcBef>
                <a:spcPts val="0"/>
              </a:spcBef>
              <a:buNone/>
            </a:pPr>
            <a:endParaRPr lang="en-US" sz="2500"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2500" dirty="0">
              <a:latin typeface="Times New Roman"/>
              <a:ea typeface="Times New Roman"/>
              <a:cs typeface="Times New Roman"/>
              <a:sym typeface="Times New Roman"/>
            </a:endParaRPr>
          </a:p>
        </p:txBody>
      </p:sp>
      <p:sp>
        <p:nvSpPr>
          <p:cNvPr id="183" name="Google Shape;183;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10</a:t>
            </a:fld>
            <a:endParaRPr>
              <a:latin typeface="Times New Roman"/>
              <a:ea typeface="Times New Roman"/>
              <a:cs typeface="Times New Roman"/>
              <a:sym typeface="Times New Roman"/>
            </a:endParaRPr>
          </a:p>
        </p:txBody>
      </p:sp>
      <p:pic>
        <p:nvPicPr>
          <p:cNvPr id="1028" name="Picture 4">
            <a:extLst>
              <a:ext uri="{FF2B5EF4-FFF2-40B4-BE49-F238E27FC236}">
                <a16:creationId xmlns:a16="http://schemas.microsoft.com/office/drawing/2014/main" id="{F5CC2105-ACB3-E448-A4DA-392123E72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965" y="1241885"/>
            <a:ext cx="5274635" cy="16522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B2F2B0-162C-FC4E-970F-137881B12937}"/>
              </a:ext>
            </a:extLst>
          </p:cNvPr>
          <p:cNvSpPr txBox="1"/>
          <p:nvPr/>
        </p:nvSpPr>
        <p:spPr>
          <a:xfrm>
            <a:off x="5223759" y="2964943"/>
            <a:ext cx="1839433" cy="307777"/>
          </a:xfrm>
          <a:prstGeom prst="rect">
            <a:avLst/>
          </a:prstGeom>
          <a:noFill/>
        </p:spPr>
        <p:txBody>
          <a:bodyPr wrap="square" rtlCol="0">
            <a:spAutoFit/>
          </a:bodyPr>
          <a:lstStyle/>
          <a:p>
            <a:r>
              <a:rPr lang="en-US" dirty="0"/>
              <a:t>Fig: Home Screen</a:t>
            </a:r>
          </a:p>
        </p:txBody>
      </p:sp>
      <p:pic>
        <p:nvPicPr>
          <p:cNvPr id="8" name="Picture 2">
            <a:extLst>
              <a:ext uri="{FF2B5EF4-FFF2-40B4-BE49-F238E27FC236}">
                <a16:creationId xmlns:a16="http://schemas.microsoft.com/office/drawing/2014/main" id="{85368EC3-7DCA-AC44-B63C-803E9C3C3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82" y="3575170"/>
            <a:ext cx="3037065" cy="23314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96C7F146-054D-0F4C-9223-AEB8BEF1B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643" y="3510193"/>
            <a:ext cx="2666557" cy="24614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8668C8-7C9E-5744-99FF-8CAB709FFE47}"/>
              </a:ext>
            </a:extLst>
          </p:cNvPr>
          <p:cNvSpPr txBox="1"/>
          <p:nvPr/>
        </p:nvSpPr>
        <p:spPr>
          <a:xfrm>
            <a:off x="1254642" y="6049925"/>
            <a:ext cx="1594884" cy="5232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Login Page</a:t>
            </a:r>
          </a:p>
          <a:p>
            <a:endParaRPr lang="en-US" dirty="0"/>
          </a:p>
        </p:txBody>
      </p:sp>
      <p:sp>
        <p:nvSpPr>
          <p:cNvPr id="4" name="TextBox 3">
            <a:extLst>
              <a:ext uri="{FF2B5EF4-FFF2-40B4-BE49-F238E27FC236}">
                <a16:creationId xmlns:a16="http://schemas.microsoft.com/office/drawing/2014/main" id="{383D0A1E-40A2-F14F-BCFA-C1E96BC85A99}"/>
              </a:ext>
            </a:extLst>
          </p:cNvPr>
          <p:cNvSpPr txBox="1"/>
          <p:nvPr/>
        </p:nvSpPr>
        <p:spPr>
          <a:xfrm>
            <a:off x="7690883" y="6069270"/>
            <a:ext cx="2101703" cy="523220"/>
          </a:xfrm>
          <a:prstGeom prst="rect">
            <a:avLst/>
          </a:prstGeom>
          <a:noFill/>
        </p:spPr>
        <p:txBody>
          <a:bodyPr wrap="square" rtlCol="0">
            <a:spAutoFit/>
          </a:bodyPr>
          <a:lstStyle/>
          <a:p>
            <a:r>
              <a:rPr lang="en-US" dirty="0"/>
              <a:t>Fig: </a:t>
            </a:r>
            <a:r>
              <a:rPr lang="en-US" b="1" dirty="0">
                <a:latin typeface="Times New Roman" panose="02020603050405020304" pitchFamily="18" charset="0"/>
                <a:cs typeface="Times New Roman" panose="02020603050405020304" pitchFamily="18" charset="0"/>
              </a:rPr>
              <a:t>Registration Page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2" name="Google Shape;192;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11</a:t>
            </a:fld>
            <a:endParaRPr>
              <a:latin typeface="Times New Roman"/>
              <a:ea typeface="Times New Roman"/>
              <a:cs typeface="Times New Roman"/>
              <a:sym typeface="Times New Roman"/>
            </a:endParaRPr>
          </a:p>
        </p:txBody>
      </p:sp>
      <p:pic>
        <p:nvPicPr>
          <p:cNvPr id="4098" name="Picture 2">
            <a:extLst>
              <a:ext uri="{FF2B5EF4-FFF2-40B4-BE49-F238E27FC236}">
                <a16:creationId xmlns:a16="http://schemas.microsoft.com/office/drawing/2014/main" id="{E4F0154C-8C30-5647-87A1-8FAA1E159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6141" y="970812"/>
            <a:ext cx="5177659" cy="47443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3592FB3-22B8-A440-8100-C11F8C917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069" y="970811"/>
            <a:ext cx="4427318" cy="47443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90A994-FCC3-AC4B-ABC8-66BBAFB04DED}"/>
              </a:ext>
            </a:extLst>
          </p:cNvPr>
          <p:cNvSpPr txBox="1"/>
          <p:nvPr/>
        </p:nvSpPr>
        <p:spPr>
          <a:xfrm>
            <a:off x="1903228" y="5858540"/>
            <a:ext cx="2105246" cy="307777"/>
          </a:xfrm>
          <a:prstGeom prst="rect">
            <a:avLst/>
          </a:prstGeom>
          <a:noFill/>
        </p:spPr>
        <p:txBody>
          <a:bodyPr wrap="square" rtlCol="0">
            <a:spAutoFit/>
          </a:bodyPr>
          <a:lstStyle/>
          <a:p>
            <a:r>
              <a:rPr lang="en-US" dirty="0"/>
              <a:t>Fig: Chat Window</a:t>
            </a:r>
          </a:p>
        </p:txBody>
      </p:sp>
      <p:sp>
        <p:nvSpPr>
          <p:cNvPr id="5" name="TextBox 4">
            <a:extLst>
              <a:ext uri="{FF2B5EF4-FFF2-40B4-BE49-F238E27FC236}">
                <a16:creationId xmlns:a16="http://schemas.microsoft.com/office/drawing/2014/main" id="{4B657E6B-AED3-A24A-8DB5-519692A6BCA7}"/>
              </a:ext>
            </a:extLst>
          </p:cNvPr>
          <p:cNvSpPr txBox="1"/>
          <p:nvPr/>
        </p:nvSpPr>
        <p:spPr>
          <a:xfrm>
            <a:off x="6868633" y="5858540"/>
            <a:ext cx="3934047" cy="307777"/>
          </a:xfrm>
          <a:prstGeom prst="rect">
            <a:avLst/>
          </a:prstGeom>
          <a:noFill/>
        </p:spPr>
        <p:txBody>
          <a:bodyPr wrap="square" rtlCol="0">
            <a:spAutoFit/>
          </a:bodyPr>
          <a:lstStyle/>
          <a:p>
            <a:r>
              <a:rPr lang="en-US" dirty="0"/>
              <a:t>Fig: Example of conversation with BOT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885676" y="365126"/>
            <a:ext cx="10515600" cy="97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00" name="Google Shape;200;p27"/>
          <p:cNvSpPr txBox="1">
            <a:spLocks noGrp="1"/>
          </p:cNvSpPr>
          <p:nvPr>
            <p:ph type="body" idx="1"/>
          </p:nvPr>
        </p:nvSpPr>
        <p:spPr>
          <a:xfrm>
            <a:off x="838200" y="1588220"/>
            <a:ext cx="10515600" cy="4952400"/>
          </a:xfrm>
          <a:prstGeom prst="rect">
            <a:avLst/>
          </a:prstGeom>
          <a:noFill/>
          <a:ln>
            <a:noFill/>
          </a:ln>
        </p:spPr>
        <p:txBody>
          <a:bodyPr spcFirstLastPara="1" wrap="square" lIns="91425" tIns="45700" rIns="91425" bIns="45700" anchor="t" anchorCtr="0">
            <a:normAutofit/>
          </a:bodyPr>
          <a:lstStyle/>
          <a:p>
            <a:pPr lvl="0" indent="-387350" algn="just">
              <a:lnSpc>
                <a:spcPct val="115000"/>
              </a:lnSpc>
              <a:spcBef>
                <a:spcPts val="0"/>
              </a:spcBef>
              <a:buSzPts val="2500"/>
              <a:buFont typeface="Times New Roman"/>
              <a:buAutoNum type="arabicPeriod"/>
            </a:pPr>
            <a:r>
              <a:rPr lang="en-US" sz="2500" dirty="0">
                <a:latin typeface="Times New Roman" panose="02020603050405020304" pitchFamily="18" charset="0"/>
                <a:cs typeface="Times New Roman" panose="02020603050405020304" pitchFamily="18" charset="0"/>
              </a:rPr>
              <a:t>Chatbot is a great chat tool. Here the application is designed to provide short-term feedback. It relieves the burden on the feedback provider by directly delivering feedback to the user using the expert system. This project is designed for the user to save the users time by consulting a doctor or specialist about a health solution.</a:t>
            </a:r>
            <a:r>
              <a:rPr lang="en-IN" sz="2500" dirty="0">
                <a:latin typeface="Times New Roman" panose="02020603050405020304" pitchFamily="18" charset="0"/>
                <a:cs typeface="Times New Roman" panose="02020603050405020304" pitchFamily="18" charset="0"/>
              </a:rPr>
              <a:t> </a:t>
            </a:r>
          </a:p>
          <a:p>
            <a:pPr lvl="0" indent="-387350" algn="just">
              <a:lnSpc>
                <a:spcPct val="115000"/>
              </a:lnSpc>
              <a:spcBef>
                <a:spcPts val="0"/>
              </a:spcBef>
              <a:buSzPts val="2500"/>
              <a:buFont typeface="Times New Roman"/>
              <a:buAutoNum type="arabicPeriod"/>
            </a:pPr>
            <a:endParaRPr lang="en-IN" sz="2500" dirty="0">
              <a:latin typeface="Times New Roman" panose="02020603050405020304" pitchFamily="18" charset="0"/>
              <a:cs typeface="Times New Roman" panose="02020603050405020304" pitchFamily="18" charset="0"/>
            </a:endParaRPr>
          </a:p>
          <a:p>
            <a:pPr indent="-387350" algn="just">
              <a:lnSpc>
                <a:spcPct val="115000"/>
              </a:lnSpc>
              <a:spcBef>
                <a:spcPts val="0"/>
              </a:spcBef>
              <a:buSzPts val="2500"/>
              <a:buFont typeface="Times New Roman"/>
              <a:buAutoNum type="arabicPeriod"/>
            </a:pPr>
            <a:r>
              <a:rPr lang="en-US" sz="2500" dirty="0">
                <a:latin typeface="Times New Roman" panose="02020603050405020304" pitchFamily="18" charset="0"/>
                <a:cs typeface="Times New Roman" panose="02020603050405020304" pitchFamily="18" charset="0"/>
              </a:rPr>
              <a:t>User can find related feedback displayed, then refer this answer to the analysis. The advantage of chatbots is that they carry a visible Doctor in their pockets. It can also give them the freedom to consult a doctor 24/7.</a:t>
            </a:r>
            <a:endParaRPr lang="en-IN" sz="2500" dirty="0">
              <a:latin typeface="Times New Roman" panose="02020603050405020304" pitchFamily="18" charset="0"/>
              <a:cs typeface="Times New Roman" panose="02020603050405020304" pitchFamily="18" charset="0"/>
            </a:endParaRPr>
          </a:p>
          <a:p>
            <a:pPr lvl="0" indent="-387350" algn="just">
              <a:lnSpc>
                <a:spcPct val="115000"/>
              </a:lnSpc>
              <a:spcBef>
                <a:spcPts val="0"/>
              </a:spcBef>
              <a:buSzPts val="2500"/>
              <a:buFont typeface="Times New Roman"/>
              <a:buAutoNum type="arabicPeriod"/>
            </a:pPr>
            <a:endParaRPr sz="2500" dirty="0">
              <a:latin typeface="Times New Roman"/>
              <a:ea typeface="Times New Roman"/>
              <a:cs typeface="Times New Roman"/>
              <a:sym typeface="Times New Roman"/>
            </a:endParaRPr>
          </a:p>
        </p:txBody>
      </p:sp>
      <p:sp>
        <p:nvSpPr>
          <p:cNvPr id="201" name="Google Shape;201;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12</a:t>
            </a:fld>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885676" y="365126"/>
            <a:ext cx="10515600" cy="97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Future Scope</a:t>
            </a:r>
            <a:endParaRPr b="1">
              <a:latin typeface="Times New Roman"/>
              <a:ea typeface="Times New Roman"/>
              <a:cs typeface="Times New Roman"/>
              <a:sym typeface="Times New Roman"/>
            </a:endParaRPr>
          </a:p>
        </p:txBody>
      </p:sp>
      <p:sp>
        <p:nvSpPr>
          <p:cNvPr id="207" name="Google Shape;207;p28"/>
          <p:cNvSpPr txBox="1">
            <a:spLocks noGrp="1"/>
          </p:cNvSpPr>
          <p:nvPr>
            <p:ph type="body" idx="1"/>
          </p:nvPr>
        </p:nvSpPr>
        <p:spPr>
          <a:xfrm>
            <a:off x="838200" y="1588220"/>
            <a:ext cx="10515600" cy="4952400"/>
          </a:xfrm>
          <a:prstGeom prst="rect">
            <a:avLst/>
          </a:prstGeom>
          <a:noFill/>
          <a:ln>
            <a:noFill/>
          </a:ln>
        </p:spPr>
        <p:txBody>
          <a:bodyPr spcFirstLastPara="1" wrap="square" lIns="91425" tIns="45700" rIns="91425" bIns="45700" anchor="t" anchorCtr="0">
            <a:normAutofit/>
          </a:bodyPr>
          <a:lstStyle/>
          <a:p>
            <a:pPr indent="-457200" algn="just">
              <a:lnSpc>
                <a:spcPct val="115000"/>
              </a:lnSpc>
              <a:spcBef>
                <a:spcPts val="0"/>
              </a:spcBef>
            </a:pPr>
            <a:r>
              <a:rPr lang="en-US" sz="2500" dirty="0">
                <a:latin typeface="Calibri" panose="020F0502020204030204" pitchFamily="34" charset="0"/>
                <a:cs typeface="Calibri" panose="020F0502020204030204" pitchFamily="34" charset="0"/>
              </a:rPr>
              <a:t>Medical information is very important and should not be so disclosed to anyone. Thus</a:t>
            </a:r>
            <a:r>
              <a:rPr lang="en-IN" sz="2500" dirty="0">
                <a:latin typeface="Calibri" panose="020F0502020204030204" pitchFamily="34" charset="0"/>
                <a:cs typeface="Calibri" panose="020F0502020204030204" pitchFamily="34" charset="0"/>
              </a:rPr>
              <a:t>, a more secure system could be made.</a:t>
            </a:r>
          </a:p>
          <a:p>
            <a:pPr indent="-457200" algn="just">
              <a:lnSpc>
                <a:spcPct val="115000"/>
              </a:lnSpc>
              <a:spcBef>
                <a:spcPts val="0"/>
              </a:spcBef>
            </a:pPr>
            <a:r>
              <a:rPr lang="en-IN" sz="2500" dirty="0">
                <a:latin typeface="Calibri" panose="020F0502020204030204" pitchFamily="34" charset="0"/>
                <a:cs typeface="Calibri" panose="020F0502020204030204" pitchFamily="34" charset="0"/>
              </a:rPr>
              <a:t>A system that can not relay information about a disease but also be able to tell a diagnosis based on symptoms provided.</a:t>
            </a:r>
          </a:p>
          <a:p>
            <a:pPr indent="-457200" algn="just">
              <a:lnSpc>
                <a:spcPct val="115000"/>
              </a:lnSpc>
              <a:spcBef>
                <a:spcPts val="0"/>
              </a:spcBef>
            </a:pPr>
            <a:r>
              <a:rPr lang="en-US" sz="2500" dirty="0">
                <a:latin typeface="Calibri" panose="020F0502020204030204" pitchFamily="34" charset="0"/>
                <a:cs typeface="Calibri" panose="020F0502020204030204" pitchFamily="34" charset="0"/>
              </a:rPr>
              <a:t>To reduce the difficulty of texting, concept of voice-based conversation can also be developed.</a:t>
            </a:r>
            <a:r>
              <a:rPr lang="en-IN" sz="2500" dirty="0">
                <a:latin typeface="Calibri" panose="020F0502020204030204" pitchFamily="34" charset="0"/>
                <a:cs typeface="Calibri" panose="020F0502020204030204" pitchFamily="34" charset="0"/>
              </a:rPr>
              <a:t> </a:t>
            </a:r>
          </a:p>
          <a:p>
            <a:pPr indent="-457200" algn="just">
              <a:lnSpc>
                <a:spcPct val="115000"/>
              </a:lnSpc>
              <a:spcBef>
                <a:spcPts val="0"/>
              </a:spcBef>
            </a:pPr>
            <a:r>
              <a:rPr lang="en-US" sz="2500" dirty="0">
                <a:latin typeface="Calibri" panose="020F0502020204030204" pitchFamily="34" charset="0"/>
                <a:cs typeface="Calibri" panose="020F0502020204030204" pitchFamily="34" charset="0"/>
              </a:rPr>
              <a:t>Providing patients, the facility to upload their medical documents is also a feature that can be added.</a:t>
            </a:r>
            <a:r>
              <a:rPr lang="en-IN" sz="2500" dirty="0">
                <a:latin typeface="Calibri" panose="020F0502020204030204" pitchFamily="34" charset="0"/>
                <a:cs typeface="Calibri" panose="020F0502020204030204" pitchFamily="34" charset="0"/>
              </a:rPr>
              <a:t> </a:t>
            </a:r>
            <a:endParaRPr lang="en-US" sz="2500" dirty="0">
              <a:latin typeface="Calibri" panose="020F0502020204030204" pitchFamily="34" charset="0"/>
              <a:cs typeface="Calibri" panose="020F0502020204030204" pitchFamily="34" charset="0"/>
            </a:endParaRPr>
          </a:p>
          <a:p>
            <a:pPr marL="342900" algn="just">
              <a:lnSpc>
                <a:spcPct val="115000"/>
              </a:lnSpc>
              <a:spcBef>
                <a:spcPts val="0"/>
              </a:spcBef>
            </a:pPr>
            <a:endParaRPr sz="2500" dirty="0">
              <a:latin typeface="Calibri" panose="020F0502020204030204" pitchFamily="34" charset="0"/>
              <a:ea typeface="Times New Roman"/>
              <a:cs typeface="Calibri" panose="020F0502020204030204" pitchFamily="34" charset="0"/>
              <a:sym typeface="Times New Roman"/>
            </a:endParaRPr>
          </a:p>
        </p:txBody>
      </p:sp>
      <p:sp>
        <p:nvSpPr>
          <p:cNvPr id="208" name="Google Shape;208;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13</a:t>
            </a:fld>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a:spLocks noGrp="1"/>
          </p:cNvSpPr>
          <p:nvPr>
            <p:ph type="title"/>
          </p:nvPr>
        </p:nvSpPr>
        <p:spPr>
          <a:xfrm>
            <a:off x="885676" y="365126"/>
            <a:ext cx="10515600" cy="97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214" name="Google Shape;214;p29"/>
          <p:cNvSpPr txBox="1">
            <a:spLocks noGrp="1"/>
          </p:cNvSpPr>
          <p:nvPr>
            <p:ph type="body" idx="1"/>
          </p:nvPr>
        </p:nvSpPr>
        <p:spPr>
          <a:xfrm>
            <a:off x="838200" y="1588220"/>
            <a:ext cx="10515600" cy="4952400"/>
          </a:xfrm>
          <a:prstGeom prst="rect">
            <a:avLst/>
          </a:prstGeom>
          <a:noFill/>
          <a:ln>
            <a:noFill/>
          </a:ln>
        </p:spPr>
        <p:txBody>
          <a:bodyPr spcFirstLastPara="1" wrap="square" lIns="91425" tIns="45700" rIns="91425" bIns="45700" anchor="t" anchorCtr="0">
            <a:normAutofit/>
          </a:bodyPr>
          <a:lstStyle/>
          <a:p>
            <a:pPr algn="just"/>
            <a:r>
              <a:rPr lang="en-US" sz="1600" dirty="0">
                <a:latin typeface="Times New Roman" panose="02020603050405020304" pitchFamily="18" charset="0"/>
                <a:cs typeface="Times New Roman" panose="02020603050405020304" pitchFamily="18" charset="0"/>
              </a:rPr>
              <a:t>Comendador, B. E., Francisco, B. M., Medinilla, J. S., </a:t>
            </a:r>
            <a:r>
              <a:rPr lang="en-US" sz="1600" dirty="0" err="1">
                <a:latin typeface="Times New Roman" panose="02020603050405020304" pitchFamily="18" charset="0"/>
                <a:cs typeface="Times New Roman" panose="02020603050405020304" pitchFamily="18" charset="0"/>
              </a:rPr>
              <a:t>Nacion</a:t>
            </a:r>
            <a:r>
              <a:rPr lang="en-US" sz="1600" dirty="0">
                <a:latin typeface="Times New Roman" panose="02020603050405020304" pitchFamily="18" charset="0"/>
                <a:cs typeface="Times New Roman" panose="02020603050405020304" pitchFamily="18" charset="0"/>
              </a:rPr>
              <a:t>, S. M., &amp; Serac, T. B. (2015). </a:t>
            </a:r>
            <a:r>
              <a:rPr lang="en-US" sz="1600" dirty="0" err="1">
                <a:latin typeface="Times New Roman" panose="02020603050405020304" pitchFamily="18" charset="0"/>
                <a:cs typeface="Times New Roman" panose="02020603050405020304" pitchFamily="18" charset="0"/>
              </a:rPr>
              <a:t>Pharmabot</a:t>
            </a:r>
            <a:r>
              <a:rPr lang="en-US" sz="1600" dirty="0">
                <a:latin typeface="Times New Roman" panose="02020603050405020304" pitchFamily="18" charset="0"/>
                <a:cs typeface="Times New Roman" panose="02020603050405020304" pitchFamily="18" charset="0"/>
              </a:rPr>
              <a:t>: A Pediatric Generic Medicine Consultant Chatbot. Journal of Automation and Control Engineering, 3(2), 137-140.doi:10.12720/joace.3.2.137-140. </a:t>
            </a:r>
            <a:endParaRPr lang="en-IN" sz="1600" dirty="0">
              <a:latin typeface="Times New Roman" panose="02020603050405020304" pitchFamily="18" charset="0"/>
              <a:cs typeface="Times New Roman" panose="02020603050405020304" pitchFamily="18" charset="0"/>
            </a:endParaRPr>
          </a:p>
          <a:p>
            <a:pPr algn="just"/>
            <a:r>
              <a:rPr lang="en-US" sz="1600" dirty="0" err="1">
                <a:latin typeface="Times New Roman" panose="02020603050405020304" pitchFamily="18" charset="0"/>
                <a:cs typeface="Times New Roman" panose="02020603050405020304" pitchFamily="18" charset="0"/>
              </a:rPr>
              <a:t>Kazi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Hameedullah</a:t>
            </a:r>
            <a:r>
              <a:rPr lang="en-US" sz="1600" dirty="0">
                <a:latin typeface="Times New Roman" panose="02020603050405020304" pitchFamily="18" charset="0"/>
                <a:cs typeface="Times New Roman" panose="02020603050405020304" pitchFamily="18" charset="0"/>
              </a:rPr>
              <a:t> &amp; S. </a:t>
            </a:r>
            <a:r>
              <a:rPr lang="en-US" sz="1600" dirty="0" err="1">
                <a:latin typeface="Times New Roman" panose="02020603050405020304" pitchFamily="18" charset="0"/>
                <a:cs typeface="Times New Roman" panose="02020603050405020304" pitchFamily="18" charset="0"/>
              </a:rPr>
              <a:t>Chowdhry</a:t>
            </a:r>
            <a:r>
              <a:rPr lang="en-US" sz="1600" dirty="0">
                <a:latin typeface="Times New Roman" panose="02020603050405020304" pitchFamily="18" charset="0"/>
                <a:cs typeface="Times New Roman" panose="02020603050405020304" pitchFamily="18" charset="0"/>
              </a:rPr>
              <a:t>, B &amp; </a:t>
            </a:r>
            <a:r>
              <a:rPr lang="en-US" sz="1600" dirty="0" err="1">
                <a:latin typeface="Times New Roman" panose="02020603050405020304" pitchFamily="18" charset="0"/>
                <a:cs typeface="Times New Roman" panose="02020603050405020304" pitchFamily="18" charset="0"/>
              </a:rPr>
              <a:t>Memon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Zeesha</a:t>
            </a:r>
            <a:r>
              <a:rPr lang="en-US" sz="1600" dirty="0">
                <a:latin typeface="Times New Roman" panose="02020603050405020304" pitchFamily="18" charset="0"/>
                <a:cs typeface="Times New Roman" panose="02020603050405020304" pitchFamily="18" charset="0"/>
              </a:rPr>
              <a:t>. (2012). </a:t>
            </a:r>
            <a:r>
              <a:rPr lang="en-US" sz="1600" dirty="0" err="1">
                <a:latin typeface="Times New Roman" panose="02020603050405020304" pitchFamily="18" charset="0"/>
                <a:cs typeface="Times New Roman" panose="02020603050405020304" pitchFamily="18" charset="0"/>
              </a:rPr>
              <a:t>MedChatBot</a:t>
            </a:r>
            <a:r>
              <a:rPr lang="en-US" sz="1600" dirty="0">
                <a:latin typeface="Times New Roman" panose="02020603050405020304" pitchFamily="18" charset="0"/>
                <a:cs typeface="Times New Roman" panose="02020603050405020304" pitchFamily="18" charset="0"/>
              </a:rPr>
              <a:t>: An UMLS based Chatbot for Medical Students. International Journal of</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Computer Applications. 55. 1-5. 10.5120/8844-2886.</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Novel Approach for Medical Assistance Using Trained Chatbot”, </a:t>
            </a:r>
            <a:r>
              <a:rPr lang="en-US" sz="1600" dirty="0" err="1">
                <a:latin typeface="Times New Roman" panose="02020603050405020304" pitchFamily="18" charset="0"/>
                <a:cs typeface="Times New Roman" panose="02020603050405020304" pitchFamily="18" charset="0"/>
              </a:rPr>
              <a:t>Divya</a:t>
            </a:r>
            <a:r>
              <a:rPr lang="en-US" sz="1600" dirty="0">
                <a:latin typeface="Times New Roman" panose="02020603050405020304" pitchFamily="18" charset="0"/>
                <a:cs typeface="Times New Roman" panose="02020603050405020304" pitchFamily="18" charset="0"/>
              </a:rPr>
              <a:t> Madhu, Neeraj Jain International Conference on Inventive Communication and Computational Technologies. </a:t>
            </a:r>
            <a:endParaRPr lang="en-IN" sz="1600" dirty="0">
              <a:latin typeface="Times New Roman" panose="02020603050405020304" pitchFamily="18" charset="0"/>
              <a:cs typeface="Times New Roman" panose="02020603050405020304" pitchFamily="18" charset="0"/>
            </a:endParaRPr>
          </a:p>
          <a:p>
            <a:pPr algn="just"/>
            <a:r>
              <a:rPr lang="en-US" sz="1600" dirty="0" err="1">
                <a:latin typeface="Times New Roman" panose="02020603050405020304" pitchFamily="18" charset="0"/>
                <a:cs typeface="Times New Roman" panose="02020603050405020304" pitchFamily="18" charset="0"/>
              </a:rPr>
              <a:t>Emanuela</a:t>
            </a:r>
            <a:r>
              <a:rPr lang="en-US" sz="1600" dirty="0">
                <a:latin typeface="Times New Roman" panose="02020603050405020304" pitchFamily="18" charset="0"/>
                <a:cs typeface="Times New Roman" panose="02020603050405020304" pitchFamily="18" charset="0"/>
              </a:rPr>
              <a:t> Haller, </a:t>
            </a:r>
            <a:r>
              <a:rPr lang="en-US" sz="1600" dirty="0" err="1">
                <a:latin typeface="Times New Roman" panose="02020603050405020304" pitchFamily="18" charset="0"/>
                <a:cs typeface="Times New Roman" panose="02020603050405020304" pitchFamily="18" charset="0"/>
              </a:rPr>
              <a:t>Traian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Rebedea</a:t>
            </a:r>
            <a:r>
              <a:rPr lang="en-US" sz="1600" dirty="0">
                <a:latin typeface="Times New Roman" panose="02020603050405020304" pitchFamily="18" charset="0"/>
                <a:cs typeface="Times New Roman" panose="02020603050405020304" pitchFamily="18" charset="0"/>
              </a:rPr>
              <a:t> Faculty of Automatic Control and Computers university </a:t>
            </a:r>
            <a:r>
              <a:rPr lang="en-US" sz="1600" dirty="0" err="1">
                <a:latin typeface="Times New Roman" panose="02020603050405020304" pitchFamily="18" charset="0"/>
                <a:cs typeface="Times New Roman" panose="02020603050405020304" pitchFamily="18" charset="0"/>
              </a:rPr>
              <a:t>Politehnica</a:t>
            </a:r>
            <a:r>
              <a:rPr lang="en-US" sz="1600" dirty="0">
                <a:latin typeface="Times New Roman" panose="02020603050405020304" pitchFamily="18" charset="0"/>
                <a:cs typeface="Times New Roman" panose="02020603050405020304" pitchFamily="18" charset="0"/>
              </a:rPr>
              <a:t> of Bucharest, 978-0-7695-4980-4/13 $26.00 ©️ 2013</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IEEE. "Designing a Chat-bot that Simulates a Historical Figure"</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Imran Ahmed and Shikha </a:t>
            </a:r>
            <a:r>
              <a:rPr lang="en-US" sz="1600" dirty="0" err="1">
                <a:latin typeface="Times New Roman" panose="02020603050405020304" pitchFamily="18" charset="0"/>
                <a:cs typeface="Times New Roman" panose="02020603050405020304" pitchFamily="18" charset="0"/>
              </a:rPr>
              <a:t>Singh"AIML</a:t>
            </a:r>
            <a:r>
              <a:rPr lang="en-US" sz="1600" dirty="0">
                <a:latin typeface="Times New Roman" panose="02020603050405020304" pitchFamily="18" charset="0"/>
                <a:cs typeface="Times New Roman" panose="02020603050405020304" pitchFamily="18" charset="0"/>
              </a:rPr>
              <a:t> Based Voice Enabled Artificial Intelligent Chatterbot”, International Journal of u-and e-Service, Science </a:t>
            </a:r>
            <a:r>
              <a:rPr lang="en-US" sz="1600" dirty="0" err="1">
                <a:latin typeface="Times New Roman" panose="02020603050405020304" pitchFamily="18" charset="0"/>
                <a:cs typeface="Times New Roman" panose="02020603050405020304" pitchFamily="18" charset="0"/>
              </a:rPr>
              <a:t>andTechnology</a:t>
            </a:r>
            <a:r>
              <a:rPr lang="en-US" sz="1600" dirty="0">
                <a:latin typeface="Times New Roman" panose="02020603050405020304" pitchFamily="18" charset="0"/>
                <a:cs typeface="Times New Roman" panose="02020603050405020304" pitchFamily="18" charset="0"/>
              </a:rPr>
              <a:t> Vol.8, No.2 (2015)</a:t>
            </a:r>
          </a:p>
          <a:p>
            <a:pPr algn="just"/>
            <a:r>
              <a:rPr lang="en-US" sz="1600" dirty="0" err="1">
                <a:latin typeface="Times New Roman" panose="02020603050405020304" pitchFamily="18" charset="0"/>
                <a:cs typeface="Times New Roman" panose="02020603050405020304" pitchFamily="18" charset="0"/>
              </a:rPr>
              <a:t>Bayu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Setiaji</a:t>
            </a:r>
            <a:r>
              <a:rPr lang="en-US" sz="1600" dirty="0">
                <a:latin typeface="Times New Roman" panose="02020603050405020304" pitchFamily="18" charset="0"/>
                <a:cs typeface="Times New Roman" panose="02020603050405020304" pitchFamily="18" charset="0"/>
              </a:rPr>
              <a:t>, Ferry Wahyu Wibowo, Department of Informatics Engineering STMIK AMIKOM Yogyakarta,        Yogyakarta, Indonesia, 2166-0670/16 $31.00 ©️</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2016 IEEE "Chatbot Using A Knowledge in Database-Human-to-Machine Conversation Modeling".</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V. Manoj </a:t>
            </a:r>
            <a:r>
              <a:rPr lang="en-US" sz="1600" dirty="0" err="1">
                <a:latin typeface="Times New Roman" panose="02020603050405020304" pitchFamily="18" charset="0"/>
                <a:cs typeface="Times New Roman" panose="02020603050405020304" pitchFamily="18" charset="0"/>
              </a:rPr>
              <a:t>Kumar"Sanative</a:t>
            </a:r>
            <a:r>
              <a:rPr lang="en-US" sz="1600" dirty="0">
                <a:latin typeface="Times New Roman" panose="02020603050405020304" pitchFamily="18" charset="0"/>
                <a:cs typeface="Times New Roman" panose="02020603050405020304" pitchFamily="18" charset="0"/>
              </a:rPr>
              <a:t> Chatbot For Health Seekers”, JECS Volume 05 Issue 3 March 2016 Page No.16022-16025.</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Imran Ahmed and Shikha </a:t>
            </a:r>
            <a:r>
              <a:rPr lang="en-US" sz="1600" dirty="0" err="1">
                <a:latin typeface="Times New Roman" panose="02020603050405020304" pitchFamily="18" charset="0"/>
                <a:cs typeface="Times New Roman" panose="02020603050405020304" pitchFamily="18" charset="0"/>
              </a:rPr>
              <a:t>Singh"AIML</a:t>
            </a:r>
            <a:r>
              <a:rPr lang="en-US" sz="1600" dirty="0">
                <a:latin typeface="Times New Roman" panose="02020603050405020304" pitchFamily="18" charset="0"/>
                <a:cs typeface="Times New Roman" panose="02020603050405020304" pitchFamily="18" charset="0"/>
              </a:rPr>
              <a:t> Based Voice Enabled Artificial Intelligent Chatterbot”, International Journal of u-and e-Service, Science and</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Technology Vol.8, No.2 (2015).</a:t>
            </a:r>
            <a:endParaRPr lang="en-IN"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endParaRPr lang="en-IN" sz="1600" dirty="0"/>
          </a:p>
        </p:txBody>
      </p:sp>
      <p:sp>
        <p:nvSpPr>
          <p:cNvPr id="215" name="Google Shape;215;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14</a:t>
            </a:fld>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885676" y="365126"/>
            <a:ext cx="10515600" cy="97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221" name="Google Shape;221;p30"/>
          <p:cNvSpPr txBox="1">
            <a:spLocks noGrp="1"/>
          </p:cNvSpPr>
          <p:nvPr>
            <p:ph type="body" idx="1"/>
          </p:nvPr>
        </p:nvSpPr>
        <p:spPr>
          <a:xfrm>
            <a:off x="423531" y="1131020"/>
            <a:ext cx="10515600" cy="4952400"/>
          </a:xfrm>
          <a:prstGeom prst="rect">
            <a:avLst/>
          </a:prstGeom>
          <a:noFill/>
          <a:ln>
            <a:noFill/>
          </a:ln>
        </p:spPr>
        <p:txBody>
          <a:bodyPr spcFirstLastPara="1" wrap="square" lIns="91425" tIns="45700" rIns="91425" bIns="45700" anchor="t" anchorCtr="0">
            <a:noAutofit/>
          </a:bodyPr>
          <a:lstStyle/>
          <a:p>
            <a:r>
              <a:rPr lang="en-IN" sz="1600" dirty="0"/>
              <a:t>https://</a:t>
            </a:r>
            <a:r>
              <a:rPr lang="en-IN" sz="1600" dirty="0" err="1"/>
              <a:t>www.researchgate.net</a:t>
            </a:r>
            <a:r>
              <a:rPr lang="en-IN" sz="1600" dirty="0"/>
              <a:t>/publication/346474932_Medical_Chatbo </a:t>
            </a:r>
            <a:r>
              <a:rPr lang="en-IN" sz="1600" dirty="0" err="1"/>
              <a:t>t_Techniques_A_Review</a:t>
            </a:r>
            <a:r>
              <a:rPr lang="en-IN" sz="1600" dirty="0"/>
              <a:t> View at: Publisher Site | Google Scholar </a:t>
            </a:r>
          </a:p>
          <a:p>
            <a:r>
              <a:rPr lang="en-IN" sz="1600" dirty="0"/>
              <a:t>https://</a:t>
            </a:r>
            <a:r>
              <a:rPr lang="en-IN" sz="1600" dirty="0" err="1"/>
              <a:t>www.researchgate.net</a:t>
            </a:r>
            <a:r>
              <a:rPr lang="en-IN" sz="1600" dirty="0"/>
              <a:t>/publication/326469944_Automated_Me </a:t>
            </a:r>
            <a:r>
              <a:rPr lang="en-IN" sz="1600" dirty="0" err="1"/>
              <a:t>dical_Chatbot</a:t>
            </a:r>
            <a:r>
              <a:rPr lang="en-IN" sz="1600" dirty="0"/>
              <a:t> View at: Publisher Site | Google Scholar </a:t>
            </a:r>
          </a:p>
          <a:p>
            <a:r>
              <a:rPr lang="en-IN" sz="1600" dirty="0"/>
              <a:t>Research Journal: https://</a:t>
            </a:r>
            <a:r>
              <a:rPr lang="en-IN" sz="1600" dirty="0" err="1"/>
              <a:t>www.irjet.net</a:t>
            </a:r>
            <a:r>
              <a:rPr lang="en-IN" sz="1600" dirty="0"/>
              <a:t>/archives/V7/i11/IRJET-V7I11283 </a:t>
            </a:r>
          </a:p>
          <a:p>
            <a:r>
              <a:rPr lang="en-IN" sz="1600" dirty="0"/>
              <a:t>S. Anil Kumar, C. Vamsi Krishna, P. </a:t>
            </a:r>
            <a:r>
              <a:rPr lang="en-IN" sz="1600" dirty="0" err="1"/>
              <a:t>Nikhila</a:t>
            </a:r>
            <a:r>
              <a:rPr lang="en-IN" sz="1600" dirty="0"/>
              <a:t> Reddy, B. Rohith Kumar Reddy, </a:t>
            </a:r>
          </a:p>
          <a:p>
            <a:r>
              <a:rPr lang="en-IN" sz="1600" dirty="0"/>
              <a:t>I. </a:t>
            </a:r>
            <a:r>
              <a:rPr lang="en-IN" sz="1600" dirty="0" err="1"/>
              <a:t>Jeena</a:t>
            </a:r>
            <a:r>
              <a:rPr lang="en-IN" sz="1600" dirty="0"/>
              <a:t> Jacob. (2020). Self-Diagnosing Health Care Chatbot using Machine Learning. International Journal of Advanced Science and Technology, 29(05), 9323-9330. Retrieved from http://</a:t>
            </a:r>
            <a:r>
              <a:rPr lang="en-IN" sz="1600" dirty="0" err="1"/>
              <a:t>sersc.org</a:t>
            </a:r>
            <a:r>
              <a:rPr lang="en-IN" sz="1600" dirty="0"/>
              <a:t>/journals/</a:t>
            </a:r>
            <a:r>
              <a:rPr lang="en-IN" sz="1600" dirty="0" err="1"/>
              <a:t>index.php</a:t>
            </a:r>
            <a:r>
              <a:rPr lang="en-IN" sz="1600" dirty="0"/>
              <a:t>/IJAST/article/view/19027 </a:t>
            </a:r>
          </a:p>
          <a:p>
            <a:r>
              <a:rPr lang="en-IN" sz="1600" dirty="0" err="1"/>
              <a:t>Nadarzynski</a:t>
            </a:r>
            <a:r>
              <a:rPr lang="en-IN" sz="1600" dirty="0"/>
              <a:t> T, Miles O, Cowie A, Ridge D. Acceptability of artificial intelligence (AI)-led chatbot services in healthcare: A mixed-methods study. DIGITAL HEALTH. January 2019. doi:10.1177/20552076198718 </a:t>
            </a:r>
          </a:p>
          <a:p>
            <a:r>
              <a:rPr lang="en-IN" sz="1600" dirty="0"/>
              <a:t>Sophia, J.J., Kumar, D.A., </a:t>
            </a:r>
            <a:r>
              <a:rPr lang="en-IN" sz="1600" dirty="0" err="1"/>
              <a:t>Arutselvan</a:t>
            </a:r>
            <a:r>
              <a:rPr lang="en-IN" sz="1600" dirty="0"/>
              <a:t>, M., Ram, S.B.: A survey on chatbot implementation in health care using NLTK. Int. J. </a:t>
            </a:r>
            <a:r>
              <a:rPr lang="en-IN" sz="1600" dirty="0" err="1"/>
              <a:t>Comput</a:t>
            </a:r>
            <a:r>
              <a:rPr lang="en-IN" sz="1600" dirty="0"/>
              <a:t>. Sci. Mob. </a:t>
            </a:r>
            <a:r>
              <a:rPr lang="en-IN" sz="1600" dirty="0" err="1"/>
              <a:t>Comput</a:t>
            </a:r>
            <a:r>
              <a:rPr lang="en-IN" sz="1600" dirty="0"/>
              <a:t>. 9(2020)</a:t>
            </a:r>
            <a:br>
              <a:rPr lang="en-IN" sz="1600" dirty="0"/>
            </a:br>
            <a:r>
              <a:rPr lang="en-IN" sz="1600" dirty="0"/>
              <a:t>Link: https://</a:t>
            </a:r>
            <a:r>
              <a:rPr lang="en-IN" sz="1600" dirty="0" err="1"/>
              <a:t>www.researchgate.net</a:t>
            </a:r>
            <a:r>
              <a:rPr lang="en-IN" sz="1600" dirty="0"/>
              <a:t>/publication/346474932_Medical_Chatbo </a:t>
            </a:r>
            <a:r>
              <a:rPr lang="en-IN" sz="1600" dirty="0" err="1"/>
              <a:t>t_Techniques_A_Review</a:t>
            </a:r>
            <a:r>
              <a:rPr lang="en-IN" sz="1600" dirty="0"/>
              <a:t> </a:t>
            </a:r>
          </a:p>
          <a:p>
            <a:r>
              <a:rPr lang="en-IN" sz="1600" dirty="0"/>
              <a:t>Raj, P., Murali Krishna, R., Krishna, S.M., Vardhan, K.H., Rao, K.: Emergency patient care system using chatbot. Int. J. Technol. Res. Eng. 6(2019)</a:t>
            </a:r>
            <a:br>
              <a:rPr lang="en-IN" sz="1600" dirty="0"/>
            </a:br>
            <a:r>
              <a:rPr lang="en-IN" sz="1600" dirty="0"/>
              <a:t>Link: - https://</a:t>
            </a:r>
            <a:r>
              <a:rPr lang="en-IN" sz="1600" dirty="0" err="1"/>
              <a:t>link.springer.com</a:t>
            </a:r>
            <a:r>
              <a:rPr lang="en-IN" sz="1600" dirty="0"/>
              <a:t>/chapter/10.1007%2F978-3-030-63322-6_28 </a:t>
            </a:r>
          </a:p>
          <a:p>
            <a:r>
              <a:rPr lang="en-IN" sz="1600" dirty="0"/>
              <a:t>KC, G.P., Ranjan, S., Ankit, T., Kumar, V.: A personalized medical assistant chatbot: Medi Bot. Int. J. Sci. Technol. Eng. 5(7) (2019)</a:t>
            </a:r>
            <a:br>
              <a:rPr lang="en-IN" sz="1600" dirty="0"/>
            </a:br>
            <a:r>
              <a:rPr lang="en-IN" sz="1600" dirty="0"/>
              <a:t>Link: https://</a:t>
            </a:r>
            <a:r>
              <a:rPr lang="en-IN" sz="1600" dirty="0" err="1"/>
              <a:t>link.springer.com</a:t>
            </a:r>
            <a:r>
              <a:rPr lang="en-IN" sz="1600" dirty="0"/>
              <a:t>/chapter/10.1007%2F978-3-030-63322-6_28 </a:t>
            </a:r>
          </a:p>
          <a:p>
            <a:endParaRPr lang="en-IN" sz="1600" dirty="0">
              <a:latin typeface="Times New Roman" panose="02020603050405020304" pitchFamily="18" charset="0"/>
              <a:cs typeface="Times New Roman" panose="02020603050405020304" pitchFamily="18" charset="0"/>
            </a:endParaRPr>
          </a:p>
        </p:txBody>
      </p:sp>
      <p:sp>
        <p:nvSpPr>
          <p:cNvPr id="222" name="Google Shape;222;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15</a:t>
            </a:fld>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ABBD-FE06-CF4E-B5D7-34F19C40BB1C}"/>
              </a:ext>
            </a:extLst>
          </p:cNvPr>
          <p:cNvSpPr>
            <a:spLocks noGrp="1"/>
          </p:cNvSpPr>
          <p:nvPr>
            <p:ph type="ctrTitle"/>
          </p:nvPr>
        </p:nvSpPr>
        <p:spPr>
          <a:xfrm>
            <a:off x="588335" y="-1057275"/>
            <a:ext cx="9144000" cy="2387600"/>
          </a:xfrm>
        </p:spPr>
        <p:txBody>
          <a:bodyPr>
            <a:normAutofit/>
          </a:bodyPr>
          <a:lstStyle/>
          <a:p>
            <a:pPr algn="l"/>
            <a:r>
              <a:rPr lang="en-US" sz="4400" b="1" dirty="0">
                <a:latin typeface="Times New Roman"/>
                <a:ea typeface="Times New Roman"/>
                <a:cs typeface="Times New Roman"/>
                <a:sym typeface="Times New Roman"/>
              </a:rPr>
              <a:t>References</a:t>
            </a:r>
            <a:endParaRPr lang="en-US" sz="4400" dirty="0"/>
          </a:p>
        </p:txBody>
      </p:sp>
      <p:sp>
        <p:nvSpPr>
          <p:cNvPr id="3" name="Subtitle 2">
            <a:extLst>
              <a:ext uri="{FF2B5EF4-FFF2-40B4-BE49-F238E27FC236}">
                <a16:creationId xmlns:a16="http://schemas.microsoft.com/office/drawing/2014/main" id="{D8B60711-89FB-414C-AB56-59144BF8DA0A}"/>
              </a:ext>
            </a:extLst>
          </p:cNvPr>
          <p:cNvSpPr>
            <a:spLocks noGrp="1"/>
          </p:cNvSpPr>
          <p:nvPr>
            <p:ph type="subTitle" idx="1"/>
          </p:nvPr>
        </p:nvSpPr>
        <p:spPr>
          <a:xfrm>
            <a:off x="342014" y="1439180"/>
            <a:ext cx="9758916" cy="5110476"/>
          </a:xfrm>
        </p:spPr>
        <p:txBody>
          <a:bodyPr>
            <a:noAutofit/>
          </a:bodyPr>
          <a:lstStyle/>
          <a:p>
            <a:pPr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Sagar </a:t>
            </a:r>
            <a:r>
              <a:rPr lang="en-US" sz="1600" dirty="0" err="1">
                <a:latin typeface="Calibri" panose="020F0502020204030204" pitchFamily="34" charset="0"/>
                <a:cs typeface="Calibri" panose="020F0502020204030204" pitchFamily="34" charset="0"/>
              </a:rPr>
              <a:t>Badlani</a:t>
            </a:r>
            <a:r>
              <a:rPr lang="en-US" sz="1600" dirty="0">
                <a:latin typeface="Calibri" panose="020F0502020204030204" pitchFamily="34" charset="0"/>
                <a:cs typeface="Calibri" panose="020F0502020204030204" pitchFamily="34" charset="0"/>
              </a:rPr>
              <a:t>, Tanvi Aditya, Meet Dave, Sheetal Chaudhari, "Multilingual Healthcare Chatbot Using Machine Learning", </a:t>
            </a:r>
            <a:r>
              <a:rPr lang="en-US" sz="1600" i="1" dirty="0">
                <a:latin typeface="Calibri" panose="020F0502020204030204" pitchFamily="34" charset="0"/>
                <a:cs typeface="Calibri" panose="020F0502020204030204" pitchFamily="34" charset="0"/>
              </a:rPr>
              <a:t>Emerging Technology (INCET)2021 2nd International Conference for</a:t>
            </a:r>
            <a:r>
              <a:rPr lang="en-US" sz="1600" dirty="0">
                <a:latin typeface="Calibri" panose="020F0502020204030204" pitchFamily="34" charset="0"/>
                <a:cs typeface="Calibri" panose="020F0502020204030204" pitchFamily="34" charset="0"/>
              </a:rPr>
              <a:t>, pp. 1-6, 2021.</a:t>
            </a:r>
            <a:endParaRPr lang="en-IN" sz="16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Siddhant </a:t>
            </a:r>
            <a:r>
              <a:rPr lang="en-US" sz="1600" dirty="0" err="1">
                <a:latin typeface="Calibri" panose="020F0502020204030204" pitchFamily="34" charset="0"/>
                <a:cs typeface="Calibri" panose="020F0502020204030204" pitchFamily="34" charset="0"/>
              </a:rPr>
              <a:t>Meshram</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Namit</a:t>
            </a:r>
            <a:r>
              <a:rPr lang="en-US" sz="1600" dirty="0">
                <a:latin typeface="Calibri" panose="020F0502020204030204" pitchFamily="34" charset="0"/>
                <a:cs typeface="Calibri" panose="020F0502020204030204" pitchFamily="34" charset="0"/>
              </a:rPr>
              <a:t> Naik, </a:t>
            </a:r>
            <a:r>
              <a:rPr lang="en-US" sz="1600" dirty="0" err="1">
                <a:latin typeface="Calibri" panose="020F0502020204030204" pitchFamily="34" charset="0"/>
                <a:cs typeface="Calibri" panose="020F0502020204030204" pitchFamily="34" charset="0"/>
              </a:rPr>
              <a:t>Megha</a:t>
            </a:r>
            <a:r>
              <a:rPr lang="en-US" sz="1600" dirty="0">
                <a:latin typeface="Calibri" panose="020F0502020204030204" pitchFamily="34" charset="0"/>
                <a:cs typeface="Calibri" panose="020F0502020204030204" pitchFamily="34" charset="0"/>
              </a:rPr>
              <a:t> VR, Tanmay More, </a:t>
            </a:r>
            <a:r>
              <a:rPr lang="en-US" sz="1600" dirty="0" err="1">
                <a:latin typeface="Calibri" panose="020F0502020204030204" pitchFamily="34" charset="0"/>
                <a:cs typeface="Calibri" panose="020F0502020204030204" pitchFamily="34" charset="0"/>
              </a:rPr>
              <a:t>Shubhangi</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Kharche</a:t>
            </a:r>
            <a:r>
              <a:rPr lang="en-US" sz="1600" dirty="0">
                <a:latin typeface="Calibri" panose="020F0502020204030204" pitchFamily="34" charset="0"/>
                <a:cs typeface="Calibri" panose="020F0502020204030204" pitchFamily="34" charset="0"/>
              </a:rPr>
              <a:t>, "Conversational AI: Chatbots", </a:t>
            </a:r>
            <a:r>
              <a:rPr lang="en-US" sz="1600" i="1" dirty="0">
                <a:latin typeface="Calibri" panose="020F0502020204030204" pitchFamily="34" charset="0"/>
                <a:cs typeface="Calibri" panose="020F0502020204030204" pitchFamily="34" charset="0"/>
              </a:rPr>
              <a:t>Intelligent Technologies (CONIT) 2021 International Conference on</a:t>
            </a:r>
            <a:r>
              <a:rPr lang="en-US" sz="1600" dirty="0">
                <a:latin typeface="Calibri" panose="020F0502020204030204" pitchFamily="34" charset="0"/>
                <a:cs typeface="Calibri" panose="020F0502020204030204" pitchFamily="34" charset="0"/>
              </a:rPr>
              <a:t>, pp. 1-6, 2021. </a:t>
            </a:r>
            <a:endParaRPr lang="en-IN" sz="16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S Swathi, E Saranya, R.M. </a:t>
            </a:r>
            <a:r>
              <a:rPr lang="en-US" sz="1600" dirty="0" err="1">
                <a:latin typeface="Calibri" panose="020F0502020204030204" pitchFamily="34" charset="0"/>
                <a:cs typeface="Calibri" panose="020F0502020204030204" pitchFamily="34" charset="0"/>
              </a:rPr>
              <a:t>Prabakaran</a:t>
            </a:r>
            <a:r>
              <a:rPr lang="en-US" sz="1600" dirty="0">
                <a:latin typeface="Calibri" panose="020F0502020204030204" pitchFamily="34" charset="0"/>
                <a:cs typeface="Calibri" panose="020F0502020204030204" pitchFamily="34" charset="0"/>
              </a:rPr>
              <a:t>, M </a:t>
            </a:r>
            <a:r>
              <a:rPr lang="en-US" sz="1600" dirty="0" err="1">
                <a:latin typeface="Calibri" panose="020F0502020204030204" pitchFamily="34" charset="0"/>
                <a:cs typeface="Calibri" panose="020F0502020204030204" pitchFamily="34" charset="0"/>
              </a:rPr>
              <a:t>Sachin</a:t>
            </a:r>
            <a:r>
              <a:rPr lang="en-US" sz="1600" dirty="0">
                <a:latin typeface="Calibri" panose="020F0502020204030204" pitchFamily="34" charset="0"/>
                <a:cs typeface="Calibri" panose="020F0502020204030204" pitchFamily="34" charset="0"/>
              </a:rPr>
              <a:t> Kumar, S </a:t>
            </a:r>
            <a:r>
              <a:rPr lang="en-US" sz="1600" dirty="0" err="1">
                <a:latin typeface="Calibri" panose="020F0502020204030204" pitchFamily="34" charset="0"/>
                <a:cs typeface="Calibri" panose="020F0502020204030204" pitchFamily="34" charset="0"/>
              </a:rPr>
              <a:t>Bairavel</a:t>
            </a:r>
            <a:r>
              <a:rPr lang="en-US" sz="1600" dirty="0">
                <a:latin typeface="Calibri" panose="020F0502020204030204" pitchFamily="34" charset="0"/>
                <a:cs typeface="Calibri" panose="020F0502020204030204" pitchFamily="34" charset="0"/>
              </a:rPr>
              <a:t>, "Virtual Health Assistant", </a:t>
            </a:r>
            <a:r>
              <a:rPr lang="en-US" sz="1600" i="1" dirty="0">
                <a:latin typeface="Calibri" panose="020F0502020204030204" pitchFamily="34" charset="0"/>
                <a:cs typeface="Calibri" panose="020F0502020204030204" pitchFamily="34" charset="0"/>
              </a:rPr>
              <a:t>System Computation Automation and Networking (ICSCAN) 2021 International Conference on</a:t>
            </a:r>
            <a:r>
              <a:rPr lang="en-US" sz="1600" dirty="0">
                <a:latin typeface="Calibri" panose="020F0502020204030204" pitchFamily="34" charset="0"/>
                <a:cs typeface="Calibri" panose="020F0502020204030204" pitchFamily="34" charset="0"/>
              </a:rPr>
              <a:t>, pp. 1-4, 2021. </a:t>
            </a:r>
            <a:endParaRPr lang="en-IN" sz="16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W. </a:t>
            </a:r>
            <a:r>
              <a:rPr lang="en-US" sz="1600" dirty="0" err="1">
                <a:latin typeface="Calibri" panose="020F0502020204030204" pitchFamily="34" charset="0"/>
                <a:cs typeface="Calibri" panose="020F0502020204030204" pitchFamily="34" charset="0"/>
              </a:rPr>
              <a:t>Astuti</a:t>
            </a:r>
            <a:r>
              <a:rPr lang="en-US" sz="1600" dirty="0">
                <a:latin typeface="Calibri" panose="020F0502020204030204" pitchFamily="34" charset="0"/>
                <a:cs typeface="Calibri" panose="020F0502020204030204" pitchFamily="34" charset="0"/>
              </a:rPr>
              <a:t>, D. P. I. Putri, A. P. </a:t>
            </a:r>
            <a:r>
              <a:rPr lang="en-US" sz="1600" dirty="0" err="1">
                <a:latin typeface="Calibri" panose="020F0502020204030204" pitchFamily="34" charset="0"/>
                <a:cs typeface="Calibri" panose="020F0502020204030204" pitchFamily="34" charset="0"/>
              </a:rPr>
              <a:t>Wibawa</a:t>
            </a:r>
            <a:r>
              <a:rPr lang="en-US" sz="1600" dirty="0">
                <a:latin typeface="Calibri" panose="020F0502020204030204" pitchFamily="34" charset="0"/>
                <a:cs typeface="Calibri" panose="020F0502020204030204" pitchFamily="34" charset="0"/>
              </a:rPr>
              <a:t>, Y. Salim, </a:t>
            </a:r>
            <a:r>
              <a:rPr lang="en-US" sz="1600" dirty="0" err="1">
                <a:latin typeface="Calibri" panose="020F0502020204030204" pitchFamily="34" charset="0"/>
                <a:cs typeface="Calibri" panose="020F0502020204030204" pitchFamily="34" charset="0"/>
              </a:rPr>
              <a:t>Purnawansyah</a:t>
            </a:r>
            <a:r>
              <a:rPr lang="en-US" sz="1600" dirty="0">
                <a:latin typeface="Calibri" panose="020F0502020204030204" pitchFamily="34" charset="0"/>
                <a:cs typeface="Calibri" panose="020F0502020204030204" pitchFamily="34" charset="0"/>
              </a:rPr>
              <a:t> and A. Ghosh, "Predicting Frequently Asked Questions (FAQs) on the COVID-19 Chatbot using the DIET Classifier," </a:t>
            </a:r>
            <a:r>
              <a:rPr lang="en-US" sz="1600" i="1" dirty="0">
                <a:latin typeface="Calibri" panose="020F0502020204030204" pitchFamily="34" charset="0"/>
                <a:cs typeface="Calibri" panose="020F0502020204030204" pitchFamily="34" charset="0"/>
              </a:rPr>
              <a:t>2021 3rd East Indonesia Conference on Computer and Information Technology (</a:t>
            </a:r>
            <a:r>
              <a:rPr lang="en-US" sz="1600" i="1" dirty="0" err="1">
                <a:latin typeface="Calibri" panose="020F0502020204030204" pitchFamily="34" charset="0"/>
                <a:cs typeface="Calibri" panose="020F0502020204030204" pitchFamily="34" charset="0"/>
              </a:rPr>
              <a:t>EIConCIT</a:t>
            </a:r>
            <a:r>
              <a:rPr lang="en-US" sz="1600" i="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2021, pp. 25-29, </a:t>
            </a:r>
            <a:r>
              <a:rPr lang="en-US" sz="1600" dirty="0" err="1">
                <a:latin typeface="Calibri" panose="020F0502020204030204" pitchFamily="34" charset="0"/>
                <a:cs typeface="Calibri" panose="020F0502020204030204" pitchFamily="34" charset="0"/>
              </a:rPr>
              <a:t>doi</a:t>
            </a:r>
            <a:r>
              <a:rPr lang="en-US" sz="1600" dirty="0">
                <a:latin typeface="Calibri" panose="020F0502020204030204" pitchFamily="34" charset="0"/>
                <a:cs typeface="Calibri" panose="020F0502020204030204" pitchFamily="34" charset="0"/>
              </a:rPr>
              <a:t>: 10.1109/EIConCIT50028.2021.9431913.</a:t>
            </a:r>
            <a:endParaRPr lang="en-IN" sz="16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R. B. Mathew, S. Varghese, S. E. Joy and S. S. Alex, "Chatbot for Disease Prediction and Treatment</a:t>
            </a:r>
          </a:p>
          <a:p>
            <a:pPr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Recommendation using Machine Learning," </a:t>
            </a:r>
            <a:r>
              <a:rPr lang="en-US" sz="1600" i="1" dirty="0">
                <a:latin typeface="Calibri" panose="020F0502020204030204" pitchFamily="34" charset="0"/>
                <a:cs typeface="Calibri" panose="020F0502020204030204" pitchFamily="34" charset="0"/>
              </a:rPr>
              <a:t>2019 3rd International Conference on Trends in Electronics and Informatics (ICOEI)</a:t>
            </a:r>
            <a:r>
              <a:rPr lang="en-US" sz="1600" dirty="0">
                <a:latin typeface="Calibri" panose="020F0502020204030204" pitchFamily="34" charset="0"/>
                <a:cs typeface="Calibri" panose="020F0502020204030204" pitchFamily="34" charset="0"/>
              </a:rPr>
              <a:t>, 2019, pp. 851-856, </a:t>
            </a:r>
            <a:r>
              <a:rPr lang="en-US" sz="1600" dirty="0" err="1">
                <a:latin typeface="Calibri" panose="020F0502020204030204" pitchFamily="34" charset="0"/>
                <a:cs typeface="Calibri" panose="020F0502020204030204" pitchFamily="34" charset="0"/>
              </a:rPr>
              <a:t>doi</a:t>
            </a:r>
            <a:r>
              <a:rPr lang="en-US" sz="1600" dirty="0">
                <a:latin typeface="Calibri" panose="020F0502020204030204" pitchFamily="34" charset="0"/>
                <a:cs typeface="Calibri" panose="020F0502020204030204" pitchFamily="34" charset="0"/>
              </a:rPr>
              <a:t>: 10.1109/ICOEI.2019.8862707.</a:t>
            </a:r>
          </a:p>
          <a:p>
            <a:pPr algn="just">
              <a:buFont typeface="Arial" panose="020B0604020202020204" pitchFamily="34" charset="0"/>
              <a:buChar char="•"/>
            </a:pPr>
            <a:r>
              <a:rPr lang="en-IN" sz="1600" dirty="0">
                <a:solidFill>
                  <a:schemeClr val="tx1"/>
                </a:solidFill>
                <a:hlinkClick r:id="rId2" tooltip="https://medicalfuturist.com/top-12-health-chatbots/">
                  <a:extLst>
                    <a:ext uri="{A12FA001-AC4F-418D-AE19-62706E023703}">
                      <ahyp:hlinkClr xmlns:ahyp="http://schemas.microsoft.com/office/drawing/2018/hyperlinkcolor" val="tx"/>
                    </a:ext>
                  </a:extLst>
                </a:hlinkClick>
              </a:rPr>
              <a:t>Available from: </a:t>
            </a:r>
            <a:r>
              <a:rPr lang="en-US" sz="1600" dirty="0">
                <a:solidFill>
                  <a:schemeClr val="tx1"/>
                </a:solidFill>
                <a:latin typeface="Calibri" panose="020F0502020204030204" pitchFamily="34" charset="0"/>
                <a:cs typeface="Calibri" panose="020F0502020204030204" pitchFamily="34" charset="0"/>
              </a:rPr>
              <a:t> </a:t>
            </a:r>
            <a:r>
              <a:rPr lang="en-IN" sz="1600" u="sng" dirty="0">
                <a:hlinkClick r:id="rId2" tooltip="https://medicalfuturist.com/top-12-health-chatbots/"/>
              </a:rPr>
              <a:t>https://medicalfuturist.com/top-12-health-chatbots/</a:t>
            </a:r>
            <a:r>
              <a:rPr lang="en-IN" sz="1600" u="sng" dirty="0"/>
              <a:t> [accessed 16 Sept 2021].</a:t>
            </a:r>
            <a:endParaRPr lang="en-IN" sz="1600" dirty="0">
              <a:solidFill>
                <a:schemeClr val="tx1"/>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IN" sz="1600" dirty="0">
                <a:solidFill>
                  <a:schemeClr val="tx1"/>
                </a:solidFill>
                <a:hlinkClick r:id="rId2" tooltip="https://medicalfuturist.com/top-12-health-chatbots/">
                  <a:extLst>
                    <a:ext uri="{A12FA001-AC4F-418D-AE19-62706E023703}">
                      <ahyp:hlinkClr xmlns:ahyp="http://schemas.microsoft.com/office/drawing/2018/hyperlinkcolor" val="tx"/>
                    </a:ext>
                  </a:extLst>
                </a:hlinkClick>
              </a:rPr>
              <a:t>Available from: </a:t>
            </a:r>
            <a:r>
              <a:rPr lang="en-US" sz="1600" dirty="0">
                <a:solidFill>
                  <a:schemeClr val="tx1"/>
                </a:solidFill>
                <a:latin typeface="Calibri" panose="020F0502020204030204" pitchFamily="34" charset="0"/>
                <a:cs typeface="Calibri" panose="020F0502020204030204" pitchFamily="34" charset="0"/>
              </a:rPr>
              <a:t> </a:t>
            </a:r>
            <a:r>
              <a:rPr lang="en-IN" sz="1600" u="sng" dirty="0">
                <a:hlinkClick r:id="rId3" tooltip="https://research.aimultiple.com/chatbot-healthcare/"/>
              </a:rPr>
              <a:t>https://research.aimultiple.com/chatbot-healthcare/</a:t>
            </a:r>
            <a:r>
              <a:rPr lang="en-IN" sz="1600" u="sng" dirty="0"/>
              <a:t>[accessed 19 Sept 2021].</a:t>
            </a:r>
            <a:endParaRPr lang="en-IN" sz="1600" dirty="0">
              <a:solidFill>
                <a:schemeClr val="tx1"/>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IN" sz="1600" dirty="0">
                <a:solidFill>
                  <a:schemeClr val="tx1"/>
                </a:solidFill>
                <a:hlinkClick r:id="rId2" tooltip="https://medicalfuturist.com/top-12-health-chatbots/">
                  <a:extLst>
                    <a:ext uri="{A12FA001-AC4F-418D-AE19-62706E023703}">
                      <ahyp:hlinkClr xmlns:ahyp="http://schemas.microsoft.com/office/drawing/2018/hyperlinkcolor" val="tx"/>
                    </a:ext>
                  </a:extLst>
                </a:hlinkClick>
              </a:rPr>
              <a:t>Available from: </a:t>
            </a:r>
            <a:r>
              <a:rPr lang="en-US" sz="1600" dirty="0">
                <a:solidFill>
                  <a:schemeClr val="tx1"/>
                </a:solidFill>
                <a:latin typeface="Calibri" panose="020F0502020204030204" pitchFamily="34" charset="0"/>
                <a:cs typeface="Calibri" panose="020F0502020204030204" pitchFamily="34" charset="0"/>
              </a:rPr>
              <a:t> </a:t>
            </a:r>
            <a:r>
              <a:rPr lang="en-IN" sz="1600" u="sng" dirty="0">
                <a:hlinkClick r:id="rId4" tooltip="https://www.engati.com/blog/chatbots-for-healthcare"/>
              </a:rPr>
              <a:t>https://www.engati.com/blog/chatbots-for-healthcare</a:t>
            </a:r>
            <a:r>
              <a:rPr lang="en-IN" sz="1600" u="sng" dirty="0">
                <a:hlinkClick r:id="rId3" tooltip="https://research.aimultiple.com/chatbot-healthcare/"/>
              </a:rPr>
              <a:t> /</a:t>
            </a:r>
            <a:r>
              <a:rPr lang="en-IN" sz="1600" u="sng" dirty="0"/>
              <a:t>[accessed 24 Sept 2021].</a:t>
            </a:r>
            <a:endParaRPr lang="en-US" sz="16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C423468-DD61-E74C-B78B-81B5D87C59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435911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6A29-59FA-C841-8EA0-2574A59E78E2}"/>
              </a:ext>
            </a:extLst>
          </p:cNvPr>
          <p:cNvSpPr>
            <a:spLocks noGrp="1"/>
          </p:cNvSpPr>
          <p:nvPr>
            <p:ph type="ctrTitle"/>
          </p:nvPr>
        </p:nvSpPr>
        <p:spPr/>
        <p:txBody>
          <a:bodyPr/>
          <a:lstStyle/>
          <a:p>
            <a:r>
              <a:rPr lang="en-US" dirty="0"/>
              <a:t>THANK YOU</a:t>
            </a:r>
          </a:p>
        </p:txBody>
      </p:sp>
      <p:sp>
        <p:nvSpPr>
          <p:cNvPr id="4" name="Slide Number Placeholder 3">
            <a:extLst>
              <a:ext uri="{FF2B5EF4-FFF2-40B4-BE49-F238E27FC236}">
                <a16:creationId xmlns:a16="http://schemas.microsoft.com/office/drawing/2014/main" id="{055BA0A8-B2CE-B74D-B169-A16724A107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95284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85676" y="365126"/>
            <a:ext cx="10515600" cy="97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latin typeface="Times New Roman"/>
                <a:ea typeface="Times New Roman"/>
                <a:cs typeface="Times New Roman"/>
                <a:sym typeface="Times New Roman"/>
              </a:rPr>
              <a:t>Outline</a:t>
            </a:r>
            <a:endParaRPr b="1" dirty="0">
              <a:latin typeface="Times New Roman"/>
              <a:ea typeface="Times New Roman"/>
              <a:cs typeface="Times New Roman"/>
              <a:sym typeface="Times New Roman"/>
            </a:endParaRPr>
          </a:p>
        </p:txBody>
      </p:sp>
      <p:sp>
        <p:nvSpPr>
          <p:cNvPr id="112" name="Google Shape;112;p15"/>
          <p:cNvSpPr txBox="1">
            <a:spLocks noGrp="1"/>
          </p:cNvSpPr>
          <p:nvPr>
            <p:ph type="body" idx="1"/>
          </p:nvPr>
        </p:nvSpPr>
        <p:spPr>
          <a:xfrm>
            <a:off x="838200" y="1588220"/>
            <a:ext cx="10515600" cy="4952400"/>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Introduction to Project</a:t>
            </a:r>
            <a:endParaRPr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Problem Formulation</a:t>
            </a:r>
            <a:endParaRPr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Objectives of the work </a:t>
            </a:r>
            <a:endParaRPr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Methodology used</a:t>
            </a:r>
            <a:endParaRPr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Results and Outputs</a:t>
            </a:r>
            <a:endParaRPr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Conclusion</a:t>
            </a:r>
            <a:endParaRPr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Future Scope</a:t>
            </a:r>
            <a:endParaRPr dirty="0">
              <a:latin typeface="Times New Roman"/>
              <a:ea typeface="Times New Roman"/>
              <a:cs typeface="Times New Roman"/>
              <a:sym typeface="Times New Roman"/>
            </a:endParaRPr>
          </a:p>
          <a:p>
            <a:pPr marL="457200" lvl="0" indent="-342900" algn="l" rtl="0">
              <a:lnSpc>
                <a:spcPct val="115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p:txBody>
      </p:sp>
      <p:sp>
        <p:nvSpPr>
          <p:cNvPr id="113" name="Google Shape;113;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885676" y="365126"/>
            <a:ext cx="10515600" cy="97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latin typeface="Times New Roman"/>
                <a:ea typeface="Times New Roman"/>
                <a:cs typeface="Times New Roman"/>
                <a:sym typeface="Times New Roman"/>
              </a:rPr>
              <a:t>Introduction to Project</a:t>
            </a:r>
            <a:endParaRPr b="1" dirty="0">
              <a:latin typeface="Times New Roman"/>
              <a:ea typeface="Times New Roman"/>
              <a:cs typeface="Times New Roman"/>
              <a:sym typeface="Times New Roman"/>
            </a:endParaRPr>
          </a:p>
        </p:txBody>
      </p:sp>
      <p:sp>
        <p:nvSpPr>
          <p:cNvPr id="119" name="Google Shape;119;p16"/>
          <p:cNvSpPr txBox="1">
            <a:spLocks noGrp="1"/>
          </p:cNvSpPr>
          <p:nvPr>
            <p:ph type="body" idx="1"/>
          </p:nvPr>
        </p:nvSpPr>
        <p:spPr>
          <a:xfrm>
            <a:off x="838200" y="1588220"/>
            <a:ext cx="10515600" cy="49524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en-US" sz="2400" b="1" dirty="0">
                <a:latin typeface="Calibri" panose="020F0502020204030204" pitchFamily="34" charset="0"/>
                <a:ea typeface="Times New Roman"/>
                <a:cs typeface="Calibri" panose="020F0502020204030204" pitchFamily="34" charset="0"/>
                <a:sym typeface="Times New Roman"/>
              </a:rPr>
              <a:t>Problem definition:</a:t>
            </a:r>
            <a:endParaRPr sz="2400" b="1" dirty="0">
              <a:latin typeface="Calibri" panose="020F0502020204030204" pitchFamily="34" charset="0"/>
              <a:ea typeface="Times New Roman"/>
              <a:cs typeface="Calibri" panose="020F0502020204030204" pitchFamily="34" charset="0"/>
              <a:sym typeface="Times New Roman"/>
            </a:endParaRPr>
          </a:p>
          <a:p>
            <a:pPr marL="0" lvl="0" indent="0" algn="just">
              <a:lnSpc>
                <a:spcPct val="115000"/>
              </a:lnSpc>
              <a:spcBef>
                <a:spcPts val="0"/>
              </a:spcBef>
              <a:buNone/>
            </a:pPr>
            <a:r>
              <a:rPr lang="en-US" sz="2400" dirty="0">
                <a:latin typeface="Calibri" panose="020F0502020204030204" pitchFamily="34" charset="0"/>
                <a:cs typeface="Calibri" panose="020F0502020204030204" pitchFamily="34" charset="0"/>
              </a:rPr>
              <a:t>Healthcare is very important to lead a good life. Normally Users are not aware of all the treatment or symptoms regarding the particular disease. For small, problem users have to go personally to the hospital for a check-up which is more time-consuming and it is very difficult to obtain a consultation with the doctor for every health problem immediately.</a:t>
            </a:r>
            <a:r>
              <a:rPr lang="en-IN" sz="2400" dirty="0">
                <a:latin typeface="Calibri" panose="020F0502020204030204" pitchFamily="34" charset="0"/>
                <a:cs typeface="Calibri" panose="020F0502020204030204" pitchFamily="34" charset="0"/>
              </a:rPr>
              <a:t> </a:t>
            </a:r>
            <a:endParaRPr sz="2400" dirty="0">
              <a:latin typeface="Calibri" panose="020F0502020204030204" pitchFamily="34" charset="0"/>
              <a:ea typeface="Times New Roman"/>
              <a:cs typeface="Calibri" panose="020F0502020204030204" pitchFamily="34" charset="0"/>
              <a:sym typeface="Times New Roman"/>
            </a:endParaRPr>
          </a:p>
          <a:p>
            <a:pPr marL="0" lvl="0" indent="0" algn="just">
              <a:lnSpc>
                <a:spcPct val="115000"/>
              </a:lnSpc>
              <a:spcBef>
                <a:spcPts val="0"/>
              </a:spcBef>
              <a:buNone/>
            </a:pPr>
            <a:r>
              <a:rPr lang="en-US" sz="2400" dirty="0">
                <a:latin typeface="Calibri" panose="020F0502020204030204" pitchFamily="34" charset="0"/>
                <a:cs typeface="Calibri" panose="020F0502020204030204" pitchFamily="34" charset="0"/>
              </a:rPr>
              <a:t>Such a problem can be solved by using a medical Chatbot by giving proper guidance regarding healthy living. The idea is to create a medical chatbot using Neural Networks that can diagnose the disease and provide basic details about the disease and whether and when to consult a doctor.</a:t>
            </a:r>
            <a:r>
              <a:rPr lang="en-IN" sz="2400" dirty="0">
                <a:latin typeface="Calibri" panose="020F0502020204030204" pitchFamily="34" charset="0"/>
                <a:cs typeface="Calibri" panose="020F0502020204030204" pitchFamily="34" charset="0"/>
              </a:rPr>
              <a:t> </a:t>
            </a:r>
            <a:endParaRPr sz="2400" dirty="0">
              <a:latin typeface="Calibri" panose="020F0502020204030204" pitchFamily="34" charset="0"/>
              <a:ea typeface="Times New Roman"/>
              <a:cs typeface="Calibri" panose="020F0502020204030204" pitchFamily="34" charset="0"/>
              <a:sym typeface="Times New Roman"/>
            </a:endParaRPr>
          </a:p>
        </p:txBody>
      </p:sp>
      <p:sp>
        <p:nvSpPr>
          <p:cNvPr id="120" name="Google Shape;120;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885676" y="365126"/>
            <a:ext cx="10515600" cy="97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latin typeface="Times New Roman"/>
                <a:ea typeface="Times New Roman"/>
                <a:cs typeface="Times New Roman"/>
                <a:sym typeface="Times New Roman"/>
              </a:rPr>
              <a:t>Introduction to Project</a:t>
            </a:r>
            <a:endParaRPr b="1" dirty="0">
              <a:latin typeface="Times New Roman"/>
              <a:ea typeface="Times New Roman"/>
              <a:cs typeface="Times New Roman"/>
              <a:sym typeface="Times New Roman"/>
            </a:endParaRPr>
          </a:p>
        </p:txBody>
      </p:sp>
      <p:sp>
        <p:nvSpPr>
          <p:cNvPr id="133" name="Google Shape;133;p18"/>
          <p:cNvSpPr txBox="1">
            <a:spLocks noGrp="1"/>
          </p:cNvSpPr>
          <p:nvPr>
            <p:ph type="body" idx="1"/>
          </p:nvPr>
        </p:nvSpPr>
        <p:spPr>
          <a:xfrm>
            <a:off x="704407" y="1263731"/>
            <a:ext cx="10783185" cy="5220134"/>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400" b="1" dirty="0">
                <a:latin typeface="Calibri" panose="020F0502020204030204" pitchFamily="34" charset="0"/>
                <a:ea typeface="Times New Roman"/>
                <a:cs typeface="Calibri" panose="020F0502020204030204" pitchFamily="34" charset="0"/>
                <a:sym typeface="Times New Roman"/>
              </a:rPr>
              <a:t>Problem overview/specifications:</a:t>
            </a:r>
            <a:endParaRPr sz="2400" dirty="0">
              <a:latin typeface="Calibri" panose="020F0502020204030204" pitchFamily="34" charset="0"/>
              <a:ea typeface="Times New Roman"/>
              <a:cs typeface="Calibri" panose="020F0502020204030204" pitchFamily="34" charset="0"/>
              <a:sym typeface="Times New Roman"/>
            </a:endParaRPr>
          </a:p>
          <a:p>
            <a:pPr marL="0" lvl="0" indent="0" algn="just">
              <a:lnSpc>
                <a:spcPct val="115000"/>
              </a:lnSpc>
              <a:spcBef>
                <a:spcPts val="0"/>
              </a:spcBef>
              <a:buSzPts val="2800"/>
              <a:buNone/>
            </a:pPr>
            <a:r>
              <a:rPr lang="en-US" sz="2400" dirty="0">
                <a:latin typeface="Calibri" panose="020F0502020204030204" pitchFamily="34" charset="0"/>
                <a:cs typeface="Calibri" panose="020F0502020204030204" pitchFamily="34" charset="0"/>
              </a:rPr>
              <a:t>We decided to develop a computer system to establish communication between humans and a computer by using natural language processing (NLP)</a:t>
            </a:r>
            <a:r>
              <a:rPr lang="en-IN" sz="2400"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The main purpose of this scheme is to remove the language gap between the user and health providers by giving immediate replies to the Questions asked by the user. </a:t>
            </a:r>
            <a:endParaRPr lang="en-IN" sz="2400" dirty="0">
              <a:latin typeface="Calibri" panose="020F0502020204030204" pitchFamily="34" charset="0"/>
              <a:cs typeface="Calibri" panose="020F0502020204030204" pitchFamily="34" charset="0"/>
            </a:endParaRPr>
          </a:p>
          <a:p>
            <a:pPr marL="0" lvl="0" indent="0" algn="just">
              <a:lnSpc>
                <a:spcPct val="115000"/>
              </a:lnSpc>
              <a:spcBef>
                <a:spcPts val="0"/>
              </a:spcBef>
              <a:buSzPts val="2800"/>
              <a:buNone/>
            </a:pPr>
            <a:endParaRPr lang="en-IN" sz="2400" dirty="0">
              <a:latin typeface="Calibri" panose="020F0502020204030204" pitchFamily="34" charset="0"/>
              <a:cs typeface="Calibri" panose="020F0502020204030204" pitchFamily="34" charset="0"/>
            </a:endParaRPr>
          </a:p>
          <a:p>
            <a:pPr marL="0" lvl="0" indent="0" algn="just">
              <a:lnSpc>
                <a:spcPct val="115000"/>
              </a:lnSpc>
              <a:spcBef>
                <a:spcPts val="0"/>
              </a:spcBef>
              <a:buSzPts val="2800"/>
              <a:buNone/>
            </a:pPr>
            <a:r>
              <a:rPr lang="en-US" sz="2400" dirty="0">
                <a:latin typeface="Calibri" panose="020F0502020204030204" pitchFamily="34" charset="0"/>
                <a:cs typeface="Calibri" panose="020F0502020204030204" pitchFamily="34" charset="0"/>
              </a:rPr>
              <a:t>A Chatbot is an Entity that imitates human discussion in its particular accepted set-up together with a text or vocal language with techniques such as Natural Language Processing (NLP). </a:t>
            </a:r>
          </a:p>
          <a:p>
            <a:pPr marL="0" lvl="0" indent="0" algn="just">
              <a:lnSpc>
                <a:spcPct val="115000"/>
              </a:lnSpc>
              <a:spcBef>
                <a:spcPts val="0"/>
              </a:spcBef>
              <a:buSzPts val="2800"/>
              <a:buNone/>
            </a:pPr>
            <a:endParaRPr lang="en-US" sz="2400" dirty="0">
              <a:latin typeface="Calibri" panose="020F0502020204030204" pitchFamily="34" charset="0"/>
              <a:ea typeface="Times New Roman"/>
              <a:cs typeface="Calibri" panose="020F0502020204030204" pitchFamily="34" charset="0"/>
              <a:sym typeface="Times New Roman"/>
            </a:endParaRPr>
          </a:p>
          <a:p>
            <a:pPr marL="0" indent="0" algn="just">
              <a:lnSpc>
                <a:spcPct val="115000"/>
              </a:lnSpc>
              <a:spcBef>
                <a:spcPts val="0"/>
              </a:spcBef>
              <a:buSzPts val="2800"/>
              <a:buNone/>
            </a:pPr>
            <a:r>
              <a:rPr lang="en-US" sz="2400" dirty="0">
                <a:latin typeface="Calibri" panose="020F0502020204030204" pitchFamily="34" charset="0"/>
                <a:cs typeface="Calibri" panose="020F0502020204030204" pitchFamily="34" charset="0"/>
              </a:rPr>
              <a:t>Our motive is to show that the proposed medical Chatbot could be a better alternative to many already existing Chatbots in the domain of medicine.</a:t>
            </a:r>
            <a:endParaRPr lang="en-IN" sz="2400" dirty="0">
              <a:latin typeface="Calibri" panose="020F0502020204030204" pitchFamily="34" charset="0"/>
              <a:cs typeface="Calibri" panose="020F0502020204030204" pitchFamily="34" charset="0"/>
            </a:endParaRPr>
          </a:p>
          <a:p>
            <a:pPr marL="0" lvl="0" indent="0" algn="just">
              <a:lnSpc>
                <a:spcPct val="115000"/>
              </a:lnSpc>
              <a:spcBef>
                <a:spcPts val="0"/>
              </a:spcBef>
              <a:buSzPts val="2800"/>
              <a:buNone/>
            </a:pPr>
            <a:endParaRPr sz="2400" dirty="0">
              <a:latin typeface="Calibri" panose="020F0502020204030204" pitchFamily="34" charset="0"/>
              <a:ea typeface="Times New Roman"/>
              <a:cs typeface="Calibri" panose="020F0502020204030204" pitchFamily="34" charset="0"/>
              <a:sym typeface="Times New Roman"/>
            </a:endParaRPr>
          </a:p>
          <a:p>
            <a:pPr marL="0" lvl="0" indent="0" algn="l" rtl="0">
              <a:lnSpc>
                <a:spcPct val="150000"/>
              </a:lnSpc>
              <a:spcBef>
                <a:spcPts val="0"/>
              </a:spcBef>
              <a:spcAft>
                <a:spcPts val="0"/>
              </a:spcAft>
              <a:buClr>
                <a:schemeClr val="dk1"/>
              </a:buClr>
              <a:buSzPts val="2800"/>
              <a:buNone/>
            </a:pPr>
            <a:endParaRPr sz="2400" dirty="0">
              <a:latin typeface="Calibri" panose="020F0502020204030204" pitchFamily="34" charset="0"/>
              <a:ea typeface="Times New Roman"/>
              <a:cs typeface="Calibri" panose="020F0502020204030204" pitchFamily="34" charset="0"/>
              <a:sym typeface="Times New Roman"/>
            </a:endParaRPr>
          </a:p>
          <a:p>
            <a:pPr marL="0" lvl="0" indent="0" algn="l" rtl="0">
              <a:lnSpc>
                <a:spcPct val="90000"/>
              </a:lnSpc>
              <a:spcBef>
                <a:spcPts val="1000"/>
              </a:spcBef>
              <a:spcAft>
                <a:spcPts val="0"/>
              </a:spcAft>
              <a:buClr>
                <a:schemeClr val="dk1"/>
              </a:buClr>
              <a:buSzPts val="2800"/>
              <a:buNone/>
            </a:pPr>
            <a:endParaRPr sz="2400" dirty="0">
              <a:latin typeface="Calibri" panose="020F0502020204030204" pitchFamily="34" charset="0"/>
              <a:ea typeface="Times New Roman"/>
              <a:cs typeface="Calibri" panose="020F0502020204030204" pitchFamily="34" charset="0"/>
              <a:sym typeface="Times New Roman"/>
            </a:endParaRPr>
          </a:p>
        </p:txBody>
      </p:sp>
      <p:sp>
        <p:nvSpPr>
          <p:cNvPr id="134" name="Google Shape;134;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885676" y="365126"/>
            <a:ext cx="10515600" cy="97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Problem Formulation</a:t>
            </a:r>
            <a:endParaRPr b="1">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790724" y="1203103"/>
            <a:ext cx="10515600" cy="4952400"/>
          </a:xfrm>
          <a:prstGeom prst="rect">
            <a:avLst/>
          </a:prstGeom>
          <a:noFill/>
          <a:ln>
            <a:noFill/>
          </a:ln>
        </p:spPr>
        <p:txBody>
          <a:bodyPr spcFirstLastPara="1" wrap="square" lIns="91425" tIns="45700" rIns="91425" bIns="45700" anchor="t" anchorCtr="0">
            <a:noAutofit/>
          </a:bodyPr>
          <a:lstStyle/>
          <a:p>
            <a:pPr algn="just"/>
            <a:r>
              <a:rPr lang="en-IN" sz="2400" dirty="0"/>
              <a:t>In the current world situation, people are more concerned about their health. Unfortunately, nowadays the doctor human resource is lesser than the patient. These circumstances make a lot of people who seek treatment are unhandled. </a:t>
            </a:r>
          </a:p>
          <a:p>
            <a:pPr algn="just"/>
            <a:r>
              <a:rPr lang="en-IN" sz="2400" dirty="0"/>
              <a:t>A Chatbot is a system that can interact with human users with natural language. Chatbots provide accurate and efficient information based on the user’s requirements. </a:t>
            </a:r>
          </a:p>
          <a:p>
            <a:pPr algn="just"/>
            <a:r>
              <a:rPr lang="en-IN" sz="2400" dirty="0"/>
              <a:t>The use of natural language processing (NLP) methods and their application to developing conversational systems for health diagnosis increases patients’ access to medical knowledge.</a:t>
            </a:r>
          </a:p>
          <a:p>
            <a:pPr algn="just"/>
            <a:r>
              <a:rPr lang="en-IN" sz="2400" dirty="0"/>
              <a:t>We want to explore and deepen more about chatbots that could help people to get the same and proper treatment as a doctor would do. The system will be able to measure the seriousness of the diagnosis and if needed, it will connect the user to a doctor available online. </a:t>
            </a:r>
          </a:p>
        </p:txBody>
      </p:sp>
      <p:sp>
        <p:nvSpPr>
          <p:cNvPr id="141" name="Google Shape;141;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5</a:t>
            </a:fld>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838200" y="272067"/>
            <a:ext cx="10515600" cy="97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Objectives</a:t>
            </a:r>
            <a:endParaRPr b="1">
              <a:latin typeface="Times New Roman"/>
              <a:ea typeface="Times New Roman"/>
              <a:cs typeface="Times New Roman"/>
              <a:sym typeface="Times New Roman"/>
            </a:endParaRPr>
          </a:p>
        </p:txBody>
      </p:sp>
      <p:sp>
        <p:nvSpPr>
          <p:cNvPr id="154" name="Google Shape;154;p21"/>
          <p:cNvSpPr txBox="1">
            <a:spLocks noGrp="1"/>
          </p:cNvSpPr>
          <p:nvPr>
            <p:ph type="body" idx="1"/>
          </p:nvPr>
        </p:nvSpPr>
        <p:spPr>
          <a:xfrm>
            <a:off x="487325" y="1131308"/>
            <a:ext cx="10515600" cy="4952400"/>
          </a:xfrm>
          <a:prstGeom prst="rect">
            <a:avLst/>
          </a:prstGeom>
          <a:noFill/>
          <a:ln>
            <a:noFill/>
          </a:ln>
        </p:spPr>
        <p:txBody>
          <a:bodyPr spcFirstLastPara="1" wrap="square" lIns="91425" tIns="45700" rIns="91425" bIns="45700" anchor="t" anchorCtr="0">
            <a:normAutofit/>
          </a:bodyPr>
          <a:lstStyle/>
          <a:p>
            <a:pPr marL="114300" indent="0" algn="just">
              <a:buNone/>
            </a:pPr>
            <a:r>
              <a:rPr lang="en-IN" dirty="0"/>
              <a:t>In this proposed project of Healthcare Chatbot, we are going to build a chatbot using python language and some deep learning techniques. The information will be used to train the chatbot, which will include categories (intents), patterns, and replies.</a:t>
            </a:r>
          </a:p>
          <a:p>
            <a:pPr marL="114300" indent="0" algn="just">
              <a:buNone/>
            </a:pPr>
            <a:r>
              <a:rPr lang="en-IN" dirty="0"/>
              <a:t>We'll classify the user's message using a specific recurrent neural network, and then select a random answer from a selection of options, also chatbot will be able to identify similar type of question based on pattern, information and training dataset, furthermore we will use Natural Language Processing Techniques (NLTK), </a:t>
            </a:r>
            <a:r>
              <a:rPr lang="en-IN" dirty="0" err="1"/>
              <a:t>Pytorch</a:t>
            </a:r>
            <a:r>
              <a:rPr lang="en-IN" dirty="0"/>
              <a:t> etc. libraries in order to make the chatbot system and </a:t>
            </a:r>
            <a:r>
              <a:rPr lang="en-IN" dirty="0" err="1"/>
              <a:t>Tkinter</a:t>
            </a:r>
            <a:r>
              <a:rPr lang="en-IN" dirty="0"/>
              <a:t> module for GUI purpose.</a:t>
            </a:r>
            <a:endParaRPr lang="en-IN" sz="2400" dirty="0"/>
          </a:p>
        </p:txBody>
      </p:sp>
      <p:sp>
        <p:nvSpPr>
          <p:cNvPr id="155" name="Google Shape;155;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6</a:t>
            </a:fld>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885676" y="365126"/>
            <a:ext cx="10515600" cy="97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a:latin typeface="Times New Roman"/>
                <a:ea typeface="Times New Roman"/>
                <a:cs typeface="Times New Roman"/>
                <a:sym typeface="Times New Roman"/>
              </a:rPr>
              <a:t>Methodology Used</a:t>
            </a:r>
            <a:endParaRPr b="1">
              <a:latin typeface="Times New Roman"/>
              <a:ea typeface="Times New Roman"/>
              <a:cs typeface="Times New Roman"/>
              <a:sym typeface="Times New Roman"/>
            </a:endParaRPr>
          </a:p>
        </p:txBody>
      </p:sp>
      <p:sp>
        <p:nvSpPr>
          <p:cNvPr id="161" name="Google Shape;161;p22"/>
          <p:cNvSpPr txBox="1">
            <a:spLocks noGrp="1"/>
          </p:cNvSpPr>
          <p:nvPr>
            <p:ph type="body" idx="1"/>
          </p:nvPr>
        </p:nvSpPr>
        <p:spPr>
          <a:xfrm>
            <a:off x="508591" y="1237346"/>
            <a:ext cx="10515600" cy="5255528"/>
          </a:xfrm>
          <a:prstGeom prst="rect">
            <a:avLst/>
          </a:prstGeom>
          <a:noFill/>
          <a:ln>
            <a:noFill/>
          </a:ln>
        </p:spPr>
        <p:txBody>
          <a:bodyPr spcFirstLastPara="1" wrap="square" lIns="91425" tIns="45700" rIns="91425" bIns="45700" anchor="t" anchorCtr="0">
            <a:noAutofit/>
          </a:bodyPr>
          <a:lstStyle/>
          <a:p>
            <a:pPr marL="114300" indent="0" fontAlgn="base">
              <a:buNone/>
            </a:pPr>
            <a:r>
              <a:rPr lang="en-US" sz="2200" dirty="0">
                <a:latin typeface="Calibri" panose="020F0502020204030204" pitchFamily="34" charset="0"/>
                <a:cs typeface="Calibri" panose="020F0502020204030204" pitchFamily="34" charset="0"/>
              </a:rPr>
              <a:t>a) Dataset Preparation: Create a JSON- file with a defined structure: ​</a:t>
            </a:r>
          </a:p>
          <a:p>
            <a:pPr marL="114300" indent="0" fontAlgn="base">
              <a:buNone/>
            </a:pP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i</a:t>
            </a:r>
            <a:r>
              <a:rPr lang="en-US" sz="2200" dirty="0">
                <a:latin typeface="Calibri" panose="020F0502020204030204" pitchFamily="34" charset="0"/>
                <a:cs typeface="Calibri" panose="020F0502020204030204" pitchFamily="34" charset="0"/>
              </a:rPr>
              <a:t>) Tag (unique name)​</a:t>
            </a:r>
          </a:p>
          <a:p>
            <a:pPr marL="114300" indent="0" fontAlgn="base">
              <a:buNone/>
            </a:pPr>
            <a:r>
              <a:rPr lang="en-US" sz="2200" dirty="0">
                <a:latin typeface="Calibri" panose="020F0502020204030204" pitchFamily="34" charset="0"/>
                <a:cs typeface="Calibri" panose="020F0502020204030204" pitchFamily="34" charset="0"/>
              </a:rPr>
              <a:t>       ii) Patterns (The neural network will be trained on sentence patterns) ​</a:t>
            </a:r>
          </a:p>
          <a:p>
            <a:pPr marL="114300" indent="0" fontAlgn="base">
              <a:buNone/>
            </a:pPr>
            <a:r>
              <a:rPr lang="en-US" sz="2200" dirty="0">
                <a:latin typeface="Calibri" panose="020F0502020204030204" pitchFamily="34" charset="0"/>
                <a:cs typeface="Calibri" panose="020F0502020204030204" pitchFamily="34" charset="0"/>
              </a:rPr>
              <a:t>       iii) Responses (Once our model recognizes what tag and pattern a user input belongs to, it will return the respective response). This JSON- file is the training data for our model. The more input the JSON- file gets, the better and more reliable the final chatbot will be. ​</a:t>
            </a:r>
          </a:p>
        </p:txBody>
      </p:sp>
      <p:sp>
        <p:nvSpPr>
          <p:cNvPr id="162" name="Google Shape;162;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7</a:t>
            </a:fld>
            <a:endParaRPr>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DAF5D935-1D50-FE41-88D5-6E75B2A471CF}"/>
              </a:ext>
            </a:extLst>
          </p:cNvPr>
          <p:cNvPicPr>
            <a:picLocks noChangeAspect="1"/>
          </p:cNvPicPr>
          <p:nvPr/>
        </p:nvPicPr>
        <p:blipFill>
          <a:blip r:embed="rId3"/>
          <a:stretch>
            <a:fillRect/>
          </a:stretch>
        </p:blipFill>
        <p:spPr>
          <a:xfrm>
            <a:off x="2894917" y="3602270"/>
            <a:ext cx="5545211" cy="31191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885676" y="365126"/>
            <a:ext cx="10515600" cy="976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latin typeface="Times New Roman"/>
                <a:ea typeface="Times New Roman"/>
                <a:cs typeface="Times New Roman"/>
                <a:sym typeface="Times New Roman"/>
              </a:rPr>
              <a:t>Methodology Used </a:t>
            </a:r>
            <a:r>
              <a:rPr lang="en-US" sz="2000" b="1" dirty="0">
                <a:latin typeface="Times New Roman"/>
                <a:ea typeface="Times New Roman"/>
                <a:cs typeface="Times New Roman"/>
                <a:sym typeface="Times New Roman"/>
              </a:rPr>
              <a:t>(Cont..)</a:t>
            </a:r>
          </a:p>
        </p:txBody>
      </p:sp>
      <p:sp>
        <p:nvSpPr>
          <p:cNvPr id="168" name="Google Shape;168;p23"/>
          <p:cNvSpPr txBox="1">
            <a:spLocks noGrp="1"/>
          </p:cNvSpPr>
          <p:nvPr>
            <p:ph type="body" idx="1"/>
          </p:nvPr>
        </p:nvSpPr>
        <p:spPr>
          <a:xfrm>
            <a:off x="431800" y="1274726"/>
            <a:ext cx="11103713" cy="5381947"/>
          </a:xfrm>
          <a:prstGeom prst="rect">
            <a:avLst/>
          </a:prstGeom>
          <a:noFill/>
          <a:ln>
            <a:noFill/>
          </a:ln>
        </p:spPr>
        <p:txBody>
          <a:bodyPr spcFirstLastPara="1" wrap="square" lIns="91425" tIns="45700" rIns="91425" bIns="45700" anchor="t" anchorCtr="0">
            <a:noAutofit/>
          </a:bodyPr>
          <a:lstStyle/>
          <a:p>
            <a:pPr marL="114300" indent="0" fontAlgn="base">
              <a:buNone/>
            </a:pPr>
            <a:r>
              <a:rPr lang="en-US" sz="2400" dirty="0">
                <a:latin typeface="Calibri" panose="020F0502020204030204" pitchFamily="34" charset="0"/>
                <a:cs typeface="Calibri" panose="020F0502020204030204" pitchFamily="34" charset="0"/>
              </a:rPr>
              <a:t>b) Data Processing: After creating the customized JSON- file, it's time to preprocess the data. In our case, we have to do, Word Stemming and create a Bag of Words. In Natural Language Processing (NLP), Word Stemming is the process to reduce a word to its root/base. </a:t>
            </a:r>
          </a:p>
          <a:p>
            <a:pPr marL="114300" indent="0" fontAlgn="base">
              <a:buNone/>
            </a:pPr>
            <a:r>
              <a:rPr lang="en-US" sz="2400" dirty="0">
                <a:latin typeface="Calibri" panose="020F0502020204030204" pitchFamily="34" charset="0"/>
                <a:cs typeface="Calibri" panose="020F0502020204030204" pitchFamily="34" charset="0"/>
              </a:rPr>
              <a:t>Since Machine Learning Algorithms do not understand textual data and require numerical input, we use the Bag of Words approach to meet these requirements so that texts can be converted to numeric vectors. ​</a:t>
            </a:r>
          </a:p>
          <a:p>
            <a:pPr marL="114300" indent="0" fontAlgn="base">
              <a:buNone/>
            </a:pPr>
            <a:endParaRPr lang="en-US" sz="2400" dirty="0">
              <a:latin typeface="Calibri" panose="020F0502020204030204" pitchFamily="34" charset="0"/>
              <a:cs typeface="Calibri" panose="020F0502020204030204" pitchFamily="34" charset="0"/>
            </a:endParaRPr>
          </a:p>
          <a:p>
            <a:pPr marL="114300" indent="0" fontAlgn="base">
              <a:buNone/>
            </a:pPr>
            <a:endParaRPr lang="en-US" sz="2400" dirty="0">
              <a:latin typeface="Calibri" panose="020F0502020204030204" pitchFamily="34" charset="0"/>
              <a:cs typeface="Calibri" panose="020F0502020204030204" pitchFamily="34" charset="0"/>
            </a:endParaRPr>
          </a:p>
          <a:p>
            <a:pPr marL="114300" indent="0" fontAlgn="base">
              <a:buNone/>
            </a:pPr>
            <a:endParaRPr lang="en-US" sz="2400" dirty="0">
              <a:latin typeface="Calibri" panose="020F0502020204030204" pitchFamily="34" charset="0"/>
              <a:cs typeface="Calibri" panose="020F0502020204030204" pitchFamily="34" charset="0"/>
            </a:endParaRPr>
          </a:p>
          <a:p>
            <a:pPr marL="0" lvl="0" indent="0" algn="just">
              <a:lnSpc>
                <a:spcPct val="115000"/>
              </a:lnSpc>
              <a:spcBef>
                <a:spcPts val="0"/>
              </a:spcBef>
              <a:buNone/>
            </a:pP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a:p>
            <a:pPr marL="0" lvl="0" indent="0" algn="just">
              <a:lnSpc>
                <a:spcPct val="115000"/>
              </a:lnSpc>
              <a:spcBef>
                <a:spcPts val="0"/>
              </a:spcBef>
              <a:buNone/>
            </a:pPr>
            <a:endParaRPr lang="en-US" sz="2400" dirty="0">
              <a:latin typeface="Calibri" panose="020F0502020204030204" pitchFamily="34" charset="0"/>
              <a:cs typeface="Calibri" panose="020F0502020204030204" pitchFamily="34" charset="0"/>
            </a:endParaRPr>
          </a:p>
          <a:p>
            <a:pPr marL="0" lvl="0" indent="0" algn="just">
              <a:lnSpc>
                <a:spcPct val="115000"/>
              </a:lnSpc>
              <a:spcBef>
                <a:spcPts val="0"/>
              </a:spcBef>
              <a:buNone/>
            </a:pPr>
            <a:endParaRPr lang="en-US" sz="2400" dirty="0">
              <a:latin typeface="Calibri" panose="020F0502020204030204" pitchFamily="34" charset="0"/>
              <a:cs typeface="Calibri" panose="020F0502020204030204" pitchFamily="34" charset="0"/>
            </a:endParaRPr>
          </a:p>
          <a:p>
            <a:pPr marL="0" lvl="0" indent="0" algn="just">
              <a:lnSpc>
                <a:spcPct val="115000"/>
              </a:lnSpc>
              <a:spcBef>
                <a:spcPts val="0"/>
              </a:spcBef>
              <a:buNone/>
            </a:pPr>
            <a:endParaRPr lang="en-US" sz="2400" dirty="0">
              <a:latin typeface="Calibri" panose="020F0502020204030204" pitchFamily="34" charset="0"/>
              <a:cs typeface="Calibri" panose="020F0502020204030204" pitchFamily="34" charset="0"/>
            </a:endParaRPr>
          </a:p>
          <a:p>
            <a:pPr marL="0" lvl="0" indent="0" algn="just">
              <a:lnSpc>
                <a:spcPct val="115000"/>
              </a:lnSpc>
              <a:spcBef>
                <a:spcPts val="0"/>
              </a:spcBef>
              <a:buNone/>
            </a:pPr>
            <a:endParaRPr lang="en-US" sz="2400" dirty="0">
              <a:latin typeface="Calibri" panose="020F0502020204030204" pitchFamily="34" charset="0"/>
              <a:cs typeface="Calibri" panose="020F0502020204030204" pitchFamily="34" charset="0"/>
            </a:endParaRPr>
          </a:p>
          <a:p>
            <a:pPr marL="0" lvl="0" indent="0" algn="just">
              <a:lnSpc>
                <a:spcPct val="115000"/>
              </a:lnSpc>
              <a:spcBef>
                <a:spcPts val="0"/>
              </a:spcBef>
              <a:buNone/>
            </a:pPr>
            <a:endParaRPr lang="en-US" sz="2400" dirty="0">
              <a:latin typeface="Calibri" panose="020F0502020204030204" pitchFamily="34" charset="0"/>
              <a:cs typeface="Calibri" panose="020F0502020204030204" pitchFamily="34" charset="0"/>
            </a:endParaRPr>
          </a:p>
          <a:p>
            <a:pPr marL="0" lvl="0" indent="0" algn="just">
              <a:lnSpc>
                <a:spcPct val="115000"/>
              </a:lnSpc>
              <a:spcBef>
                <a:spcPts val="0"/>
              </a:spcBef>
              <a:buNone/>
            </a:pPr>
            <a:endParaRPr lang="en-US" sz="2400" dirty="0">
              <a:latin typeface="Calibri" panose="020F0502020204030204" pitchFamily="34" charset="0"/>
              <a:cs typeface="Calibri" panose="020F0502020204030204" pitchFamily="34" charset="0"/>
            </a:endParaRPr>
          </a:p>
        </p:txBody>
      </p:sp>
      <p:sp>
        <p:nvSpPr>
          <p:cNvPr id="169" name="Google Shape;169;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8</a:t>
            </a:fld>
            <a:endParaRPr>
              <a:latin typeface="Times New Roman"/>
              <a:ea typeface="Times New Roman"/>
              <a:cs typeface="Times New Roman"/>
              <a:sym typeface="Times New Roman"/>
            </a:endParaRPr>
          </a:p>
        </p:txBody>
      </p:sp>
      <p:pic>
        <p:nvPicPr>
          <p:cNvPr id="3073" name="Picture 1" descr="page20image12394480">
            <a:extLst>
              <a:ext uri="{FF2B5EF4-FFF2-40B4-BE49-F238E27FC236}">
                <a16:creationId xmlns:a16="http://schemas.microsoft.com/office/drawing/2014/main" id="{B7C74FE1-9420-2646-AE03-660AEAEB9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684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age20image28971280">
            <a:extLst>
              <a:ext uri="{FF2B5EF4-FFF2-40B4-BE49-F238E27FC236}">
                <a16:creationId xmlns:a16="http://schemas.microsoft.com/office/drawing/2014/main" id="{CD7238B2-A829-4147-9556-564631B2AA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684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page20image12400192">
            <a:extLst>
              <a:ext uri="{FF2B5EF4-FFF2-40B4-BE49-F238E27FC236}">
                <a16:creationId xmlns:a16="http://schemas.microsoft.com/office/drawing/2014/main" id="{AA7A88E8-EC19-864A-831A-949D089ACF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58900" cy="11557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age20image22609664">
            <a:extLst>
              <a:ext uri="{FF2B5EF4-FFF2-40B4-BE49-F238E27FC236}">
                <a16:creationId xmlns:a16="http://schemas.microsoft.com/office/drawing/2014/main" id="{C3CAEEE9-C6B5-1F48-B23D-FEB8962189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859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page20image28967120">
            <a:extLst>
              <a:ext uri="{FF2B5EF4-FFF2-40B4-BE49-F238E27FC236}">
                <a16:creationId xmlns:a16="http://schemas.microsoft.com/office/drawing/2014/main" id="{07377602-282D-2947-B91E-07DC76C9AC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89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age20image28971904">
            <a:extLst>
              <a:ext uri="{FF2B5EF4-FFF2-40B4-BE49-F238E27FC236}">
                <a16:creationId xmlns:a16="http://schemas.microsoft.com/office/drawing/2014/main" id="{13214BB0-F1D9-1A45-B496-CED0AEEFDD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494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page20image22608704">
            <a:extLst>
              <a:ext uri="{FF2B5EF4-FFF2-40B4-BE49-F238E27FC236}">
                <a16:creationId xmlns:a16="http://schemas.microsoft.com/office/drawing/2014/main" id="{14396375-97F3-1C4D-B4C5-B904D694B5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660400" cy="635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age20image22609472">
            <a:extLst>
              <a:ext uri="{FF2B5EF4-FFF2-40B4-BE49-F238E27FC236}">
                <a16:creationId xmlns:a16="http://schemas.microsoft.com/office/drawing/2014/main" id="{F8108061-4F46-8745-A75A-472C14F712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22300" cy="8890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page20image28971696">
            <a:extLst>
              <a:ext uri="{FF2B5EF4-FFF2-40B4-BE49-F238E27FC236}">
                <a16:creationId xmlns:a16="http://schemas.microsoft.com/office/drawing/2014/main" id="{CDD26F9B-9BA6-DA4B-931A-4084CAF9CC5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1176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age20image22609280">
            <a:extLst>
              <a:ext uri="{FF2B5EF4-FFF2-40B4-BE49-F238E27FC236}">
                <a16:creationId xmlns:a16="http://schemas.microsoft.com/office/drawing/2014/main" id="{6F783BEB-C2E8-9047-8B99-C81EBFC30C2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812800" cy="6350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page20image12398624">
            <a:extLst>
              <a:ext uri="{FF2B5EF4-FFF2-40B4-BE49-F238E27FC236}">
                <a16:creationId xmlns:a16="http://schemas.microsoft.com/office/drawing/2014/main" id="{2418955B-218B-8E4D-B533-3641B910EE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533400" cy="9017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page20image28972320">
            <a:extLst>
              <a:ext uri="{FF2B5EF4-FFF2-40B4-BE49-F238E27FC236}">
                <a16:creationId xmlns:a16="http://schemas.microsoft.com/office/drawing/2014/main" id="{19A22DAB-0C17-FC48-9259-F49013ECED7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5715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page20image22597568">
            <a:extLst>
              <a:ext uri="{FF2B5EF4-FFF2-40B4-BE49-F238E27FC236}">
                <a16:creationId xmlns:a16="http://schemas.microsoft.com/office/drawing/2014/main" id="{707FF9C1-0E0D-C942-8B3D-3E9CE91BC58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495300" cy="635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page20image28973984">
            <a:extLst>
              <a:ext uri="{FF2B5EF4-FFF2-40B4-BE49-F238E27FC236}">
                <a16:creationId xmlns:a16="http://schemas.microsoft.com/office/drawing/2014/main" id="{7D691309-0DDB-9B41-B844-6BB680DB82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89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page20image28974400">
            <a:extLst>
              <a:ext uri="{FF2B5EF4-FFF2-40B4-BE49-F238E27FC236}">
                <a16:creationId xmlns:a16="http://schemas.microsoft.com/office/drawing/2014/main" id="{0F86BDCB-2FAE-374B-898C-592ED74380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89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descr="page20image28971488">
            <a:extLst>
              <a:ext uri="{FF2B5EF4-FFF2-40B4-BE49-F238E27FC236}">
                <a16:creationId xmlns:a16="http://schemas.microsoft.com/office/drawing/2014/main" id="{F69D72BE-EF13-7A41-B4E4-8694504A520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2413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page20image28974816">
            <a:extLst>
              <a:ext uri="{FF2B5EF4-FFF2-40B4-BE49-F238E27FC236}">
                <a16:creationId xmlns:a16="http://schemas.microsoft.com/office/drawing/2014/main" id="{90E5DA67-837F-CD4F-B61A-575365FA128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889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19" descr="page20image28975232">
            <a:extLst>
              <a:ext uri="{FF2B5EF4-FFF2-40B4-BE49-F238E27FC236}">
                <a16:creationId xmlns:a16="http://schemas.microsoft.com/office/drawing/2014/main" id="{3F8E6E27-AB2C-5643-9C16-E55C0ACB4BA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4953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page20image22608320">
            <a:extLst>
              <a:ext uri="{FF2B5EF4-FFF2-40B4-BE49-F238E27FC236}">
                <a16:creationId xmlns:a16="http://schemas.microsoft.com/office/drawing/2014/main" id="{B5874264-71C3-374C-BE2B-76932E3F4C0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279400" cy="889000"/>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21" descr="page20image22607744">
            <a:extLst>
              <a:ext uri="{FF2B5EF4-FFF2-40B4-BE49-F238E27FC236}">
                <a16:creationId xmlns:a16="http://schemas.microsoft.com/office/drawing/2014/main" id="{9C3ED783-BA32-6149-AEF3-D2BAA554A6D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431800" cy="6350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page20image12432624">
            <a:extLst>
              <a:ext uri="{FF2B5EF4-FFF2-40B4-BE49-F238E27FC236}">
                <a16:creationId xmlns:a16="http://schemas.microsoft.com/office/drawing/2014/main" id="{3580DF2A-7130-8342-97E7-0BC38A4E1B2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393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3095" name="Picture 23" descr="page20image12434192">
            <a:extLst>
              <a:ext uri="{FF2B5EF4-FFF2-40B4-BE49-F238E27FC236}">
                <a16:creationId xmlns:a16="http://schemas.microsoft.com/office/drawing/2014/main" id="{FED46C40-A642-C541-B968-2C26982B5A0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6604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page20image22605056">
            <a:extLst>
              <a:ext uri="{FF2B5EF4-FFF2-40B4-BE49-F238E27FC236}">
                <a16:creationId xmlns:a16="http://schemas.microsoft.com/office/drawing/2014/main" id="{63B6849A-8AE9-884E-B04D-35EB8A328E78}"/>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2700" cy="469900"/>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25" descr="page20image12432288">
            <a:extLst>
              <a:ext uri="{FF2B5EF4-FFF2-40B4-BE49-F238E27FC236}">
                <a16:creationId xmlns:a16="http://schemas.microsoft.com/office/drawing/2014/main" id="{B8ECAEEF-C81A-E04E-9404-109C4D83036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282700" cy="85090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page20image28975856">
            <a:extLst>
              <a:ext uri="{FF2B5EF4-FFF2-40B4-BE49-F238E27FC236}">
                <a16:creationId xmlns:a16="http://schemas.microsoft.com/office/drawing/2014/main" id="{03214BB7-DCC7-EF4C-BC1C-ACA18DB4607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6096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27" descr="page20image22603904">
            <a:extLst>
              <a:ext uri="{FF2B5EF4-FFF2-40B4-BE49-F238E27FC236}">
                <a16:creationId xmlns:a16="http://schemas.microsoft.com/office/drawing/2014/main" id="{581007D7-ADBB-1749-9CF7-64143177C12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533400" cy="63500"/>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page20image28976272">
            <a:extLst>
              <a:ext uri="{FF2B5EF4-FFF2-40B4-BE49-F238E27FC236}">
                <a16:creationId xmlns:a16="http://schemas.microsoft.com/office/drawing/2014/main" id="{C02781E0-1F5A-FE49-B696-B8E7F9C32511}"/>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0"/>
            <a:ext cx="889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29" descr="page20image28976480">
            <a:extLst>
              <a:ext uri="{FF2B5EF4-FFF2-40B4-BE49-F238E27FC236}">
                <a16:creationId xmlns:a16="http://schemas.microsoft.com/office/drawing/2014/main" id="{1CB3BB6D-4DF2-C74C-9880-1C06B03E2AE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0"/>
            <a:ext cx="14605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page20image22602944">
            <a:extLst>
              <a:ext uri="{FF2B5EF4-FFF2-40B4-BE49-F238E27FC236}">
                <a16:creationId xmlns:a16="http://schemas.microsoft.com/office/drawing/2014/main" id="{053B0BF3-73CC-1746-A6A1-ACF1D5BE344A}"/>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0" y="0"/>
            <a:ext cx="1231900" cy="88900"/>
          </a:xfrm>
          <a:prstGeom prst="rect">
            <a:avLst/>
          </a:prstGeom>
          <a:noFill/>
          <a:extLst>
            <a:ext uri="{909E8E84-426E-40DD-AFC4-6F175D3DCCD1}">
              <a14:hiddenFill xmlns:a14="http://schemas.microsoft.com/office/drawing/2010/main">
                <a:solidFill>
                  <a:srgbClr val="FFFFFF"/>
                </a:solidFill>
              </a14:hiddenFill>
            </a:ext>
          </a:extLst>
        </p:spPr>
      </p:pic>
      <p:pic>
        <p:nvPicPr>
          <p:cNvPr id="3103" name="Picture 31" descr="page20image12425008">
            <a:extLst>
              <a:ext uri="{FF2B5EF4-FFF2-40B4-BE49-F238E27FC236}">
                <a16:creationId xmlns:a16="http://schemas.microsoft.com/office/drawing/2014/main" id="{CADCA407-AD1B-414F-8245-C6DECBBCC188}"/>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0"/>
            <a:ext cx="18923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page20image28976688">
            <a:extLst>
              <a:ext uri="{FF2B5EF4-FFF2-40B4-BE49-F238E27FC236}">
                <a16:creationId xmlns:a16="http://schemas.microsoft.com/office/drawing/2014/main" id="{6FC9E041-7C9E-E044-88FC-C619F2DA6873}"/>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0" y="0"/>
            <a:ext cx="22606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3105" name="Picture 33" descr="page20image22601024">
            <a:extLst>
              <a:ext uri="{FF2B5EF4-FFF2-40B4-BE49-F238E27FC236}">
                <a16:creationId xmlns:a16="http://schemas.microsoft.com/office/drawing/2014/main" id="{24E27E61-D0A3-A24C-B265-60DA80462B37}"/>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0" y="0"/>
            <a:ext cx="520700" cy="76200"/>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page20image22601984">
            <a:extLst>
              <a:ext uri="{FF2B5EF4-FFF2-40B4-BE49-F238E27FC236}">
                <a16:creationId xmlns:a16="http://schemas.microsoft.com/office/drawing/2014/main" id="{6ECE639F-9A83-7F4F-AC7F-37DB4281EAA6}"/>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0"/>
            <a:ext cx="546100" cy="88900"/>
          </a:xfrm>
          <a:prstGeom prst="rect">
            <a:avLst/>
          </a:prstGeom>
          <a:noFill/>
          <a:extLst>
            <a:ext uri="{909E8E84-426E-40DD-AFC4-6F175D3DCCD1}">
              <a14:hiddenFill xmlns:a14="http://schemas.microsoft.com/office/drawing/2010/main">
                <a:solidFill>
                  <a:srgbClr val="FFFFFF"/>
                </a:solidFill>
              </a14:hiddenFill>
            </a:ext>
          </a:extLst>
        </p:spPr>
      </p:pic>
      <p:pic>
        <p:nvPicPr>
          <p:cNvPr id="3107" name="Picture 35" descr="page20image28976896">
            <a:extLst>
              <a:ext uri="{FF2B5EF4-FFF2-40B4-BE49-F238E27FC236}">
                <a16:creationId xmlns:a16="http://schemas.microsoft.com/office/drawing/2014/main" id="{35ACC2CD-2D50-0B4B-A515-9DEC43F57DCD}"/>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0" y="0"/>
            <a:ext cx="5207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36" descr="page20image22601216">
            <a:extLst>
              <a:ext uri="{FF2B5EF4-FFF2-40B4-BE49-F238E27FC236}">
                <a16:creationId xmlns:a16="http://schemas.microsoft.com/office/drawing/2014/main" id="{C9986353-E0C9-8243-8682-6241561966A8}"/>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457200" cy="63500"/>
          </a:xfrm>
          <a:prstGeom prst="rect">
            <a:avLst/>
          </a:prstGeom>
          <a:noFill/>
          <a:extLst>
            <a:ext uri="{909E8E84-426E-40DD-AFC4-6F175D3DCCD1}">
              <a14:hiddenFill xmlns:a14="http://schemas.microsoft.com/office/drawing/2010/main">
                <a:solidFill>
                  <a:srgbClr val="FFFFFF"/>
                </a:solidFill>
              </a14:hiddenFill>
            </a:ext>
          </a:extLst>
        </p:spPr>
      </p:pic>
      <p:pic>
        <p:nvPicPr>
          <p:cNvPr id="3109" name="Picture 37" descr="page20image22602368">
            <a:extLst>
              <a:ext uri="{FF2B5EF4-FFF2-40B4-BE49-F238E27FC236}">
                <a16:creationId xmlns:a16="http://schemas.microsoft.com/office/drawing/2014/main" id="{97A76CCE-5267-E349-B721-3E561CE2221D}"/>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0" y="0"/>
            <a:ext cx="546100" cy="12700"/>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38" descr="page20image22600640">
            <a:extLst>
              <a:ext uri="{FF2B5EF4-FFF2-40B4-BE49-F238E27FC236}">
                <a16:creationId xmlns:a16="http://schemas.microsoft.com/office/drawing/2014/main" id="{FA40D3BB-2FFA-7940-A8A9-5292DBD9989C}"/>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0" y="0"/>
            <a:ext cx="850900" cy="12700"/>
          </a:xfrm>
          <a:prstGeom prst="rect">
            <a:avLst/>
          </a:prstGeom>
          <a:noFill/>
          <a:extLst>
            <a:ext uri="{909E8E84-426E-40DD-AFC4-6F175D3DCCD1}">
              <a14:hiddenFill xmlns:a14="http://schemas.microsoft.com/office/drawing/2010/main">
                <a:solidFill>
                  <a:srgbClr val="FFFFFF"/>
                </a:solidFill>
              </a14:hiddenFill>
            </a:ext>
          </a:extLst>
        </p:spPr>
      </p:pic>
      <p:pic>
        <p:nvPicPr>
          <p:cNvPr id="3111" name="Picture 39" descr="page20image22601408">
            <a:extLst>
              <a:ext uri="{FF2B5EF4-FFF2-40B4-BE49-F238E27FC236}">
                <a16:creationId xmlns:a16="http://schemas.microsoft.com/office/drawing/2014/main" id="{E192B0E0-BFFC-CD40-8053-B2734A871406}"/>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0" y="0"/>
            <a:ext cx="12700" cy="660400"/>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40" descr="page20image12425680">
            <a:extLst>
              <a:ext uri="{FF2B5EF4-FFF2-40B4-BE49-F238E27FC236}">
                <a16:creationId xmlns:a16="http://schemas.microsoft.com/office/drawing/2014/main" id="{A1AF9318-760C-634B-8072-5D60C51E1B4E}"/>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0" y="0"/>
            <a:ext cx="3937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3117" name="Picture 45" descr="page20image22599488">
            <a:extLst>
              <a:ext uri="{FF2B5EF4-FFF2-40B4-BE49-F238E27FC236}">
                <a16:creationId xmlns:a16="http://schemas.microsoft.com/office/drawing/2014/main" id="{A716B1ED-27A6-EB41-8083-7596B83E4338}"/>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0" y="0"/>
            <a:ext cx="774700" cy="88900"/>
          </a:xfrm>
          <a:prstGeom prst="rect">
            <a:avLst/>
          </a:prstGeom>
          <a:noFill/>
          <a:extLst>
            <a:ext uri="{909E8E84-426E-40DD-AFC4-6F175D3DCCD1}">
              <a14:hiddenFill xmlns:a14="http://schemas.microsoft.com/office/drawing/2010/main">
                <a:solidFill>
                  <a:srgbClr val="FFFFFF"/>
                </a:solidFill>
              </a14:hiddenFill>
            </a:ext>
          </a:extLst>
        </p:spPr>
      </p:pic>
      <p:pic>
        <p:nvPicPr>
          <p:cNvPr id="3118" name="Picture 46" descr="page20image22599680">
            <a:extLst>
              <a:ext uri="{FF2B5EF4-FFF2-40B4-BE49-F238E27FC236}">
                <a16:creationId xmlns:a16="http://schemas.microsoft.com/office/drawing/2014/main" id="{B7A63A1C-52BD-294C-90A2-ADF32C2372BE}"/>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0" y="0"/>
            <a:ext cx="12700" cy="444500"/>
          </a:xfrm>
          <a:prstGeom prst="rect">
            <a:avLst/>
          </a:prstGeom>
          <a:noFill/>
          <a:extLst>
            <a:ext uri="{909E8E84-426E-40DD-AFC4-6F175D3DCCD1}">
              <a14:hiddenFill xmlns:a14="http://schemas.microsoft.com/office/drawing/2010/main">
                <a:solidFill>
                  <a:srgbClr val="FFFFFF"/>
                </a:solidFill>
              </a14:hiddenFill>
            </a:ext>
          </a:extLst>
        </p:spPr>
      </p:pic>
      <p:pic>
        <p:nvPicPr>
          <p:cNvPr id="3122" name="Picture 50" descr="page20image22598144">
            <a:extLst>
              <a:ext uri="{FF2B5EF4-FFF2-40B4-BE49-F238E27FC236}">
                <a16:creationId xmlns:a16="http://schemas.microsoft.com/office/drawing/2014/main" id="{8F3816D0-6AB6-374A-856B-0D4A28A11388}"/>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0" y="0"/>
            <a:ext cx="647700" cy="76200"/>
          </a:xfrm>
          <a:prstGeom prst="rect">
            <a:avLst/>
          </a:prstGeom>
          <a:noFill/>
          <a:extLst>
            <a:ext uri="{909E8E84-426E-40DD-AFC4-6F175D3DCCD1}">
              <a14:hiddenFill xmlns:a14="http://schemas.microsoft.com/office/drawing/2010/main">
                <a:solidFill>
                  <a:srgbClr val="FFFFFF"/>
                </a:solidFill>
              </a14:hiddenFill>
            </a:ext>
          </a:extLst>
        </p:spPr>
      </p:pic>
      <p:pic>
        <p:nvPicPr>
          <p:cNvPr id="3123" name="Picture 51" descr="page20image22598528">
            <a:extLst>
              <a:ext uri="{FF2B5EF4-FFF2-40B4-BE49-F238E27FC236}">
                <a16:creationId xmlns:a16="http://schemas.microsoft.com/office/drawing/2014/main" id="{8B9ECCFC-D8D6-014B-B451-041E54F169B7}"/>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0" y="0"/>
            <a:ext cx="1003300" cy="12700"/>
          </a:xfrm>
          <a:prstGeom prst="rect">
            <a:avLst/>
          </a:prstGeom>
          <a:noFill/>
          <a:extLst>
            <a:ext uri="{909E8E84-426E-40DD-AFC4-6F175D3DCCD1}">
              <a14:hiddenFill xmlns:a14="http://schemas.microsoft.com/office/drawing/2010/main">
                <a:solidFill>
                  <a:srgbClr val="FFFFFF"/>
                </a:solidFill>
              </a14:hiddenFill>
            </a:ext>
          </a:extLst>
        </p:spPr>
      </p:pic>
      <p:pic>
        <p:nvPicPr>
          <p:cNvPr id="3124" name="Picture 52" descr="page20image22598912">
            <a:extLst>
              <a:ext uri="{FF2B5EF4-FFF2-40B4-BE49-F238E27FC236}">
                <a16:creationId xmlns:a16="http://schemas.microsoft.com/office/drawing/2014/main" id="{B5183827-D63B-7744-B113-3F39A18F62F9}"/>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8300" y="209550"/>
            <a:ext cx="1727200" cy="1206500"/>
          </a:xfrm>
          <a:prstGeom prst="rect">
            <a:avLst/>
          </a:prstGeom>
          <a:noFill/>
          <a:extLst>
            <a:ext uri="{909E8E84-426E-40DD-AFC4-6F175D3DCCD1}">
              <a14:hiddenFill xmlns:a14="http://schemas.microsoft.com/office/drawing/2010/main">
                <a:solidFill>
                  <a:srgbClr val="FFFFFF"/>
                </a:solidFill>
              </a14:hiddenFill>
            </a:ext>
          </a:extLst>
        </p:spPr>
      </p:pic>
      <p:pic>
        <p:nvPicPr>
          <p:cNvPr id="3126" name="Picture 54" descr="page20image22598336">
            <a:extLst>
              <a:ext uri="{FF2B5EF4-FFF2-40B4-BE49-F238E27FC236}">
                <a16:creationId xmlns:a16="http://schemas.microsoft.com/office/drawing/2014/main" id="{5F366B4C-B846-BE40-B926-832F389624F2}"/>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0" y="0"/>
            <a:ext cx="127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3128" name="Picture 56" descr="page20image28978352">
            <a:extLst>
              <a:ext uri="{FF2B5EF4-FFF2-40B4-BE49-F238E27FC236}">
                <a16:creationId xmlns:a16="http://schemas.microsoft.com/office/drawing/2014/main" id="{5EAAD28E-5B64-5146-95C0-60BACB7635C8}"/>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0" y="320760"/>
            <a:ext cx="13589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3130" name="Picture 58" descr="page20image22606976">
            <a:extLst>
              <a:ext uri="{FF2B5EF4-FFF2-40B4-BE49-F238E27FC236}">
                <a16:creationId xmlns:a16="http://schemas.microsoft.com/office/drawing/2014/main" id="{BFD3817D-A809-E94B-A64F-58AF1073B798}"/>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0" y="0"/>
            <a:ext cx="419100" cy="76200"/>
          </a:xfrm>
          <a:prstGeom prst="rect">
            <a:avLst/>
          </a:prstGeom>
          <a:noFill/>
          <a:extLst>
            <a:ext uri="{909E8E84-426E-40DD-AFC4-6F175D3DCCD1}">
              <a14:hiddenFill xmlns:a14="http://schemas.microsoft.com/office/drawing/2010/main">
                <a:solidFill>
                  <a:srgbClr val="FFFFFF"/>
                </a:solidFill>
              </a14:hiddenFill>
            </a:ext>
          </a:extLst>
        </p:spPr>
      </p:pic>
      <p:pic>
        <p:nvPicPr>
          <p:cNvPr id="3132" name="Picture 60" descr="page20image22595648">
            <a:extLst>
              <a:ext uri="{FF2B5EF4-FFF2-40B4-BE49-F238E27FC236}">
                <a16:creationId xmlns:a16="http://schemas.microsoft.com/office/drawing/2014/main" id="{0DD83849-6B7C-604C-BEDC-AF2C4398EE41}"/>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0" y="0"/>
            <a:ext cx="406400" cy="101600"/>
          </a:xfrm>
          <a:prstGeom prst="rect">
            <a:avLst/>
          </a:prstGeom>
          <a:noFill/>
          <a:extLst>
            <a:ext uri="{909E8E84-426E-40DD-AFC4-6F175D3DCCD1}">
              <a14:hiddenFill xmlns:a14="http://schemas.microsoft.com/office/drawing/2010/main">
                <a:solidFill>
                  <a:srgbClr val="FFFFFF"/>
                </a:solidFill>
              </a14:hiddenFill>
            </a:ext>
          </a:extLst>
        </p:spPr>
      </p:pic>
      <p:pic>
        <p:nvPicPr>
          <p:cNvPr id="3135" name="Picture 63" descr="page20image22601792">
            <a:extLst>
              <a:ext uri="{FF2B5EF4-FFF2-40B4-BE49-F238E27FC236}">
                <a16:creationId xmlns:a16="http://schemas.microsoft.com/office/drawing/2014/main" id="{D43C3F5D-6921-AC4A-AA44-A3EF57A5EFDB}"/>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0" y="0"/>
            <a:ext cx="419100" cy="63500"/>
          </a:xfrm>
          <a:prstGeom prst="rect">
            <a:avLst/>
          </a:prstGeom>
          <a:noFill/>
          <a:extLst>
            <a:ext uri="{909E8E84-426E-40DD-AFC4-6F175D3DCCD1}">
              <a14:hiddenFill xmlns:a14="http://schemas.microsoft.com/office/drawing/2010/main">
                <a:solidFill>
                  <a:srgbClr val="FFFFFF"/>
                </a:solidFill>
              </a14:hiddenFill>
            </a:ext>
          </a:extLst>
        </p:spPr>
      </p:pic>
      <p:pic>
        <p:nvPicPr>
          <p:cNvPr id="3136" name="Picture 64" descr="page20image22594112">
            <a:extLst>
              <a:ext uri="{FF2B5EF4-FFF2-40B4-BE49-F238E27FC236}">
                <a16:creationId xmlns:a16="http://schemas.microsoft.com/office/drawing/2014/main" id="{973C5ED1-3A0F-B54C-8898-71D133BC8799}"/>
              </a:ext>
            </a:extLst>
          </p:cNvPr>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0" y="0"/>
            <a:ext cx="469900" cy="76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80D9DFA-2A1F-6648-9A5C-DA5706C89061}"/>
              </a:ext>
            </a:extLst>
          </p:cNvPr>
          <p:cNvPicPr>
            <a:picLocks noChangeAspect="1"/>
          </p:cNvPicPr>
          <p:nvPr/>
        </p:nvPicPr>
        <p:blipFill>
          <a:blip r:embed="rId51"/>
          <a:stretch>
            <a:fillRect/>
          </a:stretch>
        </p:blipFill>
        <p:spPr>
          <a:xfrm>
            <a:off x="3256726" y="4090039"/>
            <a:ext cx="5282558" cy="19917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415A-7A96-1C4D-AF17-65C711B52392}"/>
              </a:ext>
            </a:extLst>
          </p:cNvPr>
          <p:cNvSpPr>
            <a:spLocks noGrp="1"/>
          </p:cNvSpPr>
          <p:nvPr>
            <p:ph type="ctrTitle"/>
          </p:nvPr>
        </p:nvSpPr>
        <p:spPr>
          <a:xfrm>
            <a:off x="0" y="-1057275"/>
            <a:ext cx="9144000" cy="2387600"/>
          </a:xfrm>
        </p:spPr>
        <p:txBody>
          <a:bodyPr/>
          <a:lstStyle/>
          <a:p>
            <a:r>
              <a:rPr lang="en-US" b="1" dirty="0">
                <a:latin typeface="Times New Roman"/>
                <a:ea typeface="Times New Roman"/>
                <a:cs typeface="Times New Roman"/>
                <a:sym typeface="Times New Roman"/>
              </a:rPr>
              <a:t>Methodology Used </a:t>
            </a:r>
            <a:r>
              <a:rPr lang="en-US" sz="3200" b="1" dirty="0">
                <a:latin typeface="Times New Roman"/>
                <a:ea typeface="Times New Roman"/>
                <a:cs typeface="Times New Roman"/>
                <a:sym typeface="Times New Roman"/>
              </a:rPr>
              <a:t>(Cont..)</a:t>
            </a:r>
            <a:endParaRPr lang="en-US" dirty="0"/>
          </a:p>
        </p:txBody>
      </p:sp>
      <p:sp>
        <p:nvSpPr>
          <p:cNvPr id="3" name="Subtitle 2">
            <a:extLst>
              <a:ext uri="{FF2B5EF4-FFF2-40B4-BE49-F238E27FC236}">
                <a16:creationId xmlns:a16="http://schemas.microsoft.com/office/drawing/2014/main" id="{0776410E-B813-DE4C-AC44-C57D2457ABC8}"/>
              </a:ext>
            </a:extLst>
          </p:cNvPr>
          <p:cNvSpPr>
            <a:spLocks noGrp="1"/>
          </p:cNvSpPr>
          <p:nvPr>
            <p:ph type="subTitle" idx="1"/>
          </p:nvPr>
        </p:nvSpPr>
        <p:spPr>
          <a:xfrm>
            <a:off x="482009" y="1813369"/>
            <a:ext cx="8970335" cy="1323236"/>
          </a:xfrm>
        </p:spPr>
        <p:txBody>
          <a:bodyPr/>
          <a:lstStyle/>
          <a:p>
            <a:pPr marL="114300" indent="0" algn="just" fontAlgn="base"/>
            <a:r>
              <a:rPr lang="en-US" dirty="0">
                <a:latin typeface="Calibri" panose="020F0502020204030204" pitchFamily="34" charset="0"/>
                <a:cs typeface="Calibri" panose="020F0502020204030204" pitchFamily="34" charset="0"/>
              </a:rPr>
              <a:t>c) Model Building: After the preprocessing part is completed, we have to build and train our model. Here, we will use a neural network with hidden layers. ​</a:t>
            </a:r>
          </a:p>
          <a:p>
            <a:pPr marL="114300" indent="0" algn="just" fontAlgn="base"/>
            <a:endParaRPr lang="en-US" dirty="0">
              <a:latin typeface="Calibri" panose="020F0502020204030204" pitchFamily="34" charset="0"/>
              <a:ea typeface="Times New Roman"/>
              <a:cs typeface="Calibri" panose="020F0502020204030204" pitchFamily="34" charset="0"/>
              <a:sym typeface="Times New Roman"/>
            </a:endParaRPr>
          </a:p>
          <a:p>
            <a:pPr algn="just"/>
            <a:endParaRPr lang="en-US" dirty="0"/>
          </a:p>
        </p:txBody>
      </p:sp>
      <p:sp>
        <p:nvSpPr>
          <p:cNvPr id="4" name="Slide Number Placeholder 3">
            <a:extLst>
              <a:ext uri="{FF2B5EF4-FFF2-40B4-BE49-F238E27FC236}">
                <a16:creationId xmlns:a16="http://schemas.microsoft.com/office/drawing/2014/main" id="{94BE9473-F5AF-6C4B-8A2F-5055291ED1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3074" name="Picture 2">
            <a:extLst>
              <a:ext uri="{FF2B5EF4-FFF2-40B4-BE49-F238E27FC236}">
                <a16:creationId xmlns:a16="http://schemas.microsoft.com/office/drawing/2014/main" id="{593F5957-B130-6241-BA3E-B7AD456C8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334" y="3241952"/>
            <a:ext cx="8250866" cy="23098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98E41C-5CC8-CE4B-AFCD-50DA0B53605C}"/>
              </a:ext>
            </a:extLst>
          </p:cNvPr>
          <p:cNvSpPr txBox="1"/>
          <p:nvPr/>
        </p:nvSpPr>
        <p:spPr>
          <a:xfrm>
            <a:off x="3413051" y="5551765"/>
            <a:ext cx="6379535" cy="307777"/>
          </a:xfrm>
          <a:prstGeom prst="rect">
            <a:avLst/>
          </a:prstGeom>
          <a:noFill/>
        </p:spPr>
        <p:txBody>
          <a:bodyPr wrap="square" rtlCol="0">
            <a:spAutoFit/>
          </a:bodyPr>
          <a:lstStyle/>
          <a:p>
            <a:r>
              <a:rPr lang="en-US" dirty="0"/>
              <a:t>Fig: Bot conversation after training of model</a:t>
            </a:r>
          </a:p>
        </p:txBody>
      </p:sp>
    </p:spTree>
    <p:extLst>
      <p:ext uri="{BB962C8B-B14F-4D97-AF65-F5344CB8AC3E}">
        <p14:creationId xmlns:p14="http://schemas.microsoft.com/office/powerpoint/2010/main" val="948122047"/>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C0027A00F83740BD30A2F8D9532B6D" ma:contentTypeVersion="7" ma:contentTypeDescription="Create a new document." ma:contentTypeScope="" ma:versionID="2b903a62d97ed5e9c182d2fb21c668df">
  <xsd:schema xmlns:xsd="http://www.w3.org/2001/XMLSchema" xmlns:xs="http://www.w3.org/2001/XMLSchema" xmlns:p="http://schemas.microsoft.com/office/2006/metadata/properties" xmlns:ns2="07b8bc37-d5fa-46a9-87fb-647f306b77b1" targetNamespace="http://schemas.microsoft.com/office/2006/metadata/properties" ma:root="true" ma:fieldsID="12a59edf6a38cc2974f09e7d4676af30" ns2:_="">
    <xsd:import namespace="07b8bc37-d5fa-46a9-87fb-647f306b77b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bc37-d5fa-46a9-87fb-647f306b77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922EC2-9A86-4094-9EAE-40CA71D056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b8bc37-d5fa-46a9-87fb-647f306b77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8EE7E7-2437-4DAD-A775-8D635271DDD5}">
  <ds:schemaRefs>
    <ds:schemaRef ds:uri="http://schemas.microsoft.com/sharepoint/v3/contenttype/forms"/>
  </ds:schemaRefs>
</ds:datastoreItem>
</file>

<file path=customXml/itemProps3.xml><?xml version="1.0" encoding="utf-8"?>
<ds:datastoreItem xmlns:ds="http://schemas.openxmlformats.org/officeDocument/2006/customXml" ds:itemID="{A31A9B2F-4895-4972-B0A7-2B541B44B30C}">
  <ds:schemaRef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07b8bc37-d5fa-46a9-87fb-647f306b77b1"/>
    <ds:schemaRef ds:uri="http://purl.org/dc/elements/1.1/"/>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149</TotalTime>
  <Words>2034</Words>
  <Application>Microsoft Macintosh PowerPoint</Application>
  <PresentationFormat>Widescreen</PresentationFormat>
  <Paragraphs>136</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1_Office Theme</vt:lpstr>
      <vt:lpstr>PowerPoint Presentation</vt:lpstr>
      <vt:lpstr>Outline</vt:lpstr>
      <vt:lpstr>Introduction to Project</vt:lpstr>
      <vt:lpstr>Introduction to Project</vt:lpstr>
      <vt:lpstr>Problem Formulation</vt:lpstr>
      <vt:lpstr>Objectives</vt:lpstr>
      <vt:lpstr>Methodology Used</vt:lpstr>
      <vt:lpstr>Methodology Used (Cont..)</vt:lpstr>
      <vt:lpstr>Methodology Used (Cont..)</vt:lpstr>
      <vt:lpstr>Result and Outputs</vt:lpstr>
      <vt:lpstr>PowerPoint Presentation</vt:lpstr>
      <vt:lpstr>Conclusion</vt:lpstr>
      <vt:lpstr>Future Scope</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PARV ARORA</cp:lastModifiedBy>
  <cp:revision>16</cp:revision>
  <dcterms:modified xsi:type="dcterms:W3CDTF">2021-11-16T17:58:00Z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0x01010051C0027A00F83740BD30A2F8D9532B6D</vt:lpwstr>
  </property>
</Properties>
</file>