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6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3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2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55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07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9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0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4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9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9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3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AD0FAA-0B82-451B-8E8E-DCC0062946EA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rtik2112/fraud-detection/dat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3A8-5961-17FB-4B3D-2D9E5E2B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1" y="136832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35FF3-940C-D322-9894-B4916BF24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1766"/>
            <a:ext cx="9144000" cy="2847923"/>
          </a:xfrm>
        </p:spPr>
        <p:txBody>
          <a:bodyPr>
            <a:normAutofit/>
          </a:bodyPr>
          <a:lstStyle/>
          <a:p>
            <a:r>
              <a:rPr lang="en-US" sz="2200" dirty="0"/>
              <a:t>Credit Card Fraud Transaction Detection Using Machine Learning</a:t>
            </a:r>
          </a:p>
          <a:p>
            <a:r>
              <a:rPr lang="en-US" sz="2200" dirty="0"/>
              <a:t>Comprehensive Analysis and Model Development</a:t>
            </a:r>
          </a:p>
          <a:p>
            <a:endParaRPr lang="en-US" sz="2200" dirty="0"/>
          </a:p>
          <a:p>
            <a:r>
              <a:rPr lang="en-US" sz="2200" dirty="0"/>
              <a:t>- Presented by Rahul Bhutekar, Data Scientist Enthusiast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375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428B-8544-1FD8-E26A-FC41FC94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-1193800"/>
            <a:ext cx="9144000" cy="2387600"/>
          </a:xfrm>
        </p:spPr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A0FBC-C04B-C925-BB6E-9BEA2A9FF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864" y="1193800"/>
            <a:ext cx="9144000" cy="54528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900" b="1" cap="none" dirty="0"/>
              <a:t>Challenges Faced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Upload &amp; Fetch Data From A Remote SQL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Computation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l"/>
            <a:r>
              <a:rPr lang="en-US" sz="1900" b="1" cap="none" dirty="0"/>
              <a:t>Solutions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Used </a:t>
            </a:r>
            <a:r>
              <a:rPr lang="en-US" cap="none" dirty="0" err="1"/>
              <a:t>Neon.Tech</a:t>
            </a:r>
            <a:r>
              <a:rPr lang="en-US" cap="none" dirty="0"/>
              <a:t> For Uploading And Fetching The Data From The </a:t>
            </a:r>
            <a:r>
              <a:rPr lang="en-US" cap="none" dirty="0" err="1"/>
              <a:t>Postgresql</a:t>
            </a:r>
            <a:r>
              <a:rPr lang="en-US" cap="none" dirty="0"/>
              <a:t>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To Decrease The Computation Time Installed Nvidia Rapids Library Which Enables Us To Use The GPU Instead Of CPU For Machine Learning Model.</a:t>
            </a:r>
          </a:p>
          <a:p>
            <a:pPr algn="l"/>
            <a:endParaRPr lang="en-US" b="1" cap="none" dirty="0"/>
          </a:p>
          <a:p>
            <a:pPr algn="l"/>
            <a:r>
              <a:rPr lang="en-US" sz="1900" b="1" cap="none" dirty="0"/>
              <a:t>Key Learnings And Takeaways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cap="none" dirty="0" err="1"/>
              <a:t>Neon.Tech</a:t>
            </a:r>
            <a:r>
              <a:rPr lang="en-US" cap="none" dirty="0"/>
              <a:t> Provides A Robust Platform For Managing </a:t>
            </a:r>
            <a:r>
              <a:rPr lang="en-US" cap="none" dirty="0" err="1"/>
              <a:t>Postgresql</a:t>
            </a:r>
            <a:r>
              <a:rPr lang="en-US" cap="none" dirty="0"/>
              <a:t> Databases, Offering Features That Streamline The Process Of Uploading And Fetching Data.</a:t>
            </a:r>
            <a:endParaRPr lang="en-US" b="1" cap="none" dirty="0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Large-scale Machine Learning Tasks, Such As Training Models On Millions Of Rows, Can Be Computationally Intensive And Time-consuming, Especially When Using Traditional </a:t>
            </a:r>
            <a:r>
              <a:rPr lang="en-US" cap="none" dirty="0" err="1"/>
              <a:t>Cpu</a:t>
            </a:r>
            <a:r>
              <a:rPr lang="en-US" cap="none" dirty="0"/>
              <a:t>-based Processing.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Integrating </a:t>
            </a:r>
            <a:r>
              <a:rPr lang="en-US" cap="none" dirty="0" err="1"/>
              <a:t>Gpu</a:t>
            </a:r>
            <a:r>
              <a:rPr lang="en-US" cap="none" dirty="0"/>
              <a:t>-based Processing Through Libraries Like Nvidia Rapids Can Lead To Significant Improvements In Performance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0226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6F9-E703-D77D-303E-9135ADC2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2" y="-1060399"/>
            <a:ext cx="9144000" cy="2387600"/>
          </a:xfrm>
        </p:spPr>
        <p:txBody>
          <a:bodyPr/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5B8EB-DE68-F7D7-B1D9-7346DE780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327200"/>
            <a:ext cx="9144000" cy="52899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Summary of Findings</a:t>
            </a:r>
            <a:endParaRPr lang="en-US" dirty="0"/>
          </a:p>
          <a:p>
            <a:pPr algn="l"/>
            <a:r>
              <a:rPr lang="en-US" dirty="0"/>
              <a:t>During the training of various models for this problem statement, we observed that:</a:t>
            </a:r>
          </a:p>
          <a:p>
            <a:pPr algn="l"/>
            <a:r>
              <a:rPr lang="en-US" dirty="0"/>
              <a:t>- Hyperparameter tuning does not always result in a model with higher accuracy.</a:t>
            </a:r>
          </a:p>
          <a:p>
            <a:pPr algn="l"/>
            <a:r>
              <a:rPr lang="en-US" dirty="0"/>
              <a:t>- Models trained using GPUs can significantly reduce training time. However, training the same models on a normal CPU can sometimes decrease their efficiency.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Benefits of the Model to the Client</a:t>
            </a:r>
            <a:endParaRPr lang="en-US" dirty="0"/>
          </a:p>
          <a:p>
            <a:pPr algn="l"/>
            <a:r>
              <a:rPr lang="en-US" dirty="0"/>
              <a:t>- The trained model will serve as an effective tool for detecting fraudulent credit card transactions in real-time, thereby preventing financial losses and enhancing security for both the credit card company and its customers.</a:t>
            </a:r>
          </a:p>
          <a:p>
            <a:pPr algn="l"/>
            <a:r>
              <a:rPr lang="en-US" dirty="0"/>
              <a:t>- By accurately identifying fraudulent transactions, the model can trigger alerts or take preventive actions to mitigate potential risks.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Future Improvements and Next Steps</a:t>
            </a:r>
            <a:endParaRPr lang="en-US" dirty="0"/>
          </a:p>
          <a:p>
            <a:pPr algn="l"/>
            <a:r>
              <a:rPr lang="en-US" dirty="0"/>
              <a:t>- This model will be continuously monitored and updated with new data to ensure its performance and adaptability to emerging fraud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3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0CE-CCD6-C092-0E15-B4CF4A7AD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684" y="-1012722"/>
            <a:ext cx="9144000" cy="23876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73E1-9E0B-674D-1A42-F7665123D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3" y="1374877"/>
            <a:ext cx="9144000" cy="5350387"/>
          </a:xfrm>
        </p:spPr>
        <p:txBody>
          <a:bodyPr>
            <a:normAutofit/>
          </a:bodyPr>
          <a:lstStyle/>
          <a:p>
            <a:pPr algn="l"/>
            <a:r>
              <a:rPr lang="en-US" sz="2000" b="1" cap="none" dirty="0"/>
              <a:t>Overview Of The Project:</a:t>
            </a:r>
            <a:endParaRPr lang="en-US" b="1" cap="none" dirty="0"/>
          </a:p>
          <a:p>
            <a:pPr algn="l"/>
            <a:r>
              <a:rPr lang="en-US" cap="none" dirty="0"/>
              <a:t>Develop A Machine Learning Model For Credit Card Transaction Fraud Detection Using Historical Transaction Data.</a:t>
            </a:r>
            <a:br>
              <a:rPr lang="en-US" cap="none" dirty="0"/>
            </a:br>
            <a:endParaRPr lang="en-US" cap="none" dirty="0"/>
          </a:p>
          <a:p>
            <a:pPr algn="l"/>
            <a:r>
              <a:rPr lang="en-US" sz="2000" b="1" cap="none" dirty="0"/>
              <a:t>Importance Of Detecting Credit Card Fraud: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Credit Card Fraud Leads To Significant Financial Losses For Both Consumers And Financial Institutions.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Fraudulent Transactions Can Severely Impact Consumer Trust In Financial Institutions. Quick Detection And Prevention Of Fraud Can Enhance Customer Satisfaction And Trust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l"/>
            <a:r>
              <a:rPr lang="en-US" sz="2000" b="1" cap="none" dirty="0"/>
              <a:t>Objective:</a:t>
            </a:r>
          </a:p>
          <a:p>
            <a:pPr algn="l"/>
            <a:r>
              <a:rPr lang="en-US" cap="none" dirty="0"/>
              <a:t>To Develop A Machine Learning Model That Can Accurately Detect Fraudulent Credit Card Transactions.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10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4D26-4C20-0AA1-D4FD-73A572D32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684" y="-963562"/>
            <a:ext cx="9144000" cy="2387600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43A5F-2847-F56C-9409-2301306A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684" y="1478117"/>
            <a:ext cx="9144000" cy="5178322"/>
          </a:xfrm>
        </p:spPr>
        <p:txBody>
          <a:bodyPr>
            <a:normAutofit/>
          </a:bodyPr>
          <a:lstStyle/>
          <a:p>
            <a:pPr algn="l"/>
            <a:r>
              <a:rPr lang="en-US" sz="2000" b="1" cap="none" dirty="0"/>
              <a:t>Sources Of Data:</a:t>
            </a:r>
          </a:p>
          <a:p>
            <a:pPr algn="l"/>
            <a:r>
              <a:rPr lang="en-US" cap="none" dirty="0"/>
              <a:t>The Data Is Been Collected From The Kaggle. Please </a:t>
            </a:r>
            <a:r>
              <a:rPr lang="en-US" cap="none" dirty="0">
                <a:hlinkClick r:id="rId2"/>
              </a:rPr>
              <a:t>Click Here</a:t>
            </a:r>
            <a:r>
              <a:rPr lang="en-US" cap="none" dirty="0"/>
              <a:t> For The Source Of The Data.</a:t>
            </a:r>
          </a:p>
          <a:p>
            <a:pPr algn="l"/>
            <a:endParaRPr lang="en-US" cap="none" dirty="0"/>
          </a:p>
          <a:p>
            <a:pPr algn="l"/>
            <a:r>
              <a:rPr lang="en-US" sz="2000" b="1" cap="none" dirty="0"/>
              <a:t>Types Of Data Collected:</a:t>
            </a:r>
          </a:p>
          <a:p>
            <a:pPr algn="l"/>
            <a:r>
              <a:rPr lang="en-US" cap="none" dirty="0"/>
              <a:t>The Data Is Available In Two Sets (</a:t>
            </a:r>
            <a:r>
              <a:rPr lang="en-US" cap="none" dirty="0" err="1"/>
              <a:t>Fraudtest</a:t>
            </a:r>
            <a:r>
              <a:rPr lang="en-US" cap="none" dirty="0"/>
              <a:t> And </a:t>
            </a:r>
            <a:r>
              <a:rPr lang="en-US" cap="none" dirty="0" err="1"/>
              <a:t>Fraudtrain</a:t>
            </a:r>
            <a:r>
              <a:rPr lang="en-US" cap="none" dirty="0"/>
              <a:t>) Of Csv File. </a:t>
            </a:r>
          </a:p>
          <a:p>
            <a:pPr algn="l"/>
            <a:endParaRPr lang="en-US" cap="none" dirty="0"/>
          </a:p>
          <a:p>
            <a:pPr algn="l"/>
            <a:r>
              <a:rPr lang="en-US" sz="2000" b="1" cap="none" dirty="0"/>
              <a:t>Volume And Timeframe Of Data: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Both The Files Consists Of 23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 err="1"/>
              <a:t>Fraudtest.Csv</a:t>
            </a:r>
            <a:r>
              <a:rPr lang="en-US" cap="none" dirty="0"/>
              <a:t> Is Of Size 150.35 MB, Having 555719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 err="1"/>
              <a:t>Fraudtrain.Csv</a:t>
            </a:r>
            <a:r>
              <a:rPr lang="en-US" cap="none" dirty="0"/>
              <a:t> Is Of Size 351.24 MB, Having 1296675 Rows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Key Features: </a:t>
            </a:r>
            <a:r>
              <a:rPr lang="en-IN" cap="none" dirty="0"/>
              <a:t>Merchant</a:t>
            </a:r>
            <a:r>
              <a:rPr lang="en-US" cap="none" dirty="0"/>
              <a:t>, </a:t>
            </a:r>
            <a:r>
              <a:rPr lang="en-IN" cap="none" dirty="0"/>
              <a:t>Category</a:t>
            </a:r>
            <a:r>
              <a:rPr lang="en-US" cap="none" dirty="0"/>
              <a:t>, Amt, City, State, Zip, </a:t>
            </a:r>
            <a:r>
              <a:rPr lang="en-US" cap="none" dirty="0" err="1"/>
              <a:t>Mechant_lat</a:t>
            </a:r>
            <a:r>
              <a:rPr lang="en-US" cap="none" dirty="0"/>
              <a:t>, </a:t>
            </a:r>
            <a:r>
              <a:rPr lang="en-US" cap="none" dirty="0" err="1"/>
              <a:t>Merchant_long</a:t>
            </a:r>
            <a:r>
              <a:rPr lang="en-US" cap="none" dirty="0"/>
              <a:t>, </a:t>
            </a:r>
            <a:r>
              <a:rPr lang="en-US" cap="none" dirty="0" err="1"/>
              <a:t>Is_fraud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808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12E-3097-0161-880A-4418D19F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-560438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Preprocessing and 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8B945-5013-1C62-DACE-28BCFF84F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945149"/>
            <a:ext cx="9144000" cy="4912851"/>
          </a:xfrm>
        </p:spPr>
        <p:txBody>
          <a:bodyPr>
            <a:normAutofit/>
          </a:bodyPr>
          <a:lstStyle/>
          <a:p>
            <a:pPr algn="l"/>
            <a:r>
              <a:rPr lang="en-US" sz="2000" b="1" cap="none" dirty="0"/>
              <a:t>The Data Consists Of Following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11 Integers/Float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12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0 Null Values</a:t>
            </a:r>
          </a:p>
          <a:p>
            <a:pPr algn="l"/>
            <a:endParaRPr lang="en-US" cap="none" dirty="0"/>
          </a:p>
          <a:p>
            <a:pPr algn="l"/>
            <a:r>
              <a:rPr lang="en-US" sz="2000" b="1" cap="none" dirty="0"/>
              <a:t>Out Of 23 Features We Will Be Using 8 Key Features - </a:t>
            </a:r>
            <a:r>
              <a:rPr lang="en-US" cap="none" dirty="0"/>
              <a:t>Merchant, Category, Amt, City, State, Zip, </a:t>
            </a:r>
            <a:r>
              <a:rPr lang="en-US" cap="none" dirty="0" err="1"/>
              <a:t>Merchant_lat</a:t>
            </a:r>
            <a:r>
              <a:rPr lang="en-US" cap="none" dirty="0"/>
              <a:t>, </a:t>
            </a:r>
            <a:r>
              <a:rPr lang="en-US" cap="none" dirty="0" err="1"/>
              <a:t>Merchant_long</a:t>
            </a:r>
            <a:r>
              <a:rPr lang="en-US" cap="none" dirty="0"/>
              <a:t>, </a:t>
            </a:r>
            <a:r>
              <a:rPr lang="en-US" cap="none" dirty="0" err="1"/>
              <a:t>Is_fraud</a:t>
            </a:r>
            <a:r>
              <a:rPr lang="en-US" cap="none" dirty="0"/>
              <a:t>.</a:t>
            </a:r>
            <a:br>
              <a:rPr lang="en-US" cap="none" dirty="0"/>
            </a:br>
            <a:endParaRPr lang="en-US" cap="none" dirty="0"/>
          </a:p>
          <a:p>
            <a:pPr algn="l"/>
            <a:r>
              <a:rPr lang="en-US" sz="2000" b="1" cap="none" dirty="0"/>
              <a:t>Encode Categorical Values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cap="none" dirty="0"/>
              <a:t>For Merchant Feature We Have Used </a:t>
            </a:r>
            <a:r>
              <a:rPr lang="en-IN" b="1" cap="none" dirty="0" err="1"/>
              <a:t>Target_encode</a:t>
            </a:r>
            <a:r>
              <a:rPr lang="en-IN" b="1" cap="none" dirty="0"/>
              <a:t> </a:t>
            </a:r>
            <a:r>
              <a:rPr lang="en-IN" cap="none" dirty="0"/>
              <a:t>Because Of High-cardinality.</a:t>
            </a:r>
            <a:endParaRPr lang="en-IN" b="1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cap="none" dirty="0"/>
              <a:t>For Category, City, State We Have Used Label Encoder</a:t>
            </a:r>
            <a:endParaRPr lang="en-US" cap="none" dirty="0"/>
          </a:p>
          <a:p>
            <a:pPr algn="l"/>
            <a:endParaRPr lang="en-US" cap="none" dirty="0"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06846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C25000-3050-A336-FAA1-BE20C14D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8" y="1301288"/>
            <a:ext cx="9144000" cy="3890143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The Training Dataset Is Imbalanced. We Have 1,289,169 Non-fraudulent Transactions And Only 7,506 Fraudulent Transactions.</a:t>
            </a:r>
          </a:p>
          <a:p>
            <a:pPr algn="l"/>
            <a:br>
              <a:rPr lang="en-US" cap="none" dirty="0"/>
            </a:br>
            <a:r>
              <a:rPr lang="en-US" cap="none" dirty="0"/>
              <a:t>To Address This, We Have Used A Combination Of Synthetic Minority Over-sampling Technique (Smote) And Edited Nearest Neighbors (Enn), Which Is Known As </a:t>
            </a:r>
            <a:r>
              <a:rPr lang="en-US" cap="none" dirty="0" err="1"/>
              <a:t>Smoteenn</a:t>
            </a:r>
            <a:r>
              <a:rPr lang="en-US" cap="none" dirty="0"/>
              <a:t>. </a:t>
            </a:r>
          </a:p>
          <a:p>
            <a:pPr algn="l"/>
            <a:endParaRPr lang="en-US" cap="none" dirty="0"/>
          </a:p>
          <a:p>
            <a:pPr algn="l"/>
            <a:r>
              <a:rPr lang="en-US" cap="none" dirty="0" err="1"/>
              <a:t>Smoteenn</a:t>
            </a:r>
            <a:r>
              <a:rPr lang="en-US" cap="none" dirty="0"/>
              <a:t> Helps Balance The Dataset By Generating Synthetic Samples For The Minority Class And Then Cleaning The Dataset By Removing Samples That Are Difficult To Classify.</a:t>
            </a:r>
          </a:p>
        </p:txBody>
      </p:sp>
    </p:spTree>
    <p:extLst>
      <p:ext uri="{BB962C8B-B14F-4D97-AF65-F5344CB8AC3E}">
        <p14:creationId xmlns:p14="http://schemas.microsoft.com/office/powerpoint/2010/main" val="286977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05E-A458-46DC-64A1-8FC8FB63F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A54C5D-4AA2-8688-044C-F9D62F18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126623"/>
            <a:ext cx="4955458" cy="35240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8FE56A-42B8-8375-D352-8FF757576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4841732"/>
            <a:ext cx="11798711" cy="1341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303C08-885D-69AB-10CB-DED9A2F37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45" y="1160054"/>
            <a:ext cx="6312310" cy="33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84274-E366-88B4-7B2C-4C883D11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3116827"/>
            <a:ext cx="5844209" cy="3500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CDE78-80C0-68A5-298F-EA7D7B30E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5" y="3116827"/>
            <a:ext cx="5519744" cy="3500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CC9C0-D703-1BAB-7B7F-3147A92F9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0" y="589444"/>
            <a:ext cx="11688419" cy="22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C7B5-0B9F-141A-D25B-EFB7F3AB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529" y="-1193800"/>
            <a:ext cx="9144000" cy="2387600"/>
          </a:xfrm>
        </p:spPr>
        <p:txBody>
          <a:bodyPr/>
          <a:lstStyle/>
          <a:p>
            <a:r>
              <a:rPr lang="en-IN" dirty="0"/>
              <a:t>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E683-01E2-C02A-7E7C-DE0373FF0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174" y="1193800"/>
            <a:ext cx="9144000" cy="55216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cap="none" dirty="0"/>
              <a:t>List Of Different Models Tried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Logistic Regression </a:t>
            </a:r>
            <a:r>
              <a:rPr lang="en-US" cap="none" dirty="0"/>
              <a:t>- A Linear Model Used For Binary Classification That Estimates The Probability Of A Binary Outcome Based On One Or More Predictor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Decision Tree </a:t>
            </a:r>
            <a:r>
              <a:rPr lang="en-US" cap="none" dirty="0"/>
              <a:t>- A Predictive Model That Uses A Tree-like Structure Of Decisions And Their Possible Consequences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Random Forest </a:t>
            </a:r>
            <a:r>
              <a:rPr lang="en-US" cap="none" dirty="0"/>
              <a:t>- An Ensemble Learning Method That Uses Multiple Decision Trees To Improve Predictive Performance And Control Overfitting.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Gradient Boosting Machine </a:t>
            </a:r>
            <a:r>
              <a:rPr lang="en-US" cap="none" dirty="0"/>
              <a:t>- An Ensemble Technique That Builds Models Sequentially, Each One Correcting Errors Of The Previous One, To Improve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 err="1"/>
              <a:t>Xgboost</a:t>
            </a:r>
            <a:r>
              <a:rPr lang="en-US" b="1" cap="none" dirty="0"/>
              <a:t> </a:t>
            </a:r>
            <a:r>
              <a:rPr lang="en-US" cap="none" dirty="0"/>
              <a:t>- An Optimized Gradient Boosting Library Designed For Speed And Performance, Widely Used For Structured Or Tabular Data.</a:t>
            </a:r>
            <a:br>
              <a:rPr lang="en-US" cap="none" dirty="0"/>
            </a:br>
            <a:endParaRPr lang="en-US" cap="none" dirty="0"/>
          </a:p>
          <a:p>
            <a:pPr algn="l"/>
            <a:r>
              <a:rPr lang="en-US" sz="2000" b="1" cap="none" dirty="0"/>
              <a:t>Approach:</a:t>
            </a:r>
            <a:endParaRPr lang="en-US" sz="2000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Data Preprocessing And Normalization Using </a:t>
            </a:r>
            <a:r>
              <a:rPr lang="en-US" cap="none" dirty="0" err="1"/>
              <a:t>Minmaxscaler</a:t>
            </a:r>
            <a:endParaRPr lang="en-US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Hyperparameter Tuning Using </a:t>
            </a:r>
            <a:r>
              <a:rPr lang="en-US" cap="none" dirty="0" err="1"/>
              <a:t>Gridsearchcv</a:t>
            </a:r>
            <a:endParaRPr lang="en-US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Evaluation Of Model Performance On Test Data</a:t>
            </a:r>
          </a:p>
        </p:txBody>
      </p:sp>
    </p:spTree>
    <p:extLst>
      <p:ext uri="{BB962C8B-B14F-4D97-AF65-F5344CB8AC3E}">
        <p14:creationId xmlns:p14="http://schemas.microsoft.com/office/powerpoint/2010/main" val="40285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6EA-BFC3-0209-761A-1E9EAF56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74213"/>
            <a:ext cx="12192000" cy="2387600"/>
          </a:xfrm>
        </p:spPr>
        <p:txBody>
          <a:bodyPr/>
          <a:lstStyle/>
          <a:p>
            <a:r>
              <a:rPr lang="en-IN" dirty="0"/>
              <a:t>Model Performance and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AFFFC-3727-C9C3-2D52-08B7DDC22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1" y="1494504"/>
            <a:ext cx="9144000" cy="52897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cap="none" dirty="0"/>
              <a:t>Performance Metrics:</a:t>
            </a:r>
            <a:r>
              <a:rPr lang="en-US" sz="1800" cap="none" dirty="0"/>
              <a:t> Accuracy Score, Classification Report, And Confusion Matrix.</a:t>
            </a:r>
          </a:p>
          <a:p>
            <a:pPr algn="l"/>
            <a:r>
              <a:rPr lang="en-US" sz="2000" b="1" cap="none" dirty="0"/>
              <a:t>Comparison Of Models:</a:t>
            </a:r>
          </a:p>
          <a:p>
            <a:pPr algn="l"/>
            <a:r>
              <a:rPr lang="en-US" sz="1800" cap="none" dirty="0"/>
              <a:t>We Have Tried Multiple ML Models, As Listed In The Previous Slide. Out Of Those, The Following Two Models Have Performed The Best: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/>
              <a:t>Random Forest With Default Parameters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err="1"/>
              <a:t>XGboost</a:t>
            </a:r>
            <a:r>
              <a:rPr lang="en-US" sz="1800" cap="none" dirty="0"/>
              <a:t> With Hyperparameter Tuning (Using GPU)</a:t>
            </a:r>
          </a:p>
          <a:p>
            <a:pPr algn="l"/>
            <a:r>
              <a:rPr lang="en-US" sz="2000" b="1" cap="none" dirty="0"/>
              <a:t>Final Chosen Model And Reasons For Selection:</a:t>
            </a:r>
            <a:br>
              <a:rPr lang="en-US" sz="1800" cap="none" dirty="0"/>
            </a:br>
            <a:r>
              <a:rPr lang="en-US" sz="1800" cap="none" dirty="0"/>
              <a:t>Upon Evaluating The Attached Performance Reports, We Observed: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cap="none" dirty="0"/>
              <a:t>An Accuracy Score Of 99.55%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cap="none" dirty="0"/>
              <a:t>The Least Number Of Missed Fraudulent Transactions (</a:t>
            </a:r>
            <a:r>
              <a:rPr lang="en-US" sz="1800" cap="none" dirty="0" err="1"/>
              <a:t>Fns</a:t>
            </a:r>
            <a:r>
              <a:rPr lang="en-US" sz="1800" cap="none" dirty="0"/>
              <a:t>), Which Is Crucial For Minimizing Financial Losses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cap="none" dirty="0"/>
              <a:t>A Lower Number Of Legitimate Transactions Flagged As Fraud (Fps), Enhancing Customer Experience And Reducing Operational Costs.</a:t>
            </a:r>
          </a:p>
          <a:p>
            <a:pPr algn="l"/>
            <a:r>
              <a:rPr lang="en-US" sz="1800" cap="none" dirty="0"/>
              <a:t>Based On These Evaluations, We Can Conclude That The Random Forest Model With Default Parameters Is The Most Accurate And Suitable Model For This </a:t>
            </a:r>
            <a:r>
              <a:rPr lang="en-US" sz="1800" cap="none" dirty="0" err="1"/>
              <a:t>Ml</a:t>
            </a:r>
            <a:r>
              <a:rPr lang="en-US" sz="1800" cap="none" dirty="0"/>
              <a:t> Classification Problem.</a:t>
            </a:r>
            <a:endParaRPr lang="en-IN" sz="1800" cap="none" dirty="0"/>
          </a:p>
        </p:txBody>
      </p:sp>
    </p:spTree>
    <p:extLst>
      <p:ext uri="{BB962C8B-B14F-4D97-AF65-F5344CB8AC3E}">
        <p14:creationId xmlns:p14="http://schemas.microsoft.com/office/powerpoint/2010/main" val="34512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270</TotalTime>
  <Words>957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Celestial</vt:lpstr>
      <vt:lpstr>Capstone Project</vt:lpstr>
      <vt:lpstr>Introduction</vt:lpstr>
      <vt:lpstr>Data Collection</vt:lpstr>
      <vt:lpstr>Preprocessing and Exploratory Data Analysis (EDA)</vt:lpstr>
      <vt:lpstr>PowerPoint Presentation</vt:lpstr>
      <vt:lpstr>Data Visualization</vt:lpstr>
      <vt:lpstr>PowerPoint Presentation</vt:lpstr>
      <vt:lpstr>Machine Learning Models</vt:lpstr>
      <vt:lpstr>Model Performance and Evaluation</vt:lpstr>
      <vt:lpstr>Challenges and Solutions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rahul bhutekar</dc:creator>
  <cp:lastModifiedBy>rahul bhutekar</cp:lastModifiedBy>
  <cp:revision>7</cp:revision>
  <dcterms:created xsi:type="dcterms:W3CDTF">2024-06-23T15:59:54Z</dcterms:created>
  <dcterms:modified xsi:type="dcterms:W3CDTF">2024-07-02T16:58:17Z</dcterms:modified>
</cp:coreProperties>
</file>