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1" r:id="rId1"/>
  </p:sldMasterIdLst>
  <p:notesMasterIdLst>
    <p:notesMasterId r:id="rId11"/>
  </p:notesMasterIdLst>
  <p:sldIdLst>
    <p:sldId id="256" r:id="rId2"/>
    <p:sldId id="257" r:id="rId3"/>
    <p:sldId id="258" r:id="rId4"/>
    <p:sldId id="259" r:id="rId5"/>
    <p:sldId id="261" r:id="rId6"/>
    <p:sldId id="266"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20" autoAdjust="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EB05E-5D40-488F-98E1-F55164CDC793}" type="datetimeFigureOut">
              <a:rPr lang="en-IN" smtClean="0"/>
              <a:t>20-07-2024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9471FB-A657-4666-8715-AB4789EF6C7C}" type="slidenum">
              <a:rPr lang="en-IN" smtClean="0"/>
              <a:t>‹#›</a:t>
            </a:fld>
            <a:endParaRPr lang="en-IN"/>
          </a:p>
        </p:txBody>
      </p:sp>
    </p:spTree>
    <p:extLst>
      <p:ext uri="{BB962C8B-B14F-4D97-AF65-F5344CB8AC3E}">
        <p14:creationId xmlns:p14="http://schemas.microsoft.com/office/powerpoint/2010/main" val="3592686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Early Identification of At-Risk Students:</a:t>
            </a:r>
          </a:p>
          <a:p>
            <a:r>
              <a:rPr lang="en-US" dirty="0"/>
              <a:t>The model can help identify students who are likely to struggle academically. This allows for early interventions, such as additional tutoring, counseling, or parental involvement, to help improve their performance.</a:t>
            </a:r>
          </a:p>
          <a:p>
            <a:endParaRPr lang="en-US" dirty="0"/>
          </a:p>
          <a:p>
            <a:r>
              <a:rPr lang="en-US" dirty="0"/>
              <a:t>Personalized Education Plans:</a:t>
            </a:r>
          </a:p>
          <a:p>
            <a:r>
              <a:rPr lang="en-US" dirty="0"/>
              <a:t>By understanding the factors that most influence student performance, educators can create personalized education plans that cater to individual student needs, optimizing their learning experience and outcomes.</a:t>
            </a:r>
          </a:p>
          <a:p>
            <a:endParaRPr lang="en-US" dirty="0"/>
          </a:p>
          <a:p>
            <a:r>
              <a:rPr lang="en-US" dirty="0"/>
              <a:t>Resource Allocation:</a:t>
            </a:r>
          </a:p>
          <a:p>
            <a:r>
              <a:rPr lang="en-US" dirty="0"/>
              <a:t>Schools can use the model's insights to allocate resources more effectively. For example, they can prioritize extra support for students who are predicted to perform poorly, ensuring that help is directed where it is most needed.</a:t>
            </a:r>
          </a:p>
          <a:p>
            <a:endParaRPr lang="en-US" dirty="0"/>
          </a:p>
          <a:p>
            <a:r>
              <a:rPr lang="en-US" dirty="0"/>
              <a:t>Policy and Decision Making:</a:t>
            </a:r>
          </a:p>
          <a:p>
            <a:r>
              <a:rPr lang="en-US" dirty="0"/>
              <a:t>The model can provide data-driven insights that inform school policies and decisions. For instance, understanding the impact of extracurricular activities or internet access on student performance can guide policy adjustments.</a:t>
            </a:r>
          </a:p>
          <a:p>
            <a:endParaRPr lang="en-US" dirty="0"/>
          </a:p>
          <a:p>
            <a:r>
              <a:rPr lang="en-US" dirty="0"/>
              <a:t>Parental Engagement:</a:t>
            </a:r>
          </a:p>
          <a:p>
            <a:r>
              <a:rPr lang="en-US" dirty="0"/>
              <a:t>The model's predictions can be shared with parents to keep them informed about their child's potential academic trajectory. This can encourage greater parental involvement and support at home.</a:t>
            </a:r>
          </a:p>
          <a:p>
            <a:endParaRPr lang="en-US" dirty="0"/>
          </a:p>
          <a:p>
            <a:r>
              <a:rPr lang="en-US" dirty="0"/>
              <a:t>Continuous Improvement:</a:t>
            </a:r>
          </a:p>
          <a:p>
            <a:r>
              <a:rPr lang="en-US" dirty="0"/>
              <a:t>Schools can continuously improve their teaching methods and programs by analyzing which factors most significantly affect student performance and adjusting their strategies accordingly.</a:t>
            </a:r>
            <a:endParaRPr lang="en-IN" dirty="0"/>
          </a:p>
        </p:txBody>
      </p:sp>
      <p:sp>
        <p:nvSpPr>
          <p:cNvPr id="4" name="Slide Number Placeholder 3"/>
          <p:cNvSpPr>
            <a:spLocks noGrp="1"/>
          </p:cNvSpPr>
          <p:nvPr>
            <p:ph type="sldNum" sz="quarter" idx="5"/>
          </p:nvPr>
        </p:nvSpPr>
        <p:spPr/>
        <p:txBody>
          <a:bodyPr/>
          <a:lstStyle/>
          <a:p>
            <a:fld id="{0E9471FB-A657-4666-8715-AB4789EF6C7C}" type="slidenum">
              <a:rPr lang="en-IN" smtClean="0"/>
              <a:t>9</a:t>
            </a:fld>
            <a:endParaRPr lang="en-IN"/>
          </a:p>
        </p:txBody>
      </p:sp>
    </p:spTree>
    <p:extLst>
      <p:ext uri="{BB962C8B-B14F-4D97-AF65-F5344CB8AC3E}">
        <p14:creationId xmlns:p14="http://schemas.microsoft.com/office/powerpoint/2010/main" val="22074397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234559126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D0FAA-0B82-451B-8E8E-DCC0062946EA}"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328983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14815626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1399534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1242620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19112556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1030507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EAEA-58BA-42EE-A18A-10DD3511604F}"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4652914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2389403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307870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AD0FAA-0B82-451B-8E8E-DCC0062946EA}" type="datetimeFigureOut">
              <a:rPr lang="en-IN" smtClean="0"/>
              <a:t>20-07-2024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2019740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AD0FAA-0B82-451B-8E8E-DCC0062946EA}"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109464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AD0FAA-0B82-451B-8E8E-DCC0062946EA}" type="datetimeFigureOut">
              <a:rPr lang="en-IN" smtClean="0"/>
              <a:t>20-07-2024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2052891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AD0FAA-0B82-451B-8E8E-DCC0062946EA}" type="datetimeFigureOut">
              <a:rPr lang="en-IN" smtClean="0"/>
              <a:t>20-07-2024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2473992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4AD0FAA-0B82-451B-8E8E-DCC0062946EA}" type="datetimeFigureOut">
              <a:rPr lang="en-IN" smtClean="0"/>
              <a:t>20-07-2024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3400235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D0FAA-0B82-451B-8E8E-DCC0062946EA}"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274424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AD0FAA-0B82-451B-8E8E-DCC0062946EA}" type="datetimeFigureOut">
              <a:rPr lang="en-IN" smtClean="0"/>
              <a:t>20-07-2024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CFBEAEA-58BA-42EE-A18A-10DD3511604F}" type="slidenum">
              <a:rPr lang="en-IN" smtClean="0"/>
              <a:t>‹#›</a:t>
            </a:fld>
            <a:endParaRPr lang="en-IN"/>
          </a:p>
        </p:txBody>
      </p:sp>
    </p:spTree>
    <p:extLst>
      <p:ext uri="{BB962C8B-B14F-4D97-AF65-F5344CB8AC3E}">
        <p14:creationId xmlns:p14="http://schemas.microsoft.com/office/powerpoint/2010/main" val="1829150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4AD0FAA-0B82-451B-8E8E-DCC0062946EA}" type="datetimeFigureOut">
              <a:rPr lang="en-IN" smtClean="0"/>
              <a:t>20-07-2024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CFBEAEA-58BA-42EE-A18A-10DD3511604F}" type="slidenum">
              <a:rPr lang="en-IN" smtClean="0"/>
              <a:t>‹#›</a:t>
            </a:fld>
            <a:endParaRPr lang="en-IN"/>
          </a:p>
        </p:txBody>
      </p:sp>
    </p:spTree>
    <p:extLst>
      <p:ext uri="{BB962C8B-B14F-4D97-AF65-F5344CB8AC3E}">
        <p14:creationId xmlns:p14="http://schemas.microsoft.com/office/powerpoint/2010/main" val="1667214396"/>
      </p:ext>
    </p:extLst>
  </p:cSld>
  <p:clrMap bg1="dk1" tx1="lt1" bg2="dk2" tx2="lt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 id="2147484024" r:id="rId13"/>
    <p:sldLayoutId id="2147484025" r:id="rId14"/>
    <p:sldLayoutId id="2147484026" r:id="rId15"/>
    <p:sldLayoutId id="2147484027" r:id="rId16"/>
    <p:sldLayoutId id="2147484028"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320/student+performanc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43A8-5961-17FB-4B3D-2D9E5E2BD3C1}"/>
              </a:ext>
            </a:extLst>
          </p:cNvPr>
          <p:cNvSpPr>
            <a:spLocks noGrp="1"/>
          </p:cNvSpPr>
          <p:nvPr>
            <p:ph type="ctrTitle"/>
          </p:nvPr>
        </p:nvSpPr>
        <p:spPr>
          <a:xfrm>
            <a:off x="1179871" y="136832"/>
            <a:ext cx="9144000" cy="2387600"/>
          </a:xfrm>
        </p:spPr>
        <p:txBody>
          <a:bodyPr>
            <a:normAutofit/>
          </a:bodyPr>
          <a:lstStyle/>
          <a:p>
            <a:r>
              <a:rPr lang="en-IN" u="sng" dirty="0"/>
              <a:t>Capstone Project</a:t>
            </a:r>
          </a:p>
        </p:txBody>
      </p:sp>
      <p:sp>
        <p:nvSpPr>
          <p:cNvPr id="3" name="Subtitle 2">
            <a:extLst>
              <a:ext uri="{FF2B5EF4-FFF2-40B4-BE49-F238E27FC236}">
                <a16:creationId xmlns:a16="http://schemas.microsoft.com/office/drawing/2014/main" id="{BDC35FF3-940C-D322-9894-B4916BF24757}"/>
              </a:ext>
            </a:extLst>
          </p:cNvPr>
          <p:cNvSpPr>
            <a:spLocks noGrp="1"/>
          </p:cNvSpPr>
          <p:nvPr>
            <p:ph type="subTitle" idx="1"/>
          </p:nvPr>
        </p:nvSpPr>
        <p:spPr>
          <a:xfrm>
            <a:off x="1524000" y="3031766"/>
            <a:ext cx="9694606" cy="2847923"/>
          </a:xfrm>
        </p:spPr>
        <p:txBody>
          <a:bodyPr>
            <a:normAutofit/>
          </a:bodyPr>
          <a:lstStyle/>
          <a:p>
            <a:r>
              <a:rPr lang="en-US" sz="2400" dirty="0"/>
              <a:t>Student Performance Using Machine Learning</a:t>
            </a:r>
          </a:p>
          <a:p>
            <a:r>
              <a:rPr lang="en-US" sz="2200" cap="none" dirty="0"/>
              <a:t>Comprehensive Analysis And Model Development</a:t>
            </a:r>
          </a:p>
          <a:p>
            <a:endParaRPr lang="en-US" sz="2200" dirty="0"/>
          </a:p>
          <a:p>
            <a:r>
              <a:rPr lang="en-US" sz="2200" dirty="0"/>
              <a:t>- </a:t>
            </a:r>
            <a:r>
              <a:rPr lang="en-US" sz="2200" cap="none" dirty="0"/>
              <a:t>Presented by Rahul Bhutekar, Data Science Enthusiast</a:t>
            </a:r>
            <a:endParaRPr lang="en-IN" sz="2200" dirty="0"/>
          </a:p>
        </p:txBody>
      </p:sp>
    </p:spTree>
    <p:extLst>
      <p:ext uri="{BB962C8B-B14F-4D97-AF65-F5344CB8AC3E}">
        <p14:creationId xmlns:p14="http://schemas.microsoft.com/office/powerpoint/2010/main" val="243753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5C0CE-CCD6-C092-0E15-B4CF4A7AD5E2}"/>
              </a:ext>
            </a:extLst>
          </p:cNvPr>
          <p:cNvSpPr>
            <a:spLocks noGrp="1"/>
          </p:cNvSpPr>
          <p:nvPr>
            <p:ph type="ctrTitle"/>
          </p:nvPr>
        </p:nvSpPr>
        <p:spPr>
          <a:xfrm>
            <a:off x="1386348" y="-1337187"/>
            <a:ext cx="9144000" cy="2387600"/>
          </a:xfrm>
        </p:spPr>
        <p:txBody>
          <a:bodyPr/>
          <a:lstStyle/>
          <a:p>
            <a:r>
              <a:rPr lang="en-IN" u="sng" dirty="0"/>
              <a:t>Introduction</a:t>
            </a:r>
          </a:p>
        </p:txBody>
      </p:sp>
      <p:sp>
        <p:nvSpPr>
          <p:cNvPr id="3" name="Subtitle 2">
            <a:extLst>
              <a:ext uri="{FF2B5EF4-FFF2-40B4-BE49-F238E27FC236}">
                <a16:creationId xmlns:a16="http://schemas.microsoft.com/office/drawing/2014/main" id="{784E73E1-9E0B-674D-1A42-F7665123D76A}"/>
              </a:ext>
            </a:extLst>
          </p:cNvPr>
          <p:cNvSpPr>
            <a:spLocks noGrp="1"/>
          </p:cNvSpPr>
          <p:nvPr>
            <p:ph type="subTitle" idx="1"/>
          </p:nvPr>
        </p:nvSpPr>
        <p:spPr>
          <a:xfrm>
            <a:off x="294969" y="942258"/>
            <a:ext cx="11641392" cy="5832168"/>
          </a:xfrm>
        </p:spPr>
        <p:txBody>
          <a:bodyPr>
            <a:normAutofit lnSpcReduction="10000"/>
          </a:bodyPr>
          <a:lstStyle/>
          <a:p>
            <a:pPr algn="l"/>
            <a:r>
              <a:rPr lang="en-US" sz="2200" b="1" cap="none" dirty="0"/>
              <a:t>Overview of the project:</a:t>
            </a:r>
            <a:br>
              <a:rPr lang="en-US" sz="2000" cap="none" dirty="0"/>
            </a:br>
            <a:r>
              <a:rPr lang="en-US" cap="none" dirty="0"/>
              <a:t>Develop predictive models to forecast students' final grades based on given features.</a:t>
            </a:r>
            <a:br>
              <a:rPr lang="en-US" cap="none" dirty="0"/>
            </a:br>
            <a:br>
              <a:rPr lang="en-US" cap="none" dirty="0"/>
            </a:br>
            <a:r>
              <a:rPr lang="en-US" sz="2200" b="1" cap="none" dirty="0"/>
              <a:t>Importance of the Student Performance Machine Learning Model:</a:t>
            </a:r>
            <a:endParaRPr lang="en-US" sz="2200" cap="none" dirty="0"/>
          </a:p>
          <a:p>
            <a:pPr marL="457200" indent="-457200" algn="l">
              <a:buFont typeface="+mj-lt"/>
              <a:buAutoNum type="arabicPeriod"/>
            </a:pPr>
            <a:r>
              <a:rPr lang="en-US" b="1" cap="none" dirty="0"/>
              <a:t>Personalized education: </a:t>
            </a:r>
            <a:r>
              <a:rPr lang="en-US" cap="none" dirty="0"/>
              <a:t>By understanding the factors that influence student performance, educators can tailor teaching methods and interventions to meet individual student needs, leading to more effective education strategies.</a:t>
            </a:r>
          </a:p>
          <a:p>
            <a:pPr marL="457200" indent="-457200" algn="l">
              <a:buFont typeface="+mj-lt"/>
              <a:buAutoNum type="arabicPeriod"/>
            </a:pPr>
            <a:r>
              <a:rPr lang="en-US" b="1" cap="none" dirty="0"/>
              <a:t>Early intervention</a:t>
            </a:r>
            <a:r>
              <a:rPr lang="en-US" cap="none" dirty="0"/>
              <a:t>: Identifying students at risk of poor performance allows for timely interventions, such as tutoring or counseling, to help them improve and succeed academically.</a:t>
            </a:r>
          </a:p>
          <a:p>
            <a:pPr marL="457200" indent="-457200" algn="l">
              <a:buFont typeface="+mj-lt"/>
              <a:buAutoNum type="arabicPeriod"/>
            </a:pPr>
            <a:r>
              <a:rPr lang="en-US" b="1" cap="none" dirty="0"/>
              <a:t>Resource allocation</a:t>
            </a:r>
            <a:r>
              <a:rPr lang="en-US" cap="none" dirty="0"/>
              <a:t>: Schools and policymakers can allocate resources more efficiently by focusing on areas that significantly impact student performance, such as additional support for students with specific needs.</a:t>
            </a:r>
          </a:p>
          <a:p>
            <a:pPr marL="457200" indent="-457200" algn="l">
              <a:buFont typeface="+mj-lt"/>
              <a:buAutoNum type="arabicPeriod"/>
            </a:pPr>
            <a:r>
              <a:rPr lang="en-US" b="1" cap="none" dirty="0"/>
              <a:t>Policy making</a:t>
            </a:r>
            <a:r>
              <a:rPr lang="en-US" cap="none" dirty="0"/>
              <a:t>: Insights gained from the model can inform educational policies and programs designed to enhance overall student performance and reduce dropout rates.</a:t>
            </a:r>
          </a:p>
          <a:p>
            <a:pPr marL="457200" indent="-457200" algn="l">
              <a:buFont typeface="+mj-lt"/>
              <a:buAutoNum type="arabicPeriod"/>
            </a:pPr>
            <a:r>
              <a:rPr lang="en-US" b="1" cap="none" dirty="0"/>
              <a:t>Parental involvement</a:t>
            </a:r>
            <a:r>
              <a:rPr lang="en-US" cap="none" dirty="0"/>
              <a:t>: Understanding the influence of parental background and involvement can encourage more effective parental engagement in their children's education.</a:t>
            </a:r>
            <a:br>
              <a:rPr lang="en-US" sz="2000" cap="none" dirty="0"/>
            </a:br>
            <a:endParaRPr lang="en-US" cap="none" dirty="0"/>
          </a:p>
          <a:p>
            <a:pPr algn="l"/>
            <a:r>
              <a:rPr lang="en-US" sz="2200" b="1" cap="none" dirty="0"/>
              <a:t>Objective</a:t>
            </a:r>
            <a:r>
              <a:rPr lang="en-US" sz="2000" b="1" cap="none" dirty="0"/>
              <a:t>:</a:t>
            </a:r>
            <a:br>
              <a:rPr lang="en-US" sz="2000" cap="none" dirty="0"/>
            </a:br>
            <a:r>
              <a:rPr lang="en-US" cap="none" dirty="0"/>
              <a:t>To develop a machine learning regression model that accurately predicts student's final grades (G3) based on various features related to their personal, familial, and academic backgrounds.</a:t>
            </a:r>
            <a:endParaRPr lang="en-IN" cap="none" dirty="0"/>
          </a:p>
        </p:txBody>
      </p:sp>
    </p:spTree>
    <p:extLst>
      <p:ext uri="{BB962C8B-B14F-4D97-AF65-F5344CB8AC3E}">
        <p14:creationId xmlns:p14="http://schemas.microsoft.com/office/powerpoint/2010/main" val="41066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4D26-4C20-0AA1-D4FD-73A572D3278A}"/>
              </a:ext>
            </a:extLst>
          </p:cNvPr>
          <p:cNvSpPr>
            <a:spLocks noGrp="1"/>
          </p:cNvSpPr>
          <p:nvPr>
            <p:ph type="ctrTitle"/>
          </p:nvPr>
        </p:nvSpPr>
        <p:spPr>
          <a:xfrm>
            <a:off x="1366684" y="-963562"/>
            <a:ext cx="9144000" cy="2387600"/>
          </a:xfrm>
        </p:spPr>
        <p:txBody>
          <a:bodyPr/>
          <a:lstStyle/>
          <a:p>
            <a:r>
              <a:rPr lang="en-IN" u="sng" dirty="0"/>
              <a:t>Data Collection</a:t>
            </a:r>
          </a:p>
        </p:txBody>
      </p:sp>
      <p:sp>
        <p:nvSpPr>
          <p:cNvPr id="3" name="Subtitle 2">
            <a:extLst>
              <a:ext uri="{FF2B5EF4-FFF2-40B4-BE49-F238E27FC236}">
                <a16:creationId xmlns:a16="http://schemas.microsoft.com/office/drawing/2014/main" id="{AAD43A5F-2847-F56C-9409-2301306AAB56}"/>
              </a:ext>
            </a:extLst>
          </p:cNvPr>
          <p:cNvSpPr>
            <a:spLocks noGrp="1"/>
          </p:cNvSpPr>
          <p:nvPr>
            <p:ph type="subTitle" idx="1"/>
          </p:nvPr>
        </p:nvSpPr>
        <p:spPr>
          <a:xfrm>
            <a:off x="1366684" y="1478117"/>
            <a:ext cx="9144000" cy="5178322"/>
          </a:xfrm>
        </p:spPr>
        <p:txBody>
          <a:bodyPr>
            <a:normAutofit/>
          </a:bodyPr>
          <a:lstStyle/>
          <a:p>
            <a:pPr algn="l"/>
            <a:r>
              <a:rPr lang="en-US" sz="2000" b="1" cap="none" dirty="0"/>
              <a:t>Source of data:</a:t>
            </a:r>
          </a:p>
          <a:p>
            <a:pPr algn="l"/>
            <a:r>
              <a:rPr lang="en-US" cap="none" dirty="0"/>
              <a:t>The dataset is from the UCI machine learning repository and is commonly referred to as the "Student Performance" dataset. It was created by Paulo Cortez and Alice Silva and is publicly available for educational and research purposes.</a:t>
            </a:r>
          </a:p>
          <a:p>
            <a:pPr algn="l"/>
            <a:r>
              <a:rPr lang="en-US" cap="none" dirty="0"/>
              <a:t>Link to the dataset: </a:t>
            </a:r>
            <a:r>
              <a:rPr lang="en-US" cap="none" dirty="0">
                <a:hlinkClick r:id="rId2" tooltip="Student Performace Data Source link"/>
              </a:rPr>
              <a:t>UCI Student Performance Dataset</a:t>
            </a:r>
            <a:r>
              <a:rPr lang="en-US" cap="none" dirty="0"/>
              <a:t> </a:t>
            </a:r>
          </a:p>
          <a:p>
            <a:pPr algn="l"/>
            <a:endParaRPr lang="en-US" sz="2000" b="1" cap="none" dirty="0"/>
          </a:p>
          <a:p>
            <a:pPr algn="l"/>
            <a:r>
              <a:rPr lang="en-US" sz="2000" b="1" cap="none" dirty="0"/>
              <a:t>Data Description:</a:t>
            </a:r>
          </a:p>
          <a:p>
            <a:pPr algn="l"/>
            <a:r>
              <a:rPr lang="en-US" cap="none" dirty="0"/>
              <a:t>The dataset includes various attributes related to student performance in secondary education (high school) in Portugal. There are two datasets available: one for students of a math course and one for a Portuguese language course. Both datasets have the same features but different target variables (G3 - final grade in math or Portuguese).</a:t>
            </a:r>
          </a:p>
        </p:txBody>
      </p:sp>
    </p:spTree>
    <p:extLst>
      <p:ext uri="{BB962C8B-B14F-4D97-AF65-F5344CB8AC3E}">
        <p14:creationId xmlns:p14="http://schemas.microsoft.com/office/powerpoint/2010/main" val="2808750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1D12E-3097-0161-880A-4418D19FAC3F}"/>
              </a:ext>
            </a:extLst>
          </p:cNvPr>
          <p:cNvSpPr>
            <a:spLocks noGrp="1"/>
          </p:cNvSpPr>
          <p:nvPr>
            <p:ph type="ctrTitle"/>
          </p:nvPr>
        </p:nvSpPr>
        <p:spPr>
          <a:xfrm>
            <a:off x="1406013" y="-560438"/>
            <a:ext cx="9144000" cy="2387600"/>
          </a:xfrm>
        </p:spPr>
        <p:txBody>
          <a:bodyPr>
            <a:normAutofit/>
          </a:bodyPr>
          <a:lstStyle/>
          <a:p>
            <a:r>
              <a:rPr lang="en-IN" u="sng" dirty="0"/>
              <a:t>Exploratory Data Analysis (EDA) AND Preprocessing</a:t>
            </a:r>
          </a:p>
        </p:txBody>
      </p:sp>
      <p:sp>
        <p:nvSpPr>
          <p:cNvPr id="3" name="Subtitle 2">
            <a:extLst>
              <a:ext uri="{FF2B5EF4-FFF2-40B4-BE49-F238E27FC236}">
                <a16:creationId xmlns:a16="http://schemas.microsoft.com/office/drawing/2014/main" id="{A1A8B945-5013-1C62-DACE-28BCFF84F2C9}"/>
              </a:ext>
            </a:extLst>
          </p:cNvPr>
          <p:cNvSpPr>
            <a:spLocks noGrp="1"/>
          </p:cNvSpPr>
          <p:nvPr>
            <p:ph type="subTitle" idx="1"/>
          </p:nvPr>
        </p:nvSpPr>
        <p:spPr>
          <a:xfrm>
            <a:off x="1406013" y="2198331"/>
            <a:ext cx="9144000" cy="4268838"/>
          </a:xfrm>
        </p:spPr>
        <p:txBody>
          <a:bodyPr>
            <a:normAutofit/>
          </a:bodyPr>
          <a:lstStyle/>
          <a:p>
            <a:pPr algn="l"/>
            <a:r>
              <a:rPr lang="en-US" sz="2000" b="1" cap="none" dirty="0"/>
              <a:t>The data consists of following types:</a:t>
            </a:r>
          </a:p>
          <a:p>
            <a:pPr marL="342900" indent="-342900" algn="l">
              <a:buFont typeface="Arial" panose="020B0604020202020204" pitchFamily="34" charset="0"/>
              <a:buChar char="•"/>
            </a:pPr>
            <a:r>
              <a:rPr lang="en-US" cap="none" dirty="0"/>
              <a:t>16 features with integer(int64) data type</a:t>
            </a:r>
          </a:p>
          <a:p>
            <a:pPr marL="342900" indent="-342900" algn="l">
              <a:buFont typeface="Arial" panose="020B0604020202020204" pitchFamily="34" charset="0"/>
              <a:buChar char="•"/>
            </a:pPr>
            <a:r>
              <a:rPr lang="en-US" cap="none" dirty="0"/>
              <a:t>17 features with object data type</a:t>
            </a:r>
          </a:p>
          <a:p>
            <a:pPr marL="342900" indent="-342900" algn="l">
              <a:buFont typeface="Arial" panose="020B0604020202020204" pitchFamily="34" charset="0"/>
              <a:buChar char="•"/>
            </a:pPr>
            <a:r>
              <a:rPr lang="en-US" cap="none" dirty="0"/>
              <a:t>memory used by the data is 167.4+ KB</a:t>
            </a:r>
          </a:p>
          <a:p>
            <a:pPr algn="l"/>
            <a:br>
              <a:rPr lang="en-US" cap="none" dirty="0"/>
            </a:br>
            <a:endParaRPr lang="en-US" cap="none" dirty="0"/>
          </a:p>
          <a:p>
            <a:pPr algn="l"/>
            <a:r>
              <a:rPr lang="en-US" sz="2000" b="1" cap="none" dirty="0"/>
              <a:t>Encode categorical values </a:t>
            </a:r>
          </a:p>
          <a:p>
            <a:pPr marL="285750" indent="-285750" algn="l">
              <a:buFont typeface="Arial" panose="020B0604020202020204" pitchFamily="34" charset="0"/>
              <a:buChar char="•"/>
            </a:pPr>
            <a:r>
              <a:rPr lang="en-IN" cap="none" dirty="0"/>
              <a:t>For </a:t>
            </a:r>
            <a:r>
              <a:rPr lang="en-IN" cap="none" dirty="0" err="1"/>
              <a:t>Mjob</a:t>
            </a:r>
            <a:r>
              <a:rPr lang="en-IN" cap="none" dirty="0"/>
              <a:t>, </a:t>
            </a:r>
            <a:r>
              <a:rPr lang="en-IN" cap="none" dirty="0" err="1"/>
              <a:t>Fjob</a:t>
            </a:r>
            <a:r>
              <a:rPr lang="en-IN" cap="none" dirty="0"/>
              <a:t> feature we have used label encoder.</a:t>
            </a:r>
          </a:p>
          <a:p>
            <a:pPr marL="285750" indent="-285750" algn="l">
              <a:buFont typeface="Arial" panose="020B0604020202020204" pitchFamily="34" charset="0"/>
              <a:buChar char="•"/>
            </a:pPr>
            <a:r>
              <a:rPr lang="en-IN" cap="none" dirty="0"/>
              <a:t>For rest of the categorical features we have used python map() function</a:t>
            </a:r>
            <a:endParaRPr lang="en-US" cap="none" dirty="0"/>
          </a:p>
          <a:p>
            <a:pPr algn="l"/>
            <a:endParaRPr lang="en-US" cap="none" dirty="0">
              <a:highlight>
                <a:srgbClr val="FFFFFF"/>
              </a:highlight>
              <a:latin typeface="system-ui"/>
            </a:endParaRPr>
          </a:p>
        </p:txBody>
      </p:sp>
    </p:spTree>
    <p:extLst>
      <p:ext uri="{BB962C8B-B14F-4D97-AF65-F5344CB8AC3E}">
        <p14:creationId xmlns:p14="http://schemas.microsoft.com/office/powerpoint/2010/main" val="2068462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C005E-A458-46DC-64A1-8FC8FB63F5B4}"/>
              </a:ext>
            </a:extLst>
          </p:cNvPr>
          <p:cNvSpPr>
            <a:spLocks noGrp="1"/>
          </p:cNvSpPr>
          <p:nvPr>
            <p:ph type="ctrTitle"/>
          </p:nvPr>
        </p:nvSpPr>
        <p:spPr>
          <a:xfrm>
            <a:off x="1524000" y="-1443856"/>
            <a:ext cx="9144000" cy="2387600"/>
          </a:xfrm>
        </p:spPr>
        <p:txBody>
          <a:bodyPr/>
          <a:lstStyle/>
          <a:p>
            <a:r>
              <a:rPr lang="en-IN" u="sng" dirty="0"/>
              <a:t>Data Visualization</a:t>
            </a:r>
          </a:p>
        </p:txBody>
      </p:sp>
      <p:pic>
        <p:nvPicPr>
          <p:cNvPr id="4" name="Picture 3">
            <a:extLst>
              <a:ext uri="{FF2B5EF4-FFF2-40B4-BE49-F238E27FC236}">
                <a16:creationId xmlns:a16="http://schemas.microsoft.com/office/drawing/2014/main" id="{216AE1DE-EC9E-D4A0-3C16-B47B6B2DA2DD}"/>
              </a:ext>
            </a:extLst>
          </p:cNvPr>
          <p:cNvPicPr>
            <a:picLocks noChangeAspect="1"/>
          </p:cNvPicPr>
          <p:nvPr/>
        </p:nvPicPr>
        <p:blipFill>
          <a:blip r:embed="rId2"/>
          <a:stretch>
            <a:fillRect/>
          </a:stretch>
        </p:blipFill>
        <p:spPr>
          <a:xfrm>
            <a:off x="8615429" y="3937752"/>
            <a:ext cx="3106532" cy="2541708"/>
          </a:xfrm>
          <a:prstGeom prst="rect">
            <a:avLst/>
          </a:prstGeom>
        </p:spPr>
      </p:pic>
      <p:pic>
        <p:nvPicPr>
          <p:cNvPr id="6" name="Picture 5">
            <a:extLst>
              <a:ext uri="{FF2B5EF4-FFF2-40B4-BE49-F238E27FC236}">
                <a16:creationId xmlns:a16="http://schemas.microsoft.com/office/drawing/2014/main" id="{07E30979-4EA1-218F-BAC8-AE401AE10DB4}"/>
              </a:ext>
            </a:extLst>
          </p:cNvPr>
          <p:cNvPicPr>
            <a:picLocks noChangeAspect="1"/>
          </p:cNvPicPr>
          <p:nvPr/>
        </p:nvPicPr>
        <p:blipFill>
          <a:blip r:embed="rId3"/>
          <a:stretch>
            <a:fillRect/>
          </a:stretch>
        </p:blipFill>
        <p:spPr>
          <a:xfrm>
            <a:off x="8615429" y="1169894"/>
            <a:ext cx="3106532" cy="2541708"/>
          </a:xfrm>
          <a:prstGeom prst="rect">
            <a:avLst/>
          </a:prstGeom>
        </p:spPr>
      </p:pic>
      <p:pic>
        <p:nvPicPr>
          <p:cNvPr id="8" name="Picture 7">
            <a:extLst>
              <a:ext uri="{FF2B5EF4-FFF2-40B4-BE49-F238E27FC236}">
                <a16:creationId xmlns:a16="http://schemas.microsoft.com/office/drawing/2014/main" id="{CBBA1CA5-8CF2-9408-3DB5-F4928888B0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554" y="1752829"/>
            <a:ext cx="8196027" cy="4215100"/>
          </a:xfrm>
          <a:prstGeom prst="rect">
            <a:avLst/>
          </a:prstGeom>
        </p:spPr>
      </p:pic>
    </p:spTree>
    <p:extLst>
      <p:ext uri="{BB962C8B-B14F-4D97-AF65-F5344CB8AC3E}">
        <p14:creationId xmlns:p14="http://schemas.microsoft.com/office/powerpoint/2010/main" val="18806721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8409A29-4F87-D887-21B5-25A14CA93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7277" y="1524000"/>
            <a:ext cx="5403556" cy="3810000"/>
          </a:xfrm>
          <a:prstGeom prst="rect">
            <a:avLst/>
          </a:prstGeom>
        </p:spPr>
      </p:pic>
      <p:pic>
        <p:nvPicPr>
          <p:cNvPr id="8" name="Picture 7">
            <a:extLst>
              <a:ext uri="{FF2B5EF4-FFF2-40B4-BE49-F238E27FC236}">
                <a16:creationId xmlns:a16="http://schemas.microsoft.com/office/drawing/2014/main" id="{CB9E0666-1540-C03E-6D16-3C29075D71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67" y="3629563"/>
            <a:ext cx="6278627" cy="2985088"/>
          </a:xfrm>
          <a:prstGeom prst="rect">
            <a:avLst/>
          </a:prstGeom>
        </p:spPr>
      </p:pic>
      <p:pic>
        <p:nvPicPr>
          <p:cNvPr id="10" name="Picture 9">
            <a:extLst>
              <a:ext uri="{FF2B5EF4-FFF2-40B4-BE49-F238E27FC236}">
                <a16:creationId xmlns:a16="http://schemas.microsoft.com/office/drawing/2014/main" id="{1ED3AB00-C5F9-F419-4BAA-1E3F1B61E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1167" y="555985"/>
            <a:ext cx="6278628" cy="2985088"/>
          </a:xfrm>
          <a:prstGeom prst="rect">
            <a:avLst/>
          </a:prstGeom>
        </p:spPr>
      </p:pic>
    </p:spTree>
    <p:extLst>
      <p:ext uri="{BB962C8B-B14F-4D97-AF65-F5344CB8AC3E}">
        <p14:creationId xmlns:p14="http://schemas.microsoft.com/office/powerpoint/2010/main" val="2121642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C7B5-0B9F-141A-D25B-EFB7F3AB6EC6}"/>
              </a:ext>
            </a:extLst>
          </p:cNvPr>
          <p:cNvSpPr>
            <a:spLocks noGrp="1"/>
          </p:cNvSpPr>
          <p:nvPr>
            <p:ph type="ctrTitle"/>
          </p:nvPr>
        </p:nvSpPr>
        <p:spPr>
          <a:xfrm>
            <a:off x="2325329" y="-1193800"/>
            <a:ext cx="9144000" cy="2387600"/>
          </a:xfrm>
        </p:spPr>
        <p:txBody>
          <a:bodyPr/>
          <a:lstStyle/>
          <a:p>
            <a:r>
              <a:rPr lang="en-IN" u="sng" dirty="0"/>
              <a:t>Machine Learning Models</a:t>
            </a:r>
          </a:p>
        </p:txBody>
      </p:sp>
      <p:sp>
        <p:nvSpPr>
          <p:cNvPr id="3" name="Subtitle 2">
            <a:extLst>
              <a:ext uri="{FF2B5EF4-FFF2-40B4-BE49-F238E27FC236}">
                <a16:creationId xmlns:a16="http://schemas.microsoft.com/office/drawing/2014/main" id="{1FBBE683-01E2-C02A-7E7C-DE0373FF0C30}"/>
              </a:ext>
            </a:extLst>
          </p:cNvPr>
          <p:cNvSpPr>
            <a:spLocks noGrp="1"/>
          </p:cNvSpPr>
          <p:nvPr>
            <p:ph type="subTitle" idx="1"/>
          </p:nvPr>
        </p:nvSpPr>
        <p:spPr>
          <a:xfrm>
            <a:off x="722671" y="1207729"/>
            <a:ext cx="10746658" cy="5664200"/>
          </a:xfrm>
        </p:spPr>
        <p:txBody>
          <a:bodyPr>
            <a:normAutofit lnSpcReduction="10000"/>
          </a:bodyPr>
          <a:lstStyle/>
          <a:p>
            <a:pPr algn="l"/>
            <a:r>
              <a:rPr lang="en-US" sz="2000" b="1" cap="none" dirty="0"/>
              <a:t>List of different models tried</a:t>
            </a:r>
          </a:p>
          <a:p>
            <a:pPr marL="342900" indent="-342900" algn="l">
              <a:buFont typeface="Arial" panose="020B0604020202020204" pitchFamily="34" charset="0"/>
              <a:buChar char="•"/>
            </a:pPr>
            <a:r>
              <a:rPr lang="en-US" b="1" cap="none" dirty="0"/>
              <a:t>Linear Regression </a:t>
            </a:r>
            <a:r>
              <a:rPr lang="en-US" cap="none" dirty="0"/>
              <a:t>- A linear approach to modeling the relationship between a dependent variable and one or more independent variables by fitting a linear equation to observed data. </a:t>
            </a:r>
          </a:p>
          <a:p>
            <a:pPr marL="342900" indent="-342900" algn="l">
              <a:buFont typeface="Arial" panose="020B0604020202020204" pitchFamily="34" charset="0"/>
              <a:buChar char="•"/>
            </a:pPr>
            <a:r>
              <a:rPr lang="en-US" b="1" cap="none" dirty="0"/>
              <a:t>Decision Tree Regressor </a:t>
            </a:r>
            <a:r>
              <a:rPr lang="en-US" cap="none" dirty="0"/>
              <a:t>- A non-linear model that predicts the target value by learning simple decision rules inferred from the data features.</a:t>
            </a:r>
          </a:p>
          <a:p>
            <a:pPr marL="342900" indent="-342900" algn="l">
              <a:buFont typeface="Arial" panose="020B0604020202020204" pitchFamily="34" charset="0"/>
              <a:buChar char="•"/>
            </a:pPr>
            <a:r>
              <a:rPr lang="en-US" b="1" cap="none" dirty="0"/>
              <a:t>Random Forest Regressor - </a:t>
            </a:r>
            <a:r>
              <a:rPr lang="en-US" cap="none" dirty="0"/>
              <a:t>An ensemble learning method that combines multiple decision trees to improve predictive accuracy and control overfitting by averaging their predictions. </a:t>
            </a:r>
          </a:p>
          <a:p>
            <a:pPr marL="342900" indent="-342900" algn="l">
              <a:buFont typeface="Arial" panose="020B0604020202020204" pitchFamily="34" charset="0"/>
              <a:buChar char="•"/>
            </a:pPr>
            <a:r>
              <a:rPr lang="en-US" b="1" cap="none" dirty="0"/>
              <a:t>Gradient Boosting Regressor - </a:t>
            </a:r>
            <a:r>
              <a:rPr lang="en-US" cap="none" dirty="0"/>
              <a:t>An ensemble technique that builds models sequentially, with each new model correcting the errors of the previous ones to optimize performance. </a:t>
            </a:r>
          </a:p>
          <a:p>
            <a:pPr marL="342900" indent="-342900" algn="l">
              <a:buFont typeface="Arial" panose="020B0604020202020204" pitchFamily="34" charset="0"/>
              <a:buChar char="•"/>
            </a:pPr>
            <a:r>
              <a:rPr lang="en-US" b="1" cap="none" dirty="0"/>
              <a:t>Support Vector Regressor </a:t>
            </a:r>
            <a:r>
              <a:rPr lang="en-US" cap="none" dirty="0"/>
              <a:t>- A type of support vector machine (SVM) that finds a hyperplane in a high-dimensional space to predict continuous outcomes, balancing model complexity and prediction error.</a:t>
            </a:r>
            <a:br>
              <a:rPr lang="en-US" cap="none" dirty="0"/>
            </a:br>
            <a:endParaRPr lang="en-US" cap="none" dirty="0"/>
          </a:p>
          <a:p>
            <a:pPr algn="l"/>
            <a:r>
              <a:rPr lang="en-US" sz="2000" b="1" cap="none" dirty="0"/>
              <a:t>Approach:</a:t>
            </a:r>
            <a:endParaRPr lang="en-US" sz="2000" cap="none" dirty="0"/>
          </a:p>
          <a:p>
            <a:pPr algn="l">
              <a:buFont typeface="Arial" panose="020B0604020202020204" pitchFamily="34" charset="0"/>
              <a:buChar char="•"/>
            </a:pPr>
            <a:r>
              <a:rPr lang="en-US" cap="none" dirty="0"/>
              <a:t> Exploratory Data Analysis, Data Preprocessing.</a:t>
            </a:r>
          </a:p>
          <a:p>
            <a:pPr algn="l">
              <a:buFont typeface="Arial" panose="020B0604020202020204" pitchFamily="34" charset="0"/>
              <a:buChar char="•"/>
            </a:pPr>
            <a:r>
              <a:rPr lang="en-US" cap="none" dirty="0"/>
              <a:t> Hyperparameter tuning using </a:t>
            </a:r>
            <a:r>
              <a:rPr lang="en-US" cap="none" dirty="0" err="1"/>
              <a:t>GridSearchCV</a:t>
            </a:r>
            <a:r>
              <a:rPr lang="en-US" cap="none" dirty="0"/>
              <a:t>.</a:t>
            </a:r>
          </a:p>
          <a:p>
            <a:pPr algn="l">
              <a:buFont typeface="Arial" panose="020B0604020202020204" pitchFamily="34" charset="0"/>
              <a:buChar char="•"/>
            </a:pPr>
            <a:r>
              <a:rPr lang="en-US" cap="none" dirty="0"/>
              <a:t> Evaluation of model performance on test data.</a:t>
            </a:r>
          </a:p>
        </p:txBody>
      </p:sp>
    </p:spTree>
    <p:extLst>
      <p:ext uri="{BB962C8B-B14F-4D97-AF65-F5344CB8AC3E}">
        <p14:creationId xmlns:p14="http://schemas.microsoft.com/office/powerpoint/2010/main" val="402858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06EA-BFC3-0209-761A-1E9EAF56F7F5}"/>
              </a:ext>
            </a:extLst>
          </p:cNvPr>
          <p:cNvSpPr>
            <a:spLocks noGrp="1"/>
          </p:cNvSpPr>
          <p:nvPr>
            <p:ph type="ctrTitle"/>
          </p:nvPr>
        </p:nvSpPr>
        <p:spPr>
          <a:xfrm>
            <a:off x="0" y="-1268963"/>
            <a:ext cx="12192000" cy="2387600"/>
          </a:xfrm>
        </p:spPr>
        <p:txBody>
          <a:bodyPr/>
          <a:lstStyle/>
          <a:p>
            <a:r>
              <a:rPr lang="en-IN" u="sng" dirty="0"/>
              <a:t>Model Performance and Evaluation</a:t>
            </a:r>
          </a:p>
        </p:txBody>
      </p:sp>
      <p:sp>
        <p:nvSpPr>
          <p:cNvPr id="3" name="Subtitle 2">
            <a:extLst>
              <a:ext uri="{FF2B5EF4-FFF2-40B4-BE49-F238E27FC236}">
                <a16:creationId xmlns:a16="http://schemas.microsoft.com/office/drawing/2014/main" id="{82CAFFFC-3727-C9C3-2D52-08B7DDC222BB}"/>
              </a:ext>
            </a:extLst>
          </p:cNvPr>
          <p:cNvSpPr>
            <a:spLocks noGrp="1"/>
          </p:cNvSpPr>
          <p:nvPr>
            <p:ph type="subTitle" idx="1"/>
          </p:nvPr>
        </p:nvSpPr>
        <p:spPr>
          <a:xfrm>
            <a:off x="334297" y="1265903"/>
            <a:ext cx="10928555" cy="5289754"/>
          </a:xfrm>
        </p:spPr>
        <p:txBody>
          <a:bodyPr>
            <a:normAutofit/>
          </a:bodyPr>
          <a:lstStyle/>
          <a:p>
            <a:pPr algn="l"/>
            <a:r>
              <a:rPr lang="en-US" sz="2000" b="1" cap="none" dirty="0"/>
              <a:t>Performance metrics: </a:t>
            </a:r>
            <a:r>
              <a:rPr lang="en-US" sz="1700" cap="none" dirty="0"/>
              <a:t>Mean Square Error, Mean Absolute Error, R-Square Error</a:t>
            </a:r>
            <a:r>
              <a:rPr lang="en-US" sz="1800" cap="none" dirty="0"/>
              <a:t>.</a:t>
            </a:r>
          </a:p>
          <a:p>
            <a:pPr algn="l"/>
            <a:r>
              <a:rPr lang="en-US" sz="2000" b="1" cap="none" dirty="0"/>
              <a:t>Comparison of models:</a:t>
            </a:r>
          </a:p>
          <a:p>
            <a:pPr algn="l"/>
            <a:r>
              <a:rPr lang="en-US" sz="1800" cap="none" dirty="0"/>
              <a:t>We have tried multiple ML models, as listed in the previous slide. Out of those, the following two models have performed the best:</a:t>
            </a:r>
          </a:p>
          <a:p>
            <a:pPr marL="342900" indent="-342900" algn="l">
              <a:buFont typeface="+mj-lt"/>
              <a:buAutoNum type="arabicPeriod"/>
            </a:pPr>
            <a:r>
              <a:rPr lang="en-US" sz="1800" cap="none" dirty="0"/>
              <a:t>Linear </a:t>
            </a:r>
            <a:r>
              <a:rPr lang="en-US" sz="1800" cap="none" dirty="0" err="1"/>
              <a:t>Regession</a:t>
            </a:r>
            <a:r>
              <a:rPr lang="en-US" sz="1800" cap="none" dirty="0"/>
              <a:t> with default parameters</a:t>
            </a:r>
          </a:p>
          <a:p>
            <a:pPr marL="342900" indent="-342900" algn="l">
              <a:buFont typeface="+mj-lt"/>
              <a:buAutoNum type="arabicPeriod"/>
            </a:pPr>
            <a:r>
              <a:rPr lang="en-US" sz="1800" cap="none" dirty="0"/>
              <a:t>SVR with hyperparameter tuning (using GPU)</a:t>
            </a:r>
          </a:p>
          <a:p>
            <a:pPr algn="l"/>
            <a:endParaRPr lang="en-US" sz="1800" cap="none" dirty="0"/>
          </a:p>
          <a:p>
            <a:pPr algn="l"/>
            <a:r>
              <a:rPr lang="en-US" sz="2000" b="1" cap="none" dirty="0"/>
              <a:t>Final chosen model and reasons for selection:</a:t>
            </a:r>
            <a:br>
              <a:rPr lang="en-US" sz="1800" cap="none" dirty="0"/>
            </a:br>
            <a:r>
              <a:rPr lang="en-US" sz="1800" cap="none" dirty="0"/>
              <a:t>upon evaluating the attached performance reports, we observed:</a:t>
            </a:r>
          </a:p>
          <a:p>
            <a:pPr algn="l"/>
            <a:r>
              <a:rPr lang="en-US" sz="1800" cap="none" dirty="0"/>
              <a:t>Linear Regression is the best model as it has the </a:t>
            </a:r>
          </a:p>
          <a:p>
            <a:pPr marL="342900" indent="-342900" algn="l">
              <a:buFont typeface="+mj-lt"/>
              <a:buAutoNum type="arabicPeriod"/>
            </a:pPr>
            <a:r>
              <a:rPr lang="en-US" sz="1800" cap="none" dirty="0"/>
              <a:t>Lowest Mean Squared Error (MSE), </a:t>
            </a:r>
          </a:p>
          <a:p>
            <a:pPr marL="342900" indent="-342900" algn="l">
              <a:buFont typeface="+mj-lt"/>
              <a:buAutoNum type="arabicPeriod"/>
            </a:pPr>
            <a:r>
              <a:rPr lang="en-US" sz="1800" cap="none" dirty="0"/>
              <a:t>A relatively low Mean Absolute Error (MAE), and </a:t>
            </a:r>
          </a:p>
          <a:p>
            <a:pPr marL="342900" indent="-342900" algn="l">
              <a:buFont typeface="+mj-lt"/>
              <a:buAutoNum type="arabicPeriod"/>
            </a:pPr>
            <a:r>
              <a:rPr lang="en-US" sz="1800" cap="none" dirty="0"/>
              <a:t>The highest R-squared (R²) value.</a:t>
            </a:r>
          </a:p>
        </p:txBody>
      </p:sp>
      <p:pic>
        <p:nvPicPr>
          <p:cNvPr id="6" name="Picture 5">
            <a:extLst>
              <a:ext uri="{FF2B5EF4-FFF2-40B4-BE49-F238E27FC236}">
                <a16:creationId xmlns:a16="http://schemas.microsoft.com/office/drawing/2014/main" id="{F3BFF126-FA4B-0ACA-7389-14A42084F2BF}"/>
              </a:ext>
            </a:extLst>
          </p:cNvPr>
          <p:cNvPicPr>
            <a:picLocks/>
          </p:cNvPicPr>
          <p:nvPr/>
        </p:nvPicPr>
        <p:blipFill>
          <a:blip r:embed="rId2"/>
          <a:stretch>
            <a:fillRect/>
          </a:stretch>
        </p:blipFill>
        <p:spPr>
          <a:xfrm>
            <a:off x="5106193" y="2872399"/>
            <a:ext cx="6840000" cy="270000"/>
          </a:xfrm>
          <a:prstGeom prst="rect">
            <a:avLst/>
          </a:prstGeom>
        </p:spPr>
      </p:pic>
      <p:pic>
        <p:nvPicPr>
          <p:cNvPr id="9" name="Picture 8">
            <a:extLst>
              <a:ext uri="{FF2B5EF4-FFF2-40B4-BE49-F238E27FC236}">
                <a16:creationId xmlns:a16="http://schemas.microsoft.com/office/drawing/2014/main" id="{668EAB6E-882F-1AAF-EBAE-8E8370510484}"/>
              </a:ext>
            </a:extLst>
          </p:cNvPr>
          <p:cNvPicPr>
            <a:picLocks/>
          </p:cNvPicPr>
          <p:nvPr/>
        </p:nvPicPr>
        <p:blipFill>
          <a:blip r:embed="rId3"/>
          <a:stretch>
            <a:fillRect/>
          </a:stretch>
        </p:blipFill>
        <p:spPr>
          <a:xfrm>
            <a:off x="5106193" y="3294000"/>
            <a:ext cx="6840000" cy="270000"/>
          </a:xfrm>
          <a:prstGeom prst="rect">
            <a:avLst/>
          </a:prstGeom>
        </p:spPr>
      </p:pic>
    </p:spTree>
    <p:extLst>
      <p:ext uri="{BB962C8B-B14F-4D97-AF65-F5344CB8AC3E}">
        <p14:creationId xmlns:p14="http://schemas.microsoft.com/office/powerpoint/2010/main" val="3451279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6F9-E703-D77D-303E-9135ADC2D9B8}"/>
              </a:ext>
            </a:extLst>
          </p:cNvPr>
          <p:cNvSpPr>
            <a:spLocks noGrp="1"/>
          </p:cNvSpPr>
          <p:nvPr>
            <p:ph type="ctrTitle"/>
          </p:nvPr>
        </p:nvSpPr>
        <p:spPr>
          <a:xfrm>
            <a:off x="2546554" y="-1375031"/>
            <a:ext cx="9144000" cy="2387599"/>
          </a:xfrm>
        </p:spPr>
        <p:txBody>
          <a:bodyPr/>
          <a:lstStyle/>
          <a:p>
            <a:r>
              <a:rPr lang="en-IN" u="sng" dirty="0"/>
              <a:t>Conclusion and Future Work</a:t>
            </a:r>
          </a:p>
        </p:txBody>
      </p:sp>
      <p:sp>
        <p:nvSpPr>
          <p:cNvPr id="3" name="Subtitle 2">
            <a:extLst>
              <a:ext uri="{FF2B5EF4-FFF2-40B4-BE49-F238E27FC236}">
                <a16:creationId xmlns:a16="http://schemas.microsoft.com/office/drawing/2014/main" id="{A745B8EB-DE68-F7D7-B1D9-7346DE780CF0}"/>
              </a:ext>
            </a:extLst>
          </p:cNvPr>
          <p:cNvSpPr>
            <a:spLocks noGrp="1"/>
          </p:cNvSpPr>
          <p:nvPr>
            <p:ph type="subTitle" idx="1"/>
          </p:nvPr>
        </p:nvSpPr>
        <p:spPr>
          <a:xfrm>
            <a:off x="639098" y="934066"/>
            <a:ext cx="11228438" cy="5923934"/>
          </a:xfrm>
        </p:spPr>
        <p:txBody>
          <a:bodyPr>
            <a:normAutofit fontScale="92500" lnSpcReduction="20000"/>
          </a:bodyPr>
          <a:lstStyle/>
          <a:p>
            <a:pPr algn="l"/>
            <a:r>
              <a:rPr lang="en-US" b="1" cap="none" dirty="0"/>
              <a:t>Summary of findings</a:t>
            </a:r>
            <a:endParaRPr lang="en-US" cap="none" dirty="0"/>
          </a:p>
          <a:p>
            <a:pPr algn="l"/>
            <a:r>
              <a:rPr lang="en-US" cap="none" dirty="0"/>
              <a:t>During the training of various models for this problem statement, we observed that:</a:t>
            </a:r>
          </a:p>
          <a:p>
            <a:pPr marL="285750" indent="-285750" algn="l">
              <a:buFontTx/>
              <a:buChar char="-"/>
            </a:pPr>
            <a:r>
              <a:rPr lang="en-US" cap="none" dirty="0"/>
              <a:t>Hyperparameter tuning does not always result in a model with higher accuracy.</a:t>
            </a:r>
          </a:p>
          <a:p>
            <a:pPr marL="285750" indent="-285750" algn="l">
              <a:buFontTx/>
              <a:buChar char="-"/>
            </a:pPr>
            <a:r>
              <a:rPr lang="en-US" cap="none" dirty="0"/>
              <a:t>Models trained using NVIDIA Rapid’s significantly reduce training time. </a:t>
            </a:r>
          </a:p>
          <a:p>
            <a:pPr algn="l"/>
            <a:endParaRPr lang="en-US" sz="1600" cap="none" dirty="0"/>
          </a:p>
          <a:p>
            <a:pPr algn="l"/>
            <a:r>
              <a:rPr lang="en-US" b="1" cap="none" dirty="0"/>
              <a:t>Benefits of the model</a:t>
            </a:r>
            <a:endParaRPr lang="en-US" cap="none" dirty="0"/>
          </a:p>
          <a:p>
            <a:pPr marL="342900" indent="-342900" algn="l">
              <a:buFont typeface="+mj-lt"/>
              <a:buAutoNum type="arabicPeriod"/>
            </a:pPr>
            <a:r>
              <a:rPr lang="en-US" cap="none" dirty="0"/>
              <a:t>Early Identification of At-Risk Students</a:t>
            </a:r>
          </a:p>
          <a:p>
            <a:pPr marL="342900" indent="-342900" algn="l">
              <a:buFont typeface="+mj-lt"/>
              <a:buAutoNum type="arabicPeriod"/>
            </a:pPr>
            <a:r>
              <a:rPr lang="en-US" cap="none" dirty="0"/>
              <a:t>Personalized Education Plans</a:t>
            </a:r>
          </a:p>
          <a:p>
            <a:pPr marL="342900" indent="-342900" algn="l">
              <a:buFont typeface="+mj-lt"/>
              <a:buAutoNum type="arabicPeriod"/>
            </a:pPr>
            <a:r>
              <a:rPr lang="en-US" cap="none" dirty="0"/>
              <a:t>Resource Allocation</a:t>
            </a:r>
          </a:p>
          <a:p>
            <a:pPr marL="342900" indent="-342900" algn="l">
              <a:buFont typeface="+mj-lt"/>
              <a:buAutoNum type="arabicPeriod"/>
            </a:pPr>
            <a:r>
              <a:rPr lang="en-US" cap="none" dirty="0"/>
              <a:t>Policy and Decision Making</a:t>
            </a:r>
          </a:p>
          <a:p>
            <a:pPr marL="342900" indent="-342900" algn="l">
              <a:buFont typeface="+mj-lt"/>
              <a:buAutoNum type="arabicPeriod"/>
            </a:pPr>
            <a:r>
              <a:rPr lang="en-US" cap="none" dirty="0"/>
              <a:t>Parental Engagement</a:t>
            </a:r>
          </a:p>
          <a:p>
            <a:pPr marL="342900" indent="-342900" algn="l">
              <a:buFont typeface="+mj-lt"/>
              <a:buAutoNum type="arabicPeriod"/>
            </a:pPr>
            <a:r>
              <a:rPr lang="en-US" cap="none" dirty="0"/>
              <a:t>Continuous Improvement</a:t>
            </a:r>
          </a:p>
          <a:p>
            <a:pPr algn="l"/>
            <a:endParaRPr lang="en-US" sz="1600" cap="none" dirty="0"/>
          </a:p>
          <a:p>
            <a:pPr algn="l"/>
            <a:r>
              <a:rPr lang="en-US" b="1" cap="none" dirty="0"/>
              <a:t>Future improvements and next steps</a:t>
            </a:r>
            <a:endParaRPr lang="en-US" cap="none" dirty="0"/>
          </a:p>
          <a:p>
            <a:pPr marL="285750" indent="-285750" algn="l">
              <a:buFont typeface="Arial" panose="020B0604020202020204" pitchFamily="34" charset="0"/>
              <a:buChar char="•"/>
            </a:pPr>
            <a:r>
              <a:rPr lang="en-US" cap="none" dirty="0"/>
              <a:t>Implement a feedback loop where predictions are monitored and compared to actual outcomes. Use this feedback to continually refine and improve the model.</a:t>
            </a:r>
          </a:p>
          <a:p>
            <a:pPr marL="285750" indent="-285750" algn="l">
              <a:buFont typeface="Arial" panose="020B0604020202020204" pitchFamily="34" charset="0"/>
              <a:buChar char="•"/>
            </a:pPr>
            <a:r>
              <a:rPr lang="en-US" cap="none" dirty="0"/>
              <a:t>Continuously update the model with new data to keep it relevant and accurate. This could include new student cohorts or additional features that become available over time.</a:t>
            </a:r>
            <a:endParaRPr lang="en-IN" cap="none" dirty="0"/>
          </a:p>
        </p:txBody>
      </p:sp>
    </p:spTree>
    <p:extLst>
      <p:ext uri="{BB962C8B-B14F-4D97-AF65-F5344CB8AC3E}">
        <p14:creationId xmlns:p14="http://schemas.microsoft.com/office/powerpoint/2010/main" val="10975369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372</TotalTime>
  <Words>1046</Words>
  <Application>Microsoft Office PowerPoint</Application>
  <PresentationFormat>Widescreen</PresentationFormat>
  <Paragraphs>88</Paragraphs>
  <Slides>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system-ui</vt:lpstr>
      <vt:lpstr>Celestial</vt:lpstr>
      <vt:lpstr>Capstone Project</vt:lpstr>
      <vt:lpstr>Introduction</vt:lpstr>
      <vt:lpstr>Data Collection</vt:lpstr>
      <vt:lpstr>Exploratory Data Analysis (EDA) AND Preprocessing</vt:lpstr>
      <vt:lpstr>Data Visualization</vt:lpstr>
      <vt:lpstr>PowerPoint Presentation</vt:lpstr>
      <vt:lpstr>Machine Learning Models</vt:lpstr>
      <vt:lpstr>Model Performance and Evaluation</vt:lpstr>
      <vt:lpstr>Conclusion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rahul bhutekar</dc:creator>
  <cp:lastModifiedBy>rahul bhutekar</cp:lastModifiedBy>
  <cp:revision>20</cp:revision>
  <dcterms:created xsi:type="dcterms:W3CDTF">2024-06-23T15:59:54Z</dcterms:created>
  <dcterms:modified xsi:type="dcterms:W3CDTF">2024-07-19T20:25:03Z</dcterms:modified>
</cp:coreProperties>
</file>