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55912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9834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15626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95348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426202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1255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05074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2914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9403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87077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9740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46411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8913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3992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0235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42485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29150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4AD0FAA-0B82-451B-8E8E-DCC0062946EA}" type="datetimeFigureOut">
              <a:rPr lang="en-IN" smtClean="0"/>
              <a:t>06-07-2024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CFBEAEA-58BA-42EE-A18A-10DD3511604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72143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2" r:id="rId1"/>
    <p:sldLayoutId id="2147484013" r:id="rId2"/>
    <p:sldLayoutId id="2147484014" r:id="rId3"/>
    <p:sldLayoutId id="2147484015" r:id="rId4"/>
    <p:sldLayoutId id="2147484016" r:id="rId5"/>
    <p:sldLayoutId id="2147484017" r:id="rId6"/>
    <p:sldLayoutId id="2147484018" r:id="rId7"/>
    <p:sldLayoutId id="2147484019" r:id="rId8"/>
    <p:sldLayoutId id="2147484020" r:id="rId9"/>
    <p:sldLayoutId id="2147484021" r:id="rId10"/>
    <p:sldLayoutId id="2147484022" r:id="rId11"/>
    <p:sldLayoutId id="2147484023" r:id="rId12"/>
    <p:sldLayoutId id="2147484024" r:id="rId13"/>
    <p:sldLayoutId id="2147484025" r:id="rId14"/>
    <p:sldLayoutId id="2147484026" r:id="rId15"/>
    <p:sldLayoutId id="2147484027" r:id="rId16"/>
    <p:sldLayoutId id="214748402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kartik2112/fraud-detection/data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543A8-5961-17FB-4B3D-2D9E5E2BD3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79871" y="136832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C35FF3-940C-D322-9894-B4916BF247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031766"/>
            <a:ext cx="9694606" cy="2847923"/>
          </a:xfrm>
        </p:spPr>
        <p:txBody>
          <a:bodyPr>
            <a:normAutofit/>
          </a:bodyPr>
          <a:lstStyle/>
          <a:p>
            <a:r>
              <a:rPr lang="en-US" sz="2400" dirty="0"/>
              <a:t>Credit Card Fraud Transaction Detection Using Machine Learning</a:t>
            </a:r>
          </a:p>
          <a:p>
            <a:r>
              <a:rPr lang="en-US" sz="2200" cap="none" dirty="0"/>
              <a:t>Comprehensive Analysis And Model Development</a:t>
            </a:r>
          </a:p>
          <a:p>
            <a:endParaRPr lang="en-US" sz="2200" dirty="0"/>
          </a:p>
          <a:p>
            <a:r>
              <a:rPr lang="en-US" sz="2200" dirty="0"/>
              <a:t>- Presented by Rahul Bhutekar, Data Scientist Enthusiast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24375382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2428B-8544-1FD8-E26A-FC41FC94C0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5677" y="-1193800"/>
            <a:ext cx="9144000" cy="2387600"/>
          </a:xfrm>
        </p:spPr>
        <p:txBody>
          <a:bodyPr/>
          <a:lstStyle/>
          <a:p>
            <a:r>
              <a:rPr lang="en-IN" dirty="0"/>
              <a:t>Challenges and Solutions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BA0FBC-C04B-C925-BB6E-9BEA2A9FF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38864" y="1193800"/>
            <a:ext cx="9144000" cy="545280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en-US" sz="1900" b="1" cap="none" dirty="0"/>
              <a:t>Challenges faced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Upload &amp; fetch data from A remote SQL server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Computation time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l"/>
            <a:r>
              <a:rPr lang="en-US" sz="1900" b="1" cap="none" dirty="0"/>
              <a:t>Solutions implemented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Used </a:t>
            </a:r>
            <a:r>
              <a:rPr lang="en-US" cap="none" dirty="0" err="1"/>
              <a:t>neon.tech</a:t>
            </a:r>
            <a:r>
              <a:rPr lang="en-US" cap="none" dirty="0"/>
              <a:t> for uploading and fetching the data from the PostgreSQL database.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To decrease the computation time installed NVIDIA Rapids library which enables us to use the GPU instead of CPU for machine learning model.</a:t>
            </a:r>
          </a:p>
          <a:p>
            <a:pPr algn="l"/>
            <a:endParaRPr lang="en-US" b="1" cap="none" dirty="0"/>
          </a:p>
          <a:p>
            <a:pPr algn="l"/>
            <a:r>
              <a:rPr lang="en-US" sz="1900" b="1" cap="none" dirty="0"/>
              <a:t>Key learnings and takeaways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cap="none" dirty="0" err="1"/>
              <a:t>Neon.Tech</a:t>
            </a:r>
            <a:r>
              <a:rPr lang="en-US" cap="none" dirty="0"/>
              <a:t> provides a robust platform for managing PostgreSQL databases, offering features that streamline the process of uploading and fetching data.</a:t>
            </a:r>
            <a:endParaRPr lang="en-US" b="1" cap="none" dirty="0"/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Large-scale machine learning tasks, such as training models on millions of rows, can be computationally intensive and time-consuming, especially when using traditional CPU-based processing.</a:t>
            </a:r>
          </a:p>
          <a:p>
            <a:pPr marL="285750" indent="-28575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cap="none" dirty="0"/>
              <a:t>Integrating GPU-based processing through libraries like NVIDIA Rapids can lead to significant improvements in performance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02263879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806F9-E703-D77D-303E-9135ADC2D9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7522" y="-1060399"/>
            <a:ext cx="9144000" cy="2387600"/>
          </a:xfrm>
        </p:spPr>
        <p:txBody>
          <a:bodyPr/>
          <a:lstStyle/>
          <a:p>
            <a:r>
              <a:rPr lang="en-IN" dirty="0"/>
              <a:t>Conclusion and Future 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45B8EB-DE68-F7D7-B1D9-7346DE780C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327200"/>
            <a:ext cx="9144000" cy="528990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b="1" cap="none" dirty="0"/>
              <a:t>Summary of findings</a:t>
            </a:r>
            <a:endParaRPr lang="en-US" cap="none" dirty="0"/>
          </a:p>
          <a:p>
            <a:pPr algn="l"/>
            <a:r>
              <a:rPr lang="en-US" cap="none" dirty="0"/>
              <a:t>During the training of various models for this problem statement, we observed that:</a:t>
            </a:r>
          </a:p>
          <a:p>
            <a:pPr algn="l"/>
            <a:r>
              <a:rPr lang="en-US" cap="none" dirty="0"/>
              <a:t>- Hyperparameter tuning does not always result in a model with higher accuracy.</a:t>
            </a:r>
          </a:p>
          <a:p>
            <a:pPr algn="l"/>
            <a:r>
              <a:rPr lang="en-US" cap="none" dirty="0"/>
              <a:t>- Models trained using GPU’s can significantly reduce training time. However, the trained models can sometimes decrease their efficiency/performance.</a:t>
            </a:r>
          </a:p>
          <a:p>
            <a:pPr algn="l"/>
            <a:endParaRPr lang="en-US" cap="none" dirty="0"/>
          </a:p>
          <a:p>
            <a:pPr algn="l"/>
            <a:r>
              <a:rPr lang="en-US" b="1" cap="none" dirty="0"/>
              <a:t>Benefits of the model to the client</a:t>
            </a:r>
            <a:endParaRPr lang="en-US" cap="none" dirty="0"/>
          </a:p>
          <a:p>
            <a:pPr algn="l"/>
            <a:r>
              <a:rPr lang="en-US" cap="none" dirty="0"/>
              <a:t>- The trained model will serve as an effective tool for detecting fraudulent credit card transactions in real-time, thereby preventing financial losses and enhancing security for both the credit card company and its customers.</a:t>
            </a:r>
          </a:p>
          <a:p>
            <a:pPr algn="l"/>
            <a:r>
              <a:rPr lang="en-US" cap="none" dirty="0"/>
              <a:t>- By accurately identifying fraudulent transactions, the model can trigger alerts or take preventive actions to mitigate potential risks.</a:t>
            </a:r>
          </a:p>
          <a:p>
            <a:pPr algn="l"/>
            <a:endParaRPr lang="en-US" cap="none" dirty="0"/>
          </a:p>
          <a:p>
            <a:pPr algn="l"/>
            <a:r>
              <a:rPr lang="en-US" b="1" cap="none" dirty="0"/>
              <a:t>Future improvements and next steps</a:t>
            </a:r>
            <a:endParaRPr lang="en-US" cap="none" dirty="0"/>
          </a:p>
          <a:p>
            <a:pPr algn="l"/>
            <a:r>
              <a:rPr lang="en-US" cap="none" dirty="0"/>
              <a:t>- This model will be continuously monitored and updated with new data to ensure its performance and adaptability to emerging fraud patterns.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10975369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5C0CE-CCD6-C092-0E15-B4CF4A7AD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4" y="-1012722"/>
            <a:ext cx="9144000" cy="23876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4E73E1-9E0B-674D-1A42-F7665123D7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193" y="1374877"/>
            <a:ext cx="9144000" cy="5350387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/>
              <a:t>Overview of the project:</a:t>
            </a:r>
            <a:endParaRPr lang="en-US" b="1" cap="none" dirty="0"/>
          </a:p>
          <a:p>
            <a:pPr algn="l"/>
            <a:r>
              <a:rPr lang="en-US" cap="none" dirty="0"/>
              <a:t>Develop a machine learning model for credit card transaction fraud detection using historical transaction data.</a:t>
            </a:r>
            <a:br>
              <a:rPr lang="en-US" cap="none" dirty="0"/>
            </a:br>
            <a:endParaRPr lang="en-US" cap="none" dirty="0"/>
          </a:p>
          <a:p>
            <a:pPr algn="l"/>
            <a:r>
              <a:rPr lang="en-US" sz="2000" b="1" cap="none" dirty="0"/>
              <a:t>Importance of detecting credit card fraud: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Credit card fraud leads to significant financial losses for both consumers and financial institutions.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Fraudulent transactions can severely impact consumer trust in financial institutions. Quick detection and prevention of fraud can enhance customer satisfaction and trust.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cap="none" dirty="0"/>
          </a:p>
          <a:p>
            <a:pPr algn="l"/>
            <a:r>
              <a:rPr lang="en-US" sz="2000" b="1" cap="none" dirty="0"/>
              <a:t>Objective:</a:t>
            </a:r>
          </a:p>
          <a:p>
            <a:pPr algn="l"/>
            <a:r>
              <a:rPr lang="en-US" cap="none" dirty="0"/>
              <a:t>To develop A machine learning model that can accurately detect fraudulent credit card transactions.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410666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94D26-4C20-0AA1-D4FD-73A572D327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684" y="-963562"/>
            <a:ext cx="9144000" cy="2387600"/>
          </a:xfrm>
        </p:spPr>
        <p:txBody>
          <a:bodyPr/>
          <a:lstStyle/>
          <a:p>
            <a:r>
              <a:rPr lang="en-IN" dirty="0"/>
              <a:t>Data Collection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D43A5F-2847-F56C-9409-2301306AAB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66684" y="1478117"/>
            <a:ext cx="9144000" cy="5178322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/>
              <a:t>Sources of data:</a:t>
            </a:r>
          </a:p>
          <a:p>
            <a:pPr algn="l"/>
            <a:r>
              <a:rPr lang="en-US" cap="none" dirty="0"/>
              <a:t>The data is been collected from the </a:t>
            </a:r>
            <a:r>
              <a:rPr lang="en-US" cap="none" dirty="0" err="1"/>
              <a:t>kaggle</a:t>
            </a:r>
            <a:r>
              <a:rPr lang="en-US" cap="none" dirty="0"/>
              <a:t>. Please </a:t>
            </a:r>
            <a:r>
              <a:rPr lang="en-US" cap="none" dirty="0">
                <a:hlinkClick r:id="rId2"/>
              </a:rPr>
              <a:t>click here</a:t>
            </a:r>
            <a:r>
              <a:rPr lang="en-US" cap="none" dirty="0"/>
              <a:t> for the source of the data.</a:t>
            </a:r>
          </a:p>
          <a:p>
            <a:pPr algn="l"/>
            <a:endParaRPr lang="en-US" cap="none" dirty="0"/>
          </a:p>
          <a:p>
            <a:pPr algn="l"/>
            <a:r>
              <a:rPr lang="en-US" sz="2000" b="1" cap="none" dirty="0"/>
              <a:t>Types of data collected:</a:t>
            </a:r>
          </a:p>
          <a:p>
            <a:pPr algn="l"/>
            <a:r>
              <a:rPr lang="en-US" cap="none" dirty="0"/>
              <a:t>The data is available in two sets (</a:t>
            </a:r>
            <a:r>
              <a:rPr lang="en-US" cap="none" dirty="0" err="1"/>
              <a:t>fraudtest</a:t>
            </a:r>
            <a:r>
              <a:rPr lang="en-US" cap="none" dirty="0"/>
              <a:t> and </a:t>
            </a:r>
            <a:r>
              <a:rPr lang="en-US" cap="none" dirty="0" err="1"/>
              <a:t>fraudtrain</a:t>
            </a:r>
            <a:r>
              <a:rPr lang="en-US" cap="none" dirty="0"/>
              <a:t>) of csv file. </a:t>
            </a:r>
          </a:p>
          <a:p>
            <a:pPr algn="l"/>
            <a:endParaRPr lang="en-US" cap="none" dirty="0"/>
          </a:p>
          <a:p>
            <a:pPr algn="l"/>
            <a:r>
              <a:rPr lang="en-US" sz="2000" b="1" cap="none" dirty="0"/>
              <a:t>Volume and timeframe of data: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Both the files consists of 23 features.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Fraudtest.csv is of size 150.35 MB, having 555719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cap="none" dirty="0"/>
              <a:t>Fraudtrain.csv is of size 351.24 MB, having 1296675 rows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b="1" cap="none" dirty="0"/>
              <a:t>Key features: </a:t>
            </a:r>
            <a:r>
              <a:rPr lang="en-IN" cap="none" dirty="0"/>
              <a:t>merchant</a:t>
            </a:r>
            <a:r>
              <a:rPr lang="en-US" cap="none" dirty="0"/>
              <a:t>, </a:t>
            </a:r>
            <a:r>
              <a:rPr lang="en-IN" cap="none" dirty="0"/>
              <a:t>category</a:t>
            </a:r>
            <a:r>
              <a:rPr lang="en-US" cap="none" dirty="0"/>
              <a:t>, amt, city, state, zip, </a:t>
            </a:r>
            <a:r>
              <a:rPr lang="en-US" cap="none" dirty="0" err="1"/>
              <a:t>mechant_lat</a:t>
            </a:r>
            <a:r>
              <a:rPr lang="en-US" cap="none" dirty="0"/>
              <a:t>, </a:t>
            </a:r>
            <a:r>
              <a:rPr lang="en-US" cap="none" dirty="0" err="1"/>
              <a:t>merchant_long</a:t>
            </a:r>
            <a:r>
              <a:rPr lang="en-US" cap="none" dirty="0"/>
              <a:t>, </a:t>
            </a:r>
            <a:r>
              <a:rPr lang="en-US" cap="none" dirty="0" err="1"/>
              <a:t>is_fraud</a:t>
            </a:r>
            <a:endParaRPr lang="en-IN" cap="none" dirty="0"/>
          </a:p>
        </p:txBody>
      </p:sp>
    </p:spTree>
    <p:extLst>
      <p:ext uri="{BB962C8B-B14F-4D97-AF65-F5344CB8AC3E}">
        <p14:creationId xmlns:p14="http://schemas.microsoft.com/office/powerpoint/2010/main" val="2808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D12E-3097-0161-880A-4418D19FAC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013" y="-560438"/>
            <a:ext cx="9144000" cy="2387600"/>
          </a:xfrm>
        </p:spPr>
        <p:txBody>
          <a:bodyPr>
            <a:normAutofit/>
          </a:bodyPr>
          <a:lstStyle/>
          <a:p>
            <a:r>
              <a:rPr lang="en-IN" dirty="0"/>
              <a:t>Preprocessing and Exploratory Data Analysis (EDA)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A8B945-5013-1C62-DACE-28BCFF84F2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6013" y="1945149"/>
            <a:ext cx="9144000" cy="4912851"/>
          </a:xfrm>
        </p:spPr>
        <p:txBody>
          <a:bodyPr>
            <a:normAutofit/>
          </a:bodyPr>
          <a:lstStyle/>
          <a:p>
            <a:pPr algn="l"/>
            <a:r>
              <a:rPr lang="en-US" sz="2000" b="1" cap="none" dirty="0"/>
              <a:t>The data consists of following types: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11 integers/float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12 objects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cap="none" dirty="0"/>
              <a:t>0 null values</a:t>
            </a:r>
          </a:p>
          <a:p>
            <a:pPr algn="l"/>
            <a:endParaRPr lang="en-US" cap="none" dirty="0"/>
          </a:p>
          <a:p>
            <a:pPr algn="l"/>
            <a:r>
              <a:rPr lang="en-US" sz="2000" b="1" cap="none" dirty="0"/>
              <a:t>Out of 23 features we will be using 8 key features - </a:t>
            </a:r>
            <a:r>
              <a:rPr lang="en-US" cap="none" dirty="0"/>
              <a:t>merchant, category, amt, city, state, zip, </a:t>
            </a:r>
            <a:r>
              <a:rPr lang="en-US" cap="none" dirty="0" err="1"/>
              <a:t>merchant_lat</a:t>
            </a:r>
            <a:r>
              <a:rPr lang="en-US" cap="none" dirty="0"/>
              <a:t>, </a:t>
            </a:r>
            <a:r>
              <a:rPr lang="en-US" cap="none" dirty="0" err="1"/>
              <a:t>merchant_long</a:t>
            </a:r>
            <a:r>
              <a:rPr lang="en-US" cap="none" dirty="0"/>
              <a:t>, </a:t>
            </a:r>
            <a:r>
              <a:rPr lang="en-US" cap="none" dirty="0" err="1"/>
              <a:t>is_fraud</a:t>
            </a:r>
            <a:r>
              <a:rPr lang="en-US" cap="none" dirty="0"/>
              <a:t>.</a:t>
            </a:r>
            <a:br>
              <a:rPr lang="en-US" cap="none" dirty="0"/>
            </a:br>
            <a:endParaRPr lang="en-US" cap="none" dirty="0"/>
          </a:p>
          <a:p>
            <a:pPr algn="l"/>
            <a:r>
              <a:rPr lang="en-US" sz="2000" b="1" cap="none" dirty="0"/>
              <a:t>Encode categorical values 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cap="none" dirty="0"/>
              <a:t>For merchant feature we have used </a:t>
            </a:r>
            <a:r>
              <a:rPr lang="en-IN" b="1" cap="none" dirty="0" err="1"/>
              <a:t>target_encode</a:t>
            </a:r>
            <a:r>
              <a:rPr lang="en-IN" b="1" cap="none" dirty="0"/>
              <a:t> </a:t>
            </a:r>
            <a:r>
              <a:rPr lang="en-IN" cap="none" dirty="0"/>
              <a:t>because of high-cardinality.</a:t>
            </a:r>
            <a:endParaRPr lang="en-IN" b="1" cap="none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cap="none" dirty="0"/>
              <a:t>For category, city, state we have used label encoder.</a:t>
            </a:r>
            <a:endParaRPr lang="en-US" cap="none" dirty="0"/>
          </a:p>
          <a:p>
            <a:pPr algn="l"/>
            <a:endParaRPr lang="en-US" cap="none" dirty="0">
              <a:highlight>
                <a:srgbClr val="FFFFFF"/>
              </a:highlight>
              <a:latin typeface="system-ui"/>
            </a:endParaRPr>
          </a:p>
        </p:txBody>
      </p:sp>
    </p:spTree>
    <p:extLst>
      <p:ext uri="{BB962C8B-B14F-4D97-AF65-F5344CB8AC3E}">
        <p14:creationId xmlns:p14="http://schemas.microsoft.com/office/powerpoint/2010/main" val="20684626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9C25000-3050-A336-FAA1-BE20C14D22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5678" y="1301288"/>
            <a:ext cx="9144000" cy="3890143"/>
          </a:xfrm>
        </p:spPr>
        <p:txBody>
          <a:bodyPr>
            <a:normAutofit/>
          </a:bodyPr>
          <a:lstStyle/>
          <a:p>
            <a:pPr algn="l"/>
            <a:r>
              <a:rPr lang="en-US" sz="2000" cap="none" dirty="0"/>
              <a:t>The training dataset is imbalanced. We have 1,289,169 non-fraudulent transactions and only 7,506 fraudulent transactions.</a:t>
            </a:r>
          </a:p>
          <a:p>
            <a:pPr algn="l"/>
            <a:br>
              <a:rPr lang="en-US" sz="2000" cap="none" dirty="0"/>
            </a:br>
            <a:r>
              <a:rPr lang="en-US" sz="2000" cap="none" dirty="0"/>
              <a:t>To address this, we have used a combination of Synthetic Minority Over-sampling Technique (SMOTE) and Edited Nearest Neighbors (ENN), which is known as SMOTEENN. </a:t>
            </a:r>
          </a:p>
          <a:p>
            <a:pPr algn="l"/>
            <a:endParaRPr lang="en-US" sz="2000" cap="none" dirty="0"/>
          </a:p>
          <a:p>
            <a:pPr algn="l"/>
            <a:r>
              <a:rPr lang="en-US" sz="2000" cap="none" dirty="0"/>
              <a:t>SMOTEENN helps balance the dataset by generating synthetic samples for the minority class and then cleaning the dataset by removing samples that are difficult to classify.</a:t>
            </a:r>
          </a:p>
        </p:txBody>
      </p:sp>
    </p:spTree>
    <p:extLst>
      <p:ext uri="{BB962C8B-B14F-4D97-AF65-F5344CB8AC3E}">
        <p14:creationId xmlns:p14="http://schemas.microsoft.com/office/powerpoint/2010/main" val="286977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005E-A458-46DC-64A1-8FC8FB63F5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-1443856"/>
            <a:ext cx="9144000" cy="2387600"/>
          </a:xfrm>
        </p:spPr>
        <p:txBody>
          <a:bodyPr/>
          <a:lstStyle/>
          <a:p>
            <a:r>
              <a:rPr lang="en-IN" dirty="0"/>
              <a:t>Data Visualization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5A54C5D-4AA2-8688-044C-F9D62F1803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5" y="1126623"/>
            <a:ext cx="4955458" cy="3524035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AF8FE56A-42B8-8375-D352-8FF7575767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644" y="4841732"/>
            <a:ext cx="11798711" cy="1341120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B303C08-885D-69AB-10CB-DED9A2F37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3045" y="1160054"/>
            <a:ext cx="6312310" cy="337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6721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184274-E366-88B4-7B2C-4C883D118F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1" y="3116827"/>
            <a:ext cx="5844209" cy="35002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C5CDE78-80C0-68A5-298F-EA7D7B30E1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0465" y="3116827"/>
            <a:ext cx="5519744" cy="350028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86CC9C0-D703-1BAB-7B7F-3147A92F921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790" y="589444"/>
            <a:ext cx="11688419" cy="22324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1642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28C7B5-0B9F-141A-D25B-EFB7F3AB6E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58529" y="-1193800"/>
            <a:ext cx="9144000" cy="2387600"/>
          </a:xfrm>
        </p:spPr>
        <p:txBody>
          <a:bodyPr/>
          <a:lstStyle/>
          <a:p>
            <a:r>
              <a:rPr lang="en-IN" dirty="0"/>
              <a:t>Machine Learning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BBE683-01E2-C02A-7E7C-DE0373FF0C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55174" y="1193800"/>
            <a:ext cx="9144000" cy="5521632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000" b="1" cap="none" dirty="0"/>
              <a:t>List of different models tried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Logistic Regression </a:t>
            </a:r>
            <a:r>
              <a:rPr lang="en-US" cap="none" dirty="0"/>
              <a:t>- A linear model used for binary classification that estimates the probability of A binary outcome based on one or more predictor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Decision Tree </a:t>
            </a:r>
            <a:r>
              <a:rPr lang="en-US" cap="none" dirty="0"/>
              <a:t>- A predictive model that uses A tree-like structure of decisions and their possible consequences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Random Forest </a:t>
            </a:r>
            <a:r>
              <a:rPr lang="en-US" cap="none" dirty="0"/>
              <a:t>- an ensemble learning method that uses multiple decision trees to improve predictive performance and control overfitting.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/>
              <a:t>Gradient Boosting Machine </a:t>
            </a:r>
            <a:r>
              <a:rPr lang="en-US" cap="none" dirty="0"/>
              <a:t>- an ensemble technique that builds models sequentially, each one correcting errors of the previous one, to improve accuracy.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b="1" cap="none" dirty="0" err="1"/>
              <a:t>Xgboost</a:t>
            </a:r>
            <a:r>
              <a:rPr lang="en-US" b="1" cap="none" dirty="0"/>
              <a:t> </a:t>
            </a:r>
            <a:r>
              <a:rPr lang="en-US" cap="none" dirty="0"/>
              <a:t>- an optimized gradient boosting library designed for speed and performance, widely used for structured or tabular data.</a:t>
            </a:r>
            <a:br>
              <a:rPr lang="en-US" cap="none" dirty="0"/>
            </a:br>
            <a:endParaRPr lang="en-US" cap="none" dirty="0"/>
          </a:p>
          <a:p>
            <a:pPr algn="l"/>
            <a:r>
              <a:rPr lang="en-US" sz="2000" b="1" cap="none" dirty="0"/>
              <a:t>Approach:</a:t>
            </a:r>
            <a:endParaRPr lang="en-US" sz="2000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Data preprocessing and normalization using </a:t>
            </a:r>
            <a:r>
              <a:rPr lang="en-US" cap="none" dirty="0" err="1"/>
              <a:t>MinMaxscaler</a:t>
            </a:r>
            <a:endParaRPr lang="en-US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Hyperparameter tuning using </a:t>
            </a:r>
            <a:r>
              <a:rPr lang="en-US" cap="none" dirty="0" err="1"/>
              <a:t>GridSearchCV</a:t>
            </a:r>
            <a:endParaRPr lang="en-US" cap="none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cap="none" dirty="0"/>
              <a:t> Evaluation of model performance on test data</a:t>
            </a:r>
          </a:p>
        </p:txBody>
      </p:sp>
    </p:spTree>
    <p:extLst>
      <p:ext uri="{BB962C8B-B14F-4D97-AF65-F5344CB8AC3E}">
        <p14:creationId xmlns:p14="http://schemas.microsoft.com/office/powerpoint/2010/main" val="40285881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706EA-BFC3-0209-761A-1E9EAF56F7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1268963"/>
            <a:ext cx="12192000" cy="2387600"/>
          </a:xfrm>
        </p:spPr>
        <p:txBody>
          <a:bodyPr/>
          <a:lstStyle/>
          <a:p>
            <a:r>
              <a:rPr lang="en-IN" dirty="0"/>
              <a:t>Model Performance and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CAFFFC-3727-C9C3-2D52-08B7DDC222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490" y="1413387"/>
            <a:ext cx="8504904" cy="5289754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000" b="1" cap="none" dirty="0"/>
              <a:t>Performance metrics:</a:t>
            </a:r>
            <a:r>
              <a:rPr lang="en-US" sz="1800" cap="none" dirty="0"/>
              <a:t> accuracy score, classification report, and confusion matrix.</a:t>
            </a:r>
          </a:p>
          <a:p>
            <a:pPr algn="l"/>
            <a:r>
              <a:rPr lang="en-US" sz="2000" b="1" cap="none" dirty="0"/>
              <a:t>Comparison of models:</a:t>
            </a:r>
          </a:p>
          <a:p>
            <a:pPr algn="l"/>
            <a:r>
              <a:rPr lang="en-US" sz="1800" cap="none" dirty="0"/>
              <a:t>We have tried multiple ML models, as listed in the previous slide. Out of those, the following two models have performed the best: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/>
              <a:t>Random Forest with default parameters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cap="none" dirty="0" err="1"/>
              <a:t>XGBoost</a:t>
            </a:r>
            <a:r>
              <a:rPr lang="en-US" sz="1800" cap="none" dirty="0"/>
              <a:t> with hyperparameter tuning (using GPU)</a:t>
            </a:r>
          </a:p>
          <a:p>
            <a:pPr algn="l"/>
            <a:endParaRPr lang="en-US" sz="1800" cap="none" dirty="0"/>
          </a:p>
          <a:p>
            <a:pPr algn="l"/>
            <a:r>
              <a:rPr lang="en-US" sz="2000" b="1" cap="none" dirty="0"/>
              <a:t>Final chosen model and reasons for selection:</a:t>
            </a:r>
            <a:br>
              <a:rPr lang="en-US" sz="1800" cap="none" dirty="0"/>
            </a:br>
            <a:r>
              <a:rPr lang="en-US" sz="1800" cap="none" dirty="0"/>
              <a:t>upon evaluating the attached performance reports, we observed: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cap="none" dirty="0"/>
              <a:t>An accuracy score of 99.56%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cap="none" dirty="0"/>
              <a:t>The least number of missed fraudulent transactions (</a:t>
            </a:r>
            <a:r>
              <a:rPr lang="en-US" sz="1800" cap="none" dirty="0" err="1"/>
              <a:t>fns</a:t>
            </a:r>
            <a:r>
              <a:rPr lang="en-US" sz="1800" cap="none" dirty="0"/>
              <a:t>), which is crucial for minimizing financial losses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sz="1800" cap="none" dirty="0"/>
              <a:t>A lower number of legitimate transactions flagged as fraud (fps), enhancing customer experience and reducing operational costs.</a:t>
            </a:r>
          </a:p>
          <a:p>
            <a:pPr algn="l"/>
            <a:r>
              <a:rPr lang="en-US" sz="1800" cap="none" dirty="0"/>
              <a:t>Based on these evaluations, we can conclude that the Random Forest model with default parameters is the most accurate and suitable model for this ML classification problem.</a:t>
            </a:r>
            <a:endParaRPr lang="en-IN" sz="1800" cap="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9E3101-68A6-D129-BF17-456D6CD9F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996" y="1313838"/>
            <a:ext cx="3421625" cy="260319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CD47A0-3CD6-5704-5368-29B066B1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8996" y="4099945"/>
            <a:ext cx="3421626" cy="2603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27927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302</TotalTime>
  <Words>956</Words>
  <Application>Microsoft Office PowerPoint</Application>
  <PresentationFormat>Widescreen</PresentationFormat>
  <Paragraphs>89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system-ui</vt:lpstr>
      <vt:lpstr>Celestial</vt:lpstr>
      <vt:lpstr>Capstone Project</vt:lpstr>
      <vt:lpstr>Introduction</vt:lpstr>
      <vt:lpstr>Data Collection</vt:lpstr>
      <vt:lpstr>Preprocessing and Exploratory Data Analysis (EDA)</vt:lpstr>
      <vt:lpstr>PowerPoint Presentation</vt:lpstr>
      <vt:lpstr>Data Visualization</vt:lpstr>
      <vt:lpstr>PowerPoint Presentation</vt:lpstr>
      <vt:lpstr>Machine Learning Models</vt:lpstr>
      <vt:lpstr>Model Performance and Evaluation</vt:lpstr>
      <vt:lpstr>Challenges and Solutions</vt:lpstr>
      <vt:lpstr>Conclusion and 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Capstone Project</dc:title>
  <dc:creator>rahul bhutekar</dc:creator>
  <cp:lastModifiedBy>rahul bhutekar</cp:lastModifiedBy>
  <cp:revision>15</cp:revision>
  <dcterms:created xsi:type="dcterms:W3CDTF">2024-06-23T15:59:54Z</dcterms:created>
  <dcterms:modified xsi:type="dcterms:W3CDTF">2024-07-06T16:18:36Z</dcterms:modified>
</cp:coreProperties>
</file>