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3F7F-19FC-440F-A833-126ACDBB1892}" type="datetimeFigureOut">
              <a:rPr lang="en-IN" smtClean="0"/>
              <a:pPr/>
              <a:t>14-11-2018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D-14A5-4E01-9B5A-81321D51DDA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284984"/>
            <a:ext cx="6400800" cy="1129680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Limitations of Algorithmic Power and Coping with them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 smtClean="0"/>
          </a:p>
          <a:p>
            <a:pPr lvl="3">
              <a:buNone/>
            </a:pPr>
            <a:r>
              <a:rPr lang="en-US" sz="3200" dirty="0" smtClean="0"/>
              <a:t>P, NP and NP complete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Definition 1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just">
              <a:defRPr sz="1800"/>
            </a:pPr>
            <a:r>
              <a:rPr sz="2500" dirty="0"/>
              <a:t>We say that an algorithm solves a problem in polynomial time if its worst case time efficiency belongs to O(p(n)) where p(n) is</a:t>
            </a:r>
            <a:r>
              <a:rPr lang="en-US" sz="2500" dirty="0"/>
              <a:t> a</a:t>
            </a:r>
            <a:r>
              <a:rPr sz="2500" dirty="0"/>
              <a:t> polynomial of the problem’s input size n. (Note that since we are using big-oh notation here, problems solvable in polynomial time as well.) </a:t>
            </a:r>
          </a:p>
          <a:p>
            <a:pPr lvl="0" algn="just">
              <a:defRPr sz="1800"/>
            </a:pPr>
            <a:r>
              <a:rPr sz="2500" dirty="0"/>
              <a:t>Problems that can be solved in polynomial time are called </a:t>
            </a:r>
            <a:r>
              <a:rPr sz="2500" b="1" dirty="0">
                <a:latin typeface="Helvetica"/>
                <a:ea typeface="Helvetica"/>
                <a:cs typeface="Helvetica"/>
                <a:sym typeface="Helvetica"/>
              </a:rPr>
              <a:t>tractable</a:t>
            </a:r>
            <a:r>
              <a:rPr sz="2500" dirty="0"/>
              <a:t> , problems that cannot be solved in polynomial time are called </a:t>
            </a:r>
            <a:r>
              <a:rPr sz="2500" b="1" dirty="0">
                <a:latin typeface="Helvetica"/>
                <a:ea typeface="Helvetica"/>
                <a:cs typeface="Helvetica"/>
                <a:sym typeface="Helvetica"/>
              </a:rPr>
              <a:t>intractable.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Definition 2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just">
              <a:defRPr sz="1800"/>
            </a:pPr>
            <a:r>
              <a:rPr sz="2500" dirty="0"/>
              <a:t>Class P is a class of decision problems that can be solved in polynomial time by (deterministic) algorithms. This class of problems is called </a:t>
            </a:r>
            <a:r>
              <a:rPr sz="2500" b="1" dirty="0">
                <a:latin typeface="Helvetica"/>
                <a:ea typeface="Helvetica"/>
                <a:cs typeface="Helvetica"/>
                <a:sym typeface="Helvetica"/>
              </a:rPr>
              <a:t>polynomial </a:t>
            </a:r>
            <a:r>
              <a:rPr sz="2500" dirty="0"/>
              <a:t>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25785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Definition 3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69727" y="1534749"/>
            <a:ext cx="7804547" cy="47160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5024" indent="-275024" algn="just" defTabSz="361460">
              <a:spcBef>
                <a:spcPts val="2531"/>
              </a:spcBef>
              <a:defRPr sz="1800"/>
            </a:pPr>
            <a:r>
              <a:rPr sz="2200" dirty="0"/>
              <a:t>A </a:t>
            </a:r>
            <a:r>
              <a:rPr sz="2200" b="1" dirty="0">
                <a:latin typeface="Helvetica"/>
                <a:ea typeface="Helvetica"/>
                <a:cs typeface="Helvetica"/>
                <a:sym typeface="Helvetica"/>
              </a:rPr>
              <a:t>nondeterministic</a:t>
            </a:r>
            <a:r>
              <a:rPr sz="2200" dirty="0"/>
              <a:t> algorithm is a two stage procedure that takes as its input an instances I of a decision problem and </a:t>
            </a:r>
            <a:r>
              <a:rPr lang="en-US" sz="2200" dirty="0"/>
              <a:t>d</a:t>
            </a:r>
            <a:r>
              <a:rPr sz="2200" dirty="0"/>
              <a:t>oe</a:t>
            </a:r>
            <a:r>
              <a:rPr lang="en-US" sz="2200" dirty="0"/>
              <a:t>s</a:t>
            </a:r>
            <a:r>
              <a:rPr sz="2200" dirty="0"/>
              <a:t> the following.</a:t>
            </a:r>
          </a:p>
          <a:p>
            <a:pPr marL="275024" indent="-275024" algn="just" defTabSz="361460">
              <a:spcBef>
                <a:spcPts val="2531"/>
              </a:spcBef>
              <a:defRPr sz="1800"/>
            </a:pPr>
            <a:r>
              <a:rPr sz="2200" b="1" dirty="0">
                <a:latin typeface="Helvetica"/>
                <a:ea typeface="Helvetica"/>
                <a:cs typeface="Helvetica"/>
                <a:sym typeface="Helvetica"/>
              </a:rPr>
              <a:t>Nondeterministic(“guessing”) stage </a:t>
            </a:r>
            <a:r>
              <a:rPr sz="2200" dirty="0"/>
              <a:t>: An arbitrary string S is generated that can be thought of as a candidate solution to a given instance of I.</a:t>
            </a:r>
          </a:p>
          <a:p>
            <a:pPr marL="275024" indent="-275024" algn="just" defTabSz="361460">
              <a:spcBef>
                <a:spcPts val="2531"/>
              </a:spcBef>
              <a:defRPr sz="1800"/>
            </a:pPr>
            <a:r>
              <a:rPr sz="2200" b="1" dirty="0">
                <a:latin typeface="Helvetica"/>
                <a:ea typeface="Helvetica"/>
                <a:cs typeface="Helvetica"/>
                <a:sym typeface="Helvetica"/>
              </a:rPr>
              <a:t>Deterministic(“verification”) stage </a:t>
            </a:r>
            <a:r>
              <a:rPr sz="2200" dirty="0"/>
              <a:t>: A </a:t>
            </a:r>
            <a:r>
              <a:rPr sz="2200" dirty="0" err="1"/>
              <a:t>determinstic</a:t>
            </a:r>
            <a:r>
              <a:rPr sz="2200" dirty="0"/>
              <a:t> algorithm takes both I and S as its input and output</a:t>
            </a:r>
            <a:r>
              <a:rPr lang="en-US" sz="2200" dirty="0"/>
              <a:t>s</a:t>
            </a:r>
            <a:r>
              <a:rPr sz="2200" dirty="0"/>
              <a:t> yes i</a:t>
            </a:r>
            <a:r>
              <a:rPr lang="en-US" sz="2200" dirty="0"/>
              <a:t>f</a:t>
            </a:r>
            <a:r>
              <a:rPr sz="2200" dirty="0"/>
              <a:t> S represents a solution to instance I.(If S is not a solution to instance I, the algorithm </a:t>
            </a:r>
            <a:r>
              <a:rPr lang="en-US" sz="2200" dirty="0"/>
              <a:t>is </a:t>
            </a:r>
            <a:r>
              <a:rPr sz="2200" dirty="0"/>
              <a:t>either returns no or is allowed not to halt at all).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Definition 4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just">
              <a:defRPr sz="1800"/>
            </a:pPr>
            <a:r>
              <a:rPr sz="2500" dirty="0"/>
              <a:t>Class NP is the class of decision problems that can be solved by nondeterministic polynomial algorithms. This class of problems is called </a:t>
            </a:r>
            <a:r>
              <a:rPr sz="2500" b="1" dirty="0">
                <a:latin typeface="Helvetica"/>
                <a:ea typeface="Helvetica"/>
                <a:cs typeface="Helvetica"/>
                <a:sym typeface="Helvetica"/>
              </a:rPr>
              <a:t>nondeterministic polynomial</a:t>
            </a:r>
            <a:r>
              <a:rPr sz="2500" dirty="0"/>
              <a:t>.</a:t>
            </a:r>
          </a:p>
          <a:p>
            <a:pPr marL="0" indent="0" algn="just">
              <a:buNone/>
              <a:defRPr sz="1800"/>
            </a:pPr>
            <a:r>
              <a:rPr sz="2500" dirty="0"/>
              <a:t>Most decision problems are in </a:t>
            </a:r>
            <a:r>
              <a:rPr sz="2500" dirty="0" err="1"/>
              <a:t>NP.First</a:t>
            </a:r>
            <a:r>
              <a:rPr sz="2500" dirty="0"/>
              <a:t> of all, this class includes al  the problems in P:</a:t>
            </a:r>
          </a:p>
          <a:p>
            <a:pPr marL="0" lvl="8" indent="1285829" algn="just">
              <a:buNone/>
              <a:defRPr sz="1800"/>
            </a:pPr>
            <a:r>
              <a:rPr sz="2500" dirty="0"/>
              <a:t>              P⊆NP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Definition 5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321457" algn="just">
              <a:buNone/>
              <a:defRPr sz="1800"/>
            </a:pPr>
            <a:r>
              <a:rPr sz="2500" dirty="0"/>
              <a:t>A decision problem D1 is said to be </a:t>
            </a:r>
            <a:r>
              <a:rPr sz="2500" b="1" dirty="0" err="1">
                <a:latin typeface="Helvetica"/>
                <a:ea typeface="Helvetica"/>
                <a:cs typeface="Helvetica"/>
                <a:sym typeface="Helvetica"/>
              </a:rPr>
              <a:t>polynomial</a:t>
            </a:r>
            <a:r>
              <a:rPr lang="en-US" sz="2500" b="1" dirty="0" err="1">
                <a:latin typeface="Helvetica"/>
                <a:ea typeface="Helvetica"/>
                <a:cs typeface="Helvetica"/>
                <a:sym typeface="Helvetica"/>
              </a:rPr>
              <a:t>ly</a:t>
            </a:r>
            <a:r>
              <a:rPr sz="2500" b="1" dirty="0">
                <a:latin typeface="Helvetica"/>
                <a:ea typeface="Helvetica"/>
                <a:cs typeface="Helvetica"/>
                <a:sym typeface="Helvetica"/>
              </a:rPr>
              <a:t> reducible</a:t>
            </a:r>
            <a:r>
              <a:rPr sz="2500" dirty="0"/>
              <a:t> to a decision problem D2 if there exists a function t that transforms instances of D1 to instances of D2 such that</a:t>
            </a:r>
          </a:p>
          <a:p>
            <a:pPr lvl="0" algn="just">
              <a:defRPr sz="1800"/>
            </a:pPr>
            <a:r>
              <a:rPr sz="2500" dirty="0"/>
              <a:t>t maps all yes instances of D1 to yes instances of D2 and all no instances of D1 to no instances of D2</a:t>
            </a:r>
          </a:p>
          <a:p>
            <a:pPr lvl="0" algn="just">
              <a:defRPr sz="1800"/>
            </a:pPr>
            <a:r>
              <a:rPr sz="2500" dirty="0"/>
              <a:t>t is computable by a polynomial time algorithm.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Definition 6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321457" algn="just">
              <a:buNone/>
              <a:defRPr sz="1800"/>
            </a:pPr>
            <a:r>
              <a:rPr sz="2500" dirty="0"/>
              <a:t>A decision problem D is said to be </a:t>
            </a:r>
            <a:r>
              <a:rPr sz="2500" b="1" dirty="0">
                <a:latin typeface="Helvetica"/>
                <a:ea typeface="Helvetica"/>
                <a:cs typeface="Helvetica"/>
                <a:sym typeface="Helvetica"/>
              </a:rPr>
              <a:t>NP-complete</a:t>
            </a:r>
            <a:r>
              <a:rPr sz="2500" dirty="0"/>
              <a:t> if</a:t>
            </a:r>
          </a:p>
          <a:p>
            <a:pPr lvl="0" algn="just">
              <a:buNone/>
              <a:defRPr sz="1800"/>
            </a:pPr>
            <a:r>
              <a:rPr lang="en-US" sz="2500" dirty="0"/>
              <a:t>1. </a:t>
            </a:r>
            <a:r>
              <a:rPr sz="2500" dirty="0"/>
              <a:t>it belongs to class NP</a:t>
            </a:r>
          </a:p>
          <a:p>
            <a:pPr lvl="0" algn="just">
              <a:buNone/>
              <a:defRPr sz="1800"/>
            </a:pPr>
            <a:r>
              <a:rPr lang="en-US" sz="2500" dirty="0"/>
              <a:t>2. </a:t>
            </a:r>
            <a:r>
              <a:rPr sz="2500" dirty="0"/>
              <a:t>every problem in NP is </a:t>
            </a:r>
            <a:r>
              <a:rPr sz="2500" dirty="0" err="1"/>
              <a:t>polynomially</a:t>
            </a:r>
            <a:r>
              <a:rPr sz="2500" dirty="0"/>
              <a:t> reducible to 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Till now we have seen </a:t>
            </a:r>
            <a:r>
              <a:rPr lang="en-IN" b="1" dirty="0" smtClean="0"/>
              <a:t>algorithms for solving variety of different problems</a:t>
            </a:r>
          </a:p>
          <a:p>
            <a:r>
              <a:rPr lang="en-IN" dirty="0" smtClean="0"/>
              <a:t>Some </a:t>
            </a:r>
            <a:r>
              <a:rPr lang="en-IN" dirty="0"/>
              <a:t>problems cannot be solved by any algorithm. </a:t>
            </a:r>
          </a:p>
          <a:p>
            <a:r>
              <a:rPr lang="en-IN" dirty="0"/>
              <a:t>Other problems can be solved algorithmically but not in polynomial time.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Lower-Bound </a:t>
            </a:r>
            <a:r>
              <a:rPr lang="en-IN" b="1" dirty="0"/>
              <a:t>Arguments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efficiency of any </a:t>
            </a:r>
            <a:r>
              <a:rPr lang="en-IN" dirty="0" smtClean="0"/>
              <a:t>algorithm </a:t>
            </a:r>
            <a:r>
              <a:rPr lang="en-IN" dirty="0"/>
              <a:t>can be looked at in two ways. </a:t>
            </a:r>
          </a:p>
          <a:p>
            <a:pPr>
              <a:buNone/>
            </a:pPr>
            <a:r>
              <a:rPr lang="en-IN" dirty="0" smtClean="0"/>
              <a:t>   -  Establish </a:t>
            </a:r>
            <a:r>
              <a:rPr lang="en-IN" dirty="0"/>
              <a:t>its asymptotic class and see where this class stands with respect to the hierarchy of efficiency classes. </a:t>
            </a:r>
            <a:r>
              <a:rPr lang="en-IN" dirty="0" smtClean="0"/>
              <a:t>(</a:t>
            </a:r>
            <a:r>
              <a:rPr lang="en-IN" dirty="0" err="1" smtClean="0"/>
              <a:t>eg</a:t>
            </a:r>
            <a:r>
              <a:rPr lang="en-IN" dirty="0" smtClean="0"/>
              <a:t>: selection sort – n</a:t>
            </a:r>
            <a:r>
              <a:rPr lang="en-IN" baseline="30000" dirty="0" smtClean="0"/>
              <a:t>2  </a:t>
            </a:r>
            <a:r>
              <a:rPr lang="en-IN" dirty="0" smtClean="0"/>
              <a:t>generating permutations -  n! and so on)</a:t>
            </a:r>
          </a:p>
          <a:p>
            <a:r>
              <a:rPr lang="en-US" dirty="0" smtClean="0"/>
              <a:t>It is like </a:t>
            </a:r>
            <a:r>
              <a:rPr lang="en-IN" dirty="0" smtClean="0"/>
              <a:t>Comparing </a:t>
            </a:r>
            <a:r>
              <a:rPr lang="en-IN" dirty="0"/>
              <a:t>apple with orange and finding which is the best. </a:t>
            </a:r>
          </a:p>
          <a:p>
            <a:pPr>
              <a:buNone/>
            </a:pPr>
            <a:r>
              <a:rPr lang="en-IN" dirty="0" smtClean="0"/>
              <a:t>    -  Ask </a:t>
            </a:r>
            <a:r>
              <a:rPr lang="en-IN" dirty="0"/>
              <a:t>how efficient the algorithm is with respect to other algorithms for the </a:t>
            </a:r>
            <a:r>
              <a:rPr lang="en-IN" b="1" dirty="0"/>
              <a:t>same problem.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Lower-Bound Arguments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When </a:t>
            </a:r>
            <a:r>
              <a:rPr lang="en-IN" dirty="0"/>
              <a:t>the efficiency of an algorithm is ascertained with respect to other algorithms for the same </a:t>
            </a:r>
            <a:r>
              <a:rPr lang="en-IN" dirty="0" smtClean="0"/>
              <a:t>problem, it </a:t>
            </a:r>
            <a:r>
              <a:rPr lang="en-IN" dirty="0"/>
              <a:t>is often better to know the </a:t>
            </a:r>
            <a:r>
              <a:rPr lang="en-IN" b="1" dirty="0"/>
              <a:t>best possible efficiency</a:t>
            </a:r>
            <a:r>
              <a:rPr lang="en-IN" dirty="0"/>
              <a:t> any algorithm solving the problem may have. </a:t>
            </a:r>
          </a:p>
          <a:p>
            <a:r>
              <a:rPr lang="en-IN" dirty="0"/>
              <a:t>This is known as </a:t>
            </a:r>
            <a:r>
              <a:rPr lang="en-IN" b="1" dirty="0"/>
              <a:t>lower bound. </a:t>
            </a:r>
          </a:p>
          <a:p>
            <a:r>
              <a:rPr lang="en-IN" dirty="0"/>
              <a:t>The </a:t>
            </a:r>
            <a:r>
              <a:rPr lang="en-IN" b="1" i="1" dirty="0"/>
              <a:t>lower bound can tell how much improvement </a:t>
            </a:r>
            <a:r>
              <a:rPr lang="en-IN" b="1" i="1" dirty="0" smtClean="0"/>
              <a:t>we can hope to achieve </a:t>
            </a:r>
            <a:r>
              <a:rPr lang="en-IN" b="1" i="1" dirty="0"/>
              <a:t>in the quest for a better algorithm for the </a:t>
            </a:r>
            <a:r>
              <a:rPr lang="en-IN" b="1" i="1" dirty="0" smtClean="0"/>
              <a:t>problem in question </a:t>
            </a:r>
            <a:endParaRPr lang="en-IN" b="1" i="1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</a:t>
            </a:r>
            <a:r>
              <a:rPr lang="en-IN" dirty="0"/>
              <a:t>is a device that allows comparing the performance of algorithms such as sorting and searching. </a:t>
            </a:r>
          </a:p>
          <a:p>
            <a:r>
              <a:rPr lang="en-IN" dirty="0"/>
              <a:t>Each internal node of a binary decision tree represents a </a:t>
            </a:r>
            <a:r>
              <a:rPr lang="en-IN" b="1" dirty="0"/>
              <a:t>key comparison indicated in the node. </a:t>
            </a:r>
          </a:p>
          <a:p>
            <a:r>
              <a:rPr lang="en-IN" dirty="0"/>
              <a:t>The node’s left </a:t>
            </a:r>
            <a:r>
              <a:rPr lang="en-IN" dirty="0" err="1"/>
              <a:t>subtree</a:t>
            </a:r>
            <a:r>
              <a:rPr lang="en-IN" dirty="0"/>
              <a:t> contains the information about subsequent comparisons made if the condition is satisfied. </a:t>
            </a:r>
          </a:p>
          <a:p>
            <a:r>
              <a:rPr lang="en-IN" dirty="0" smtClean="0"/>
              <a:t>Each </a:t>
            </a:r>
            <a:r>
              <a:rPr lang="en-IN" dirty="0"/>
              <a:t>leaf represents a possible outcome of the </a:t>
            </a:r>
            <a:r>
              <a:rPr lang="en-IN" dirty="0" smtClean="0"/>
              <a:t>algorithm’s run </a:t>
            </a:r>
            <a:r>
              <a:rPr lang="en-IN" dirty="0"/>
              <a:t>on some input of size n.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Decision Trees </a:t>
            </a:r>
            <a:endParaRPr lang="en-IN" dirty="0"/>
          </a:p>
        </p:txBody>
      </p:sp>
      <p:pic>
        <p:nvPicPr>
          <p:cNvPr id="9" name="Content Placeholder 8" descr="decision treesp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2204864"/>
            <a:ext cx="4858428" cy="3229426"/>
          </a:xfrm>
        </p:spPr>
      </p:pic>
      <p:sp>
        <p:nvSpPr>
          <p:cNvPr id="10" name="TextBox 9"/>
          <p:cNvSpPr txBox="1"/>
          <p:nvPr/>
        </p:nvSpPr>
        <p:spPr>
          <a:xfrm>
            <a:off x="2339752" y="48691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47971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372200" y="47971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932040" y="47971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99592" y="1268760"/>
            <a:ext cx="691276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800" dirty="0"/>
              <a:t>Finding the minimum of three numbers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528" y="5157192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The number of leaves can be greater than the number of outcomes because the same outcome can be arrived through a different chain of comparisons. </a:t>
            </a:r>
          </a:p>
          <a:p>
            <a:r>
              <a:rPr lang="en-IN" dirty="0"/>
              <a:t>The number of leaves must </a:t>
            </a:r>
            <a:r>
              <a:rPr lang="en-IN"/>
              <a:t>be </a:t>
            </a:r>
            <a:r>
              <a:rPr lang="en-IN" smtClean="0"/>
              <a:t>at </a:t>
            </a:r>
            <a:r>
              <a:rPr lang="en-IN" dirty="0"/>
              <a:t>least as large as the number of possible outcomes.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IN" b="1" dirty="0" smtClean="0"/>
              <a:t>Decision Trees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number of comparisons in worst case is equal to the height of the tree. </a:t>
            </a:r>
          </a:p>
          <a:p>
            <a:r>
              <a:rPr lang="en-IN" dirty="0"/>
              <a:t>The idea is that a tree with a given number of leaves, which is dictated by the number of possible outcomes, has to be tall enough to have that many leaves. </a:t>
            </a:r>
          </a:p>
          <a:p>
            <a:r>
              <a:rPr lang="en-IN" dirty="0"/>
              <a:t>For any binary tree with l leaves and height h </a:t>
            </a:r>
          </a:p>
          <a:p>
            <a:pPr>
              <a:buNone/>
            </a:pPr>
            <a:r>
              <a:rPr lang="en-US" dirty="0" smtClean="0"/>
              <a:t>  h ≥ log </a:t>
            </a:r>
            <a:r>
              <a:rPr lang="en-US" baseline="-25000" dirty="0" smtClean="0"/>
              <a:t>2</a:t>
            </a:r>
            <a:r>
              <a:rPr lang="en-US" dirty="0" smtClean="0"/>
              <a:t> 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Decision Trees for Sorting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Decision Trees for Sorting Algorithms </a:t>
            </a:r>
          </a:p>
          <a:p>
            <a:r>
              <a:rPr lang="en-IN" dirty="0"/>
              <a:t>Sorting </a:t>
            </a:r>
            <a:r>
              <a:rPr lang="en-IN" dirty="0" err="1"/>
              <a:t>algo</a:t>
            </a:r>
            <a:r>
              <a:rPr lang="en-IN" dirty="0"/>
              <a:t> is comparison-based. </a:t>
            </a:r>
          </a:p>
          <a:p>
            <a:r>
              <a:rPr lang="en-IN" dirty="0"/>
              <a:t>The basic operation is comparison except for binary insertion sort. </a:t>
            </a:r>
          </a:p>
          <a:p>
            <a:r>
              <a:rPr lang="en-IN" dirty="0"/>
              <a:t>The outcome of a sorting </a:t>
            </a:r>
            <a:r>
              <a:rPr lang="en-IN" dirty="0" err="1"/>
              <a:t>algo</a:t>
            </a:r>
            <a:r>
              <a:rPr lang="en-IN" dirty="0"/>
              <a:t> can be interpreted as finding a permutation of element indices of an input list that puts the list’s elements in ascending order.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Decision Trees for Sorting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Three element insertion sort </a:t>
            </a:r>
            <a:endParaRPr lang="en-IN" b="1" dirty="0" smtClean="0"/>
          </a:p>
          <a:p>
            <a:r>
              <a:rPr lang="en-US" b="1" dirty="0" smtClean="0"/>
              <a:t>Binary Search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830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Unit 5</vt:lpstr>
      <vt:lpstr>Introduction</vt:lpstr>
      <vt:lpstr>Lower-Bound Arguments </vt:lpstr>
      <vt:lpstr>Lower-Bound Arguments </vt:lpstr>
      <vt:lpstr>Decision Trees </vt:lpstr>
      <vt:lpstr>Decision Trees </vt:lpstr>
      <vt:lpstr>Decision Trees </vt:lpstr>
      <vt:lpstr>Decision Trees for Sorting Algorithms </vt:lpstr>
      <vt:lpstr>Decision Trees for Sorting Algorithms </vt:lpstr>
      <vt:lpstr>Slide 10</vt:lpstr>
      <vt:lpstr>Definition 1</vt:lpstr>
      <vt:lpstr>Definition 2</vt:lpstr>
      <vt:lpstr>Definition 3</vt:lpstr>
      <vt:lpstr>Definition 4</vt:lpstr>
      <vt:lpstr>Definition 5</vt:lpstr>
      <vt:lpstr>Definition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Veena S</dc:creator>
  <cp:lastModifiedBy>Veena S</cp:lastModifiedBy>
  <cp:revision>5</cp:revision>
  <dcterms:created xsi:type="dcterms:W3CDTF">2018-11-13T15:43:14Z</dcterms:created>
  <dcterms:modified xsi:type="dcterms:W3CDTF">2018-11-14T04:26:09Z</dcterms:modified>
</cp:coreProperties>
</file>