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59" r:id="rId7"/>
    <p:sldId id="272" r:id="rId8"/>
    <p:sldId id="260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8442-90F7-4B10-81EC-0D9DB6645D67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7EFD-30AD-44DE-B21A-9F2956609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Backtracking and Branch and Bound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Subset </a:t>
            </a:r>
            <a:r>
              <a:rPr lang="en-IN" b="1" dirty="0"/>
              <a:t>– Sum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dirty="0"/>
              <a:t>Find a subset of a given set S = {s1,…,</a:t>
            </a:r>
            <a:r>
              <a:rPr lang="en-IN" dirty="0" err="1"/>
              <a:t>sn</a:t>
            </a:r>
            <a:r>
              <a:rPr lang="en-IN" dirty="0"/>
              <a:t>} of n positive integers whose sum is equal to a given positive integer d. </a:t>
            </a:r>
          </a:p>
          <a:p>
            <a:r>
              <a:rPr lang="en-IN" dirty="0"/>
              <a:t>Sort the elements in the increasing order - s1 ≤ s2 ≤…… ≤</a:t>
            </a:r>
            <a:r>
              <a:rPr lang="en-IN" dirty="0" err="1"/>
              <a:t>sn</a:t>
            </a:r>
            <a:r>
              <a:rPr lang="en-IN" dirty="0"/>
              <a:t>. </a:t>
            </a:r>
          </a:p>
          <a:p>
            <a:r>
              <a:rPr lang="en-IN" dirty="0"/>
              <a:t>Record the value of s’ – the sum of these numbers in the node. </a:t>
            </a:r>
          </a:p>
          <a:p>
            <a:r>
              <a:rPr lang="en-IN" dirty="0"/>
              <a:t>If s’ = d the solution to the problem is found. </a:t>
            </a:r>
          </a:p>
          <a:p>
            <a:r>
              <a:rPr lang="en-IN" dirty="0"/>
              <a:t>If s’ ≠ d terminate the node as non-promising if either of the following two inequalities holds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-    s</a:t>
            </a:r>
            <a:r>
              <a:rPr lang="en-IN" dirty="0"/>
              <a:t>‘+ s</a:t>
            </a:r>
            <a:r>
              <a:rPr lang="en-IN" baseline="-25000" dirty="0"/>
              <a:t>i+1</a:t>
            </a:r>
            <a:r>
              <a:rPr lang="en-IN" dirty="0"/>
              <a:t> &gt; d </a:t>
            </a:r>
            <a:r>
              <a:rPr lang="en-IN" dirty="0" smtClean="0"/>
              <a:t>       (the </a:t>
            </a:r>
            <a:r>
              <a:rPr lang="en-IN" dirty="0"/>
              <a:t>sum s’ is too </a:t>
            </a:r>
            <a:r>
              <a:rPr lang="en-IN" dirty="0" smtClean="0"/>
              <a:t>large) </a:t>
            </a:r>
            <a:endParaRPr lang="en-IN" dirty="0"/>
          </a:p>
          <a:p>
            <a:pPr>
              <a:buNone/>
            </a:pPr>
            <a:r>
              <a:rPr lang="en-IN" dirty="0" smtClean="0"/>
              <a:t>       -    </a:t>
            </a:r>
            <a:r>
              <a:rPr lang="en-IN" dirty="0"/>
              <a:t>the sum s’ </a:t>
            </a:r>
            <a:r>
              <a:rPr lang="en-IN" dirty="0" smtClean="0"/>
              <a:t>and the remaining elements &lt; d  (sum  s’ is too small) </a:t>
            </a:r>
            <a:endParaRPr lang="en-IN" dirty="0"/>
          </a:p>
          <a:p>
            <a:r>
              <a:rPr lang="en-IN" dirty="0"/>
              <a:t>Example </a:t>
            </a:r>
          </a:p>
          <a:p>
            <a:pPr>
              <a:buNone/>
            </a:pPr>
            <a:r>
              <a:rPr lang="en-IN" dirty="0" smtClean="0"/>
              <a:t>           S</a:t>
            </a:r>
            <a:r>
              <a:rPr lang="en-IN" dirty="0"/>
              <a:t>={3,5,6,7} d = 15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Backtrack(x[1..i])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//Gives a template of a generic backtracking </a:t>
            </a:r>
            <a:r>
              <a:rPr lang="en-IN" dirty="0" err="1"/>
              <a:t>algo</a:t>
            </a:r>
            <a:r>
              <a:rPr lang="en-IN" dirty="0"/>
              <a:t> </a:t>
            </a:r>
          </a:p>
          <a:p>
            <a:r>
              <a:rPr lang="en-IN" dirty="0"/>
              <a:t>//Input: X[1..i] specifies first I promising components of a solution </a:t>
            </a:r>
          </a:p>
          <a:p>
            <a:r>
              <a:rPr lang="en-IN" dirty="0"/>
              <a:t>//Output: All the </a:t>
            </a:r>
            <a:r>
              <a:rPr lang="en-IN" dirty="0" err="1"/>
              <a:t>tuples</a:t>
            </a:r>
            <a:r>
              <a:rPr lang="en-IN" dirty="0"/>
              <a:t> representing the problem’s solutions </a:t>
            </a:r>
          </a:p>
          <a:p>
            <a:pPr>
              <a:buNone/>
            </a:pPr>
            <a:r>
              <a:rPr lang="en-IN" dirty="0"/>
              <a:t>if X[1..i] is a solution write X[1..i] </a:t>
            </a:r>
          </a:p>
          <a:p>
            <a:pPr>
              <a:buNone/>
            </a:pPr>
            <a:r>
              <a:rPr lang="en-IN" dirty="0"/>
              <a:t>else </a:t>
            </a:r>
          </a:p>
          <a:p>
            <a:pPr>
              <a:buNone/>
            </a:pPr>
            <a:r>
              <a:rPr lang="en-IN" dirty="0"/>
              <a:t>for each element x consistent with X[1..i] and </a:t>
            </a:r>
            <a:r>
              <a:rPr lang="en-IN" dirty="0" smtClean="0"/>
              <a:t>the constraints</a:t>
            </a:r>
          </a:p>
          <a:p>
            <a:pPr>
              <a:buNone/>
            </a:pPr>
            <a:r>
              <a:rPr lang="en-IN" dirty="0" smtClean="0"/>
              <a:t> do </a:t>
            </a:r>
            <a:endParaRPr lang="en-IN" dirty="0"/>
          </a:p>
          <a:p>
            <a:pPr>
              <a:buNone/>
            </a:pPr>
            <a:r>
              <a:rPr lang="en-IN" dirty="0"/>
              <a:t>X[i+1] ←</a:t>
            </a:r>
            <a:r>
              <a:rPr lang="en-IN" dirty="0" smtClean="0"/>
              <a:t>x</a:t>
            </a:r>
            <a:endParaRPr lang="en-IN" dirty="0"/>
          </a:p>
          <a:p>
            <a:pPr>
              <a:buNone/>
            </a:pPr>
            <a:r>
              <a:rPr lang="en-IN" dirty="0"/>
              <a:t>Backtrack(X[1..i+1])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Conclusions on 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applied to difficult Combinatorial Problems for which efficient algorithms are not available</a:t>
            </a:r>
          </a:p>
          <a:p>
            <a:r>
              <a:rPr lang="en-US" dirty="0" smtClean="0"/>
              <a:t>Unlike exhaustive search, at least for some large instances backtracking finds the solution in a faster manner</a:t>
            </a:r>
          </a:p>
          <a:p>
            <a:r>
              <a:rPr lang="en-US" dirty="0" smtClean="0"/>
              <a:t>Even though it is not eliminating the nodes of a state space tree, it finds a way to prune the path if it is not leading to a solution</a:t>
            </a:r>
          </a:p>
          <a:p>
            <a:r>
              <a:rPr lang="en-US" dirty="0" smtClean="0"/>
              <a:t>In the worst case it may be equal to exhaustive search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Branch-and-Bound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used for optimization problems</a:t>
            </a:r>
            <a:endParaRPr lang="en-IN" dirty="0"/>
          </a:p>
          <a:p>
            <a:r>
              <a:rPr lang="en-IN" dirty="0"/>
              <a:t>A feasible solution at a point in the problem’s search space satisfies all the problem’s </a:t>
            </a:r>
            <a:r>
              <a:rPr lang="en-IN" dirty="0" smtClean="0"/>
              <a:t>constraints</a:t>
            </a:r>
            <a:endParaRPr lang="en-IN" dirty="0"/>
          </a:p>
          <a:p>
            <a:r>
              <a:rPr lang="en-IN" dirty="0"/>
              <a:t>An </a:t>
            </a:r>
            <a:r>
              <a:rPr lang="en-IN" b="1" dirty="0"/>
              <a:t>optimal solution is a feasible solution with the best value of the objective </a:t>
            </a:r>
            <a:r>
              <a:rPr lang="en-IN" b="1" dirty="0" smtClean="0"/>
              <a:t>function</a:t>
            </a:r>
            <a:endParaRPr lang="en-IN" dirty="0"/>
          </a:p>
          <a:p>
            <a:r>
              <a:rPr lang="en-IN" dirty="0"/>
              <a:t>Branch-and-bound requires two additional </a:t>
            </a:r>
            <a:r>
              <a:rPr lang="en-IN" dirty="0" smtClean="0"/>
              <a:t>items compared to backtracking</a:t>
            </a:r>
            <a:endParaRPr lang="en-IN" dirty="0"/>
          </a:p>
          <a:p>
            <a:pPr>
              <a:buNone/>
            </a:pPr>
            <a:r>
              <a:rPr lang="en-IN" dirty="0" smtClean="0"/>
              <a:t>     1.  A </a:t>
            </a:r>
            <a:r>
              <a:rPr lang="en-IN" dirty="0"/>
              <a:t>way to provide a bound on the best value of the objective function on any solution that can be obtained by adding further components to a partially constructed solution represented by the </a:t>
            </a:r>
            <a:r>
              <a:rPr lang="en-IN" dirty="0" smtClean="0"/>
              <a:t>node</a:t>
            </a:r>
            <a:endParaRPr lang="en-IN" dirty="0"/>
          </a:p>
          <a:p>
            <a:pPr>
              <a:buNone/>
            </a:pPr>
            <a:r>
              <a:rPr lang="en-IN" dirty="0" smtClean="0"/>
              <a:t>      2.  The </a:t>
            </a:r>
            <a:r>
              <a:rPr lang="en-IN" dirty="0"/>
              <a:t>value of the best solution seen so </a:t>
            </a:r>
            <a:r>
              <a:rPr lang="en-IN" dirty="0" smtClean="0"/>
              <a:t>far</a:t>
            </a:r>
            <a:endParaRPr lang="en-IN" dirty="0"/>
          </a:p>
          <a:p>
            <a:r>
              <a:rPr lang="en-IN" dirty="0"/>
              <a:t>Compare a node’s bound value with the value of the best solution seen so far.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Branch-and-Bound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If the bound value is not better than the best solution seen so far the node is not promising and can be terminated. </a:t>
            </a:r>
          </a:p>
          <a:p>
            <a:r>
              <a:rPr lang="en-IN" dirty="0"/>
              <a:t>The search path a current node in a state-space tree of a branch-an-bound </a:t>
            </a:r>
            <a:r>
              <a:rPr lang="en-IN" dirty="0" err="1"/>
              <a:t>algo</a:t>
            </a:r>
            <a:r>
              <a:rPr lang="en-IN" dirty="0"/>
              <a:t> is terminated for any one of the following three reasons </a:t>
            </a:r>
          </a:p>
          <a:p>
            <a:pPr>
              <a:buNone/>
            </a:pPr>
            <a:r>
              <a:rPr lang="en-IN" dirty="0" smtClean="0"/>
              <a:t>     1.  The </a:t>
            </a:r>
            <a:r>
              <a:rPr lang="en-IN" dirty="0"/>
              <a:t>value of the node’s bound is not better than the value of the best solution seen so far.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2.  The </a:t>
            </a:r>
            <a:r>
              <a:rPr lang="en-IN" dirty="0"/>
              <a:t>node represents no feasible solutions because the constraints of the problem are already violated. </a:t>
            </a:r>
          </a:p>
          <a:p>
            <a:pPr>
              <a:buNone/>
            </a:pPr>
            <a:r>
              <a:rPr lang="en-IN" dirty="0" smtClean="0"/>
              <a:t>     3.  The </a:t>
            </a:r>
            <a:r>
              <a:rPr lang="en-IN" dirty="0"/>
              <a:t>subset of feasible solutions represented by the node consists of a single point.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Assignment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4400" dirty="0" smtClean="0"/>
              <a:t>Assign </a:t>
            </a:r>
            <a:r>
              <a:rPr lang="en-IN" sz="4400" dirty="0"/>
              <a:t>n people to n jobs so that the total cost of the assignment is as small as possible. </a:t>
            </a:r>
          </a:p>
          <a:p>
            <a:r>
              <a:rPr lang="en-IN" b="1" dirty="0"/>
              <a:t>Process </a:t>
            </a:r>
          </a:p>
          <a:p>
            <a:r>
              <a:rPr lang="en-IN" dirty="0"/>
              <a:t>Find lower bound on the cost of optimal solution </a:t>
            </a:r>
          </a:p>
          <a:p>
            <a:r>
              <a:rPr lang="en-IN" dirty="0"/>
              <a:t>The cost of any solution cannot be smaller than the sum of the smallest elements in each matrix’s rows. </a:t>
            </a:r>
          </a:p>
          <a:p>
            <a:r>
              <a:rPr lang="en-IN" dirty="0"/>
              <a:t>Generate all the children of the most promising node among non-terminated leaves in the current tree. Non-terminated promising leaves are also called </a:t>
            </a:r>
            <a:r>
              <a:rPr lang="en-IN" b="1" dirty="0" smtClean="0"/>
              <a:t>live nodes. </a:t>
            </a:r>
            <a:endParaRPr lang="en-IN" b="1" dirty="0"/>
          </a:p>
          <a:p>
            <a:r>
              <a:rPr lang="en-IN" dirty="0"/>
              <a:t>Start with the root that corresponds to no elements being selected from the cost matrix. </a:t>
            </a:r>
          </a:p>
          <a:p>
            <a:r>
              <a:rPr lang="en-IN" dirty="0"/>
              <a:t>The nodes on the first level of the tree correspond to selections of an element in the first row of the matrix – a job for person ‘a’. </a:t>
            </a:r>
          </a:p>
          <a:p>
            <a:r>
              <a:rPr lang="en-IN" dirty="0"/>
              <a:t>The nodes on the next level have fixed a job for a and must decide the job for b.</a:t>
            </a:r>
            <a:r>
              <a:rPr lang="en-IN" b="1" dirty="0"/>
              <a:t> The optimal solution will be taken at each level. </a:t>
            </a:r>
          </a:p>
          <a:p>
            <a:r>
              <a:rPr lang="en-IN" dirty="0"/>
              <a:t>The process continues until all jobs have been assigned to all persons.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Knapsack </a:t>
            </a:r>
            <a:r>
              <a:rPr lang="en-IN" b="1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</a:t>
            </a:r>
            <a:r>
              <a:rPr lang="en-IN" dirty="0" smtClean="0"/>
              <a:t>n items of known weights </a:t>
            </a:r>
            <a:r>
              <a:rPr lang="en-IN" dirty="0" err="1" smtClean="0"/>
              <a:t>wi</a:t>
            </a:r>
            <a:r>
              <a:rPr lang="en-IN" dirty="0" smtClean="0"/>
              <a:t> and values vi, </a:t>
            </a:r>
            <a:r>
              <a:rPr lang="en-IN" dirty="0" err="1" smtClean="0"/>
              <a:t>i</a:t>
            </a:r>
            <a:r>
              <a:rPr lang="en-IN" dirty="0" smtClean="0"/>
              <a:t> =1, 2, …, n and a knapsack of capacity of </a:t>
            </a:r>
            <a:r>
              <a:rPr lang="en-IN" dirty="0" smtClean="0"/>
              <a:t>W,  </a:t>
            </a:r>
            <a:r>
              <a:rPr lang="en-IN" dirty="0" smtClean="0"/>
              <a:t>find the most valuable subset of the items that fit in the knapsack. </a:t>
            </a:r>
          </a:p>
          <a:p>
            <a:r>
              <a:rPr lang="en-IN" dirty="0" smtClean="0"/>
              <a:t>It is convenient to order the items of a given instance in descending order by their value-to-weight ratios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Knapsack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The first item gives the best payoff per weight unit and the last one gives the worst payoff per weight unit 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The upper bound </a:t>
            </a:r>
            <a:r>
              <a:rPr lang="en-IN" b="1" dirty="0" err="1" smtClean="0"/>
              <a:t>ub</a:t>
            </a:r>
            <a:r>
              <a:rPr lang="en-IN" b="1" dirty="0" smtClean="0"/>
              <a:t> is </a:t>
            </a:r>
            <a:r>
              <a:rPr lang="en-IN" b="1" dirty="0" smtClean="0"/>
              <a:t>calculated</a:t>
            </a:r>
          </a:p>
          <a:p>
            <a:pPr>
              <a:buNone/>
            </a:pPr>
            <a:r>
              <a:rPr lang="en-IN" b="1" dirty="0" smtClean="0"/>
              <a:t> </a:t>
            </a:r>
            <a:r>
              <a:rPr lang="en-IN" b="1" dirty="0" smtClean="0"/>
              <a:t>      </a:t>
            </a:r>
            <a:r>
              <a:rPr lang="en-IN" b="1" dirty="0" err="1" smtClean="0"/>
              <a:t>Ub</a:t>
            </a:r>
            <a:r>
              <a:rPr lang="en-IN" b="1" dirty="0" smtClean="0"/>
              <a:t> = v+(W-w)(vi+1/wi+1) </a:t>
            </a:r>
            <a:endParaRPr lang="en-IN" b="1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state-space tree is to be drawn. </a:t>
            </a:r>
          </a:p>
          <a:p>
            <a:r>
              <a:rPr lang="en-IN" dirty="0" smtClean="0"/>
              <a:t>The root has the weight and value as 0 since no items have been selected.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Knapsack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Note: </a:t>
            </a:r>
          </a:p>
          <a:p>
            <a:r>
              <a:rPr lang="en-IN" dirty="0" smtClean="0"/>
              <a:t>The upper bounds decrease from the first level to the next level. </a:t>
            </a:r>
          </a:p>
          <a:p>
            <a:r>
              <a:rPr lang="en-IN" dirty="0" smtClean="0"/>
              <a:t>The upper bounds have to be verified for all leaf nodes (not only at that level).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Travelling Salesman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A reasonable lower bound on tour lengths should be calculated. </a:t>
            </a:r>
          </a:p>
          <a:p>
            <a:r>
              <a:rPr lang="en-IN" dirty="0" smtClean="0"/>
              <a:t>One solution </a:t>
            </a:r>
          </a:p>
          <a:p>
            <a:r>
              <a:rPr lang="en-IN" dirty="0" smtClean="0"/>
              <a:t>Find the smallest element in the intercity distance matrix D </a:t>
            </a:r>
          </a:p>
          <a:p>
            <a:r>
              <a:rPr lang="en-IN" dirty="0" smtClean="0"/>
              <a:t>Multiply it by the number of cities n. </a:t>
            </a:r>
          </a:p>
          <a:p>
            <a:r>
              <a:rPr lang="en-IN" dirty="0" smtClean="0"/>
              <a:t>Second solution </a:t>
            </a:r>
          </a:p>
          <a:p>
            <a:r>
              <a:rPr lang="en-IN" dirty="0" smtClean="0"/>
              <a:t>For each city i,1≤i ≤n find the sum </a:t>
            </a:r>
            <a:r>
              <a:rPr lang="en-IN" dirty="0" err="1" smtClean="0"/>
              <a:t>si</a:t>
            </a:r>
            <a:r>
              <a:rPr lang="en-IN" dirty="0" smtClean="0"/>
              <a:t> of the distances from city </a:t>
            </a:r>
            <a:r>
              <a:rPr lang="en-IN" dirty="0" err="1" smtClean="0"/>
              <a:t>i</a:t>
            </a:r>
            <a:r>
              <a:rPr lang="en-IN" dirty="0" smtClean="0"/>
              <a:t> to the two nearest cities </a:t>
            </a:r>
          </a:p>
          <a:p>
            <a:r>
              <a:rPr lang="en-IN" dirty="0" smtClean="0"/>
              <a:t>Compute the sum s of these n numbers </a:t>
            </a:r>
          </a:p>
          <a:p>
            <a:r>
              <a:rPr lang="en-IN" dirty="0" smtClean="0"/>
              <a:t>Divide the result by 2 </a:t>
            </a:r>
          </a:p>
          <a:p>
            <a:r>
              <a:rPr lang="en-IN" dirty="0" smtClean="0"/>
              <a:t>If all the distances are integers round up the result to the nearest integer lb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Backtracking and Branch and Bound are the techniques which makes it possible to solve some large instances of difficult combinatorial problems</a:t>
            </a:r>
          </a:p>
          <a:p>
            <a:r>
              <a:rPr lang="en-US" dirty="0" smtClean="0"/>
              <a:t>Both strategies are improvement over exhaustive search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Construct </a:t>
            </a:r>
            <a:r>
              <a:rPr lang="en-IN" dirty="0"/>
              <a:t>solutions one component at a time </a:t>
            </a:r>
          </a:p>
          <a:p>
            <a:r>
              <a:rPr lang="en-IN" dirty="0"/>
              <a:t>Evaluate partially constructed </a:t>
            </a:r>
            <a:r>
              <a:rPr lang="en-IN" dirty="0" smtClean="0"/>
              <a:t>solutions </a:t>
            </a: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a partially constructed </a:t>
            </a:r>
            <a:r>
              <a:rPr lang="en-IN" dirty="0" smtClean="0"/>
              <a:t>solution have potential values which may lead to a solution, then continue. Otherwise remaining components need not be generated</a:t>
            </a:r>
            <a:endParaRPr lang="en-IN" dirty="0"/>
          </a:p>
          <a:p>
            <a:r>
              <a:rPr lang="en-US" dirty="0" smtClean="0"/>
              <a:t>Both methods uses </a:t>
            </a:r>
            <a:r>
              <a:rPr lang="en-US" b="1" dirty="0" smtClean="0"/>
              <a:t>State-Space tree</a:t>
            </a:r>
          </a:p>
          <a:p>
            <a:r>
              <a:rPr lang="en-US" dirty="0" smtClean="0"/>
              <a:t>Branch and Bound is applicable to Optimization problems. But Backtracking does not have this constraint</a:t>
            </a:r>
          </a:p>
          <a:p>
            <a:r>
              <a:rPr lang="en-US" dirty="0" smtClean="0"/>
              <a:t>In Backtracking the tree is developed </a:t>
            </a:r>
            <a:r>
              <a:rPr lang="en-US" b="1" dirty="0" smtClean="0"/>
              <a:t>depth first</a:t>
            </a:r>
            <a:r>
              <a:rPr lang="en-US" dirty="0" smtClean="0"/>
              <a:t> whereas in Branch and Bound it is developed using </a:t>
            </a:r>
            <a:r>
              <a:rPr lang="en-US" b="1" dirty="0"/>
              <a:t>b</a:t>
            </a:r>
            <a:r>
              <a:rPr lang="en-US" b="1" dirty="0" smtClean="0"/>
              <a:t>est first rule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State-space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dirty="0"/>
          </a:p>
          <a:p>
            <a:r>
              <a:rPr lang="en-IN" dirty="0"/>
              <a:t>The root represents the initial state before the search for the solution </a:t>
            </a:r>
            <a:r>
              <a:rPr lang="en-IN" dirty="0" smtClean="0"/>
              <a:t>begins </a:t>
            </a:r>
            <a:endParaRPr lang="en-IN" dirty="0"/>
          </a:p>
          <a:p>
            <a:r>
              <a:rPr lang="en-IN" dirty="0"/>
              <a:t>The nodes of the first level in the tree represent the choices made for the first component of the </a:t>
            </a:r>
            <a:r>
              <a:rPr lang="en-IN" dirty="0" smtClean="0"/>
              <a:t>solution</a:t>
            </a:r>
            <a:endParaRPr lang="en-IN" dirty="0"/>
          </a:p>
          <a:p>
            <a:r>
              <a:rPr lang="en-IN" dirty="0"/>
              <a:t>The nodes of second level represent choices for the second component and so </a:t>
            </a:r>
            <a:r>
              <a:rPr lang="en-IN" dirty="0" smtClean="0"/>
              <a:t>on</a:t>
            </a:r>
            <a:endParaRPr lang="en-IN" dirty="0"/>
          </a:p>
          <a:p>
            <a:r>
              <a:rPr lang="en-IN" dirty="0"/>
              <a:t>The node in the state-space tree is said to be</a:t>
            </a:r>
            <a:r>
              <a:rPr lang="en-IN" b="1" dirty="0"/>
              <a:t> promising </a:t>
            </a:r>
            <a:r>
              <a:rPr lang="en-IN" dirty="0"/>
              <a:t>if it corresponds to a partially constructed solution that may still lead to a complete </a:t>
            </a:r>
            <a:r>
              <a:rPr lang="en-IN" dirty="0" smtClean="0"/>
              <a:t>solution</a:t>
            </a:r>
            <a:endParaRPr lang="en-IN" dirty="0"/>
          </a:p>
          <a:p>
            <a:r>
              <a:rPr lang="en-IN" dirty="0"/>
              <a:t>If not, it is called </a:t>
            </a:r>
            <a:r>
              <a:rPr lang="en-IN" b="1" dirty="0" smtClean="0"/>
              <a:t>non-promising</a:t>
            </a:r>
          </a:p>
          <a:p>
            <a:r>
              <a:rPr lang="en-US" b="1" dirty="0" smtClean="0"/>
              <a:t>Leaves </a:t>
            </a:r>
            <a:r>
              <a:rPr lang="en-US" dirty="0" smtClean="0"/>
              <a:t>represents either non-promising </a:t>
            </a:r>
            <a:r>
              <a:rPr lang="en-US" b="1" dirty="0" smtClean="0"/>
              <a:t>dead ends </a:t>
            </a:r>
            <a:r>
              <a:rPr lang="en-US" dirty="0" smtClean="0"/>
              <a:t>or </a:t>
            </a:r>
            <a:r>
              <a:rPr lang="en-US" b="1" dirty="0" smtClean="0"/>
              <a:t>complete solution</a:t>
            </a:r>
            <a:r>
              <a:rPr lang="en-US" dirty="0" smtClean="0"/>
              <a:t> found by the algorithm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Construct solutions one component at a time </a:t>
            </a:r>
          </a:p>
          <a:p>
            <a:r>
              <a:rPr lang="en-IN" dirty="0"/>
              <a:t>Evaluate partially constructed </a:t>
            </a:r>
            <a:r>
              <a:rPr lang="en-IN" dirty="0" smtClean="0"/>
              <a:t>candidate solutions</a:t>
            </a: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a partially constructed solution can be developed further without violating the problem’s constraints take the first remaining legitimate option for the next component. </a:t>
            </a:r>
          </a:p>
          <a:p>
            <a:r>
              <a:rPr lang="en-IN" dirty="0" smtClean="0"/>
              <a:t>If </a:t>
            </a:r>
            <a:r>
              <a:rPr lang="en-IN" dirty="0"/>
              <a:t>there is no legitimate option for the next component, no alternatives for any remaining component need to be considered. </a:t>
            </a:r>
          </a:p>
          <a:p>
            <a:r>
              <a:rPr lang="en-IN" dirty="0" smtClean="0"/>
              <a:t>Algorithm </a:t>
            </a:r>
            <a:r>
              <a:rPr lang="en-IN" dirty="0"/>
              <a:t>backtracks to replace the last component of the partially constructed solution with its next option.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n-Queens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Place n queens on an n-by-n chessboard so that no two queens attack each other by being in the same row or in the same column or on the same diagonal. </a:t>
            </a:r>
          </a:p>
          <a:p>
            <a:r>
              <a:rPr lang="en-IN" dirty="0"/>
              <a:t>For n=1 the problem has a trivial solution. </a:t>
            </a:r>
          </a:p>
          <a:p>
            <a:r>
              <a:rPr lang="en-IN" dirty="0"/>
              <a:t>For n=2 and n=3 there is no solution. </a:t>
            </a:r>
          </a:p>
          <a:p>
            <a:r>
              <a:rPr lang="en-US" dirty="0" smtClean="0"/>
              <a:t>For n = 4 see below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n-Queens Problem</a:t>
            </a:r>
            <a:endParaRPr lang="en-IN" dirty="0"/>
          </a:p>
        </p:txBody>
      </p:sp>
      <p:pic>
        <p:nvPicPr>
          <p:cNvPr id="4" name="Content Placeholder 3" descr="sv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251401" cy="446449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Hamiltonian Circuit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Hamiltonian Circuit Problem </a:t>
            </a:r>
          </a:p>
          <a:p>
            <a:r>
              <a:rPr lang="en-IN" dirty="0"/>
              <a:t>Find a Hamiltonian circuit in a graph. </a:t>
            </a:r>
          </a:p>
          <a:p>
            <a:r>
              <a:rPr lang="en-IN" dirty="0"/>
              <a:t>A path that visits all the graphs vertices exactly once before returning to the starting vertex. </a:t>
            </a:r>
          </a:p>
          <a:p>
            <a:r>
              <a:rPr lang="en-IN" dirty="0"/>
              <a:t>Trace it for the following graph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state space tree with only one Hamiltonian circuit. </a:t>
            </a:r>
          </a:p>
          <a:p>
            <a:r>
              <a:rPr lang="en-IN" dirty="0"/>
              <a:t>	</a:t>
            </a:r>
          </a:p>
          <a:p>
            <a:endParaRPr lang="en-IN" dirty="0"/>
          </a:p>
        </p:txBody>
      </p:sp>
      <p:pic>
        <p:nvPicPr>
          <p:cNvPr id="5" name="Picture 4" descr="hamiltonian circu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780928"/>
            <a:ext cx="3171825" cy="2406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tate-sp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600200"/>
            <a:ext cx="396044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1321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 5</vt:lpstr>
      <vt:lpstr>Introduction</vt:lpstr>
      <vt:lpstr>Introduction</vt:lpstr>
      <vt:lpstr>State-space tree</vt:lpstr>
      <vt:lpstr>Backtracking</vt:lpstr>
      <vt:lpstr>n-Queens Problem</vt:lpstr>
      <vt:lpstr>n-Queens Problem</vt:lpstr>
      <vt:lpstr>Hamiltonian Circuit Problem</vt:lpstr>
      <vt:lpstr>Slide 9</vt:lpstr>
      <vt:lpstr>Subset – Sum problem</vt:lpstr>
      <vt:lpstr>Algorithm Backtrack(x[1..i])</vt:lpstr>
      <vt:lpstr>General Conclusions on Backtracking</vt:lpstr>
      <vt:lpstr>Branch-and-Bound</vt:lpstr>
      <vt:lpstr>Branch-and-Bound</vt:lpstr>
      <vt:lpstr>Assignment Problem </vt:lpstr>
      <vt:lpstr>Knapsack Problem</vt:lpstr>
      <vt:lpstr>Knapsack Problem </vt:lpstr>
      <vt:lpstr>Knapsack Problem </vt:lpstr>
      <vt:lpstr>Travelling Salesman Problem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Veena S</dc:creator>
  <cp:lastModifiedBy>Veena S</cp:lastModifiedBy>
  <cp:revision>9</cp:revision>
  <dcterms:created xsi:type="dcterms:W3CDTF">2018-11-15T16:23:05Z</dcterms:created>
  <dcterms:modified xsi:type="dcterms:W3CDTF">2018-11-20T06:14:09Z</dcterms:modified>
</cp:coreProperties>
</file>