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40" r:id="rId2"/>
    <p:sldId id="341" r:id="rId3"/>
    <p:sldId id="342" r:id="rId4"/>
    <p:sldId id="260" r:id="rId5"/>
    <p:sldId id="261" r:id="rId6"/>
    <p:sldId id="262" r:id="rId7"/>
    <p:sldId id="353" r:id="rId8"/>
    <p:sldId id="263" r:id="rId9"/>
    <p:sldId id="264" r:id="rId10"/>
    <p:sldId id="354" r:id="rId11"/>
    <p:sldId id="265" r:id="rId12"/>
    <p:sldId id="344" r:id="rId13"/>
    <p:sldId id="266" r:id="rId14"/>
    <p:sldId id="343" r:id="rId15"/>
    <p:sldId id="268" r:id="rId16"/>
    <p:sldId id="269" r:id="rId17"/>
    <p:sldId id="345" r:id="rId18"/>
    <p:sldId id="270" r:id="rId19"/>
    <p:sldId id="271" r:id="rId20"/>
    <p:sldId id="355" r:id="rId21"/>
    <p:sldId id="272" r:id="rId22"/>
    <p:sldId id="273" r:id="rId23"/>
    <p:sldId id="274" r:id="rId24"/>
    <p:sldId id="275" r:id="rId25"/>
    <p:sldId id="276" r:id="rId26"/>
    <p:sldId id="277" r:id="rId27"/>
    <p:sldId id="278" r:id="rId28"/>
    <p:sldId id="279" r:id="rId29"/>
    <p:sldId id="280" r:id="rId30"/>
    <p:sldId id="281" r:id="rId31"/>
    <p:sldId id="283" r:id="rId32"/>
    <p:sldId id="284" r:id="rId33"/>
    <p:sldId id="285" r:id="rId34"/>
    <p:sldId id="286" r:id="rId35"/>
    <p:sldId id="287" r:id="rId36"/>
    <p:sldId id="288" r:id="rId37"/>
    <p:sldId id="289" r:id="rId38"/>
    <p:sldId id="290" r:id="rId39"/>
    <p:sldId id="291" r:id="rId40"/>
    <p:sldId id="292" r:id="rId41"/>
    <p:sldId id="346" r:id="rId42"/>
    <p:sldId id="293" r:id="rId43"/>
    <p:sldId id="347" r:id="rId44"/>
    <p:sldId id="295" r:id="rId45"/>
    <p:sldId id="356" r:id="rId46"/>
    <p:sldId id="296" r:id="rId47"/>
    <p:sldId id="297" r:id="rId48"/>
    <p:sldId id="298" r:id="rId49"/>
    <p:sldId id="299" r:id="rId50"/>
    <p:sldId id="300" r:id="rId51"/>
    <p:sldId id="301" r:id="rId52"/>
    <p:sldId id="357" r:id="rId53"/>
    <p:sldId id="302" r:id="rId54"/>
    <p:sldId id="303" r:id="rId55"/>
    <p:sldId id="358" r:id="rId56"/>
    <p:sldId id="304" r:id="rId57"/>
    <p:sldId id="305" r:id="rId58"/>
    <p:sldId id="306" r:id="rId59"/>
    <p:sldId id="307" r:id="rId60"/>
    <p:sldId id="308" r:id="rId61"/>
    <p:sldId id="309" r:id="rId62"/>
    <p:sldId id="310" r:id="rId63"/>
    <p:sldId id="311" r:id="rId64"/>
    <p:sldId id="312" r:id="rId65"/>
    <p:sldId id="348" r:id="rId66"/>
    <p:sldId id="349" r:id="rId67"/>
    <p:sldId id="350" r:id="rId68"/>
    <p:sldId id="313" r:id="rId69"/>
    <p:sldId id="314" r:id="rId70"/>
    <p:sldId id="315" r:id="rId71"/>
    <p:sldId id="351" r:id="rId72"/>
    <p:sldId id="352" r:id="rId73"/>
    <p:sldId id="320" r:id="rId74"/>
    <p:sldId id="321" r:id="rId75"/>
    <p:sldId id="322" r:id="rId76"/>
    <p:sldId id="323" r:id="rId77"/>
    <p:sldId id="324" r:id="rId78"/>
    <p:sldId id="325" r:id="rId79"/>
    <p:sldId id="326" r:id="rId80"/>
    <p:sldId id="328" r:id="rId81"/>
    <p:sldId id="329" r:id="rId82"/>
    <p:sldId id="330" r:id="rId83"/>
    <p:sldId id="333" r:id="rId84"/>
    <p:sldId id="334" r:id="rId85"/>
    <p:sldId id="335"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660"/>
  </p:normalViewPr>
  <p:slideViewPr>
    <p:cSldViewPr>
      <p:cViewPr varScale="1">
        <p:scale>
          <a:sx n="73" d="100"/>
          <a:sy n="73" d="100"/>
        </p:scale>
        <p:origin x="155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2DB4E-BAD2-4318-9F94-8A75D7C5DBF7}" type="datetimeFigureOut">
              <a:rPr lang="en-IN" smtClean="0"/>
              <a:t>31-08-2018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F4A68D-6703-4280-879F-B7E91798B192}" type="slidenum">
              <a:rPr lang="en-IN" smtClean="0"/>
              <a:t>‹#›</a:t>
            </a:fld>
            <a:endParaRPr lang="en-IN"/>
          </a:p>
        </p:txBody>
      </p:sp>
    </p:spTree>
    <p:extLst>
      <p:ext uri="{BB962C8B-B14F-4D97-AF65-F5344CB8AC3E}">
        <p14:creationId xmlns:p14="http://schemas.microsoft.com/office/powerpoint/2010/main" val="241121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49250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056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0320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26065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1534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ECFDCE07-0557-42B0-99B2-6DCA56BE7A4E}" type="slidenum">
              <a:rPr lang="en-US" sz="1200" b="0" i="0" smtClean="0">
                <a:latin typeface="Times New Roman" pitchFamily="18" charset="0"/>
              </a:rPr>
              <a:pPr eaLnBrk="1" hangingPunct="1">
                <a:defRPr/>
              </a:pPr>
              <a:t>23</a:t>
            </a:fld>
            <a:endParaRPr lang="en-US" sz="1200" b="0" i="0" dirty="0" smtClean="0">
              <a:latin typeface="Times New Roman"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157733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25239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27737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93937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B1AA8C04-0B1D-426A-91E0-75C37F1C9E55}" type="slidenum">
              <a:rPr lang="en-US" sz="1200" b="0" i="0" smtClean="0">
                <a:latin typeface="Times New Roman" pitchFamily="18" charset="0"/>
              </a:rPr>
              <a:pPr eaLnBrk="1" hangingPunct="1">
                <a:defRPr/>
              </a:pPr>
              <a:t>33</a:t>
            </a:fld>
            <a:endParaRPr lang="en-US" sz="1200" b="0" i="0" dirty="0" smtClean="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99493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4221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50575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99288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87C544E4-5834-4598-8D05-D03C0CD5E4F6}" type="slidenum">
              <a:rPr lang="en-US" sz="1200" b="0" i="0" smtClean="0">
                <a:latin typeface="Times New Roman" pitchFamily="18" charset="0"/>
              </a:rPr>
              <a:pPr eaLnBrk="1" hangingPunct="1">
                <a:defRPr/>
              </a:pPr>
              <a:t>39</a:t>
            </a:fld>
            <a:endParaRPr lang="en-US" sz="1200" b="0" i="0" dirty="0" smtClean="0">
              <a:latin typeface="Times New Roman"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7099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66FB7A8B-0AEC-4F27-B084-879388A281C2}" type="slidenum">
              <a:rPr lang="en-US" sz="1200" b="0" i="0" smtClean="0">
                <a:latin typeface="Times New Roman" pitchFamily="18" charset="0"/>
              </a:rPr>
              <a:pPr eaLnBrk="1" hangingPunct="1">
                <a:defRPr/>
              </a:pPr>
              <a:t>46</a:t>
            </a:fld>
            <a:endParaRPr lang="en-US" sz="1200" b="0" i="0" dirty="0" smtClean="0">
              <a:latin typeface="Times New Roman"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36703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63181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846B4991-E0F6-47D9-93FC-9E61C0B8098B}" type="slidenum">
              <a:rPr lang="en-US" sz="1200" b="0" i="0" smtClean="0">
                <a:latin typeface="Times New Roman" pitchFamily="18" charset="0"/>
              </a:rPr>
              <a:pPr eaLnBrk="1" hangingPunct="1">
                <a:defRPr/>
              </a:pPr>
              <a:t>48</a:t>
            </a:fld>
            <a:endParaRPr lang="en-US" sz="1200" b="0" i="0" dirty="0" smtClean="0">
              <a:latin typeface="Times New Roman"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65387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73183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13347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30F8B5-57C4-4D91-872C-233C60ACD3BF}" type="slidenum">
              <a:rPr lang="en-US">
                <a:solidFill>
                  <a:prstClr val="black"/>
                </a:solidFill>
              </a:rPr>
              <a:pPr>
                <a:defRPr/>
              </a:pPr>
              <a:t>53</a:t>
            </a:fld>
            <a:endParaRPr lang="en-US" dirty="0">
              <a:solidFill>
                <a:prstClr val="black"/>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64461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144625-C0B4-4FD9-ACB6-31C81A936D60}" type="slidenum">
              <a:rPr lang="en-US">
                <a:solidFill>
                  <a:prstClr val="black"/>
                </a:solidFill>
              </a:rPr>
              <a:pPr>
                <a:defRPr/>
              </a:pPr>
              <a:t>54</a:t>
            </a:fld>
            <a:endParaRPr lang="en-US" dirty="0">
              <a:solidFill>
                <a:prstClr val="black"/>
              </a:solidFill>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30714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BD17691-DBD4-4CC9-B0CD-B693AA685870}" type="slidenum">
              <a:rPr lang="en-US">
                <a:solidFill>
                  <a:prstClr val="black"/>
                </a:solidFill>
              </a:rPr>
              <a:pPr>
                <a:defRPr/>
              </a:pPr>
              <a:t>56</a:t>
            </a:fld>
            <a:endParaRPr lang="en-US" dirty="0">
              <a:solidFill>
                <a:prstClr val="black"/>
              </a:solidFill>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7895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37879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F6B3FA41-8FE0-478E-9370-27DD8B0A8EA8}" type="slidenum">
              <a:rPr lang="en-US" sz="1200" b="0" i="0" smtClean="0">
                <a:latin typeface="Times New Roman" pitchFamily="18" charset="0"/>
              </a:rPr>
              <a:pPr eaLnBrk="1" hangingPunct="1">
                <a:defRPr/>
              </a:pPr>
              <a:t>59</a:t>
            </a:fld>
            <a:endParaRPr lang="en-US" sz="1200" b="0" i="0" dirty="0" smtClean="0">
              <a:latin typeface="Times New Roman"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97755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331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0E65FA18-51DF-41E0-8C0F-CD605BBB9E77}" type="slidenum">
              <a:rPr lang="en-US" sz="1200" b="0" i="0" smtClean="0">
                <a:latin typeface="Times New Roman" pitchFamily="18" charset="0"/>
              </a:rPr>
              <a:pPr eaLnBrk="1" hangingPunct="1">
                <a:defRPr/>
              </a:pPr>
              <a:t>61</a:t>
            </a:fld>
            <a:endParaRPr lang="en-US" sz="1200" b="0" i="0" dirty="0" smtClean="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31591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33142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F7C59BF3-DFC2-4615-88C9-0A9FE274BE2D}" type="slidenum">
              <a:rPr lang="en-US" sz="1200" b="0" i="0" smtClean="0">
                <a:latin typeface="Times New Roman" pitchFamily="18" charset="0"/>
              </a:rPr>
              <a:pPr eaLnBrk="1" hangingPunct="1">
                <a:defRPr/>
              </a:pPr>
              <a:t>64</a:t>
            </a:fld>
            <a:endParaRPr lang="en-US" sz="1200" b="0" i="0" dirty="0" smtClean="0">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34257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51495E02-0B39-4FA7-A2FC-18821D11343A}" type="slidenum">
              <a:rPr lang="en-US" sz="1200" b="0" i="0" smtClean="0">
                <a:latin typeface="Times New Roman" pitchFamily="18" charset="0"/>
              </a:rPr>
              <a:pPr eaLnBrk="1" hangingPunct="1">
                <a:defRPr/>
              </a:pPr>
              <a:t>69</a:t>
            </a:fld>
            <a:endParaRPr lang="en-US" sz="1200" b="0" i="0" dirty="0" smtClean="0">
              <a:latin typeface="Times New Roman" pitchFamily="18"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95824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89916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955DC4CB-5CDF-4EAB-B679-6DB89D39F800}" type="slidenum">
              <a:rPr lang="en-US" sz="1200" b="0" i="0" smtClean="0">
                <a:latin typeface="Times New Roman" pitchFamily="18" charset="0"/>
              </a:rPr>
              <a:pPr eaLnBrk="1" hangingPunct="1">
                <a:defRPr/>
              </a:pPr>
              <a:t>73</a:t>
            </a:fld>
            <a:endParaRPr lang="en-US" sz="1200" b="0" i="0" dirty="0" smtClean="0">
              <a:latin typeface="Times New Roman" pitchFamily="18"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49585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68910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461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23538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97882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8B4413-2B64-403C-979F-B6B28B8154E6}" type="slidenum">
              <a:rPr lang="en-US">
                <a:solidFill>
                  <a:prstClr val="black"/>
                </a:solidFill>
              </a:rPr>
              <a:pPr>
                <a:defRPr/>
              </a:pPr>
              <a:t>80</a:t>
            </a:fld>
            <a:endParaRPr lang="en-US" dirty="0">
              <a:solidFill>
                <a:prstClr val="black"/>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82218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7CC20C-A20F-4362-82F5-F6244D33CAD7}" type="slidenum">
              <a:rPr lang="en-US">
                <a:solidFill>
                  <a:prstClr val="black"/>
                </a:solidFill>
              </a:rPr>
              <a:pPr>
                <a:defRPr/>
              </a:pPr>
              <a:t>81</a:t>
            </a:fld>
            <a:endParaRPr lang="en-US" dirty="0">
              <a:solidFill>
                <a:prstClr val="black"/>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23965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F862CD9-11FA-42DB-8FB5-42042850E64F}" type="slidenum">
              <a:rPr lang="en-US">
                <a:solidFill>
                  <a:prstClr val="black"/>
                </a:solidFill>
              </a:rPr>
              <a:pPr>
                <a:defRPr/>
              </a:pPr>
              <a:t>82</a:t>
            </a:fld>
            <a:endParaRPr lang="en-US" dirty="0">
              <a:solidFill>
                <a:prstClr val="black"/>
              </a:solidFill>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57740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958AF890-0149-4040-A656-182311C1C90B}" type="slidenum">
              <a:rPr lang="en-US" sz="1200" b="0" i="0" smtClean="0">
                <a:latin typeface="Times New Roman" pitchFamily="18" charset="0"/>
              </a:rPr>
              <a:pPr eaLnBrk="1" hangingPunct="1">
                <a:defRPr/>
              </a:pPr>
              <a:t>84</a:t>
            </a:fld>
            <a:endParaRPr lang="en-US" sz="1200" b="0" i="0" dirty="0" smtClean="0">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43413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92299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950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485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6433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0943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904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lIns="64291" tIns="32146" rIns="64291" bIns="32146"/>
          <a:lstStyle/>
          <a:p>
            <a:pPr lvl="0"/>
            <a:r>
              <a:rPr dirty="0"/>
              <a:t>Title Text</a:t>
            </a:r>
          </a:p>
        </p:txBody>
      </p:sp>
      <p:sp>
        <p:nvSpPr>
          <p:cNvPr id="9" name="Shape 9"/>
          <p:cNvSpPr>
            <a:spLocks noGrp="1"/>
          </p:cNvSpPr>
          <p:nvPr>
            <p:ph type="body" idx="1"/>
          </p:nvPr>
        </p:nvSpPr>
        <p:spPr>
          <a:prstGeom prst="rect">
            <a:avLst/>
          </a:prstGeom>
        </p:spPr>
        <p:txBody>
          <a:bodyPr/>
          <a:lstStyle>
            <a:lvl2pPr marL="550942" indent="-200911">
              <a:spcBef>
                <a:spcPts val="492"/>
              </a:spcBef>
              <a:buChar char=""/>
              <a:defRPr sz="2400"/>
            </a:lvl2pPr>
            <a:lvl3pPr marL="832217" indent="-160729">
              <a:lnSpc>
                <a:spcPct val="100000"/>
              </a:lnSpc>
              <a:spcBef>
                <a:spcPts val="492"/>
              </a:spcBef>
              <a:buClrTx/>
              <a:buFontTx/>
              <a:buChar char="•"/>
              <a:defRPr sz="2000">
                <a:latin typeface="Comic Sans MS"/>
                <a:ea typeface="Comic Sans MS"/>
                <a:cs typeface="Comic Sans MS"/>
                <a:sym typeface="Comic Sans MS"/>
              </a:defRPr>
            </a:lvl3pPr>
            <a:lvl4pPr marL="1153674" indent="-160729">
              <a:lnSpc>
                <a:spcPct val="100000"/>
              </a:lnSpc>
              <a:spcBef>
                <a:spcPts val="422"/>
              </a:spcBef>
              <a:buClrTx/>
              <a:buFontTx/>
              <a:buChar char="–"/>
              <a:defRPr sz="2000">
                <a:latin typeface="Times New Roman"/>
                <a:ea typeface="Times New Roman"/>
                <a:cs typeface="Times New Roman"/>
                <a:sym typeface="Times New Roman"/>
              </a:defRPr>
            </a:lvl4pPr>
            <a:lvl5pPr marL="1475131" indent="-160729">
              <a:lnSpc>
                <a:spcPct val="100000"/>
              </a:lnSpc>
              <a:spcBef>
                <a:spcPts val="422"/>
              </a:spcBef>
              <a:buClrTx/>
              <a:buFontTx/>
              <a:buChar char="»"/>
              <a:defRPr sz="2000">
                <a:latin typeface="Times New Roman"/>
                <a:ea typeface="Times New Roman"/>
                <a:cs typeface="Times New Roman"/>
                <a:sym typeface="Times New Roman"/>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10"/>
          <p:cNvSpPr>
            <a:spLocks noGrp="1"/>
          </p:cNvSpPr>
          <p:nvPr>
            <p:ph type="sldNum" sz="quarter" idx="10"/>
          </p:nvPr>
        </p:nvSpPr>
        <p:spPr>
          <a:xfrm>
            <a:off x="6553200" y="6356350"/>
            <a:ext cx="2133600" cy="365125"/>
          </a:xfrm>
          <a:prstGeom prst="rect">
            <a:avLst/>
          </a:prstGeom>
        </p:spPr>
        <p:txBody>
          <a:bodyPr tIns="32146" bIns="32146"/>
          <a:lstStyle>
            <a:lvl1pPr>
              <a:defRPr/>
            </a:lvl1pPr>
          </a:lstStyle>
          <a:p>
            <a:pPr>
              <a:defRPr/>
            </a:pPr>
            <a:fld id="{491CEC05-FCD6-4A1A-A991-5655FDC1FD02}" type="slidenum">
              <a:rPr/>
              <a:pPr>
                <a:def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B9F8732-3C02-41A6-B43F-17B95AF696EE}" type="datetimeFigureOut">
              <a:rPr lang="en-IN" smtClean="0"/>
              <a:t>31-08-2018</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2658D52-681D-4330-9731-B9F7AC61BA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9.xml"/><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audio" Target="../media/audio1.wav"/><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audio" Target="../media/audio1.wav"/><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25.xml"/><Relationship Id="rId16"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36.xml"/><Relationship Id="rId16"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 Id="rId9" Type="http://schemas.openxmlformats.org/officeDocument/2006/relationships/image" Target="../media/image1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964488" cy="6858000"/>
          </a:xfrm>
        </p:spPr>
        <p:txBody>
          <a:bodyPr>
            <a:normAutofit/>
          </a:bodyPr>
          <a:lstStyle/>
          <a:p>
            <a:pPr marL="0" indent="0" algn="ctr">
              <a:buNone/>
            </a:pPr>
            <a:endParaRPr lang="en-IN" sz="4400" b="1" dirty="0" smtClean="0">
              <a:latin typeface="Times New Roman" panose="02020603050405020304" pitchFamily="18" charset="0"/>
              <a:cs typeface="Times New Roman" panose="02020603050405020304" pitchFamily="18" charset="0"/>
            </a:endParaRPr>
          </a:p>
          <a:p>
            <a:pPr marL="0" indent="0" algn="ctr">
              <a:buNone/>
            </a:pPr>
            <a:endParaRPr lang="en-IN" sz="4400" b="1" dirty="0">
              <a:latin typeface="Times New Roman" panose="02020603050405020304" pitchFamily="18" charset="0"/>
              <a:cs typeface="Times New Roman" panose="02020603050405020304" pitchFamily="18" charset="0"/>
            </a:endParaRPr>
          </a:p>
          <a:p>
            <a:pPr marL="0" indent="0" algn="ctr">
              <a:buNone/>
            </a:pPr>
            <a:endParaRPr lang="en-IN" sz="4400" b="1" dirty="0" smtClean="0">
              <a:latin typeface="Times New Roman" panose="02020603050405020304" pitchFamily="18" charset="0"/>
              <a:cs typeface="Times New Roman" panose="02020603050405020304" pitchFamily="18" charset="0"/>
            </a:endParaRPr>
          </a:p>
          <a:p>
            <a:pPr marL="0" indent="0" algn="ctr">
              <a:buNone/>
            </a:pPr>
            <a:r>
              <a:rPr lang="en-IN" sz="4400" b="1" dirty="0" smtClean="0">
                <a:latin typeface="Times New Roman" panose="02020603050405020304" pitchFamily="18" charset="0"/>
                <a:cs typeface="Times New Roman" panose="02020603050405020304" pitchFamily="18" charset="0"/>
              </a:rPr>
              <a:t>Unit-2   </a:t>
            </a:r>
          </a:p>
          <a:p>
            <a:pPr marL="0" indent="0" algn="ctr">
              <a:buNone/>
            </a:pPr>
            <a:r>
              <a:rPr lang="en-IN" sz="4400" b="1" dirty="0" smtClean="0">
                <a:latin typeface="Times New Roman" panose="02020603050405020304" pitchFamily="18" charset="0"/>
                <a:cs typeface="Times New Roman" panose="02020603050405020304" pitchFamily="18" charset="0"/>
              </a:rPr>
              <a:t>Application Layer</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9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cs typeface="+mn-cs"/>
            </a:endParaRPr>
          </a:p>
        </p:txBody>
      </p:sp>
      <p:sp>
        <p:nvSpPr>
          <p:cNvPr id="911363" name="Text Box 3"/>
          <p:cNvSpPr txBox="1">
            <a:spLocks noChangeArrowheads="1"/>
          </p:cNvSpPr>
          <p:nvPr/>
        </p:nvSpPr>
        <p:spPr bwMode="auto">
          <a:xfrm>
            <a:off x="228600" y="406400"/>
            <a:ext cx="6870214" cy="984885"/>
          </a:xfrm>
          <a:prstGeom prst="rect">
            <a:avLst/>
          </a:prstGeom>
          <a:noFill/>
          <a:ln w="9525">
            <a:noFill/>
            <a:miter lim="800000"/>
            <a:headEnd/>
            <a:tailEnd/>
          </a:ln>
          <a:effectLst/>
        </p:spPr>
        <p:txBody>
          <a:bodyPr wrap="none">
            <a:spAutoFit/>
          </a:bodyPr>
          <a:lstStyle/>
          <a:p>
            <a:pPr marL="0" lvl="2" eaLnBrk="0" hangingPunct="0">
              <a:defRPr/>
            </a:pPr>
            <a:r>
              <a:rPr lang="en-US" sz="4000" i="0" dirty="0" smtClean="0">
                <a:effectLst>
                  <a:outerShdw blurRad="38100" dist="38100" dir="2700000" algn="tl">
                    <a:srgbClr val="C0C0C0"/>
                  </a:outerShdw>
                </a:effectLst>
                <a:latin typeface="Times" pitchFamily="18" charset="0"/>
                <a:cs typeface="+mn-cs"/>
              </a:rPr>
              <a:t>CLIENT-SERVER </a:t>
            </a:r>
            <a:r>
              <a:rPr lang="en-US" sz="4000" i="0" dirty="0">
                <a:effectLst>
                  <a:outerShdw blurRad="38100" dist="38100" dir="2700000" algn="tl">
                    <a:srgbClr val="C0C0C0"/>
                  </a:outerShdw>
                </a:effectLst>
                <a:latin typeface="Times" pitchFamily="18" charset="0"/>
                <a:cs typeface="+mn-cs"/>
              </a:rPr>
              <a:t>PARADIGM</a:t>
            </a:r>
          </a:p>
          <a:p>
            <a:pPr marL="0" lvl="2" eaLnBrk="0" hangingPunct="0">
              <a:defRPr/>
            </a:pPr>
            <a:endParaRPr lang="en-US" i="0" dirty="0">
              <a:effectLst>
                <a:outerShdw blurRad="38100" dist="38100" dir="2700000" algn="tl">
                  <a:srgbClr val="C0C0C0"/>
                </a:outerShdw>
              </a:effectLst>
              <a:latin typeface="Times" pitchFamily="18" charset="0"/>
              <a:cs typeface="+mn-cs"/>
            </a:endParaRPr>
          </a:p>
        </p:txBody>
      </p:sp>
      <p:sp>
        <p:nvSpPr>
          <p:cNvPr id="2253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22533" name="Rectangle 8"/>
          <p:cNvSpPr>
            <a:spLocks noChangeArrowheads="1"/>
          </p:cNvSpPr>
          <p:nvPr/>
        </p:nvSpPr>
        <p:spPr bwMode="auto">
          <a:xfrm>
            <a:off x="381000" y="1658938"/>
            <a:ext cx="8534400" cy="3970318"/>
          </a:xfrm>
          <a:prstGeom prst="rect">
            <a:avLst/>
          </a:prstGeom>
          <a:noFill/>
          <a:ln w="9525">
            <a:noFill/>
            <a:miter lim="800000"/>
            <a:headEnd/>
            <a:tailEnd/>
          </a:ln>
        </p:spPr>
        <p:txBody>
          <a:bodyPr>
            <a:spAutoFit/>
          </a:bodyPr>
          <a:lstStyle/>
          <a:p>
            <a:pPr marL="457200" indent="-457200" algn="just" eaLnBrk="0" hangingPunct="0">
              <a:buFont typeface="Arial" panose="020B0604020202020204" pitchFamily="34" charset="0"/>
              <a:buChar char="•"/>
            </a:pPr>
            <a:r>
              <a:rPr lang="en-US" sz="2800" b="0" dirty="0">
                <a:latin typeface="Times-Roman"/>
              </a:rPr>
              <a:t>In this paradigm, </a:t>
            </a:r>
            <a:r>
              <a:rPr lang="en-US" sz="2800" b="1" dirty="0">
                <a:latin typeface="Times-Roman"/>
              </a:rPr>
              <a:t>communication</a:t>
            </a:r>
            <a:r>
              <a:rPr lang="en-US" sz="2800" b="0" dirty="0">
                <a:latin typeface="Times-Roman"/>
              </a:rPr>
              <a:t> at the application layer is </a:t>
            </a:r>
            <a:r>
              <a:rPr lang="en-US" sz="2800" dirty="0">
                <a:latin typeface="Times-Roman"/>
              </a:rPr>
              <a:t>between two running </a:t>
            </a:r>
            <a:r>
              <a:rPr lang="en-US" sz="2800" b="1" dirty="0">
                <a:latin typeface="Times-Roman"/>
              </a:rPr>
              <a:t>application programs </a:t>
            </a:r>
            <a:r>
              <a:rPr lang="en-US" sz="2800" dirty="0">
                <a:latin typeface="Times-Roman"/>
              </a:rPr>
              <a:t>called processes:</a:t>
            </a:r>
            <a:r>
              <a:rPr lang="en-US" sz="2800" b="0" dirty="0">
                <a:latin typeface="Times-Roman"/>
              </a:rPr>
              <a:t> </a:t>
            </a:r>
            <a:r>
              <a:rPr lang="en-US" sz="2800" b="1" dirty="0">
                <a:latin typeface="Times-Roman"/>
              </a:rPr>
              <a:t>a client and a server. </a:t>
            </a:r>
            <a:endParaRPr lang="en-US" sz="2800" b="1" dirty="0" smtClean="0">
              <a:latin typeface="Times-Roman"/>
            </a:endParaRPr>
          </a:p>
          <a:p>
            <a:pPr marL="457200" indent="-457200" algn="just" eaLnBrk="0" hangingPunct="0">
              <a:buFont typeface="Arial" panose="020B0604020202020204" pitchFamily="34" charset="0"/>
              <a:buChar char="•"/>
            </a:pPr>
            <a:r>
              <a:rPr lang="en-US" sz="2800" b="0" dirty="0" smtClean="0">
                <a:latin typeface="Times-Roman"/>
              </a:rPr>
              <a:t>A </a:t>
            </a:r>
            <a:r>
              <a:rPr lang="en-US" sz="2800" b="1" dirty="0">
                <a:latin typeface="Times-Roman"/>
              </a:rPr>
              <a:t>client</a:t>
            </a:r>
            <a:r>
              <a:rPr lang="en-US" sz="2800" b="0" dirty="0">
                <a:latin typeface="Times-Roman"/>
              </a:rPr>
              <a:t> is a running program that initializes the communication by </a:t>
            </a:r>
            <a:r>
              <a:rPr lang="en-US" sz="2800" dirty="0">
                <a:latin typeface="Times-Roman"/>
              </a:rPr>
              <a:t>sending a </a:t>
            </a:r>
            <a:r>
              <a:rPr lang="en-US" sz="2800" b="1" dirty="0" smtClean="0">
                <a:latin typeface="Times-Roman"/>
              </a:rPr>
              <a:t>request</a:t>
            </a:r>
            <a:r>
              <a:rPr lang="en-US" sz="2800" dirty="0" smtClean="0">
                <a:latin typeface="Times-Roman"/>
              </a:rPr>
              <a:t>; a</a:t>
            </a:r>
            <a:r>
              <a:rPr lang="en-US" sz="2800" b="0" dirty="0" smtClean="0">
                <a:latin typeface="Times-Roman"/>
              </a:rPr>
              <a:t> </a:t>
            </a:r>
            <a:r>
              <a:rPr lang="en-US" sz="2800" b="1" dirty="0">
                <a:latin typeface="Times-Roman"/>
              </a:rPr>
              <a:t>server</a:t>
            </a:r>
            <a:r>
              <a:rPr lang="en-US" sz="2800" dirty="0">
                <a:latin typeface="Times-Roman"/>
              </a:rPr>
              <a:t> </a:t>
            </a:r>
            <a:r>
              <a:rPr lang="en-US" sz="2800" b="0" dirty="0">
                <a:latin typeface="Times-Roman"/>
              </a:rPr>
              <a:t>is another application program that </a:t>
            </a:r>
            <a:r>
              <a:rPr lang="en-US" sz="2800" dirty="0">
                <a:latin typeface="Times-Roman"/>
              </a:rPr>
              <a:t>waits for a request</a:t>
            </a:r>
            <a:r>
              <a:rPr lang="en-US" sz="2800" b="0" dirty="0">
                <a:latin typeface="Times-Roman"/>
              </a:rPr>
              <a:t> from a client.</a:t>
            </a:r>
          </a:p>
          <a:p>
            <a:pPr marL="457200" indent="-457200" algn="just" eaLnBrk="0" hangingPunct="0">
              <a:buFont typeface="Arial" panose="020B0604020202020204" pitchFamily="34" charset="0"/>
              <a:buChar char="•"/>
            </a:pPr>
            <a:r>
              <a:rPr lang="en-US" sz="2800" b="1" dirty="0">
                <a:latin typeface="Times-Roman"/>
              </a:rPr>
              <a:t>Lifetime </a:t>
            </a:r>
            <a:r>
              <a:rPr lang="en-US" sz="2800" dirty="0">
                <a:latin typeface="Times-Roman"/>
              </a:rPr>
              <a:t>of the server is</a:t>
            </a:r>
            <a:r>
              <a:rPr lang="en-US" sz="2800" b="0" dirty="0">
                <a:latin typeface="Times-Roman"/>
              </a:rPr>
              <a:t> </a:t>
            </a:r>
            <a:r>
              <a:rPr lang="en-US" sz="2800" b="1" dirty="0" smtClean="0">
                <a:latin typeface="Times-Roman"/>
              </a:rPr>
              <a:t>infinite</a:t>
            </a:r>
            <a:r>
              <a:rPr lang="en-US" sz="2800" dirty="0" smtClean="0">
                <a:latin typeface="Times-Roman"/>
              </a:rPr>
              <a:t>, Client--</a:t>
            </a:r>
            <a:r>
              <a:rPr lang="en-US" sz="2800" b="1" dirty="0" smtClean="0">
                <a:latin typeface="Times-Roman"/>
              </a:rPr>
              <a:t>finite</a:t>
            </a:r>
            <a:endParaRPr lang="en-US" sz="2800" b="1" dirty="0">
              <a:latin typeface="Times-Roman"/>
            </a:endParaRPr>
          </a:p>
        </p:txBody>
      </p:sp>
    </p:spTree>
    <p:extLst>
      <p:ext uri="{BB962C8B-B14F-4D97-AF65-F5344CB8AC3E}">
        <p14:creationId xmlns:p14="http://schemas.microsoft.com/office/powerpoint/2010/main" val="4294019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ChangeArrowheads="1"/>
          </p:cNvSpPr>
          <p:nvPr/>
        </p:nvSpPr>
        <p:spPr bwMode="auto">
          <a:xfrm>
            <a:off x="152400" y="76200"/>
            <a:ext cx="8153400" cy="523220"/>
          </a:xfrm>
          <a:prstGeom prst="rect">
            <a:avLst/>
          </a:prstGeom>
          <a:solidFill>
            <a:schemeClr val="bg1"/>
          </a:solidFill>
          <a:ln w="9525">
            <a:noFill/>
            <a:miter lim="800000"/>
            <a:headEnd/>
            <a:tailEnd/>
          </a:ln>
        </p:spPr>
        <p:txBody>
          <a:bodyPr>
            <a:spAutoFit/>
          </a:bodyPr>
          <a:lstStyle/>
          <a:p>
            <a:pPr eaLnBrk="0" hangingPunct="0"/>
            <a:r>
              <a:rPr lang="en-US" sz="2800" b="1" dirty="0" smtClean="0">
                <a:latin typeface="Times-BoldItalic"/>
              </a:rPr>
              <a:t>Example </a:t>
            </a:r>
            <a:r>
              <a:rPr lang="en-US" sz="2800" b="1" dirty="0">
                <a:latin typeface="Times-BoldItalic"/>
              </a:rPr>
              <a:t>of a client-server paradigm</a:t>
            </a:r>
          </a:p>
        </p:txBody>
      </p:sp>
      <p:pic>
        <p:nvPicPr>
          <p:cNvPr id="10245" name="Picture 5"/>
          <p:cNvPicPr>
            <a:picLocks noChangeAspect="1" noChangeArrowheads="1"/>
          </p:cNvPicPr>
          <p:nvPr/>
        </p:nvPicPr>
        <p:blipFill>
          <a:blip r:embed="rId3" cstate="print"/>
          <a:srcRect/>
          <a:stretch>
            <a:fillRect/>
          </a:stretch>
        </p:blipFill>
        <p:spPr bwMode="auto">
          <a:xfrm>
            <a:off x="304800" y="2438400"/>
            <a:ext cx="8626475" cy="3598863"/>
          </a:xfrm>
          <a:prstGeom prst="rect">
            <a:avLst/>
          </a:prstGeom>
          <a:noFill/>
          <a:ln w="9525">
            <a:noFill/>
            <a:miter lim="800000"/>
            <a:headEnd/>
            <a:tailEnd/>
          </a:ln>
        </p:spPr>
      </p:pic>
      <p:pic>
        <p:nvPicPr>
          <p:cNvPr id="10246" name="Picture 6"/>
          <p:cNvPicPr>
            <a:picLocks noChangeAspect="1" noChangeArrowheads="1"/>
          </p:cNvPicPr>
          <p:nvPr/>
        </p:nvPicPr>
        <p:blipFill>
          <a:blip r:embed="rId4" cstate="print"/>
          <a:srcRect/>
          <a:stretch>
            <a:fillRect/>
          </a:stretch>
        </p:blipFill>
        <p:spPr bwMode="auto">
          <a:xfrm>
            <a:off x="5689600" y="838200"/>
            <a:ext cx="2570163" cy="1573213"/>
          </a:xfrm>
          <a:prstGeom prst="rect">
            <a:avLst/>
          </a:prstGeom>
          <a:noFill/>
          <a:ln w="9525">
            <a:noFill/>
            <a:miter lim="800000"/>
            <a:headEnd/>
            <a:tailEnd/>
          </a:ln>
        </p:spPr>
      </p:pic>
      <p:pic>
        <p:nvPicPr>
          <p:cNvPr id="10247" name="Picture 7"/>
          <p:cNvPicPr>
            <a:picLocks noChangeAspect="1" noChangeArrowheads="1"/>
          </p:cNvPicPr>
          <p:nvPr/>
        </p:nvPicPr>
        <p:blipFill>
          <a:blip r:embed="rId5" cstate="print"/>
          <a:srcRect/>
          <a:stretch>
            <a:fillRect/>
          </a:stretch>
        </p:blipFill>
        <p:spPr bwMode="auto">
          <a:xfrm>
            <a:off x="2260600" y="2971800"/>
            <a:ext cx="5207000" cy="1336675"/>
          </a:xfrm>
          <a:prstGeom prst="rect">
            <a:avLst/>
          </a:prstGeom>
          <a:noFill/>
          <a:ln w="9525">
            <a:noFill/>
            <a:miter lim="800000"/>
            <a:headEnd/>
            <a:tailEnd/>
          </a:ln>
        </p:spPr>
      </p:pic>
      <p:pic>
        <p:nvPicPr>
          <p:cNvPr id="10248" name="Picture 8"/>
          <p:cNvPicPr>
            <a:picLocks noChangeAspect="1" noChangeArrowheads="1"/>
          </p:cNvPicPr>
          <p:nvPr/>
        </p:nvPicPr>
        <p:blipFill>
          <a:blip r:embed="rId6" cstate="print"/>
          <a:srcRect/>
          <a:stretch>
            <a:fillRect/>
          </a:stretch>
        </p:blipFill>
        <p:spPr bwMode="auto">
          <a:xfrm>
            <a:off x="835025" y="4387850"/>
            <a:ext cx="6632575" cy="603250"/>
          </a:xfrm>
          <a:prstGeom prst="rect">
            <a:avLst/>
          </a:prstGeom>
          <a:noFill/>
          <a:ln w="9525">
            <a:noFill/>
            <a:miter lim="800000"/>
            <a:headEnd/>
            <a:tailEnd/>
          </a:ln>
        </p:spPr>
      </p:pic>
      <p:pic>
        <p:nvPicPr>
          <p:cNvPr id="10249" name="Picture 9"/>
          <p:cNvPicPr>
            <a:picLocks noChangeAspect="1" noChangeArrowheads="1"/>
          </p:cNvPicPr>
          <p:nvPr/>
        </p:nvPicPr>
        <p:blipFill>
          <a:blip r:embed="rId7" cstate="print"/>
          <a:srcRect/>
          <a:stretch>
            <a:fillRect/>
          </a:stretch>
        </p:blipFill>
        <p:spPr bwMode="auto">
          <a:xfrm>
            <a:off x="7808913" y="4505325"/>
            <a:ext cx="496887" cy="973138"/>
          </a:xfrm>
          <a:prstGeom prst="rect">
            <a:avLst/>
          </a:prstGeom>
          <a:noFill/>
          <a:ln w="9525">
            <a:noFill/>
            <a:miter lim="800000"/>
            <a:headEnd/>
            <a:tailEnd/>
          </a:ln>
        </p:spPr>
      </p:pic>
      <p:pic>
        <p:nvPicPr>
          <p:cNvPr id="20488" name="Diagram 5"/>
          <p:cNvPicPr>
            <a:picLocks noChangeArrowheads="1"/>
          </p:cNvPicPr>
          <p:nvPr/>
        </p:nvPicPr>
        <p:blipFill>
          <a:blip r:embed="rId8" cstate="print"/>
          <a:srcRect/>
          <a:stretch>
            <a:fillRect/>
          </a:stretch>
        </p:blipFill>
        <p:spPr bwMode="auto">
          <a:xfrm>
            <a:off x="530225" y="835025"/>
            <a:ext cx="2676525" cy="1206500"/>
          </a:xfrm>
          <a:prstGeom prst="rect">
            <a:avLst/>
          </a:prstGeom>
          <a:noFill/>
          <a:ln w="9525">
            <a:noFill/>
            <a:miter lim="800000"/>
            <a:headEnd/>
            <a:tailEnd/>
          </a:ln>
        </p:spPr>
      </p:pic>
      <p:sp>
        <p:nvSpPr>
          <p:cNvPr id="20490" name="TextBox 9"/>
          <p:cNvSpPr txBox="1">
            <a:spLocks noChangeArrowheads="1"/>
          </p:cNvSpPr>
          <p:nvPr/>
        </p:nvSpPr>
        <p:spPr bwMode="auto">
          <a:xfrm>
            <a:off x="381000" y="1143000"/>
            <a:ext cx="4800600" cy="523875"/>
          </a:xfrm>
          <a:prstGeom prst="rect">
            <a:avLst/>
          </a:prstGeom>
          <a:noFill/>
          <a:ln w="9525">
            <a:noFill/>
            <a:miter lim="800000"/>
            <a:headEnd/>
            <a:tailEnd/>
          </a:ln>
        </p:spPr>
        <p:txBody>
          <a:bodyPr>
            <a:spAutoFit/>
          </a:bodyPr>
          <a:lstStyle/>
          <a:p>
            <a:r>
              <a:rPr lang="en-US" sz="2800"/>
              <a:t>Load on the server is high</a:t>
            </a:r>
            <a:endParaRPr lang="en-I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animEffect transition="in" filter="fade">
                                      <p:cBhvr>
                                        <p:cTn id="9" dur="500"/>
                                        <p:tgtEl>
                                          <p:spTgt spid="102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10247"/>
                                        </p:tgtEl>
                                        <p:attrNameLst>
                                          <p:attrName>style.visibility</p:attrName>
                                        </p:attrNameLst>
                                      </p:cBhvr>
                                      <p:to>
                                        <p:strVal val="visible"/>
                                      </p:to>
                                    </p:set>
                                    <p:animEffect transition="in" filter="barn(inVertical)">
                                      <p:cBhvr>
                                        <p:cTn id="14" dur="500"/>
                                        <p:tgtEl>
                                          <p:spTgt spid="1024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animEffect transition="in" filter="barn(inVertical)">
                                      <p:cBhvr>
                                        <p:cTn id="19" dur="500"/>
                                        <p:tgtEl>
                                          <p:spTgt spid="1024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0249"/>
                                        </p:tgtEl>
                                        <p:attrNameLst>
                                          <p:attrName>style.visibility</p:attrName>
                                        </p:attrNameLst>
                                      </p:cBhvr>
                                      <p:to>
                                        <p:strVal val="visible"/>
                                      </p:to>
                                    </p:set>
                                    <p:animEffect transition="in" filter="barn(inVertical)">
                                      <p:cBhvr>
                                        <p:cTn id="24" dur="500"/>
                                        <p:tgtEl>
                                          <p:spTgt spid="102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10246"/>
                                        </p:tgtEl>
                                        <p:attrNameLst>
                                          <p:attrName>style.visibility</p:attrName>
                                        </p:attrNameLst>
                                      </p:cBhvr>
                                      <p:to>
                                        <p:strVal val="visible"/>
                                      </p:to>
                                    </p:set>
                                    <p:animEffect transition="in" filter="wipe(down)">
                                      <p:cBhvr>
                                        <p:cTn id="29" dur="580">
                                          <p:stCondLst>
                                            <p:cond delay="0"/>
                                          </p:stCondLst>
                                        </p:cTn>
                                        <p:tgtEl>
                                          <p:spTgt spid="10246"/>
                                        </p:tgtEl>
                                      </p:cBhvr>
                                    </p:animEffect>
                                    <p:anim calcmode="lin" valueType="num">
                                      <p:cBhvr>
                                        <p:cTn id="30" dur="1822" tmFilter="0,0; 0.14,0.36; 0.43,0.73; 0.71,0.91; 1.0,1.0">
                                          <p:stCondLst>
                                            <p:cond delay="0"/>
                                          </p:stCondLst>
                                        </p:cTn>
                                        <p:tgtEl>
                                          <p:spTgt spid="1024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24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24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24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246"/>
                                        </p:tgtEl>
                                        <p:attrNameLst>
                                          <p:attrName>ppt_y</p:attrName>
                                        </p:attrNameLst>
                                      </p:cBhvr>
                                      <p:tavLst>
                                        <p:tav tm="0" fmla="#ppt_y-sin(pi*$)/81">
                                          <p:val>
                                            <p:fltVal val="0"/>
                                          </p:val>
                                        </p:tav>
                                        <p:tav tm="100000">
                                          <p:val>
                                            <p:fltVal val="1"/>
                                          </p:val>
                                        </p:tav>
                                      </p:tavLst>
                                    </p:anim>
                                    <p:animScale>
                                      <p:cBhvr>
                                        <p:cTn id="35" dur="26">
                                          <p:stCondLst>
                                            <p:cond delay="650"/>
                                          </p:stCondLst>
                                        </p:cTn>
                                        <p:tgtEl>
                                          <p:spTgt spid="10246"/>
                                        </p:tgtEl>
                                      </p:cBhvr>
                                      <p:to x="100000" y="60000"/>
                                    </p:animScale>
                                    <p:animScale>
                                      <p:cBhvr>
                                        <p:cTn id="36" dur="166" decel="50000">
                                          <p:stCondLst>
                                            <p:cond delay="676"/>
                                          </p:stCondLst>
                                        </p:cTn>
                                        <p:tgtEl>
                                          <p:spTgt spid="10246"/>
                                        </p:tgtEl>
                                      </p:cBhvr>
                                      <p:to x="100000" y="100000"/>
                                    </p:animScale>
                                    <p:animScale>
                                      <p:cBhvr>
                                        <p:cTn id="37" dur="26">
                                          <p:stCondLst>
                                            <p:cond delay="1312"/>
                                          </p:stCondLst>
                                        </p:cTn>
                                        <p:tgtEl>
                                          <p:spTgt spid="10246"/>
                                        </p:tgtEl>
                                      </p:cBhvr>
                                      <p:to x="100000" y="80000"/>
                                    </p:animScale>
                                    <p:animScale>
                                      <p:cBhvr>
                                        <p:cTn id="38" dur="166" decel="50000">
                                          <p:stCondLst>
                                            <p:cond delay="1338"/>
                                          </p:stCondLst>
                                        </p:cTn>
                                        <p:tgtEl>
                                          <p:spTgt spid="10246"/>
                                        </p:tgtEl>
                                      </p:cBhvr>
                                      <p:to x="100000" y="100000"/>
                                    </p:animScale>
                                    <p:animScale>
                                      <p:cBhvr>
                                        <p:cTn id="39" dur="26">
                                          <p:stCondLst>
                                            <p:cond delay="1642"/>
                                          </p:stCondLst>
                                        </p:cTn>
                                        <p:tgtEl>
                                          <p:spTgt spid="10246"/>
                                        </p:tgtEl>
                                      </p:cBhvr>
                                      <p:to x="100000" y="90000"/>
                                    </p:animScale>
                                    <p:animScale>
                                      <p:cBhvr>
                                        <p:cTn id="40" dur="166" decel="50000">
                                          <p:stCondLst>
                                            <p:cond delay="1668"/>
                                          </p:stCondLst>
                                        </p:cTn>
                                        <p:tgtEl>
                                          <p:spTgt spid="10246"/>
                                        </p:tgtEl>
                                      </p:cBhvr>
                                      <p:to x="100000" y="100000"/>
                                    </p:animScale>
                                    <p:animScale>
                                      <p:cBhvr>
                                        <p:cTn id="41" dur="26">
                                          <p:stCondLst>
                                            <p:cond delay="1808"/>
                                          </p:stCondLst>
                                        </p:cTn>
                                        <p:tgtEl>
                                          <p:spTgt spid="10246"/>
                                        </p:tgtEl>
                                      </p:cBhvr>
                                      <p:to x="100000" y="95000"/>
                                    </p:animScale>
                                    <p:animScale>
                                      <p:cBhvr>
                                        <p:cTn id="42" dur="166" decel="50000">
                                          <p:stCondLst>
                                            <p:cond delay="1834"/>
                                          </p:stCondLst>
                                        </p:cTn>
                                        <p:tgtEl>
                                          <p:spTgt spid="102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C00FA"/>
                </a:solidFill>
                <a:effectLst>
                  <a:outerShdw blurRad="38100" dist="38100" dir="2700000" algn="tl">
                    <a:srgbClr val="000000">
                      <a:alpha val="43137"/>
                    </a:srgbClr>
                  </a:outerShdw>
                </a:effectLst>
                <a:latin typeface="Times New Roman" pitchFamily="18" charset="0"/>
              </a:rPr>
              <a:t>Client-Server paradigm </a:t>
            </a:r>
            <a:br>
              <a:rPr lang="en-US" dirty="0">
                <a:solidFill>
                  <a:srgbClr val="0C00FA"/>
                </a:solidFill>
                <a:effectLst>
                  <a:outerShdw blurRad="38100" dist="38100" dir="2700000" algn="tl">
                    <a:srgbClr val="000000">
                      <a:alpha val="43137"/>
                    </a:srgbClr>
                  </a:outerShdw>
                </a:effectLst>
                <a:latin typeface="Times New Roman" pitchFamily="18" charset="0"/>
              </a:rPr>
            </a:br>
            <a:endParaRPr lang="en-IN" dirty="0"/>
          </a:p>
        </p:txBody>
      </p:sp>
      <p:sp>
        <p:nvSpPr>
          <p:cNvPr id="3" name="Content Placeholder 2"/>
          <p:cNvSpPr>
            <a:spLocks noGrp="1"/>
          </p:cNvSpPr>
          <p:nvPr>
            <p:ph idx="1"/>
          </p:nvPr>
        </p:nvSpPr>
        <p:spPr>
          <a:xfrm>
            <a:off x="251520" y="1052736"/>
            <a:ext cx="8640960" cy="5805264"/>
          </a:xfrm>
        </p:spPr>
        <p:txBody>
          <a:bodyPr>
            <a:normAutofit fontScale="85000" lnSpcReduction="10000"/>
          </a:bodyPr>
          <a:lstStyle/>
          <a:p>
            <a:r>
              <a:rPr lang="en-IN" dirty="0" smtClean="0"/>
              <a:t>The </a:t>
            </a:r>
            <a:r>
              <a:rPr lang="en-IN" b="1" dirty="0" smtClean="0"/>
              <a:t>service provider </a:t>
            </a:r>
            <a:r>
              <a:rPr lang="en-IN" dirty="0" smtClean="0"/>
              <a:t>is an application program, called the </a:t>
            </a:r>
            <a:r>
              <a:rPr lang="en-IN" b="1" dirty="0" smtClean="0"/>
              <a:t>server process</a:t>
            </a:r>
            <a:r>
              <a:rPr lang="en-IN" dirty="0" smtClean="0"/>
              <a:t>. It </a:t>
            </a:r>
            <a:r>
              <a:rPr lang="en-IN" b="1" dirty="0" smtClean="0"/>
              <a:t>runs continuously</a:t>
            </a:r>
            <a:r>
              <a:rPr lang="en-IN" dirty="0" smtClean="0"/>
              <a:t>, waiting for another application program, called the </a:t>
            </a:r>
            <a:r>
              <a:rPr lang="en-IN" b="1" dirty="0" smtClean="0"/>
              <a:t>client process</a:t>
            </a:r>
            <a:r>
              <a:rPr lang="en-IN" dirty="0" smtClean="0"/>
              <a:t>, to make a </a:t>
            </a:r>
            <a:r>
              <a:rPr lang="en-IN" b="1" dirty="0" smtClean="0"/>
              <a:t>connection</a:t>
            </a:r>
            <a:r>
              <a:rPr lang="en-IN" dirty="0" smtClean="0"/>
              <a:t> through the internet and </a:t>
            </a:r>
            <a:r>
              <a:rPr lang="en-IN" b="1" dirty="0" smtClean="0"/>
              <a:t>ask for service</a:t>
            </a:r>
            <a:r>
              <a:rPr lang="en-IN" dirty="0" smtClean="0"/>
              <a:t>. </a:t>
            </a:r>
          </a:p>
          <a:p>
            <a:r>
              <a:rPr lang="en-IN" dirty="0" smtClean="0"/>
              <a:t>The server process running all the time, the client process is started when the client needs to receive service. </a:t>
            </a:r>
            <a:endParaRPr lang="en-IN" dirty="0"/>
          </a:p>
          <a:p>
            <a:r>
              <a:rPr lang="en-IN" dirty="0" smtClean="0"/>
              <a:t>Ex—Telephone directory centre—server, subscriber—client (Directory centre must be ready and available all the time)</a:t>
            </a:r>
          </a:p>
          <a:p>
            <a:r>
              <a:rPr lang="en-IN" dirty="0" smtClean="0"/>
              <a:t>Several traditional services are still using this paradigm including WWW, HTTP(Hyper Text Transfer Protocol),FTP(File </a:t>
            </a:r>
            <a:r>
              <a:rPr lang="en-IN" dirty="0"/>
              <a:t>Transfer </a:t>
            </a:r>
            <a:r>
              <a:rPr lang="en-IN" dirty="0" smtClean="0"/>
              <a:t>Protocol),SSH (Secure Shell), e-mail </a:t>
            </a:r>
            <a:r>
              <a:rPr lang="en-IN" dirty="0" err="1" smtClean="0"/>
              <a:t>etc</a:t>
            </a:r>
            <a:endParaRPr lang="en-IN" dirty="0"/>
          </a:p>
        </p:txBody>
      </p:sp>
    </p:spTree>
    <p:extLst>
      <p:ext uri="{BB962C8B-B14F-4D97-AF65-F5344CB8AC3E}">
        <p14:creationId xmlns:p14="http://schemas.microsoft.com/office/powerpoint/2010/main" val="285151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4"/>
          <p:cNvSpPr>
            <a:spLocks noChangeArrowheads="1"/>
          </p:cNvSpPr>
          <p:nvPr/>
        </p:nvSpPr>
        <p:spPr bwMode="auto">
          <a:xfrm>
            <a:off x="152400" y="76200"/>
            <a:ext cx="8153400" cy="523220"/>
          </a:xfrm>
          <a:prstGeom prst="rect">
            <a:avLst/>
          </a:prstGeom>
          <a:solidFill>
            <a:schemeClr val="bg1"/>
          </a:solidFill>
          <a:ln w="9525">
            <a:noFill/>
            <a:miter lim="800000"/>
            <a:headEnd/>
            <a:tailEnd/>
          </a:ln>
        </p:spPr>
        <p:txBody>
          <a:bodyPr>
            <a:spAutoFit/>
          </a:bodyPr>
          <a:lstStyle/>
          <a:p>
            <a:pPr eaLnBrk="0" hangingPunct="0"/>
            <a:r>
              <a:rPr lang="en-US" sz="2800" b="1" dirty="0" smtClean="0">
                <a:latin typeface="Times-BoldItalic"/>
              </a:rPr>
              <a:t>Example </a:t>
            </a:r>
            <a:r>
              <a:rPr lang="en-US" sz="2800" b="1" dirty="0">
                <a:latin typeface="Times-BoldItalic"/>
              </a:rPr>
              <a:t>of a peer-to-peer paradigm</a:t>
            </a:r>
          </a:p>
        </p:txBody>
      </p:sp>
      <p:pic>
        <p:nvPicPr>
          <p:cNvPr id="11269" name="Picture 5"/>
          <p:cNvPicPr>
            <a:picLocks noChangeAspect="1" noChangeArrowheads="1"/>
          </p:cNvPicPr>
          <p:nvPr/>
        </p:nvPicPr>
        <p:blipFill>
          <a:blip r:embed="rId3" cstate="print"/>
          <a:srcRect/>
          <a:stretch>
            <a:fillRect/>
          </a:stretch>
        </p:blipFill>
        <p:spPr bwMode="auto">
          <a:xfrm>
            <a:off x="219075" y="2533650"/>
            <a:ext cx="8624888" cy="3597275"/>
          </a:xfrm>
          <a:prstGeom prst="rect">
            <a:avLst/>
          </a:prstGeom>
          <a:noFill/>
          <a:ln w="9525">
            <a:noFill/>
            <a:miter lim="800000"/>
            <a:headEnd/>
            <a:tailEnd/>
          </a:ln>
        </p:spPr>
      </p:pic>
      <p:pic>
        <p:nvPicPr>
          <p:cNvPr id="11270" name="Picture 6"/>
          <p:cNvPicPr>
            <a:picLocks noChangeAspect="1" noChangeArrowheads="1"/>
          </p:cNvPicPr>
          <p:nvPr/>
        </p:nvPicPr>
        <p:blipFill>
          <a:blip r:embed="rId4" cstate="print"/>
          <a:srcRect/>
          <a:stretch>
            <a:fillRect/>
          </a:stretch>
        </p:blipFill>
        <p:spPr bwMode="auto">
          <a:xfrm>
            <a:off x="2133600" y="3030538"/>
            <a:ext cx="5346700" cy="1325562"/>
          </a:xfrm>
          <a:prstGeom prst="rect">
            <a:avLst/>
          </a:prstGeom>
          <a:noFill/>
          <a:ln w="9525">
            <a:noFill/>
            <a:miter lim="800000"/>
            <a:headEnd/>
            <a:tailEnd/>
          </a:ln>
        </p:spPr>
      </p:pic>
      <p:pic>
        <p:nvPicPr>
          <p:cNvPr id="11271" name="Picture 7"/>
          <p:cNvPicPr>
            <a:picLocks noChangeAspect="1" noChangeArrowheads="1"/>
          </p:cNvPicPr>
          <p:nvPr/>
        </p:nvPicPr>
        <p:blipFill>
          <a:blip r:embed="rId5" cstate="print"/>
          <a:srcRect/>
          <a:stretch>
            <a:fillRect/>
          </a:stretch>
        </p:blipFill>
        <p:spPr bwMode="auto">
          <a:xfrm>
            <a:off x="1371600" y="5934075"/>
            <a:ext cx="7137400" cy="395288"/>
          </a:xfrm>
          <a:prstGeom prst="rect">
            <a:avLst/>
          </a:prstGeom>
          <a:noFill/>
          <a:ln w="9525">
            <a:noFill/>
            <a:miter lim="800000"/>
            <a:headEnd/>
            <a:tailEnd/>
          </a:ln>
        </p:spPr>
      </p:pic>
      <p:pic>
        <p:nvPicPr>
          <p:cNvPr id="11272" name="Picture 8"/>
          <p:cNvPicPr>
            <a:picLocks noChangeAspect="1" noChangeArrowheads="1"/>
          </p:cNvPicPr>
          <p:nvPr/>
        </p:nvPicPr>
        <p:blipFill>
          <a:blip r:embed="rId6" cstate="print"/>
          <a:srcRect/>
          <a:stretch>
            <a:fillRect/>
          </a:stretch>
        </p:blipFill>
        <p:spPr bwMode="auto">
          <a:xfrm>
            <a:off x="609600" y="2081213"/>
            <a:ext cx="1262063" cy="485775"/>
          </a:xfrm>
          <a:prstGeom prst="rect">
            <a:avLst/>
          </a:prstGeom>
          <a:noFill/>
          <a:ln w="9525">
            <a:noFill/>
            <a:miter lim="800000"/>
            <a:headEnd/>
            <a:tailEnd/>
          </a:ln>
        </p:spPr>
      </p:pic>
      <p:pic>
        <p:nvPicPr>
          <p:cNvPr id="11273" name="Picture 9"/>
          <p:cNvPicPr>
            <a:picLocks noChangeAspect="1" noChangeArrowheads="1"/>
          </p:cNvPicPr>
          <p:nvPr/>
        </p:nvPicPr>
        <p:blipFill>
          <a:blip r:embed="rId7" cstate="print"/>
          <a:srcRect/>
          <a:stretch>
            <a:fillRect/>
          </a:stretch>
        </p:blipFill>
        <p:spPr bwMode="auto">
          <a:xfrm>
            <a:off x="1371600" y="3159125"/>
            <a:ext cx="500063" cy="1173163"/>
          </a:xfrm>
          <a:prstGeom prst="rect">
            <a:avLst/>
          </a:prstGeom>
          <a:noFill/>
          <a:ln w="9525">
            <a:noFill/>
            <a:miter lim="800000"/>
            <a:headEnd/>
            <a:tailEnd/>
          </a:ln>
        </p:spPr>
      </p:pic>
      <p:pic>
        <p:nvPicPr>
          <p:cNvPr id="11274" name="Picture 10"/>
          <p:cNvPicPr>
            <a:picLocks noChangeAspect="1" noChangeArrowheads="1"/>
          </p:cNvPicPr>
          <p:nvPr/>
        </p:nvPicPr>
        <p:blipFill>
          <a:blip r:embed="rId8" cstate="print"/>
          <a:srcRect/>
          <a:stretch>
            <a:fillRect/>
          </a:stretch>
        </p:blipFill>
        <p:spPr bwMode="auto">
          <a:xfrm>
            <a:off x="5715000" y="768350"/>
            <a:ext cx="2570163" cy="1330325"/>
          </a:xfrm>
          <a:prstGeom prst="rect">
            <a:avLst/>
          </a:prstGeom>
          <a:noFill/>
          <a:ln w="9525">
            <a:noFill/>
            <a:miter lim="800000"/>
            <a:headEnd/>
            <a:tailEnd/>
          </a:ln>
        </p:spPr>
      </p:pic>
      <p:sp>
        <p:nvSpPr>
          <p:cNvPr id="21513"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dirty="0">
                <a:solidFill>
                  <a:srgbClr val="000000"/>
                </a:solidFill>
              </a:rPr>
              <a:t>2.</a:t>
            </a:r>
            <a:fld id="{BE4B1988-DD2A-4837-94DC-62DD858E38D5}" type="slidenum">
              <a:rPr lang="en-US" sz="1200">
                <a:solidFill>
                  <a:srgbClr val="000000"/>
                </a:solidFill>
              </a:rPr>
              <a:pPr/>
              <a:t>13</a:t>
            </a:fld>
            <a:endParaRPr lang="en-US" sz="12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500" fill="hold"/>
                                        <p:tgtEl>
                                          <p:spTgt spid="11269"/>
                                        </p:tgtEl>
                                        <p:attrNameLst>
                                          <p:attrName>ppt_w</p:attrName>
                                        </p:attrNameLst>
                                      </p:cBhvr>
                                      <p:tavLst>
                                        <p:tav tm="0">
                                          <p:val>
                                            <p:fltVal val="0"/>
                                          </p:val>
                                        </p:tav>
                                        <p:tav tm="100000">
                                          <p:val>
                                            <p:strVal val="#ppt_w"/>
                                          </p:val>
                                        </p:tav>
                                      </p:tavLst>
                                    </p:anim>
                                    <p:anim calcmode="lin" valueType="num">
                                      <p:cBhvr>
                                        <p:cTn id="8" dur="500" fill="hold"/>
                                        <p:tgtEl>
                                          <p:spTgt spid="11269"/>
                                        </p:tgtEl>
                                        <p:attrNameLst>
                                          <p:attrName>ppt_h</p:attrName>
                                        </p:attrNameLst>
                                      </p:cBhvr>
                                      <p:tavLst>
                                        <p:tav tm="0">
                                          <p:val>
                                            <p:fltVal val="0"/>
                                          </p:val>
                                        </p:tav>
                                        <p:tav tm="100000">
                                          <p:val>
                                            <p:strVal val="#ppt_h"/>
                                          </p:val>
                                        </p:tav>
                                      </p:tavLst>
                                    </p:anim>
                                    <p:animEffect transition="in" filter="fade">
                                      <p:cBhvr>
                                        <p:cTn id="9" dur="500"/>
                                        <p:tgtEl>
                                          <p:spTgt spid="1126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11272"/>
                                        </p:tgtEl>
                                        <p:attrNameLst>
                                          <p:attrName>style.visibility</p:attrName>
                                        </p:attrNameLst>
                                      </p:cBhvr>
                                      <p:to>
                                        <p:strVal val="visible"/>
                                      </p:to>
                                    </p:set>
                                    <p:animEffect transition="in" filter="barn(inVertical)">
                                      <p:cBhvr>
                                        <p:cTn id="14" dur="500"/>
                                        <p:tgtEl>
                                          <p:spTgt spid="1127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11270"/>
                                        </p:tgtEl>
                                        <p:attrNameLst>
                                          <p:attrName>style.visibility</p:attrName>
                                        </p:attrNameLst>
                                      </p:cBhvr>
                                      <p:to>
                                        <p:strVal val="visible"/>
                                      </p:to>
                                    </p:set>
                                    <p:animEffect transition="in" filter="barn(inVertical)">
                                      <p:cBhvr>
                                        <p:cTn id="19" dur="500"/>
                                        <p:tgtEl>
                                          <p:spTgt spid="1127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1273"/>
                                        </p:tgtEl>
                                        <p:attrNameLst>
                                          <p:attrName>style.visibility</p:attrName>
                                        </p:attrNameLst>
                                      </p:cBhvr>
                                      <p:to>
                                        <p:strVal val="visible"/>
                                      </p:to>
                                    </p:set>
                                    <p:animEffect transition="in" filter="barn(inVertical)">
                                      <p:cBhvr>
                                        <p:cTn id="24" dur="500"/>
                                        <p:tgtEl>
                                          <p:spTgt spid="112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1271"/>
                                        </p:tgtEl>
                                        <p:attrNameLst>
                                          <p:attrName>style.visibility</p:attrName>
                                        </p:attrNameLst>
                                      </p:cBhvr>
                                      <p:to>
                                        <p:strVal val="visible"/>
                                      </p:to>
                                    </p:set>
                                    <p:animEffect transition="in" filter="barn(inVertical)">
                                      <p:cBhvr>
                                        <p:cTn id="29" dur="500"/>
                                        <p:tgtEl>
                                          <p:spTgt spid="1127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6" presetClass="entr" presetSubtype="0" fill="hold" nodeType="clickEffect">
                                  <p:stCondLst>
                                    <p:cond delay="0"/>
                                  </p:stCondLst>
                                  <p:childTnLst>
                                    <p:set>
                                      <p:cBhvr>
                                        <p:cTn id="33" dur="1" fill="hold">
                                          <p:stCondLst>
                                            <p:cond delay="0"/>
                                          </p:stCondLst>
                                        </p:cTn>
                                        <p:tgtEl>
                                          <p:spTgt spid="11274"/>
                                        </p:tgtEl>
                                        <p:attrNameLst>
                                          <p:attrName>style.visibility</p:attrName>
                                        </p:attrNameLst>
                                      </p:cBhvr>
                                      <p:to>
                                        <p:strVal val="visible"/>
                                      </p:to>
                                    </p:set>
                                    <p:animEffect transition="in" filter="wipe(down)">
                                      <p:cBhvr>
                                        <p:cTn id="34" dur="580">
                                          <p:stCondLst>
                                            <p:cond delay="0"/>
                                          </p:stCondLst>
                                        </p:cTn>
                                        <p:tgtEl>
                                          <p:spTgt spid="11274"/>
                                        </p:tgtEl>
                                      </p:cBhvr>
                                    </p:animEffect>
                                    <p:anim calcmode="lin" valueType="num">
                                      <p:cBhvr>
                                        <p:cTn id="35" dur="1822" tmFilter="0,0; 0.14,0.36; 0.43,0.73; 0.71,0.91; 1.0,1.0">
                                          <p:stCondLst>
                                            <p:cond delay="0"/>
                                          </p:stCondLst>
                                        </p:cTn>
                                        <p:tgtEl>
                                          <p:spTgt spid="11274"/>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1274"/>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1274"/>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1274"/>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1274"/>
                                        </p:tgtEl>
                                        <p:attrNameLst>
                                          <p:attrName>ppt_y</p:attrName>
                                        </p:attrNameLst>
                                      </p:cBhvr>
                                      <p:tavLst>
                                        <p:tav tm="0" fmla="#ppt_y-sin(pi*$)/81">
                                          <p:val>
                                            <p:fltVal val="0"/>
                                          </p:val>
                                        </p:tav>
                                        <p:tav tm="100000">
                                          <p:val>
                                            <p:fltVal val="1"/>
                                          </p:val>
                                        </p:tav>
                                      </p:tavLst>
                                    </p:anim>
                                    <p:animScale>
                                      <p:cBhvr>
                                        <p:cTn id="40" dur="26">
                                          <p:stCondLst>
                                            <p:cond delay="650"/>
                                          </p:stCondLst>
                                        </p:cTn>
                                        <p:tgtEl>
                                          <p:spTgt spid="11274"/>
                                        </p:tgtEl>
                                      </p:cBhvr>
                                      <p:to x="100000" y="60000"/>
                                    </p:animScale>
                                    <p:animScale>
                                      <p:cBhvr>
                                        <p:cTn id="41" dur="166" decel="50000">
                                          <p:stCondLst>
                                            <p:cond delay="676"/>
                                          </p:stCondLst>
                                        </p:cTn>
                                        <p:tgtEl>
                                          <p:spTgt spid="11274"/>
                                        </p:tgtEl>
                                      </p:cBhvr>
                                      <p:to x="100000" y="100000"/>
                                    </p:animScale>
                                    <p:animScale>
                                      <p:cBhvr>
                                        <p:cTn id="42" dur="26">
                                          <p:stCondLst>
                                            <p:cond delay="1312"/>
                                          </p:stCondLst>
                                        </p:cTn>
                                        <p:tgtEl>
                                          <p:spTgt spid="11274"/>
                                        </p:tgtEl>
                                      </p:cBhvr>
                                      <p:to x="100000" y="80000"/>
                                    </p:animScale>
                                    <p:animScale>
                                      <p:cBhvr>
                                        <p:cTn id="43" dur="166" decel="50000">
                                          <p:stCondLst>
                                            <p:cond delay="1338"/>
                                          </p:stCondLst>
                                        </p:cTn>
                                        <p:tgtEl>
                                          <p:spTgt spid="11274"/>
                                        </p:tgtEl>
                                      </p:cBhvr>
                                      <p:to x="100000" y="100000"/>
                                    </p:animScale>
                                    <p:animScale>
                                      <p:cBhvr>
                                        <p:cTn id="44" dur="26">
                                          <p:stCondLst>
                                            <p:cond delay="1642"/>
                                          </p:stCondLst>
                                        </p:cTn>
                                        <p:tgtEl>
                                          <p:spTgt spid="11274"/>
                                        </p:tgtEl>
                                      </p:cBhvr>
                                      <p:to x="100000" y="90000"/>
                                    </p:animScale>
                                    <p:animScale>
                                      <p:cBhvr>
                                        <p:cTn id="45" dur="166" decel="50000">
                                          <p:stCondLst>
                                            <p:cond delay="1668"/>
                                          </p:stCondLst>
                                        </p:cTn>
                                        <p:tgtEl>
                                          <p:spTgt spid="11274"/>
                                        </p:tgtEl>
                                      </p:cBhvr>
                                      <p:to x="100000" y="100000"/>
                                    </p:animScale>
                                    <p:animScale>
                                      <p:cBhvr>
                                        <p:cTn id="46" dur="26">
                                          <p:stCondLst>
                                            <p:cond delay="1808"/>
                                          </p:stCondLst>
                                        </p:cTn>
                                        <p:tgtEl>
                                          <p:spTgt spid="11274"/>
                                        </p:tgtEl>
                                      </p:cBhvr>
                                      <p:to x="100000" y="95000"/>
                                    </p:animScale>
                                    <p:animScale>
                                      <p:cBhvr>
                                        <p:cTn id="47" dur="166" decel="50000">
                                          <p:stCondLst>
                                            <p:cond delay="1834"/>
                                          </p:stCondLst>
                                        </p:cTn>
                                        <p:tgtEl>
                                          <p:spTgt spid="112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Times-BoldItalic"/>
              </a:rPr>
              <a:t>peer-to-peer paradigm</a:t>
            </a:r>
            <a:br>
              <a:rPr lang="en-US" b="1" dirty="0">
                <a:latin typeface="Times-BoldItalic"/>
              </a:rPr>
            </a:br>
            <a:endParaRPr lang="en-IN" dirty="0"/>
          </a:p>
        </p:txBody>
      </p:sp>
      <p:sp>
        <p:nvSpPr>
          <p:cNvPr id="3" name="Content Placeholder 2"/>
          <p:cNvSpPr>
            <a:spLocks noGrp="1"/>
          </p:cNvSpPr>
          <p:nvPr>
            <p:ph idx="1"/>
          </p:nvPr>
        </p:nvSpPr>
        <p:spPr>
          <a:xfrm>
            <a:off x="251520" y="1196752"/>
            <a:ext cx="8712968" cy="5472608"/>
          </a:xfrm>
        </p:spPr>
        <p:txBody>
          <a:bodyPr>
            <a:normAutofit fontScale="92500" lnSpcReduction="20000"/>
          </a:bodyPr>
          <a:lstStyle/>
          <a:p>
            <a:r>
              <a:rPr lang="en-IN" dirty="0" smtClean="0"/>
              <a:t>There is </a:t>
            </a:r>
            <a:r>
              <a:rPr lang="en-IN" b="1" dirty="0" smtClean="0"/>
              <a:t>no </a:t>
            </a:r>
            <a:r>
              <a:rPr lang="en-IN" dirty="0" smtClean="0"/>
              <a:t>need for a </a:t>
            </a:r>
            <a:r>
              <a:rPr lang="en-IN" b="1" dirty="0" smtClean="0"/>
              <a:t>server process </a:t>
            </a:r>
            <a:r>
              <a:rPr lang="en-IN" dirty="0" smtClean="0"/>
              <a:t>to be running all the time and waiting for the client process to connect.</a:t>
            </a:r>
          </a:p>
          <a:p>
            <a:r>
              <a:rPr lang="en-IN" dirty="0" smtClean="0"/>
              <a:t>The responsibility is </a:t>
            </a:r>
            <a:r>
              <a:rPr lang="en-IN" b="1" dirty="0" smtClean="0"/>
              <a:t>shared between peers</a:t>
            </a:r>
            <a:r>
              <a:rPr lang="en-IN" dirty="0" smtClean="0"/>
              <a:t>.</a:t>
            </a:r>
          </a:p>
          <a:p>
            <a:r>
              <a:rPr lang="en-IN" dirty="0" smtClean="0"/>
              <a:t>A computer can even </a:t>
            </a:r>
            <a:r>
              <a:rPr lang="en-IN" b="1" dirty="0" smtClean="0"/>
              <a:t>provide and receive services </a:t>
            </a:r>
            <a:r>
              <a:rPr lang="en-IN" dirty="0" smtClean="0"/>
              <a:t>at the </a:t>
            </a:r>
            <a:r>
              <a:rPr lang="en-IN" b="1" dirty="0" smtClean="0"/>
              <a:t>same time</a:t>
            </a:r>
            <a:r>
              <a:rPr lang="en-IN" dirty="0" smtClean="0"/>
              <a:t>.</a:t>
            </a:r>
          </a:p>
          <a:p>
            <a:r>
              <a:rPr lang="en-IN" dirty="0" smtClean="0"/>
              <a:t>Easily </a:t>
            </a:r>
            <a:r>
              <a:rPr lang="en-IN" b="1" dirty="0" smtClean="0"/>
              <a:t>scalable and cost effective </a:t>
            </a:r>
            <a:r>
              <a:rPr lang="en-IN" dirty="0" smtClean="0"/>
              <a:t>in eliminating the need for </a:t>
            </a:r>
            <a:r>
              <a:rPr lang="en-IN" b="1" dirty="0" smtClean="0"/>
              <a:t>expensive servers </a:t>
            </a:r>
            <a:r>
              <a:rPr lang="en-IN" dirty="0" smtClean="0"/>
              <a:t>to be running and </a:t>
            </a:r>
            <a:r>
              <a:rPr lang="en-IN" b="1" dirty="0" smtClean="0"/>
              <a:t>maintained all the time.</a:t>
            </a:r>
          </a:p>
          <a:p>
            <a:r>
              <a:rPr lang="en-IN" dirty="0" smtClean="0"/>
              <a:t>Challenge –</a:t>
            </a:r>
            <a:r>
              <a:rPr lang="en-IN" b="1" dirty="0" smtClean="0"/>
              <a:t>Security</a:t>
            </a:r>
          </a:p>
          <a:p>
            <a:r>
              <a:rPr lang="en-IN" dirty="0" smtClean="0"/>
              <a:t>New applications—</a:t>
            </a:r>
            <a:r>
              <a:rPr lang="en-IN" dirty="0" err="1" smtClean="0"/>
              <a:t>BitTorrent</a:t>
            </a:r>
            <a:r>
              <a:rPr lang="en-IN" dirty="0" smtClean="0"/>
              <a:t>, Skype, IPTV and internet telephony that use this paradigm.</a:t>
            </a:r>
          </a:p>
          <a:p>
            <a:endParaRPr lang="en-IN" dirty="0" smtClean="0"/>
          </a:p>
          <a:p>
            <a:endParaRPr lang="en-IN" dirty="0"/>
          </a:p>
        </p:txBody>
      </p:sp>
    </p:spTree>
    <p:extLst>
      <p:ext uri="{BB962C8B-B14F-4D97-AF65-F5344CB8AC3E}">
        <p14:creationId xmlns:p14="http://schemas.microsoft.com/office/powerpoint/2010/main" val="151511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23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35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23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3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35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23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3561" name="Text Box 9"/>
          <p:cNvSpPr txBox="1">
            <a:spLocks noChangeArrowheads="1"/>
          </p:cNvSpPr>
          <p:nvPr/>
        </p:nvSpPr>
        <p:spPr bwMode="auto">
          <a:xfrm>
            <a:off x="990600" y="0"/>
            <a:ext cx="6776214" cy="646331"/>
          </a:xfrm>
          <a:prstGeom prst="rect">
            <a:avLst/>
          </a:prstGeom>
          <a:noFill/>
          <a:ln w="9525">
            <a:noFill/>
            <a:miter lim="800000"/>
            <a:headEnd/>
            <a:tailEnd/>
          </a:ln>
        </p:spPr>
        <p:txBody>
          <a:bodyPr wrap="none">
            <a:spAutoFit/>
          </a:bodyPr>
          <a:lstStyle/>
          <a:p>
            <a:pPr eaLnBrk="0" hangingPunct="0"/>
            <a:r>
              <a:rPr lang="en-US" sz="3600" dirty="0" smtClean="0">
                <a:solidFill>
                  <a:srgbClr val="FF0000"/>
                </a:solidFill>
                <a:latin typeface="Times New Roman" pitchFamily="18" charset="0"/>
              </a:rPr>
              <a:t>Application </a:t>
            </a:r>
            <a:r>
              <a:rPr lang="en-US" sz="3600" dirty="0">
                <a:solidFill>
                  <a:srgbClr val="FF0000"/>
                </a:solidFill>
                <a:latin typeface="Times New Roman" pitchFamily="18" charset="0"/>
              </a:rPr>
              <a:t>Programming Interface</a:t>
            </a:r>
          </a:p>
        </p:txBody>
      </p:sp>
      <p:sp>
        <p:nvSpPr>
          <p:cNvPr id="6155" name="Rectangle 10"/>
          <p:cNvSpPr>
            <a:spLocks noChangeArrowheads="1"/>
          </p:cNvSpPr>
          <p:nvPr/>
        </p:nvSpPr>
        <p:spPr bwMode="auto">
          <a:xfrm>
            <a:off x="76201" y="1143000"/>
            <a:ext cx="8888287" cy="4401205"/>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2800" b="0" dirty="0">
                <a:latin typeface="Times New Roman" pitchFamily="18" charset="0"/>
                <a:cs typeface="+mn-cs"/>
              </a:rPr>
              <a:t>A </a:t>
            </a:r>
            <a:r>
              <a:rPr lang="en-US" sz="2800" b="1" dirty="0">
                <a:latin typeface="Times New Roman" pitchFamily="18" charset="0"/>
                <a:cs typeface="+mn-cs"/>
              </a:rPr>
              <a:t>computer</a:t>
            </a:r>
            <a:r>
              <a:rPr lang="en-US" sz="2800" b="0" dirty="0">
                <a:latin typeface="Times New Roman" pitchFamily="18" charset="0"/>
                <a:cs typeface="+mn-cs"/>
              </a:rPr>
              <a:t> language has a </a:t>
            </a:r>
            <a:r>
              <a:rPr lang="en-US" sz="2800" b="1" dirty="0">
                <a:latin typeface="Times New Roman" pitchFamily="18" charset="0"/>
                <a:cs typeface="+mn-cs"/>
              </a:rPr>
              <a:t>set of instructions </a:t>
            </a:r>
            <a:r>
              <a:rPr lang="en-US" sz="2800" b="0" dirty="0">
                <a:latin typeface="Times New Roman" pitchFamily="18" charset="0"/>
                <a:cs typeface="+mn-cs"/>
              </a:rPr>
              <a:t>for </a:t>
            </a:r>
            <a:r>
              <a:rPr lang="en-US" sz="2800" b="1" dirty="0">
                <a:latin typeface="Times New Roman" pitchFamily="18" charset="0"/>
                <a:cs typeface="+mn-cs"/>
              </a:rPr>
              <a:t>mathematical</a:t>
            </a:r>
            <a:r>
              <a:rPr lang="en-US" sz="2800" b="0" dirty="0">
                <a:latin typeface="Times New Roman" pitchFamily="18" charset="0"/>
                <a:cs typeface="+mn-cs"/>
              </a:rPr>
              <a:t> operations, </a:t>
            </a:r>
            <a:r>
              <a:rPr lang="en-US" sz="2800" b="0" dirty="0" smtClean="0">
                <a:latin typeface="Times New Roman" pitchFamily="18" charset="0"/>
                <a:cs typeface="+mn-cs"/>
              </a:rPr>
              <a:t>for </a:t>
            </a:r>
            <a:r>
              <a:rPr lang="en-US" sz="2800" b="1" dirty="0">
                <a:latin typeface="Times New Roman" pitchFamily="18" charset="0"/>
                <a:cs typeface="+mn-cs"/>
              </a:rPr>
              <a:t>string</a:t>
            </a:r>
            <a:r>
              <a:rPr lang="en-US" sz="2800" b="0" dirty="0">
                <a:latin typeface="Times New Roman" pitchFamily="18" charset="0"/>
                <a:cs typeface="+mn-cs"/>
              </a:rPr>
              <a:t> manipulation, </a:t>
            </a:r>
            <a:r>
              <a:rPr lang="en-US" sz="2800" b="0" dirty="0" smtClean="0">
                <a:latin typeface="Times New Roman" pitchFamily="18" charset="0"/>
                <a:cs typeface="+mn-cs"/>
              </a:rPr>
              <a:t>for </a:t>
            </a:r>
            <a:r>
              <a:rPr lang="en-US" sz="2800" b="1" dirty="0">
                <a:latin typeface="Times New Roman" pitchFamily="18" charset="0"/>
                <a:cs typeface="+mn-cs"/>
              </a:rPr>
              <a:t>input/ output access, and so on. </a:t>
            </a:r>
            <a:endParaRPr lang="en-US" sz="2800" b="1"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b="0" dirty="0" smtClean="0">
                <a:latin typeface="Times New Roman" pitchFamily="18" charset="0"/>
                <a:cs typeface="+mn-cs"/>
              </a:rPr>
              <a:t>If </a:t>
            </a:r>
            <a:r>
              <a:rPr lang="en-US" sz="2800" b="0" dirty="0">
                <a:latin typeface="Times New Roman" pitchFamily="18" charset="0"/>
                <a:cs typeface="+mn-cs"/>
              </a:rPr>
              <a:t>we need a </a:t>
            </a:r>
            <a:r>
              <a:rPr lang="en-US" sz="2800" b="1" dirty="0">
                <a:latin typeface="Times New Roman" pitchFamily="18" charset="0"/>
                <a:cs typeface="+mn-cs"/>
              </a:rPr>
              <a:t>process</a:t>
            </a:r>
            <a:r>
              <a:rPr lang="en-US" sz="2800" b="0" dirty="0">
                <a:latin typeface="Times New Roman" pitchFamily="18" charset="0"/>
                <a:cs typeface="+mn-cs"/>
              </a:rPr>
              <a:t> to be able to </a:t>
            </a:r>
            <a:r>
              <a:rPr lang="en-US" sz="2800" b="1" dirty="0">
                <a:latin typeface="Times New Roman" pitchFamily="18" charset="0"/>
                <a:cs typeface="+mn-cs"/>
              </a:rPr>
              <a:t>communicate </a:t>
            </a:r>
            <a:r>
              <a:rPr lang="en-US" sz="2800" b="0" dirty="0">
                <a:latin typeface="Times New Roman" pitchFamily="18" charset="0"/>
                <a:cs typeface="+mn-cs"/>
              </a:rPr>
              <a:t>with </a:t>
            </a:r>
            <a:r>
              <a:rPr lang="en-US" sz="2800" b="1" dirty="0">
                <a:latin typeface="Times New Roman" pitchFamily="18" charset="0"/>
                <a:cs typeface="+mn-cs"/>
              </a:rPr>
              <a:t>another process</a:t>
            </a:r>
            <a:r>
              <a:rPr lang="en-US" sz="2800" b="0" dirty="0">
                <a:latin typeface="Times New Roman" pitchFamily="18" charset="0"/>
                <a:cs typeface="+mn-cs"/>
              </a:rPr>
              <a:t>, </a:t>
            </a:r>
            <a:r>
              <a:rPr lang="en-US" sz="2800" dirty="0">
                <a:latin typeface="Times New Roman" pitchFamily="18" charset="0"/>
                <a:cs typeface="+mn-cs"/>
              </a:rPr>
              <a:t>we need a new </a:t>
            </a:r>
            <a:r>
              <a:rPr lang="en-US" sz="2800" b="1" dirty="0">
                <a:latin typeface="Times New Roman" pitchFamily="18" charset="0"/>
                <a:cs typeface="+mn-cs"/>
              </a:rPr>
              <a:t>set of instructions </a:t>
            </a:r>
            <a:r>
              <a:rPr lang="en-US" sz="2800" dirty="0">
                <a:latin typeface="Times New Roman" pitchFamily="18" charset="0"/>
                <a:cs typeface="+mn-cs"/>
              </a:rPr>
              <a:t>to tell the lowest four layers of the TCP/IP suite to </a:t>
            </a:r>
            <a:r>
              <a:rPr lang="en-US" sz="2800" b="1" dirty="0">
                <a:latin typeface="Times New Roman" pitchFamily="18" charset="0"/>
                <a:cs typeface="+mn-cs"/>
              </a:rPr>
              <a:t>open the connection, send and receive data </a:t>
            </a:r>
            <a:r>
              <a:rPr lang="en-US" sz="2800" dirty="0">
                <a:latin typeface="Times New Roman" pitchFamily="18" charset="0"/>
                <a:cs typeface="+mn-cs"/>
              </a:rPr>
              <a:t>from the other end, and </a:t>
            </a:r>
            <a:r>
              <a:rPr lang="en-US" sz="2800" b="1" dirty="0">
                <a:latin typeface="Times New Roman" pitchFamily="18" charset="0"/>
                <a:cs typeface="+mn-cs"/>
              </a:rPr>
              <a:t>close </a:t>
            </a:r>
            <a:r>
              <a:rPr lang="en-US" sz="2800" dirty="0">
                <a:latin typeface="Times New Roman" pitchFamily="18" charset="0"/>
                <a:cs typeface="+mn-cs"/>
              </a:rPr>
              <a:t>the connection</a:t>
            </a:r>
            <a:r>
              <a:rPr lang="en-US" sz="2800" dirty="0" smtClean="0">
                <a:latin typeface="Times New Roman" pitchFamily="18" charset="0"/>
                <a:cs typeface="+mn-cs"/>
              </a:rPr>
              <a:t>.</a:t>
            </a:r>
          </a:p>
          <a:p>
            <a:pPr marL="457200" indent="-457200" algn="just" eaLnBrk="0" hangingPunct="0">
              <a:buFont typeface="Arial" panose="020B0604020202020204" pitchFamily="34" charset="0"/>
              <a:buChar char="•"/>
              <a:defRPr/>
            </a:pPr>
            <a:r>
              <a:rPr lang="en-US" sz="2800" dirty="0" smtClean="0">
                <a:latin typeface="Times New Roman" pitchFamily="18" charset="0"/>
                <a:cs typeface="+mn-cs"/>
              </a:rPr>
              <a:t> </a:t>
            </a:r>
            <a:r>
              <a:rPr lang="en-US" sz="2800" b="0" dirty="0">
                <a:latin typeface="Times New Roman" pitchFamily="18" charset="0"/>
                <a:cs typeface="+mn-cs"/>
              </a:rPr>
              <a:t>A set of instructions of this kind is normally referred to as </a:t>
            </a:r>
            <a:r>
              <a:rPr lang="en-US" sz="2800" b="1" dirty="0">
                <a:latin typeface="Times New Roman" pitchFamily="18" charset="0"/>
                <a:cs typeface="+mn-cs"/>
              </a:rPr>
              <a:t>Application Programming Interface (API).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solidFill>
                  <a:srgbClr val="FF0000"/>
                </a:solidFill>
                <a:latin typeface="Times New Roman" pitchFamily="18" charset="0"/>
              </a:rPr>
              <a:t>Application Programming Interface</a:t>
            </a:r>
            <a:br>
              <a:rPr lang="en-US" dirty="0" smtClean="0">
                <a:solidFill>
                  <a:srgbClr val="FF0000"/>
                </a:solidFill>
                <a:latin typeface="Times New Roman" pitchFamily="18" charset="0"/>
              </a:rPr>
            </a:br>
            <a:endParaRPr lang="en-IN" dirty="0" smtClean="0"/>
          </a:p>
        </p:txBody>
      </p:sp>
      <p:sp>
        <p:nvSpPr>
          <p:cNvPr id="3" name="Content Placeholder 2"/>
          <p:cNvSpPr>
            <a:spLocks noGrp="1"/>
          </p:cNvSpPr>
          <p:nvPr>
            <p:ph idx="1"/>
          </p:nvPr>
        </p:nvSpPr>
        <p:spPr>
          <a:xfrm>
            <a:off x="374848" y="1417638"/>
            <a:ext cx="8517632" cy="5251721"/>
          </a:xfrm>
        </p:spPr>
        <p:txBody>
          <a:bodyPr/>
          <a:lstStyle/>
          <a:p>
            <a:pPr>
              <a:defRPr/>
            </a:pPr>
            <a:r>
              <a:rPr lang="en-US" dirty="0" smtClean="0"/>
              <a:t>A set of Instructions between the </a:t>
            </a:r>
            <a:r>
              <a:rPr lang="en-US" b="1" dirty="0" smtClean="0"/>
              <a:t>process at the application layer and the Operating system </a:t>
            </a:r>
            <a:r>
              <a:rPr lang="en-US" dirty="0" smtClean="0"/>
              <a:t>that encapsulate the first four layers of the TCP/IP Protocol suite is called the</a:t>
            </a:r>
            <a:r>
              <a:rPr lang="en-US" dirty="0" smtClean="0">
                <a:effectLst>
                  <a:outerShdw blurRad="38100" dist="38100" dir="2700000" algn="tl">
                    <a:srgbClr val="000000">
                      <a:alpha val="43137"/>
                    </a:srgbClr>
                  </a:outerShdw>
                </a:effectLst>
                <a:latin typeface="Times New Roman" pitchFamily="18" charset="0"/>
              </a:rPr>
              <a:t> Application Programming Interface (API).</a:t>
            </a:r>
            <a:r>
              <a:rPr lang="en-US" dirty="0" smtClean="0">
                <a:effectLst>
                  <a:outerShdw blurRad="38100" dist="38100" dir="2700000" algn="tl">
                    <a:srgbClr val="000000">
                      <a:alpha val="43137"/>
                    </a:srgbClr>
                  </a:outerShdw>
                </a:effectLst>
              </a:rPr>
              <a:t> </a:t>
            </a:r>
          </a:p>
          <a:p>
            <a:pPr>
              <a:defRPr/>
            </a:pPr>
            <a:r>
              <a:rPr lang="en-US" dirty="0" smtClean="0">
                <a:effectLst>
                  <a:outerShdw blurRad="38100" dist="38100" dir="2700000" algn="tl">
                    <a:srgbClr val="000000">
                      <a:alpha val="43137"/>
                    </a:srgbClr>
                  </a:outerShdw>
                </a:effectLst>
              </a:rPr>
              <a:t>Several API have been designed for communication.</a:t>
            </a:r>
          </a:p>
          <a:p>
            <a:pPr>
              <a:defRPr/>
            </a:pPr>
            <a:r>
              <a:rPr lang="en-US" dirty="0" smtClean="0"/>
              <a:t>Common APIs – </a:t>
            </a:r>
            <a:r>
              <a:rPr lang="en-US" b="1" dirty="0" smtClean="0"/>
              <a:t>socket interface</a:t>
            </a:r>
            <a:r>
              <a:rPr lang="en-US" dirty="0" smtClean="0"/>
              <a:t>, STREAM and Transport Layer Interface (TLI).</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634082"/>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Socket Interface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24744"/>
            <a:ext cx="9144000" cy="5001419"/>
          </a:xfrm>
        </p:spPr>
        <p:txBody>
          <a:bodyPr>
            <a:normAutofit/>
          </a:bodyPr>
          <a:lstStyle/>
          <a:p>
            <a:r>
              <a:rPr lang="en-IN" dirty="0" smtClean="0"/>
              <a:t>The </a:t>
            </a:r>
            <a:r>
              <a:rPr lang="en-IN" b="1" dirty="0" smtClean="0"/>
              <a:t>most common </a:t>
            </a:r>
            <a:r>
              <a:rPr lang="en-IN" dirty="0" smtClean="0"/>
              <a:t>one</a:t>
            </a:r>
            <a:r>
              <a:rPr lang="en-IN" b="1" dirty="0" smtClean="0"/>
              <a:t>, </a:t>
            </a:r>
            <a:r>
              <a:rPr lang="en-IN" dirty="0" smtClean="0"/>
              <a:t>to give a general idea of </a:t>
            </a:r>
            <a:r>
              <a:rPr lang="en-IN" b="1" dirty="0" smtClean="0"/>
              <a:t>network communication </a:t>
            </a:r>
            <a:r>
              <a:rPr lang="en-IN" dirty="0" smtClean="0"/>
              <a:t>at the application layer.</a:t>
            </a:r>
          </a:p>
          <a:p>
            <a:r>
              <a:rPr lang="en-IN" b="1" dirty="0" smtClean="0"/>
              <a:t>Socket interface </a:t>
            </a:r>
            <a:r>
              <a:rPr lang="en-IN" dirty="0" smtClean="0"/>
              <a:t>is a </a:t>
            </a:r>
            <a:r>
              <a:rPr lang="en-IN" b="1" dirty="0" smtClean="0"/>
              <a:t>set of instructions </a:t>
            </a:r>
            <a:r>
              <a:rPr lang="en-IN" dirty="0" smtClean="0"/>
              <a:t>that provide </a:t>
            </a:r>
            <a:r>
              <a:rPr lang="en-IN" b="1" dirty="0" smtClean="0"/>
              <a:t>communication</a:t>
            </a:r>
            <a:r>
              <a:rPr lang="en-IN" dirty="0" smtClean="0"/>
              <a:t> between the </a:t>
            </a:r>
            <a:r>
              <a:rPr lang="en-IN" b="1" dirty="0" smtClean="0"/>
              <a:t>application layer and the operating system,</a:t>
            </a:r>
            <a:r>
              <a:rPr lang="en-IN" dirty="0" smtClean="0"/>
              <a:t> as shown in fig.</a:t>
            </a:r>
          </a:p>
        </p:txBody>
      </p:sp>
    </p:spTree>
    <p:extLst>
      <p:ext uri="{BB962C8B-B14F-4D97-AF65-F5344CB8AC3E}">
        <p14:creationId xmlns:p14="http://schemas.microsoft.com/office/powerpoint/2010/main" val="1790855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4"/>
          <p:cNvSpPr>
            <a:spLocks noChangeArrowheads="1"/>
          </p:cNvSpPr>
          <p:nvPr/>
        </p:nvSpPr>
        <p:spPr bwMode="auto">
          <a:xfrm>
            <a:off x="152400" y="76200"/>
            <a:ext cx="8153400" cy="584775"/>
          </a:xfrm>
          <a:prstGeom prst="rect">
            <a:avLst/>
          </a:prstGeom>
          <a:solidFill>
            <a:schemeClr val="bg1"/>
          </a:solidFill>
          <a:ln w="9525">
            <a:noFill/>
            <a:miter lim="800000"/>
            <a:headEnd/>
            <a:tailEnd/>
          </a:ln>
        </p:spPr>
        <p:txBody>
          <a:bodyPr>
            <a:spAutoFit/>
          </a:bodyPr>
          <a:lstStyle/>
          <a:p>
            <a:pPr eaLnBrk="0" hangingPunct="0"/>
            <a:r>
              <a:rPr lang="en-US" sz="3200" b="1" dirty="0" smtClean="0">
                <a:solidFill>
                  <a:srgbClr val="FF0000"/>
                </a:solidFill>
                <a:latin typeface="Times New Roman" panose="02020603050405020304" pitchFamily="18" charset="0"/>
                <a:cs typeface="Times New Roman" panose="02020603050405020304" pitchFamily="18" charset="0"/>
              </a:rPr>
              <a:t>Position </a:t>
            </a:r>
            <a:r>
              <a:rPr lang="en-US" sz="3200" b="1" dirty="0">
                <a:solidFill>
                  <a:srgbClr val="FF0000"/>
                </a:solidFill>
                <a:latin typeface="Times New Roman" panose="02020603050405020304" pitchFamily="18" charset="0"/>
                <a:cs typeface="Times New Roman" panose="02020603050405020304" pitchFamily="18" charset="0"/>
              </a:rPr>
              <a:t>of the socket interface</a:t>
            </a:r>
          </a:p>
        </p:txBody>
      </p:sp>
      <p:pic>
        <p:nvPicPr>
          <p:cNvPr id="14341" name="Picture 5"/>
          <p:cNvPicPr>
            <a:picLocks noChangeAspect="1" noChangeArrowheads="1"/>
          </p:cNvPicPr>
          <p:nvPr/>
        </p:nvPicPr>
        <p:blipFill>
          <a:blip r:embed="rId3" cstate="print"/>
          <a:srcRect/>
          <a:stretch>
            <a:fillRect/>
          </a:stretch>
        </p:blipFill>
        <p:spPr bwMode="auto">
          <a:xfrm>
            <a:off x="552450" y="1609725"/>
            <a:ext cx="3333750" cy="3659188"/>
          </a:xfrm>
          <a:prstGeom prst="rect">
            <a:avLst/>
          </a:prstGeom>
          <a:noFill/>
          <a:ln w="9525">
            <a:noFill/>
            <a:miter lim="800000"/>
            <a:headEnd/>
            <a:tailEnd/>
          </a:ln>
        </p:spPr>
      </p:pic>
      <p:pic>
        <p:nvPicPr>
          <p:cNvPr id="14342" name="Picture 6"/>
          <p:cNvPicPr>
            <a:picLocks noChangeAspect="1" noChangeArrowheads="1"/>
          </p:cNvPicPr>
          <p:nvPr/>
        </p:nvPicPr>
        <p:blipFill>
          <a:blip r:embed="rId4" cstate="print"/>
          <a:srcRect/>
          <a:stretch>
            <a:fillRect/>
          </a:stretch>
        </p:blipFill>
        <p:spPr bwMode="auto">
          <a:xfrm>
            <a:off x="5105400" y="1524000"/>
            <a:ext cx="3151188" cy="37449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up)">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wipe(down)">
                                      <p:cBhvr>
                                        <p:cTn id="12"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4"/>
          <p:cNvSpPr>
            <a:spLocks noChangeArrowheads="1"/>
          </p:cNvSpPr>
          <p:nvPr/>
        </p:nvSpPr>
        <p:spPr bwMode="auto">
          <a:xfrm>
            <a:off x="152400" y="76200"/>
            <a:ext cx="8153400" cy="400050"/>
          </a:xfrm>
          <a:prstGeom prst="rect">
            <a:avLst/>
          </a:prstGeom>
          <a:solidFill>
            <a:schemeClr val="bg1"/>
          </a:solidFill>
          <a:ln w="9525">
            <a:noFill/>
            <a:miter lim="800000"/>
            <a:headEnd/>
            <a:tailEnd/>
          </a:ln>
        </p:spPr>
        <p:txBody>
          <a:bodyPr>
            <a:spAutoFit/>
          </a:bodyPr>
          <a:lstStyle/>
          <a:p>
            <a:pPr eaLnBrk="0" hangingPunct="0"/>
            <a:r>
              <a:rPr lang="en-US" sz="2000" b="1" dirty="0" smtClean="0">
                <a:solidFill>
                  <a:srgbClr val="FF0000"/>
                </a:solidFill>
                <a:latin typeface="Times-BoldItalic"/>
              </a:rPr>
              <a:t>A </a:t>
            </a:r>
            <a:r>
              <a:rPr lang="en-US" sz="2000" b="1" dirty="0">
                <a:solidFill>
                  <a:srgbClr val="FF0000"/>
                </a:solidFill>
                <a:latin typeface="Times-BoldItalic"/>
              </a:rPr>
              <a:t>Sockets used like other sources and sinks</a:t>
            </a:r>
          </a:p>
        </p:txBody>
      </p:sp>
      <p:pic>
        <p:nvPicPr>
          <p:cNvPr id="15365" name="Picture 5"/>
          <p:cNvPicPr>
            <a:picLocks noChangeAspect="1" noChangeArrowheads="1"/>
          </p:cNvPicPr>
          <p:nvPr/>
        </p:nvPicPr>
        <p:blipFill>
          <a:blip r:embed="rId3" cstate="print"/>
          <a:srcRect/>
          <a:stretch>
            <a:fillRect/>
          </a:stretch>
        </p:blipFill>
        <p:spPr bwMode="auto">
          <a:xfrm>
            <a:off x="504825" y="1828800"/>
            <a:ext cx="8189913" cy="685800"/>
          </a:xfrm>
          <a:prstGeom prst="rect">
            <a:avLst/>
          </a:prstGeom>
          <a:noFill/>
          <a:ln w="9525">
            <a:noFill/>
            <a:miter lim="800000"/>
            <a:headEnd/>
            <a:tailEnd/>
          </a:ln>
        </p:spPr>
      </p:pic>
      <p:pic>
        <p:nvPicPr>
          <p:cNvPr id="15366" name="Picture 6"/>
          <p:cNvPicPr>
            <a:picLocks noChangeAspect="1" noChangeArrowheads="1"/>
          </p:cNvPicPr>
          <p:nvPr/>
        </p:nvPicPr>
        <p:blipFill>
          <a:blip r:embed="rId4" cstate="print"/>
          <a:srcRect/>
          <a:stretch>
            <a:fillRect/>
          </a:stretch>
        </p:blipFill>
        <p:spPr bwMode="auto">
          <a:xfrm>
            <a:off x="685800" y="3886200"/>
            <a:ext cx="8139113" cy="1746250"/>
          </a:xfrm>
          <a:prstGeom prst="rect">
            <a:avLst/>
          </a:prstGeom>
          <a:noFill/>
          <a:ln w="9525">
            <a:noFill/>
            <a:miter lim="800000"/>
            <a:headEnd/>
            <a:tailEnd/>
          </a:ln>
        </p:spPr>
      </p:pic>
      <p:pic>
        <p:nvPicPr>
          <p:cNvPr id="15369" name="Picture 9"/>
          <p:cNvPicPr>
            <a:picLocks noChangeAspect="1" noChangeArrowheads="1"/>
          </p:cNvPicPr>
          <p:nvPr/>
        </p:nvPicPr>
        <p:blipFill>
          <a:blip r:embed="rId5" cstate="print"/>
          <a:srcRect/>
          <a:stretch>
            <a:fillRect/>
          </a:stretch>
        </p:blipFill>
        <p:spPr bwMode="auto">
          <a:xfrm>
            <a:off x="1295400" y="2382838"/>
            <a:ext cx="333375" cy="18446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905625" y="2382838"/>
            <a:ext cx="333375" cy="1844675"/>
          </a:xfrm>
          <a:prstGeom prst="rect">
            <a:avLst/>
          </a:prstGeom>
          <a:noFill/>
          <a:ln w="9525">
            <a:noFill/>
            <a:miter lim="800000"/>
            <a:headEnd/>
            <a:tailEnd/>
          </a:ln>
        </p:spPr>
      </p:pic>
      <p:pic>
        <p:nvPicPr>
          <p:cNvPr id="11" name="Picture 10"/>
          <p:cNvPicPr>
            <a:picLocks noChangeAspect="1" noChangeArrowheads="1"/>
          </p:cNvPicPr>
          <p:nvPr/>
        </p:nvPicPr>
        <p:blipFill>
          <a:blip r:embed="rId5" cstate="print"/>
          <a:srcRect/>
          <a:stretch>
            <a:fillRect/>
          </a:stretch>
        </p:blipFill>
        <p:spPr bwMode="auto">
          <a:xfrm>
            <a:off x="4495800" y="2382838"/>
            <a:ext cx="303213" cy="1676400"/>
          </a:xfrm>
          <a:prstGeom prst="rect">
            <a:avLst/>
          </a:prstGeom>
          <a:noFill/>
          <a:ln w="9525">
            <a:noFill/>
            <a:miter lim="800000"/>
            <a:headEnd/>
            <a:tailEnd/>
          </a:ln>
        </p:spPr>
      </p:pic>
      <p:pic>
        <p:nvPicPr>
          <p:cNvPr id="15370" name="Picture 10"/>
          <p:cNvPicPr>
            <a:picLocks noChangeAspect="1" noChangeArrowheads="1"/>
          </p:cNvPicPr>
          <p:nvPr/>
        </p:nvPicPr>
        <p:blipFill>
          <a:blip r:embed="rId6" cstate="print"/>
          <a:srcRect/>
          <a:stretch>
            <a:fillRect/>
          </a:stretch>
        </p:blipFill>
        <p:spPr bwMode="auto">
          <a:xfrm>
            <a:off x="2562225" y="2382838"/>
            <a:ext cx="333375" cy="1831975"/>
          </a:xfrm>
          <a:prstGeom prst="rect">
            <a:avLst/>
          </a:prstGeom>
          <a:noFill/>
          <a:ln w="9525">
            <a:noFill/>
            <a:miter lim="800000"/>
            <a:headEnd/>
            <a:tailEnd/>
          </a:ln>
        </p:spPr>
      </p:pic>
      <p:pic>
        <p:nvPicPr>
          <p:cNvPr id="13" name="Picture 10"/>
          <p:cNvPicPr>
            <a:picLocks noChangeAspect="1" noChangeArrowheads="1"/>
          </p:cNvPicPr>
          <p:nvPr/>
        </p:nvPicPr>
        <p:blipFill>
          <a:blip r:embed="rId6" cstate="print"/>
          <a:srcRect/>
          <a:stretch>
            <a:fillRect/>
          </a:stretch>
        </p:blipFill>
        <p:spPr bwMode="auto">
          <a:xfrm>
            <a:off x="7772400" y="2382838"/>
            <a:ext cx="333375" cy="1831975"/>
          </a:xfrm>
          <a:prstGeom prst="rect">
            <a:avLst/>
          </a:prstGeom>
          <a:noFill/>
          <a:ln w="9525">
            <a:noFill/>
            <a:miter lim="800000"/>
            <a:headEnd/>
            <a:tailEnd/>
          </a:ln>
        </p:spPr>
      </p:pic>
      <p:pic>
        <p:nvPicPr>
          <p:cNvPr id="14" name="Picture 10"/>
          <p:cNvPicPr>
            <a:picLocks noChangeAspect="1" noChangeArrowheads="1"/>
          </p:cNvPicPr>
          <p:nvPr/>
        </p:nvPicPr>
        <p:blipFill>
          <a:blip r:embed="rId6" cstate="print"/>
          <a:srcRect/>
          <a:stretch>
            <a:fillRect/>
          </a:stretch>
        </p:blipFill>
        <p:spPr bwMode="auto">
          <a:xfrm>
            <a:off x="4800600" y="2382838"/>
            <a:ext cx="303213" cy="1665287"/>
          </a:xfrm>
          <a:prstGeom prst="rect">
            <a:avLst/>
          </a:prstGeom>
          <a:noFill/>
          <a:ln w="9525">
            <a:noFill/>
            <a:miter lim="800000"/>
            <a:headEnd/>
            <a:tailEnd/>
          </a:ln>
        </p:spPr>
      </p:pic>
      <p:pic>
        <p:nvPicPr>
          <p:cNvPr id="15371" name="Picture 11"/>
          <p:cNvPicPr>
            <a:picLocks noChangeAspect="1" noChangeArrowheads="1"/>
          </p:cNvPicPr>
          <p:nvPr/>
        </p:nvPicPr>
        <p:blipFill>
          <a:blip r:embed="rId7" cstate="print"/>
          <a:srcRect/>
          <a:stretch>
            <a:fillRect/>
          </a:stretch>
        </p:blipFill>
        <p:spPr bwMode="auto">
          <a:xfrm>
            <a:off x="919163" y="3146425"/>
            <a:ext cx="469900" cy="311150"/>
          </a:xfrm>
          <a:prstGeom prst="rect">
            <a:avLst/>
          </a:prstGeom>
          <a:noFill/>
          <a:ln w="9525">
            <a:noFill/>
            <a:miter lim="800000"/>
            <a:headEnd/>
            <a:tailEnd/>
          </a:ln>
        </p:spPr>
      </p:pic>
      <p:pic>
        <p:nvPicPr>
          <p:cNvPr id="16" name="Picture 11"/>
          <p:cNvPicPr>
            <a:picLocks noChangeAspect="1" noChangeArrowheads="1"/>
          </p:cNvPicPr>
          <p:nvPr/>
        </p:nvPicPr>
        <p:blipFill>
          <a:blip r:embed="rId7" cstate="print"/>
          <a:srcRect/>
          <a:stretch>
            <a:fillRect/>
          </a:stretch>
        </p:blipFill>
        <p:spPr bwMode="auto">
          <a:xfrm>
            <a:off x="4114800" y="3146425"/>
            <a:ext cx="469900" cy="311150"/>
          </a:xfrm>
          <a:prstGeom prst="rect">
            <a:avLst/>
          </a:prstGeom>
          <a:noFill/>
          <a:ln w="9525">
            <a:noFill/>
            <a:miter lim="800000"/>
            <a:headEnd/>
            <a:tailEnd/>
          </a:ln>
        </p:spPr>
      </p:pic>
      <p:pic>
        <p:nvPicPr>
          <p:cNvPr id="17" name="Picture 11"/>
          <p:cNvPicPr>
            <a:picLocks noChangeAspect="1" noChangeArrowheads="1"/>
          </p:cNvPicPr>
          <p:nvPr/>
        </p:nvPicPr>
        <p:blipFill>
          <a:blip r:embed="rId7" cstate="print"/>
          <a:srcRect/>
          <a:stretch>
            <a:fillRect/>
          </a:stretch>
        </p:blipFill>
        <p:spPr bwMode="auto">
          <a:xfrm>
            <a:off x="6448425" y="3146425"/>
            <a:ext cx="469900" cy="311150"/>
          </a:xfrm>
          <a:prstGeom prst="rect">
            <a:avLst/>
          </a:prstGeom>
          <a:noFill/>
          <a:ln w="9525">
            <a:noFill/>
            <a:miter lim="800000"/>
            <a:headEnd/>
            <a:tailEnd/>
          </a:ln>
        </p:spPr>
      </p:pic>
      <p:pic>
        <p:nvPicPr>
          <p:cNvPr id="15372" name="Picture 12"/>
          <p:cNvPicPr>
            <a:picLocks noChangeAspect="1" noChangeArrowheads="1"/>
          </p:cNvPicPr>
          <p:nvPr/>
        </p:nvPicPr>
        <p:blipFill>
          <a:blip r:embed="rId8" cstate="print"/>
          <a:srcRect/>
          <a:stretch>
            <a:fillRect/>
          </a:stretch>
        </p:blipFill>
        <p:spPr bwMode="auto">
          <a:xfrm>
            <a:off x="5057775" y="3132138"/>
            <a:ext cx="558800" cy="311150"/>
          </a:xfrm>
          <a:prstGeom prst="rect">
            <a:avLst/>
          </a:prstGeom>
          <a:noFill/>
          <a:ln w="9525">
            <a:noFill/>
            <a:miter lim="800000"/>
            <a:headEnd/>
            <a:tailEnd/>
          </a:ln>
        </p:spPr>
      </p:pic>
      <p:pic>
        <p:nvPicPr>
          <p:cNvPr id="21" name="Picture 12"/>
          <p:cNvPicPr>
            <a:picLocks noChangeAspect="1" noChangeArrowheads="1"/>
          </p:cNvPicPr>
          <p:nvPr/>
        </p:nvPicPr>
        <p:blipFill>
          <a:blip r:embed="rId8" cstate="print"/>
          <a:srcRect/>
          <a:stretch>
            <a:fillRect/>
          </a:stretch>
        </p:blipFill>
        <p:spPr bwMode="auto">
          <a:xfrm>
            <a:off x="2865438" y="3181350"/>
            <a:ext cx="558800" cy="311150"/>
          </a:xfrm>
          <a:prstGeom prst="rect">
            <a:avLst/>
          </a:prstGeom>
          <a:noFill/>
          <a:ln w="9525">
            <a:noFill/>
            <a:miter lim="800000"/>
            <a:headEnd/>
            <a:tailEnd/>
          </a:ln>
        </p:spPr>
      </p:pic>
      <p:pic>
        <p:nvPicPr>
          <p:cNvPr id="22" name="Picture 12"/>
          <p:cNvPicPr>
            <a:picLocks noChangeAspect="1" noChangeArrowheads="1"/>
          </p:cNvPicPr>
          <p:nvPr/>
        </p:nvPicPr>
        <p:blipFill>
          <a:blip r:embed="rId8" cstate="print"/>
          <a:srcRect/>
          <a:stretch>
            <a:fillRect/>
          </a:stretch>
        </p:blipFill>
        <p:spPr bwMode="auto">
          <a:xfrm>
            <a:off x="8001000" y="3181350"/>
            <a:ext cx="558800" cy="311150"/>
          </a:xfrm>
          <a:prstGeom prst="rect">
            <a:avLst/>
          </a:prstGeom>
          <a:noFill/>
          <a:ln w="9525">
            <a:noFill/>
            <a:miter lim="800000"/>
            <a:headEnd/>
            <a:tailEnd/>
          </a:ln>
        </p:spPr>
      </p:pic>
      <p:sp>
        <p:nvSpPr>
          <p:cNvPr id="26642" name="TextBox 17"/>
          <p:cNvSpPr txBox="1">
            <a:spLocks noChangeArrowheads="1"/>
          </p:cNvSpPr>
          <p:nvPr/>
        </p:nvSpPr>
        <p:spPr bwMode="auto">
          <a:xfrm>
            <a:off x="152400" y="514254"/>
            <a:ext cx="8407400" cy="1015663"/>
          </a:xfrm>
          <a:prstGeom prst="rect">
            <a:avLst/>
          </a:prstGeom>
          <a:noFill/>
          <a:ln w="9525">
            <a:noFill/>
            <a:miter lim="800000"/>
            <a:headEnd/>
            <a:tailEnd/>
          </a:ln>
        </p:spPr>
        <p:txBody>
          <a:bodyPr wrap="square">
            <a:spAutoFit/>
          </a:bodyPr>
          <a:lstStyle/>
          <a:p>
            <a:r>
              <a:rPr lang="en-US" sz="2000" b="0" i="0" dirty="0">
                <a:latin typeface="Times New Roman" panose="02020603050405020304" pitchFamily="18" charset="0"/>
                <a:cs typeface="Times New Roman" panose="02020603050405020304" pitchFamily="18" charset="0"/>
              </a:rPr>
              <a:t>Adding new type of source and sink to a programming </a:t>
            </a:r>
            <a:r>
              <a:rPr lang="en-US" sz="2000" b="0" i="0" dirty="0" smtClean="0">
                <a:latin typeface="Times New Roman" panose="02020603050405020304" pitchFamily="18" charset="0"/>
                <a:cs typeface="Times New Roman" panose="02020603050405020304" pitchFamily="18" charset="0"/>
              </a:rPr>
              <a:t>language without changing the way we send dat</a:t>
            </a:r>
            <a:r>
              <a:rPr lang="en-US" sz="2000" dirty="0" smtClean="0">
                <a:latin typeface="Times New Roman" panose="02020603050405020304" pitchFamily="18" charset="0"/>
                <a:cs typeface="Times New Roman" panose="02020603050405020304" pitchFamily="18" charset="0"/>
              </a:rPr>
              <a:t>a or receive data. Fig shows the idea and compares the socket with other sources and sinks.</a:t>
            </a:r>
            <a:endParaRPr lang="en-IN" sz="2000" b="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5371"/>
                                        </p:tgtEl>
                                        <p:attrNameLst>
                                          <p:attrName>style.visibility</p:attrName>
                                        </p:attrNameLst>
                                      </p:cBhvr>
                                      <p:to>
                                        <p:strVal val="visible"/>
                                      </p:to>
                                    </p:set>
                                    <p:animEffect transition="in" filter="wipe(down)">
                                      <p:cBhvr>
                                        <p:cTn id="15" dur="500"/>
                                        <p:tgtEl>
                                          <p:spTgt spid="15371"/>
                                        </p:tgtEl>
                                      </p:cBhvr>
                                    </p:animEffect>
                                  </p:childTnLst>
                                </p:cTn>
                              </p:par>
                              <p:par>
                                <p:cTn id="16" presetID="22" presetClass="entr" presetSubtype="4" fill="hold" nodeType="withEffect">
                                  <p:stCondLst>
                                    <p:cond delay="0"/>
                                  </p:stCondLst>
                                  <p:childTnLst>
                                    <p:set>
                                      <p:cBhvr>
                                        <p:cTn id="17" dur="1" fill="hold">
                                          <p:stCondLst>
                                            <p:cond delay="0"/>
                                          </p:stCondLst>
                                        </p:cTn>
                                        <p:tgtEl>
                                          <p:spTgt spid="15369"/>
                                        </p:tgtEl>
                                        <p:attrNameLst>
                                          <p:attrName>style.visibility</p:attrName>
                                        </p:attrNameLst>
                                      </p:cBhvr>
                                      <p:to>
                                        <p:strVal val="visible"/>
                                      </p:to>
                                    </p:set>
                                    <p:animEffect transition="in" filter="wipe(down)">
                                      <p:cBhvr>
                                        <p:cTn id="18" dur="500"/>
                                        <p:tgtEl>
                                          <p:spTgt spid="153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5370"/>
                                        </p:tgtEl>
                                        <p:attrNameLst>
                                          <p:attrName>style.visibility</p:attrName>
                                        </p:attrNameLst>
                                      </p:cBhvr>
                                      <p:to>
                                        <p:strVal val="visible"/>
                                      </p:to>
                                    </p:set>
                                    <p:animEffect transition="in" filter="wipe(up)">
                                      <p:cBhvr>
                                        <p:cTn id="23" dur="500"/>
                                        <p:tgtEl>
                                          <p:spTgt spid="15370"/>
                                        </p:tgtEl>
                                      </p:cBhvr>
                                    </p:animEffect>
                                  </p:childTnLst>
                                </p:cTn>
                              </p:par>
                              <p:par>
                                <p:cTn id="24" presetID="22" presetClass="entr" presetSubtype="1"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2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par>
                                <p:cTn id="40" presetID="22" presetClass="entr" presetSubtype="1" fill="hold" nodeType="withEffect">
                                  <p:stCondLst>
                                    <p:cond delay="0"/>
                                  </p:stCondLst>
                                  <p:childTnLst>
                                    <p:set>
                                      <p:cBhvr>
                                        <p:cTn id="41" dur="1" fill="hold">
                                          <p:stCondLst>
                                            <p:cond delay="0"/>
                                          </p:stCondLst>
                                        </p:cTn>
                                        <p:tgtEl>
                                          <p:spTgt spid="15372"/>
                                        </p:tgtEl>
                                        <p:attrNameLst>
                                          <p:attrName>style.visibility</p:attrName>
                                        </p:attrNameLst>
                                      </p:cBhvr>
                                      <p:to>
                                        <p:strVal val="visible"/>
                                      </p:to>
                                    </p:set>
                                    <p:animEffect transition="in" filter="wipe(up)">
                                      <p:cBhvr>
                                        <p:cTn id="42" dur="500"/>
                                        <p:tgtEl>
                                          <p:spTgt spid="153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up)">
                                      <p:cBhvr>
                                        <p:cTn id="55" dur="500"/>
                                        <p:tgtEl>
                                          <p:spTgt spid="13"/>
                                        </p:tgtEl>
                                      </p:cBhvr>
                                    </p:animEffect>
                                  </p:childTnLst>
                                </p:cTn>
                              </p:par>
                              <p:par>
                                <p:cTn id="56" presetID="22" presetClass="entr" presetSubtype="1"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a:lnSpc>
                <a:spcPct val="107000"/>
              </a:lnSpc>
              <a:spcAft>
                <a:spcPts val="0"/>
              </a:spcAft>
            </a:pPr>
            <a:r>
              <a:rPr lang="en-IN" dirty="0">
                <a:latin typeface="Times New Roman" panose="02020603050405020304" pitchFamily="18" charset="0"/>
                <a:cs typeface="Times New Roman" panose="02020603050405020304" pitchFamily="18" charset="0"/>
              </a:rPr>
              <a:t>Introduction </a:t>
            </a:r>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Application Layer</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latin typeface="Times New Roman" panose="02020603050405020304" pitchFamily="18" charset="0"/>
                <a:cs typeface="Times New Roman" panose="02020603050405020304" pitchFamily="18" charset="0"/>
              </a:rPr>
              <a:t>Client-Server Paradigm</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latin typeface="Times New Roman" panose="02020603050405020304" pitchFamily="18" charset="0"/>
                <a:cs typeface="Times New Roman" panose="02020603050405020304" pitchFamily="18" charset="0"/>
              </a:rPr>
              <a:t>Standard Client-Server Applications – www and </a:t>
            </a:r>
            <a:r>
              <a:rPr lang="en-IN" dirty="0" smtClean="0">
                <a:latin typeface="Times New Roman" panose="02020603050405020304" pitchFamily="18" charset="0"/>
                <a:cs typeface="Times New Roman" panose="02020603050405020304" pitchFamily="18" charset="0"/>
              </a:rPr>
              <a:t>HTTP, FTP,DNS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latin typeface="Times New Roman" panose="02020603050405020304" pitchFamily="18" charset="0"/>
                <a:cs typeface="Times New Roman" panose="02020603050405020304" pitchFamily="18" charset="0"/>
              </a:rPr>
              <a:t>Peer-to-Peer </a:t>
            </a:r>
            <a:r>
              <a:rPr lang="en-IN" dirty="0" smtClean="0">
                <a:latin typeface="Times New Roman" panose="02020603050405020304" pitchFamily="18" charset="0"/>
                <a:cs typeface="Times New Roman" panose="02020603050405020304" pitchFamily="18" charset="0"/>
              </a:rPr>
              <a:t>Paradigm-- </a:t>
            </a:r>
            <a:r>
              <a:rPr lang="en-IN" dirty="0">
                <a:latin typeface="Times New Roman" panose="02020603050405020304" pitchFamily="18" charset="0"/>
                <a:cs typeface="Times New Roman" panose="02020603050405020304" pitchFamily="18" charset="0"/>
              </a:rPr>
              <a:t>P2P Networks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latin typeface="Times New Roman" panose="02020603050405020304" pitchFamily="18" charset="0"/>
                <a:cs typeface="Times New Roman" panose="02020603050405020304" pitchFamily="18" charset="0"/>
              </a:rPr>
              <a:t>Socket Interface Programming</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3992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634082"/>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Socket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24744"/>
            <a:ext cx="9144000" cy="5001419"/>
          </a:xfrm>
        </p:spPr>
        <p:txBody>
          <a:bodyPr>
            <a:normAutofit/>
          </a:bodyPr>
          <a:lstStyle/>
          <a:p>
            <a:r>
              <a:rPr lang="en-IN" dirty="0" smtClean="0"/>
              <a:t>Behave like a </a:t>
            </a:r>
            <a:r>
              <a:rPr lang="en-IN" b="1" dirty="0" smtClean="0"/>
              <a:t>terminal or file</a:t>
            </a:r>
            <a:r>
              <a:rPr lang="en-IN" dirty="0" smtClean="0"/>
              <a:t>, not a physical entity, it is an </a:t>
            </a:r>
            <a:r>
              <a:rPr lang="en-IN" b="1" dirty="0" smtClean="0"/>
              <a:t>abstraction.</a:t>
            </a:r>
          </a:p>
          <a:p>
            <a:r>
              <a:rPr lang="en-IN" dirty="0" smtClean="0"/>
              <a:t>It is  a </a:t>
            </a:r>
            <a:r>
              <a:rPr lang="en-IN" b="1" dirty="0" smtClean="0"/>
              <a:t>data structure </a:t>
            </a:r>
            <a:r>
              <a:rPr lang="en-IN" dirty="0" smtClean="0"/>
              <a:t>that is created and </a:t>
            </a:r>
            <a:r>
              <a:rPr lang="en-IN" b="1" dirty="0" smtClean="0"/>
              <a:t>used by the application program.</a:t>
            </a:r>
          </a:p>
        </p:txBody>
      </p:sp>
    </p:spTree>
    <p:extLst>
      <p:ext uri="{BB962C8B-B14F-4D97-AF65-F5344CB8AC3E}">
        <p14:creationId xmlns:p14="http://schemas.microsoft.com/office/powerpoint/2010/main" val="1011616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4"/>
          <p:cNvSpPr>
            <a:spLocks noChangeArrowheads="1"/>
          </p:cNvSpPr>
          <p:nvPr/>
        </p:nvSpPr>
        <p:spPr bwMode="auto">
          <a:xfrm>
            <a:off x="152400" y="76200"/>
            <a:ext cx="8991600" cy="954107"/>
          </a:xfrm>
          <a:prstGeom prst="rect">
            <a:avLst/>
          </a:prstGeom>
          <a:solidFill>
            <a:schemeClr val="bg1"/>
          </a:solidFill>
          <a:ln w="9525">
            <a:noFill/>
            <a:miter lim="800000"/>
            <a:headEnd/>
            <a:tailEnd/>
          </a:ln>
        </p:spPr>
        <p:txBody>
          <a:bodyPr wrap="square">
            <a:spAutoFit/>
          </a:bodyPr>
          <a:lstStyle/>
          <a:p>
            <a:pPr eaLnBrk="0" hangingPunct="0"/>
            <a:r>
              <a:rPr lang="en-US" sz="2800" b="1" dirty="0" smtClean="0">
                <a:solidFill>
                  <a:srgbClr val="FF0000"/>
                </a:solidFill>
                <a:latin typeface="Times-BoldItalic"/>
              </a:rPr>
              <a:t>Use </a:t>
            </a:r>
            <a:r>
              <a:rPr lang="en-US" sz="2800" b="1" dirty="0">
                <a:solidFill>
                  <a:srgbClr val="FF0000"/>
                </a:solidFill>
                <a:latin typeface="Times-BoldItalic"/>
              </a:rPr>
              <a:t>of sockets in process-to-process communication</a:t>
            </a:r>
          </a:p>
        </p:txBody>
      </p:sp>
      <p:pic>
        <p:nvPicPr>
          <p:cNvPr id="16389" name="Picture 5"/>
          <p:cNvPicPr>
            <a:picLocks noChangeAspect="1" noChangeArrowheads="1"/>
          </p:cNvPicPr>
          <p:nvPr/>
        </p:nvPicPr>
        <p:blipFill>
          <a:blip r:embed="rId3" cstate="print"/>
          <a:srcRect/>
          <a:stretch>
            <a:fillRect/>
          </a:stretch>
        </p:blipFill>
        <p:spPr bwMode="auto">
          <a:xfrm>
            <a:off x="301625" y="2514600"/>
            <a:ext cx="8156575" cy="1800225"/>
          </a:xfrm>
          <a:prstGeom prst="rect">
            <a:avLst/>
          </a:prstGeom>
          <a:noFill/>
          <a:ln w="9525">
            <a:noFill/>
            <a:miter lim="800000"/>
            <a:headEnd/>
            <a:tailEnd/>
          </a:ln>
        </p:spPr>
      </p:pic>
      <p:pic>
        <p:nvPicPr>
          <p:cNvPr id="16390" name="Picture 6"/>
          <p:cNvPicPr>
            <a:picLocks noChangeAspect="1" noChangeArrowheads="1"/>
          </p:cNvPicPr>
          <p:nvPr/>
        </p:nvPicPr>
        <p:blipFill>
          <a:blip r:embed="rId4" cstate="print"/>
          <a:srcRect/>
          <a:stretch>
            <a:fillRect/>
          </a:stretch>
        </p:blipFill>
        <p:spPr bwMode="auto">
          <a:xfrm>
            <a:off x="2257425" y="4343400"/>
            <a:ext cx="4162425" cy="417513"/>
          </a:xfrm>
          <a:prstGeom prst="rect">
            <a:avLst/>
          </a:prstGeom>
          <a:noFill/>
          <a:ln w="9525">
            <a:noFill/>
            <a:miter lim="800000"/>
            <a:headEnd/>
            <a:tailEnd/>
          </a:ln>
        </p:spPr>
      </p:pic>
      <p:pic>
        <p:nvPicPr>
          <p:cNvPr id="16391" name="Picture 7"/>
          <p:cNvPicPr>
            <a:picLocks noChangeAspect="1" noChangeArrowheads="1"/>
          </p:cNvPicPr>
          <p:nvPr/>
        </p:nvPicPr>
        <p:blipFill>
          <a:blip r:embed="rId5" cstate="print"/>
          <a:srcRect/>
          <a:stretch>
            <a:fillRect/>
          </a:stretch>
        </p:blipFill>
        <p:spPr bwMode="auto">
          <a:xfrm>
            <a:off x="1447800" y="3505200"/>
            <a:ext cx="800100" cy="487363"/>
          </a:xfrm>
          <a:prstGeom prst="rect">
            <a:avLst/>
          </a:prstGeom>
          <a:noFill/>
          <a:ln w="9525">
            <a:noFill/>
            <a:miter lim="800000"/>
            <a:headEnd/>
            <a:tailEnd/>
          </a:ln>
        </p:spPr>
      </p:pic>
      <p:pic>
        <p:nvPicPr>
          <p:cNvPr id="16392" name="Picture 8"/>
          <p:cNvPicPr>
            <a:picLocks noChangeAspect="1" noChangeArrowheads="1"/>
          </p:cNvPicPr>
          <p:nvPr/>
        </p:nvPicPr>
        <p:blipFill>
          <a:blip r:embed="rId6" cstate="print"/>
          <a:srcRect/>
          <a:stretch>
            <a:fillRect/>
          </a:stretch>
        </p:blipFill>
        <p:spPr bwMode="auto">
          <a:xfrm>
            <a:off x="6527800" y="3505200"/>
            <a:ext cx="711200" cy="487363"/>
          </a:xfrm>
          <a:prstGeom prst="rect">
            <a:avLst/>
          </a:prstGeom>
          <a:noFill/>
          <a:ln w="9525">
            <a:noFill/>
            <a:miter lim="800000"/>
            <a:headEnd/>
            <a:tailEnd/>
          </a:ln>
        </p:spPr>
      </p:pic>
      <p:pic>
        <p:nvPicPr>
          <p:cNvPr id="16393" name="Picture 9"/>
          <p:cNvPicPr>
            <a:picLocks noChangeAspect="1" noChangeArrowheads="1"/>
          </p:cNvPicPr>
          <p:nvPr/>
        </p:nvPicPr>
        <p:blipFill>
          <a:blip r:embed="rId7" cstate="print"/>
          <a:srcRect/>
          <a:stretch>
            <a:fillRect/>
          </a:stretch>
        </p:blipFill>
        <p:spPr bwMode="auto">
          <a:xfrm>
            <a:off x="2667000" y="3505200"/>
            <a:ext cx="796925" cy="487363"/>
          </a:xfrm>
          <a:prstGeom prst="rect">
            <a:avLst/>
          </a:prstGeom>
          <a:noFill/>
          <a:ln w="9525">
            <a:noFill/>
            <a:miter lim="800000"/>
            <a:headEnd/>
            <a:tailEnd/>
          </a:ln>
        </p:spPr>
      </p:pic>
      <p:pic>
        <p:nvPicPr>
          <p:cNvPr id="16394" name="Picture 10"/>
          <p:cNvPicPr>
            <a:picLocks noChangeAspect="1" noChangeArrowheads="1"/>
          </p:cNvPicPr>
          <p:nvPr/>
        </p:nvPicPr>
        <p:blipFill>
          <a:blip r:embed="rId8" cstate="print"/>
          <a:srcRect/>
          <a:stretch>
            <a:fillRect/>
          </a:stretch>
        </p:blipFill>
        <p:spPr bwMode="auto">
          <a:xfrm>
            <a:off x="5257800" y="3511550"/>
            <a:ext cx="865188" cy="474663"/>
          </a:xfrm>
          <a:prstGeom prst="rect">
            <a:avLst/>
          </a:prstGeom>
          <a:noFill/>
          <a:ln w="9525">
            <a:noFill/>
            <a:miter lim="800000"/>
            <a:headEnd/>
            <a:tailEnd/>
          </a:ln>
        </p:spPr>
      </p:pic>
      <p:pic>
        <p:nvPicPr>
          <p:cNvPr id="11" name="Picture 6"/>
          <p:cNvPicPr>
            <a:picLocks noChangeAspect="1" noChangeArrowheads="1"/>
          </p:cNvPicPr>
          <p:nvPr/>
        </p:nvPicPr>
        <p:blipFill>
          <a:blip r:embed="rId4" cstate="print"/>
          <a:srcRect/>
          <a:stretch>
            <a:fillRect/>
          </a:stretch>
        </p:blipFill>
        <p:spPr bwMode="auto">
          <a:xfrm>
            <a:off x="2243138" y="4306888"/>
            <a:ext cx="4162425" cy="417512"/>
          </a:xfrm>
          <a:prstGeom prst="rect">
            <a:avLst/>
          </a:prstGeom>
          <a:noFill/>
          <a:ln w="9525">
            <a:noFill/>
            <a:miter lim="800000"/>
            <a:headEnd/>
            <a:tailEnd/>
          </a:ln>
        </p:spPr>
      </p:pic>
      <p:sp>
        <p:nvSpPr>
          <p:cNvPr id="2" name="Rectangle 1"/>
          <p:cNvSpPr/>
          <p:nvPr/>
        </p:nvSpPr>
        <p:spPr>
          <a:xfrm>
            <a:off x="301625" y="5445224"/>
            <a:ext cx="9094911"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Communication between a client and server process is communication between 2 sockets, created at two ends as </a:t>
            </a:r>
            <a:r>
              <a:rPr lang="en-US" sz="2400" dirty="0" smtClean="0">
                <a:latin typeface="Times New Roman" panose="02020603050405020304" pitchFamily="18" charset="0"/>
                <a:cs typeface="Times New Roman" panose="02020603050405020304" pitchFamily="18" charset="0"/>
              </a:rPr>
              <a:t>shown </a:t>
            </a:r>
            <a:r>
              <a:rPr lang="en-US" sz="2400" dirty="0">
                <a:latin typeface="Times New Roman" panose="02020603050405020304" pitchFamily="18" charset="0"/>
                <a:cs typeface="Times New Roman" panose="02020603050405020304" pitchFamily="18" charset="0"/>
              </a:rPr>
              <a:t>in fig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6391"/>
                                        </p:tgtEl>
                                        <p:attrNameLst>
                                          <p:attrName>style.visibility</p:attrName>
                                        </p:attrNameLst>
                                      </p:cBhvr>
                                      <p:to>
                                        <p:strVal val="visible"/>
                                      </p:to>
                                    </p:set>
                                    <p:animEffect transition="in" filter="wipe(up)">
                                      <p:cBhvr>
                                        <p:cTn id="11" dur="500"/>
                                        <p:tgtEl>
                                          <p:spTgt spid="16391"/>
                                        </p:tgtEl>
                                      </p:cBhvr>
                                    </p:animEffect>
                                  </p:childTnLst>
                                  <p:subTnLst>
                                    <p:set>
                                      <p:cBhvr override="childStyle">
                                        <p:cTn dur="1" fill="hold" display="0" masterRel="nextClick" afterEffect="1"/>
                                        <p:tgtEl>
                                          <p:spTgt spid="1639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6392"/>
                                        </p:tgtEl>
                                        <p:attrNameLst>
                                          <p:attrName>style.visibility</p:attrName>
                                        </p:attrNameLst>
                                      </p:cBhvr>
                                      <p:to>
                                        <p:strVal val="visible"/>
                                      </p:to>
                                    </p:set>
                                    <p:animEffect transition="in" filter="wipe(down)">
                                      <p:cBhvr>
                                        <p:cTn id="21" dur="500"/>
                                        <p:tgtEl>
                                          <p:spTgt spid="16392"/>
                                        </p:tgtEl>
                                      </p:cBhvr>
                                    </p:animEffect>
                                  </p:childTnLst>
                                  <p:subTnLst>
                                    <p:set>
                                      <p:cBhvr override="childStyle">
                                        <p:cTn dur="1" fill="hold" display="0" masterRel="nextClick" afterEffect="1"/>
                                        <p:tgtEl>
                                          <p:spTgt spid="16392"/>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6394"/>
                                        </p:tgtEl>
                                        <p:attrNameLst>
                                          <p:attrName>style.visibility</p:attrName>
                                        </p:attrNameLst>
                                      </p:cBhvr>
                                      <p:to>
                                        <p:strVal val="visible"/>
                                      </p:to>
                                    </p:set>
                                    <p:animEffect transition="in" filter="wipe(up)">
                                      <p:cBhvr>
                                        <p:cTn id="26" dur="500"/>
                                        <p:tgtEl>
                                          <p:spTgt spid="16394"/>
                                        </p:tgtEl>
                                      </p:cBhvr>
                                    </p:animEffect>
                                  </p:childTnLst>
                                  <p:subTnLst>
                                    <p:set>
                                      <p:cBhvr override="childStyle">
                                        <p:cTn dur="1" fill="hold" display="0" masterRel="nextClick" afterEffect="1"/>
                                        <p:tgtEl>
                                          <p:spTgt spid="1639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6390"/>
                                        </p:tgtEl>
                                        <p:attrNameLst>
                                          <p:attrName>style.visibility</p:attrName>
                                        </p:attrNameLst>
                                      </p:cBhvr>
                                      <p:to>
                                        <p:strVal val="visible"/>
                                      </p:to>
                                    </p:set>
                                    <p:animEffect transition="in" filter="wipe(right)">
                                      <p:cBhvr>
                                        <p:cTn id="31" dur="500"/>
                                        <p:tgtEl>
                                          <p:spTgt spid="16390"/>
                                        </p:tgtEl>
                                      </p:cBhvr>
                                    </p:animEffect>
                                  </p:childTnLst>
                                  <p:subTnLst>
                                    <p:set>
                                      <p:cBhvr override="childStyle">
                                        <p:cTn dur="1" fill="hold" display="0" masterRel="nextClick" afterEffect="1"/>
                                        <p:tgtEl>
                                          <p:spTgt spid="16390"/>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16393"/>
                                        </p:tgtEl>
                                        <p:attrNameLst>
                                          <p:attrName>style.visibility</p:attrName>
                                        </p:attrNameLst>
                                      </p:cBhvr>
                                      <p:to>
                                        <p:strVal val="visible"/>
                                      </p:to>
                                    </p:set>
                                    <p:animEffect transition="in" filter="wipe(down)">
                                      <p:cBhvr>
                                        <p:cTn id="36" dur="500"/>
                                        <p:tgtEl>
                                          <p:spTgt spid="16393"/>
                                        </p:tgtEl>
                                      </p:cBhvr>
                                    </p:animEffect>
                                  </p:childTnLst>
                                  <p:subTnLst>
                                    <p:set>
                                      <p:cBhvr override="childStyle">
                                        <p:cTn dur="1" fill="hold" display="0" masterRel="nextClick" afterEffect="1"/>
                                        <p:tgtEl>
                                          <p:spTgt spid="163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152400" y="76200"/>
            <a:ext cx="8153400" cy="584775"/>
          </a:xfrm>
          <a:prstGeom prst="rect">
            <a:avLst/>
          </a:prstGeom>
          <a:solidFill>
            <a:schemeClr val="bg1"/>
          </a:solidFill>
          <a:ln w="9525">
            <a:noFill/>
            <a:miter lim="800000"/>
            <a:headEnd/>
            <a:tailEnd/>
          </a:ln>
        </p:spPr>
        <p:txBody>
          <a:bodyPr>
            <a:spAutoFit/>
          </a:bodyPr>
          <a:lstStyle/>
          <a:p>
            <a:pPr eaLnBrk="0" hangingPunct="0"/>
            <a:r>
              <a:rPr lang="en-US" sz="3200" b="1" dirty="0" smtClean="0">
                <a:solidFill>
                  <a:srgbClr val="FF0000"/>
                </a:solidFill>
                <a:latin typeface="Times-BoldItalic"/>
              </a:rPr>
              <a:t>A </a:t>
            </a:r>
            <a:r>
              <a:rPr lang="en-US" sz="3200" b="1" dirty="0">
                <a:solidFill>
                  <a:srgbClr val="FF0000"/>
                </a:solidFill>
                <a:latin typeface="Times-BoldItalic"/>
              </a:rPr>
              <a:t>socket address</a:t>
            </a:r>
          </a:p>
        </p:txBody>
      </p:sp>
      <p:pic>
        <p:nvPicPr>
          <p:cNvPr id="17412" name="Picture 4"/>
          <p:cNvPicPr>
            <a:picLocks noChangeAspect="1" noChangeArrowheads="1"/>
          </p:cNvPicPr>
          <p:nvPr/>
        </p:nvPicPr>
        <p:blipFill>
          <a:blip r:embed="rId3" cstate="print"/>
          <a:srcRect/>
          <a:stretch>
            <a:fillRect/>
          </a:stretch>
        </p:blipFill>
        <p:spPr bwMode="auto">
          <a:xfrm>
            <a:off x="1034256" y="2687214"/>
            <a:ext cx="6389688" cy="1806575"/>
          </a:xfrm>
          <a:prstGeom prst="rect">
            <a:avLst/>
          </a:prstGeom>
          <a:noFill/>
          <a:ln w="9525">
            <a:noFill/>
            <a:miter lim="800000"/>
            <a:headEnd/>
            <a:tailEnd/>
          </a:ln>
        </p:spPr>
      </p:pic>
      <p:sp>
        <p:nvSpPr>
          <p:cNvPr id="28677" name="TextBox 4"/>
          <p:cNvSpPr txBox="1">
            <a:spLocks noChangeArrowheads="1"/>
          </p:cNvSpPr>
          <p:nvPr/>
        </p:nvSpPr>
        <p:spPr bwMode="auto">
          <a:xfrm>
            <a:off x="152400" y="737176"/>
            <a:ext cx="8812088" cy="1384995"/>
          </a:xfrm>
          <a:prstGeom prst="rect">
            <a:avLst/>
          </a:prstGeom>
          <a:noFill/>
          <a:ln w="9525">
            <a:noFill/>
            <a:miter lim="800000"/>
            <a:headEnd/>
            <a:tailEnd/>
          </a:ln>
        </p:spPr>
        <p:txBody>
          <a:bodyPr wrap="square">
            <a:spAutoFit/>
          </a:bodyPr>
          <a:lstStyle/>
          <a:p>
            <a:pPr>
              <a:buFont typeface="Arial" pitchFamily="34" charset="0"/>
              <a:buChar char="•"/>
            </a:pPr>
            <a:r>
              <a:rPr lang="en-US" sz="2800" b="0" i="0" dirty="0">
                <a:latin typeface="Times New Roman" panose="02020603050405020304" pitchFamily="18" charset="0"/>
                <a:cs typeface="Times New Roman" panose="02020603050405020304" pitchFamily="18" charset="0"/>
              </a:rPr>
              <a:t>We need a pair of </a:t>
            </a:r>
            <a:r>
              <a:rPr lang="en-US" sz="2800" b="0" i="0" dirty="0" smtClean="0">
                <a:latin typeface="Times New Roman" panose="02020603050405020304" pitchFamily="18" charset="0"/>
                <a:cs typeface="Times New Roman" panose="02020603050405020304" pitchFamily="18" charset="0"/>
              </a:rPr>
              <a:t> socket addresses</a:t>
            </a:r>
            <a:r>
              <a:rPr lang="en-US" sz="2800" dirty="0" smtClean="0">
                <a:latin typeface="Times New Roman" panose="02020603050405020304" pitchFamily="18" charset="0"/>
                <a:cs typeface="Times New Roman" panose="02020603050405020304" pitchFamily="18" charset="0"/>
              </a:rPr>
              <a:t> for communication .</a:t>
            </a:r>
            <a:r>
              <a:rPr lang="en-US" sz="2800" b="0" i="0" dirty="0" smtClean="0">
                <a:latin typeface="Times New Roman" panose="02020603050405020304" pitchFamily="18" charset="0"/>
                <a:cs typeface="Times New Roman" panose="02020603050405020304" pitchFamily="18" charset="0"/>
              </a:rPr>
              <a:t> </a:t>
            </a:r>
            <a:r>
              <a:rPr lang="en-US" sz="2800" b="1" i="0" dirty="0" smtClean="0">
                <a:latin typeface="Times New Roman" panose="02020603050405020304" pitchFamily="18" charset="0"/>
                <a:cs typeface="Times New Roman" panose="02020603050405020304" pitchFamily="18" charset="0"/>
              </a:rPr>
              <a:t>Local(sender) socket address </a:t>
            </a:r>
            <a:r>
              <a:rPr lang="en-US" sz="2800" b="1" i="0" dirty="0">
                <a:latin typeface="Times New Roman" panose="02020603050405020304" pitchFamily="18" charset="0"/>
                <a:cs typeface="Times New Roman" panose="02020603050405020304" pitchFamily="18" charset="0"/>
              </a:rPr>
              <a:t>and </a:t>
            </a:r>
            <a:r>
              <a:rPr lang="en-US" sz="2800" b="1" i="0" dirty="0" smtClean="0">
                <a:latin typeface="Times New Roman" panose="02020603050405020304" pitchFamily="18" charset="0"/>
                <a:cs typeface="Times New Roman" panose="02020603050405020304" pitchFamily="18" charset="0"/>
              </a:rPr>
              <a:t>remote(receiver) socket address.</a:t>
            </a:r>
            <a:endParaRPr lang="en-IN" sz="2800" b="1" i="0" dirty="0">
              <a:latin typeface="Times New Roman" panose="02020603050405020304" pitchFamily="18" charset="0"/>
              <a:cs typeface="Times New Roman" panose="02020603050405020304" pitchFamily="18" charset="0"/>
            </a:endParaRPr>
          </a:p>
        </p:txBody>
      </p:sp>
      <p:sp>
        <p:nvSpPr>
          <p:cNvPr id="28678" name="TextBox 5"/>
          <p:cNvSpPr txBox="1">
            <a:spLocks noChangeArrowheads="1"/>
          </p:cNvSpPr>
          <p:nvPr/>
        </p:nvSpPr>
        <p:spPr bwMode="auto">
          <a:xfrm>
            <a:off x="1066800" y="4419600"/>
            <a:ext cx="2235200" cy="584200"/>
          </a:xfrm>
          <a:prstGeom prst="rect">
            <a:avLst/>
          </a:prstGeom>
          <a:noFill/>
          <a:ln w="9525">
            <a:noFill/>
            <a:miter lim="800000"/>
            <a:headEnd/>
            <a:tailEnd/>
          </a:ln>
        </p:spPr>
        <p:txBody>
          <a:bodyPr wrap="none">
            <a:spAutoFit/>
          </a:bodyPr>
          <a:lstStyle/>
          <a:p>
            <a:r>
              <a:rPr lang="en-US" dirty="0"/>
              <a:t>Computer </a:t>
            </a:r>
            <a:endParaRPr lang="en-IN" dirty="0"/>
          </a:p>
        </p:txBody>
      </p:sp>
      <p:sp>
        <p:nvSpPr>
          <p:cNvPr id="28679" name="TextBox 6"/>
          <p:cNvSpPr txBox="1">
            <a:spLocks noChangeArrowheads="1"/>
          </p:cNvSpPr>
          <p:nvPr/>
        </p:nvSpPr>
        <p:spPr bwMode="auto">
          <a:xfrm>
            <a:off x="5638800" y="4419600"/>
            <a:ext cx="1893888" cy="584200"/>
          </a:xfrm>
          <a:prstGeom prst="rect">
            <a:avLst/>
          </a:prstGeom>
          <a:noFill/>
          <a:ln w="9525">
            <a:noFill/>
            <a:miter lim="800000"/>
            <a:headEnd/>
            <a:tailEnd/>
          </a:ln>
        </p:spPr>
        <p:txBody>
          <a:bodyPr wrap="none">
            <a:spAutoFit/>
          </a:bodyPr>
          <a:lstStyle/>
          <a:p>
            <a:r>
              <a:rPr lang="en-US" dirty="0"/>
              <a:t>Process </a:t>
            </a:r>
            <a:endParaRPr lang="en-IN" dirty="0"/>
          </a:p>
        </p:txBody>
      </p:sp>
      <p:cxnSp>
        <p:nvCxnSpPr>
          <p:cNvPr id="28680" name="Straight Arrow Connector 8"/>
          <p:cNvCxnSpPr>
            <a:cxnSpLocks noChangeShapeType="1"/>
          </p:cNvCxnSpPr>
          <p:nvPr/>
        </p:nvCxnSpPr>
        <p:spPr bwMode="auto">
          <a:xfrm flipV="1">
            <a:off x="2286000" y="3657600"/>
            <a:ext cx="381000" cy="685800"/>
          </a:xfrm>
          <a:prstGeom prst="straightConnector1">
            <a:avLst/>
          </a:prstGeom>
          <a:noFill/>
          <a:ln w="9525" algn="ctr">
            <a:solidFill>
              <a:schemeClr val="tx1"/>
            </a:solidFill>
            <a:round/>
            <a:headEnd/>
            <a:tailEnd type="arrow" w="med" len="med"/>
          </a:ln>
        </p:spPr>
      </p:cxnSp>
      <p:cxnSp>
        <p:nvCxnSpPr>
          <p:cNvPr id="28681" name="Straight Arrow Connector 10"/>
          <p:cNvCxnSpPr>
            <a:cxnSpLocks noChangeShapeType="1"/>
          </p:cNvCxnSpPr>
          <p:nvPr/>
        </p:nvCxnSpPr>
        <p:spPr bwMode="auto">
          <a:xfrm flipH="1" flipV="1">
            <a:off x="5943600" y="3657600"/>
            <a:ext cx="304800" cy="762000"/>
          </a:xfrm>
          <a:prstGeom prst="straightConnector1">
            <a:avLst/>
          </a:prstGeom>
          <a:noFill/>
          <a:ln w="9525" algn="ctr">
            <a:solidFill>
              <a:schemeClr val="tx1"/>
            </a:solidFill>
            <a:round/>
            <a:headEnd/>
            <a:tailEnd type="arrow" w="med" len="med"/>
          </a:ln>
        </p:spPr>
      </p:cxnSp>
      <p:sp>
        <p:nvSpPr>
          <p:cNvPr id="28682" name="TextBox 11"/>
          <p:cNvSpPr txBox="1">
            <a:spLocks noChangeArrowheads="1"/>
          </p:cNvSpPr>
          <p:nvPr/>
        </p:nvSpPr>
        <p:spPr bwMode="auto">
          <a:xfrm>
            <a:off x="148046" y="4703971"/>
            <a:ext cx="8668072" cy="2123658"/>
          </a:xfrm>
          <a:prstGeom prst="rect">
            <a:avLst/>
          </a:prstGeom>
          <a:noFill/>
          <a:ln w="9525">
            <a:noFill/>
            <a:miter lim="800000"/>
            <a:headEnd/>
            <a:tailEnd/>
          </a:ln>
        </p:spPr>
        <p:txBody>
          <a:bodyPr wrap="square">
            <a:spAutoFit/>
          </a:bodyPr>
          <a:lstStyle/>
          <a:p>
            <a:r>
              <a:rPr lang="en-US" sz="2800" b="0" i="0" dirty="0" smtClean="0">
                <a:latin typeface="Times New Roman" panose="02020603050405020304" pitchFamily="18" charset="0"/>
                <a:cs typeface="Times New Roman" panose="02020603050405020304" pitchFamily="18" charset="0"/>
              </a:rPr>
              <a:t>A </a:t>
            </a:r>
            <a:r>
              <a:rPr lang="en-US" sz="2800" b="1" i="0" dirty="0" smtClean="0">
                <a:latin typeface="Times New Roman" panose="02020603050405020304" pitchFamily="18" charset="0"/>
                <a:cs typeface="Times New Roman" panose="02020603050405020304" pitchFamily="18" charset="0"/>
              </a:rPr>
              <a:t>socket address </a:t>
            </a:r>
            <a:r>
              <a:rPr lang="en-US" sz="2800" b="0" i="0" dirty="0" smtClean="0">
                <a:latin typeface="Times New Roman" panose="02020603050405020304" pitchFamily="18" charset="0"/>
                <a:cs typeface="Times New Roman" panose="02020603050405020304" pitchFamily="18" charset="0"/>
              </a:rPr>
              <a:t>should first define the computer on which a client or a server is running— </a:t>
            </a:r>
            <a:r>
              <a:rPr lang="en-US" sz="2800" b="1" i="0" dirty="0" smtClean="0">
                <a:latin typeface="Times New Roman" panose="02020603050405020304" pitchFamily="18" charset="0"/>
                <a:cs typeface="Times New Roman" panose="02020603050405020304" pitchFamily="18" charset="0"/>
              </a:rPr>
              <a:t>IP Address</a:t>
            </a:r>
            <a:r>
              <a:rPr lang="en-US" sz="2800" b="0" i="0" dirty="0" smtClean="0">
                <a:latin typeface="Times New Roman" panose="02020603050405020304" pitchFamily="18" charset="0"/>
                <a:cs typeface="Times New Roman" panose="02020603050405020304" pitchFamily="18" charset="0"/>
              </a:rPr>
              <a:t>, another identifier to define the specific client </a:t>
            </a:r>
            <a:r>
              <a:rPr lang="en-US" sz="2800" dirty="0" smtClean="0">
                <a:latin typeface="Times New Roman" panose="02020603050405020304" pitchFamily="18" charset="0"/>
                <a:cs typeface="Times New Roman" panose="02020603050405020304" pitchFamily="18" charset="0"/>
              </a:rPr>
              <a:t>or server (process)involved in the communication— </a:t>
            </a:r>
            <a:r>
              <a:rPr lang="en-US" sz="2800" b="1" dirty="0" smtClean="0">
                <a:latin typeface="Times New Roman" panose="02020603050405020304" pitchFamily="18" charset="0"/>
                <a:cs typeface="Times New Roman" panose="02020603050405020304" pitchFamily="18" charset="0"/>
              </a:rPr>
              <a:t>Port number</a:t>
            </a:r>
            <a:r>
              <a:rPr lang="en-US" sz="2800" dirty="0" smtClean="0">
                <a:latin typeface="Times New Roman" panose="02020603050405020304" pitchFamily="18" charset="0"/>
                <a:cs typeface="Times New Roman" panose="02020603050405020304" pitchFamily="18" charset="0"/>
              </a:rPr>
              <a:t>.</a:t>
            </a:r>
            <a:endParaRPr lang="en-US" sz="2800" b="0" i="0" dirty="0" smtClean="0">
              <a:latin typeface="Times New Roman" panose="02020603050405020304" pitchFamily="18" charset="0"/>
              <a:cs typeface="Times New Roman" panose="02020603050405020304" pitchFamily="18" charset="0"/>
            </a:endParaRPr>
          </a:p>
          <a:p>
            <a:endParaRPr lang="en-IN" sz="2000" b="0" i="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2000"/>
                                        <p:tgtEl>
                                          <p:spTgt spid="17412"/>
                                        </p:tgtEl>
                                      </p:cBhvr>
                                    </p:animEffect>
                                    <p:anim calcmode="lin" valueType="num">
                                      <p:cBhvr>
                                        <p:cTn id="8" dur="2000" fill="hold"/>
                                        <p:tgtEl>
                                          <p:spTgt spid="17412"/>
                                        </p:tgtEl>
                                        <p:attrNameLst>
                                          <p:attrName>ppt_w</p:attrName>
                                        </p:attrNameLst>
                                      </p:cBhvr>
                                      <p:tavLst>
                                        <p:tav tm="0" fmla="#ppt_w*sin(2.5*pi*$)">
                                          <p:val>
                                            <p:fltVal val="0"/>
                                          </p:val>
                                        </p:tav>
                                        <p:tav tm="100000">
                                          <p:val>
                                            <p:fltVal val="1"/>
                                          </p:val>
                                        </p:tav>
                                      </p:tavLst>
                                    </p:anim>
                                    <p:anim calcmode="lin" valueType="num">
                                      <p:cBhvr>
                                        <p:cTn id="9" dur="2000" fill="hold"/>
                                        <p:tgtEl>
                                          <p:spTgt spid="174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0"/>
          <p:cNvSpPr txBox="1">
            <a:spLocks noChangeArrowheads="1"/>
          </p:cNvSpPr>
          <p:nvPr/>
        </p:nvSpPr>
        <p:spPr bwMode="auto">
          <a:xfrm>
            <a:off x="76200" y="696913"/>
            <a:ext cx="8839200" cy="3108325"/>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We can find a </a:t>
            </a:r>
            <a:r>
              <a:rPr lang="en-US" sz="2800" b="1" i="0" dirty="0">
                <a:latin typeface="Times New Roman" pitchFamily="18" charset="0"/>
                <a:cs typeface="Times New Roman" pitchFamily="18" charset="0"/>
              </a:rPr>
              <a:t>two-level address </a:t>
            </a:r>
            <a:r>
              <a:rPr lang="en-US" sz="2800" i="0" dirty="0">
                <a:latin typeface="Times New Roman" pitchFamily="18" charset="0"/>
                <a:cs typeface="Times New Roman" pitchFamily="18" charset="0"/>
              </a:rPr>
              <a:t>in </a:t>
            </a:r>
            <a:r>
              <a:rPr lang="en-US" sz="2800" b="1" i="0" dirty="0">
                <a:latin typeface="Times New Roman" pitchFamily="18" charset="0"/>
                <a:cs typeface="Times New Roman" pitchFamily="18" charset="0"/>
              </a:rPr>
              <a:t>telephone communication.</a:t>
            </a:r>
            <a:r>
              <a:rPr lang="en-US" sz="2800" b="0" i="0" dirty="0">
                <a:latin typeface="Times New Roman" pitchFamily="18" charset="0"/>
                <a:cs typeface="Times New Roman" pitchFamily="18" charset="0"/>
              </a:rPr>
              <a:t> A </a:t>
            </a:r>
            <a:r>
              <a:rPr lang="en-US" sz="2800" b="1" i="0" dirty="0">
                <a:latin typeface="Times New Roman" pitchFamily="18" charset="0"/>
                <a:cs typeface="Times New Roman" pitchFamily="18" charset="0"/>
              </a:rPr>
              <a:t>telephone number </a:t>
            </a:r>
            <a:r>
              <a:rPr lang="en-US" sz="2800" b="0" i="0" dirty="0">
                <a:latin typeface="Times New Roman" pitchFamily="18" charset="0"/>
                <a:cs typeface="Times New Roman" pitchFamily="18" charset="0"/>
              </a:rPr>
              <a:t>can define an </a:t>
            </a:r>
            <a:r>
              <a:rPr lang="en-US" sz="2800" b="1" i="0" dirty="0">
                <a:latin typeface="Times New Roman" pitchFamily="18" charset="0"/>
                <a:cs typeface="Times New Roman" pitchFamily="18" charset="0"/>
              </a:rPr>
              <a:t>organization</a:t>
            </a:r>
            <a:r>
              <a:rPr lang="en-US" sz="2800" b="0" i="0" dirty="0">
                <a:latin typeface="Times New Roman" pitchFamily="18" charset="0"/>
                <a:cs typeface="Times New Roman" pitchFamily="18" charset="0"/>
              </a:rPr>
              <a:t>, and an </a:t>
            </a:r>
            <a:r>
              <a:rPr lang="en-US" sz="2800" b="1" i="0" dirty="0">
                <a:latin typeface="Times New Roman" pitchFamily="18" charset="0"/>
                <a:cs typeface="Times New Roman" pitchFamily="18" charset="0"/>
              </a:rPr>
              <a:t>extension</a:t>
            </a:r>
            <a:r>
              <a:rPr lang="en-US" sz="2800" b="0" i="0" dirty="0">
                <a:latin typeface="Times New Roman" pitchFamily="18" charset="0"/>
                <a:cs typeface="Times New Roman" pitchFamily="18" charset="0"/>
              </a:rPr>
              <a:t> can define a </a:t>
            </a:r>
            <a:r>
              <a:rPr lang="en-US" sz="2800" b="1" i="0" dirty="0">
                <a:latin typeface="Times New Roman" pitchFamily="18" charset="0"/>
                <a:cs typeface="Times New Roman" pitchFamily="18" charset="0"/>
              </a:rPr>
              <a:t>specific connection </a:t>
            </a:r>
            <a:r>
              <a:rPr lang="en-US" sz="2800" b="0" i="0" dirty="0">
                <a:latin typeface="Times New Roman" pitchFamily="18" charset="0"/>
                <a:cs typeface="Times New Roman" pitchFamily="18" charset="0"/>
              </a:rPr>
              <a:t>in that organization. The telephone number in this case is similar to the </a:t>
            </a:r>
            <a:r>
              <a:rPr lang="en-US" sz="2800" i="0" dirty="0">
                <a:latin typeface="Times New Roman" pitchFamily="18" charset="0"/>
                <a:cs typeface="Times New Roman" pitchFamily="18" charset="0"/>
              </a:rPr>
              <a:t>IP address</a:t>
            </a:r>
            <a:r>
              <a:rPr lang="en-US" sz="2800" b="0" i="0" dirty="0">
                <a:latin typeface="Times New Roman" pitchFamily="18" charset="0"/>
                <a:cs typeface="Times New Roman" pitchFamily="18" charset="0"/>
              </a:rPr>
              <a:t>, which defines the whole organization; the extension is similar to the </a:t>
            </a:r>
            <a:r>
              <a:rPr lang="en-US" sz="2800" i="0" dirty="0">
                <a:latin typeface="Times New Roman" pitchFamily="18" charset="0"/>
                <a:cs typeface="Times New Roman" pitchFamily="18" charset="0"/>
              </a:rPr>
              <a:t>port number</a:t>
            </a:r>
            <a:r>
              <a:rPr lang="en-US" sz="2800" b="0" i="0" dirty="0">
                <a:latin typeface="Times New Roman" pitchFamily="18" charset="0"/>
                <a:cs typeface="Times New Roman" pitchFamily="18" charset="0"/>
              </a:rPr>
              <a:t>, which defines the particular connection.</a:t>
            </a:r>
          </a:p>
        </p:txBody>
      </p:sp>
      <p:grpSp>
        <p:nvGrpSpPr>
          <p:cNvPr id="2" name="Group 23"/>
          <p:cNvGrpSpPr>
            <a:grpSpLocks/>
          </p:cNvGrpSpPr>
          <p:nvPr/>
        </p:nvGrpSpPr>
        <p:grpSpPr bwMode="auto">
          <a:xfrm>
            <a:off x="-1" y="0"/>
            <a:ext cx="9144001" cy="609600"/>
            <a:chOff x="0" y="2448"/>
            <a:chExt cx="5760" cy="384"/>
          </a:xfrm>
        </p:grpSpPr>
        <p:sp>
          <p:nvSpPr>
            <p:cNvPr id="2970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dirty="0"/>
            </a:p>
          </p:txBody>
        </p:sp>
        <p:sp>
          <p:nvSpPr>
            <p:cNvPr id="630799" name="Text Box 15"/>
            <p:cNvSpPr txBox="1">
              <a:spLocks noChangeArrowheads="1"/>
            </p:cNvSpPr>
            <p:nvPr/>
          </p:nvSpPr>
          <p:spPr bwMode="auto">
            <a:xfrm>
              <a:off x="0" y="2451"/>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smtClean="0">
                  <a:solidFill>
                    <a:schemeClr val="bg1"/>
                  </a:solidFill>
                  <a:latin typeface="+mj-lt"/>
                  <a:ea typeface="Adobe Gothic Std B" pitchFamily="34" charset="-128"/>
                </a:rPr>
                <a:t>Example 2.1</a:t>
              </a:r>
              <a:endParaRPr lang="en-US" dirty="0">
                <a:solidFill>
                  <a:schemeClr val="bg1"/>
                </a:solidFill>
                <a:latin typeface="+mj-lt"/>
                <a:ea typeface="Adobe Gothic Std B" pitchFamily="34" charset="-128"/>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0" y="0"/>
            <a:ext cx="8686800" cy="54868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latin typeface="Times-BoldItalic"/>
              </a:rPr>
              <a:t>A socket address</a:t>
            </a:r>
            <a:endParaRPr lang="en-IN" b="1" dirty="0" smtClean="0"/>
          </a:p>
        </p:txBody>
      </p:sp>
      <p:sp>
        <p:nvSpPr>
          <p:cNvPr id="30723" name="Content Placeholder 2"/>
          <p:cNvSpPr>
            <a:spLocks noGrp="1"/>
          </p:cNvSpPr>
          <p:nvPr>
            <p:ph idx="1"/>
          </p:nvPr>
        </p:nvSpPr>
        <p:spPr bwMode="auto">
          <a:xfrm>
            <a:off x="107504" y="764705"/>
            <a:ext cx="9036496" cy="595677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Server site:</a:t>
            </a:r>
          </a:p>
          <a:p>
            <a:pPr>
              <a:buFontTx/>
              <a:buChar char="-"/>
            </a:pPr>
            <a:r>
              <a:rPr lang="en-US" sz="2000" b="1" dirty="0" smtClean="0"/>
              <a:t>Local socket address </a:t>
            </a:r>
            <a:r>
              <a:rPr lang="en-US" sz="2000" dirty="0" smtClean="0"/>
              <a:t>is provided by the </a:t>
            </a:r>
            <a:r>
              <a:rPr lang="en-US" sz="2000" b="1" dirty="0" smtClean="0"/>
              <a:t>OS</a:t>
            </a:r>
          </a:p>
          <a:p>
            <a:pPr>
              <a:buFontTx/>
              <a:buChar char="-"/>
            </a:pPr>
            <a:r>
              <a:rPr lang="en-US" sz="2000" b="1" dirty="0" smtClean="0"/>
              <a:t>Port Number</a:t>
            </a:r>
          </a:p>
          <a:p>
            <a:pPr>
              <a:buFont typeface="Wingdings" pitchFamily="2" charset="2"/>
              <a:buNone/>
            </a:pPr>
            <a:r>
              <a:rPr lang="en-US" sz="2000" dirty="0" smtClean="0"/>
              <a:t>	- </a:t>
            </a:r>
            <a:r>
              <a:rPr lang="en-US" sz="1600" dirty="0" smtClean="0"/>
              <a:t>Standard process – assigned by Internet authorities</a:t>
            </a:r>
          </a:p>
          <a:p>
            <a:pPr>
              <a:buFont typeface="Wingdings" pitchFamily="2" charset="2"/>
              <a:buNone/>
            </a:pPr>
            <a:r>
              <a:rPr lang="en-US" sz="1600" dirty="0" smtClean="0"/>
              <a:t>	- Non standard process – designer choose the port number</a:t>
            </a:r>
          </a:p>
          <a:p>
            <a:pPr>
              <a:buFont typeface="Wingdings" pitchFamily="2" charset="2"/>
              <a:buNone/>
            </a:pPr>
            <a:r>
              <a:rPr lang="en-US" sz="2000" b="1" dirty="0" smtClean="0"/>
              <a:t>- Remote socket address </a:t>
            </a:r>
            <a:r>
              <a:rPr lang="en-US" sz="2000" dirty="0" smtClean="0"/>
              <a:t>is obtained by the request packet of the client</a:t>
            </a:r>
          </a:p>
          <a:p>
            <a:r>
              <a:rPr lang="en-US" b="1" dirty="0" smtClean="0"/>
              <a:t>Client site :</a:t>
            </a:r>
          </a:p>
          <a:p>
            <a:pPr>
              <a:buFont typeface="Wingdings" pitchFamily="2" charset="2"/>
              <a:buNone/>
            </a:pPr>
            <a:r>
              <a:rPr lang="en-US" sz="2000" dirty="0" smtClean="0"/>
              <a:t>- </a:t>
            </a:r>
            <a:r>
              <a:rPr lang="en-US" sz="2000" b="1" dirty="0" smtClean="0"/>
              <a:t>Local socket address </a:t>
            </a:r>
            <a:r>
              <a:rPr lang="en-US" sz="2000" dirty="0" smtClean="0"/>
              <a:t>is provided by the </a:t>
            </a:r>
            <a:r>
              <a:rPr lang="en-US" sz="2000" b="1" dirty="0" smtClean="0"/>
              <a:t>OS</a:t>
            </a:r>
          </a:p>
          <a:p>
            <a:pPr>
              <a:buFont typeface="Wingdings" pitchFamily="2" charset="2"/>
              <a:buNone/>
            </a:pPr>
            <a:r>
              <a:rPr lang="en-US" sz="2000" b="1" dirty="0" smtClean="0"/>
              <a:t>Port Number- </a:t>
            </a:r>
            <a:r>
              <a:rPr lang="en-US" sz="2000" dirty="0" smtClean="0"/>
              <a:t>unique temporary port number assigned by designer</a:t>
            </a:r>
          </a:p>
          <a:p>
            <a:pPr>
              <a:buFontTx/>
              <a:buChar char="-"/>
            </a:pPr>
            <a:r>
              <a:rPr lang="en-US" sz="2000" b="1" dirty="0" smtClean="0"/>
              <a:t>Remote socket address</a:t>
            </a:r>
          </a:p>
          <a:p>
            <a:pPr lvl="1">
              <a:buFontTx/>
              <a:buChar char="-"/>
            </a:pPr>
            <a:r>
              <a:rPr lang="en-US" sz="1600" dirty="0" smtClean="0"/>
              <a:t>-a) sometimes IP and Port number is known to the client (both programs are developed by the </a:t>
            </a:r>
            <a:r>
              <a:rPr lang="en-US" sz="1600" b="1" dirty="0" smtClean="0"/>
              <a:t>designer</a:t>
            </a:r>
            <a:r>
              <a:rPr lang="en-US" sz="1600" dirty="0" smtClean="0"/>
              <a:t>)</a:t>
            </a:r>
          </a:p>
          <a:p>
            <a:pPr lvl="1">
              <a:buFontTx/>
              <a:buChar char="-"/>
            </a:pPr>
            <a:r>
              <a:rPr lang="en-US" sz="1600" dirty="0" smtClean="0"/>
              <a:t>-b) server process may have well known Port Numbers and IP is obtained using </a:t>
            </a:r>
            <a:r>
              <a:rPr lang="en-US" sz="1600" b="1" dirty="0" smtClean="0"/>
              <a:t>DNS(Domain Name System)</a:t>
            </a:r>
          </a:p>
          <a:p>
            <a:pPr lvl="1">
              <a:buFontTx/>
              <a:buChar char="-"/>
            </a:pPr>
            <a:r>
              <a:rPr lang="en-US" sz="1600" dirty="0" smtClean="0"/>
              <a:t>DNS maps the server name to the IP address of the computer running that server.</a:t>
            </a:r>
            <a:endParaRPr lang="en-IN" sz="1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317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17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317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17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17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317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1753" name="Text Box 9"/>
          <p:cNvSpPr txBox="1">
            <a:spLocks noChangeArrowheads="1"/>
          </p:cNvSpPr>
          <p:nvPr/>
        </p:nvSpPr>
        <p:spPr bwMode="auto">
          <a:xfrm>
            <a:off x="1143000" y="0"/>
            <a:ext cx="8016876" cy="646331"/>
          </a:xfrm>
          <a:prstGeom prst="rect">
            <a:avLst/>
          </a:prstGeom>
          <a:noFill/>
          <a:ln w="9525">
            <a:noFill/>
            <a:miter lim="800000"/>
            <a:headEnd/>
            <a:tailEnd/>
          </a:ln>
        </p:spPr>
        <p:txBody>
          <a:bodyPr wrap="square">
            <a:spAutoFit/>
          </a:bodyPr>
          <a:lstStyle/>
          <a:p>
            <a:pPr eaLnBrk="0" hangingPunct="0"/>
            <a:r>
              <a:rPr lang="en-US" sz="3600" dirty="0" smtClean="0">
                <a:solidFill>
                  <a:srgbClr val="FF0000"/>
                </a:solidFill>
                <a:latin typeface="Times New Roman" pitchFamily="18" charset="0"/>
              </a:rPr>
              <a:t>Using </a:t>
            </a:r>
            <a:r>
              <a:rPr lang="en-US" sz="3600" dirty="0">
                <a:solidFill>
                  <a:srgbClr val="FF0000"/>
                </a:solidFill>
                <a:latin typeface="Times New Roman" pitchFamily="18" charset="0"/>
              </a:rPr>
              <a:t>Services of Transport Layer</a:t>
            </a:r>
          </a:p>
        </p:txBody>
      </p:sp>
      <p:sp>
        <p:nvSpPr>
          <p:cNvPr id="6155" name="Rectangle 10"/>
          <p:cNvSpPr>
            <a:spLocks noChangeArrowheads="1"/>
          </p:cNvSpPr>
          <p:nvPr/>
        </p:nvSpPr>
        <p:spPr bwMode="auto">
          <a:xfrm>
            <a:off x="0" y="1004888"/>
            <a:ext cx="9159876" cy="3539430"/>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2800" b="0" dirty="0">
                <a:latin typeface="Times New Roman" pitchFamily="18" charset="0"/>
                <a:cs typeface="+mn-cs"/>
              </a:rPr>
              <a:t>A </a:t>
            </a:r>
            <a:r>
              <a:rPr lang="en-US" sz="2800" b="1" dirty="0">
                <a:latin typeface="Times New Roman" pitchFamily="18" charset="0"/>
                <a:cs typeface="+mn-cs"/>
              </a:rPr>
              <a:t>pair of processes </a:t>
            </a:r>
            <a:r>
              <a:rPr lang="en-US" sz="2800" b="0" dirty="0">
                <a:latin typeface="Times New Roman" pitchFamily="18" charset="0"/>
                <a:cs typeface="+mn-cs"/>
              </a:rPr>
              <a:t>provide </a:t>
            </a:r>
            <a:r>
              <a:rPr lang="en-US" sz="2800" b="1" dirty="0">
                <a:latin typeface="Times New Roman" pitchFamily="18" charset="0"/>
                <a:cs typeface="+mn-cs"/>
              </a:rPr>
              <a:t>services </a:t>
            </a:r>
            <a:r>
              <a:rPr lang="en-US" sz="2800" b="0" dirty="0">
                <a:latin typeface="Times New Roman" pitchFamily="18" charset="0"/>
                <a:cs typeface="+mn-cs"/>
              </a:rPr>
              <a:t>to the </a:t>
            </a:r>
            <a:r>
              <a:rPr lang="en-US" sz="2800" b="1" dirty="0">
                <a:latin typeface="Times New Roman" pitchFamily="18" charset="0"/>
                <a:cs typeface="+mn-cs"/>
              </a:rPr>
              <a:t>users</a:t>
            </a:r>
            <a:r>
              <a:rPr lang="en-US" sz="2800" b="0" dirty="0">
                <a:latin typeface="Times New Roman" pitchFamily="18" charset="0"/>
                <a:cs typeface="+mn-cs"/>
              </a:rPr>
              <a:t> of the Internet, human or programs.</a:t>
            </a:r>
            <a:r>
              <a:rPr lang="en-US" sz="2800" dirty="0">
                <a:latin typeface="Times New Roman" pitchFamily="18" charset="0"/>
                <a:cs typeface="+mn-cs"/>
              </a:rPr>
              <a:t> </a:t>
            </a:r>
            <a:endParaRPr lang="en-US" sz="280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dirty="0" smtClean="0">
                <a:latin typeface="Times New Roman" pitchFamily="18" charset="0"/>
                <a:cs typeface="+mn-cs"/>
              </a:rPr>
              <a:t>A </a:t>
            </a:r>
            <a:r>
              <a:rPr lang="en-US" sz="2800" b="1" dirty="0">
                <a:latin typeface="Times New Roman" pitchFamily="18" charset="0"/>
                <a:cs typeface="+mn-cs"/>
              </a:rPr>
              <a:t>pair of processes</a:t>
            </a:r>
            <a:r>
              <a:rPr lang="en-US" sz="2800" dirty="0">
                <a:latin typeface="Times New Roman" pitchFamily="18" charset="0"/>
                <a:cs typeface="+mn-cs"/>
              </a:rPr>
              <a:t>, however, need to </a:t>
            </a:r>
            <a:r>
              <a:rPr lang="en-US" sz="2800" b="1" dirty="0">
                <a:latin typeface="Times New Roman" pitchFamily="18" charset="0"/>
                <a:cs typeface="+mn-cs"/>
              </a:rPr>
              <a:t>use the services provided by the transport layer </a:t>
            </a:r>
            <a:r>
              <a:rPr lang="en-US" sz="2800" dirty="0">
                <a:latin typeface="Times New Roman" pitchFamily="18" charset="0"/>
                <a:cs typeface="+mn-cs"/>
              </a:rPr>
              <a:t>for communication because there is no physical communication at the application layer. </a:t>
            </a:r>
            <a:endParaRPr lang="en-US" sz="280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b="0" dirty="0" smtClean="0">
                <a:latin typeface="Times New Roman" pitchFamily="18" charset="0"/>
                <a:cs typeface="+mn-cs"/>
              </a:rPr>
              <a:t>There </a:t>
            </a:r>
            <a:r>
              <a:rPr lang="en-US" sz="2800" b="0" dirty="0">
                <a:latin typeface="Times New Roman" pitchFamily="18" charset="0"/>
                <a:cs typeface="+mn-cs"/>
              </a:rPr>
              <a:t>are </a:t>
            </a:r>
            <a:r>
              <a:rPr lang="en-US" sz="2800" b="1" dirty="0">
                <a:latin typeface="Times New Roman" pitchFamily="18" charset="0"/>
                <a:cs typeface="+mn-cs"/>
              </a:rPr>
              <a:t>three common </a:t>
            </a:r>
            <a:r>
              <a:rPr lang="en-US" sz="2800" b="0" dirty="0">
                <a:latin typeface="Times New Roman" pitchFamily="18" charset="0"/>
                <a:cs typeface="+mn-cs"/>
              </a:rPr>
              <a:t>transport layer protocols in the TCP/IP suite:</a:t>
            </a:r>
            <a:r>
              <a:rPr lang="en-US" sz="2800" dirty="0">
                <a:latin typeface="Times New Roman" pitchFamily="18" charset="0"/>
                <a:cs typeface="+mn-cs"/>
              </a:rPr>
              <a:t> </a:t>
            </a:r>
            <a:r>
              <a:rPr lang="en-US" sz="2800" b="1" dirty="0">
                <a:latin typeface="Times New Roman" pitchFamily="18" charset="0"/>
                <a:cs typeface="+mn-cs"/>
              </a:rPr>
              <a:t>UDP, TCP, and SCTP.</a:t>
            </a:r>
          </a:p>
        </p:txBody>
      </p:sp>
      <p:sp>
        <p:nvSpPr>
          <p:cNvPr id="12" name="Rectangle 11"/>
          <p:cNvSpPr/>
          <p:nvPr/>
        </p:nvSpPr>
        <p:spPr>
          <a:xfrm>
            <a:off x="381000" y="4521200"/>
            <a:ext cx="8686800" cy="523220"/>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 </a:t>
            </a:r>
            <a:r>
              <a:rPr lang="en-US" sz="28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UDP </a:t>
            </a:r>
            <a:r>
              <a:rPr lang="en-US" sz="2800" dirty="0"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Protocol(</a:t>
            </a:r>
            <a:r>
              <a:rPr lang="en-IN" sz="2800" b="1" dirty="0">
                <a:latin typeface="Times New Roman" panose="02020603050405020304" pitchFamily="18" charset="0"/>
                <a:cs typeface="Times New Roman" panose="02020603050405020304" pitchFamily="18" charset="0"/>
              </a:rPr>
              <a:t>User Datagram </a:t>
            </a:r>
            <a:r>
              <a:rPr lang="en-IN" sz="2800" b="1" dirty="0" smtClean="0">
                <a:latin typeface="Times New Roman" panose="02020603050405020304" pitchFamily="18" charset="0"/>
                <a:cs typeface="Times New Roman" panose="02020603050405020304" pitchFamily="18" charset="0"/>
              </a:rPr>
              <a:t>Protocol)</a:t>
            </a:r>
            <a:endParaRPr lang="en-US" sz="28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381000" y="5791200"/>
            <a:ext cx="8686800" cy="523220"/>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 </a:t>
            </a:r>
            <a:r>
              <a:rPr lang="en-US" sz="28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SCTP </a:t>
            </a:r>
            <a:r>
              <a:rPr lang="en-US" sz="2800" dirty="0"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Protocol(</a:t>
            </a:r>
            <a:r>
              <a:rPr lang="en-IN" sz="2800" dirty="0">
                <a:latin typeface="Times New Roman" panose="02020603050405020304" pitchFamily="18" charset="0"/>
                <a:cs typeface="Times New Roman" panose="02020603050405020304" pitchFamily="18" charset="0"/>
              </a:rPr>
              <a:t>Stream Control Transmission Protocol </a:t>
            </a:r>
            <a:r>
              <a:rPr lang="en-IN" sz="2800" dirty="0" smtClean="0">
                <a:latin typeface="Times New Roman" panose="02020603050405020304" pitchFamily="18" charset="0"/>
                <a:cs typeface="Times New Roman" panose="02020603050405020304" pitchFamily="18" charset="0"/>
              </a:rPr>
              <a:t>)</a:t>
            </a:r>
            <a:endParaRPr lang="en-US" sz="28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381000" y="5156200"/>
            <a:ext cx="8686800" cy="523220"/>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 </a:t>
            </a:r>
            <a:r>
              <a:rPr lang="en-US" sz="28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 </a:t>
            </a:r>
            <a:r>
              <a:rPr lang="en-US" sz="2800" dirty="0"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Protocol(</a:t>
            </a:r>
            <a:r>
              <a:rPr lang="en-IN" sz="2800" b="1" dirty="0">
                <a:latin typeface="Times New Roman" panose="02020603050405020304" pitchFamily="18" charset="0"/>
                <a:cs typeface="Times New Roman" panose="02020603050405020304" pitchFamily="18" charset="0"/>
              </a:rPr>
              <a:t>Transmission Control Protocol</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a:t>
            </a:r>
            <a:endParaRPr lang="en-US" sz="28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251520" y="274638"/>
            <a:ext cx="8784976"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solidFill>
                  <a:srgbClr val="FF0000"/>
                </a:solidFill>
                <a:latin typeface="Times New Roman" pitchFamily="18" charset="0"/>
              </a:rPr>
              <a:t>Using Services of  the Transport Layer</a:t>
            </a:r>
            <a:r>
              <a:rPr lang="en-US" dirty="0" smtClean="0">
                <a:solidFill>
                  <a:srgbClr val="FF0000"/>
                </a:solidFill>
                <a:latin typeface="Times New Roman" pitchFamily="18" charset="0"/>
              </a:rPr>
              <a:t/>
            </a:r>
            <a:br>
              <a:rPr lang="en-US" dirty="0" smtClean="0">
                <a:solidFill>
                  <a:srgbClr val="FF0000"/>
                </a:solidFill>
                <a:latin typeface="Times New Roman" pitchFamily="18" charset="0"/>
              </a:rPr>
            </a:br>
            <a:endParaRPr lang="en-IN" dirty="0" smtClean="0"/>
          </a:p>
        </p:txBody>
      </p:sp>
      <p:sp>
        <p:nvSpPr>
          <p:cNvPr id="3" name="Content Placeholder 2"/>
          <p:cNvSpPr>
            <a:spLocks noGrp="1"/>
          </p:cNvSpPr>
          <p:nvPr>
            <p:ph idx="1"/>
          </p:nvPr>
        </p:nvSpPr>
        <p:spPr>
          <a:xfrm>
            <a:off x="107504" y="1052736"/>
            <a:ext cx="8928992" cy="5805264"/>
          </a:xfrm>
        </p:spPr>
        <p:txBody>
          <a:bodyPr>
            <a:normAutofit lnSpcReduction="10000"/>
          </a:bodyPr>
          <a:lstStyle/>
          <a:p>
            <a:pPr>
              <a:defRPr/>
            </a:pPr>
            <a:r>
              <a:rPr lang="en-US" dirty="0" smtClean="0">
                <a:solidFill>
                  <a:srgbClr val="0000CC"/>
                </a:solidFill>
                <a:effectLst>
                  <a:outerShdw blurRad="38100" dist="38100" dir="2700000" algn="tl">
                    <a:srgbClr val="000000">
                      <a:alpha val="43137"/>
                    </a:srgbClr>
                  </a:outerShdw>
                </a:effectLst>
                <a:latin typeface="Times New Roman" pitchFamily="18" charset="0"/>
              </a:rPr>
              <a:t> UDP Protocol</a:t>
            </a:r>
            <a:endParaRPr lang="en-US" sz="3600" dirty="0" smtClean="0">
              <a:solidFill>
                <a:srgbClr val="0000CC"/>
              </a:solidFill>
              <a:effectLst>
                <a:outerShdw blurRad="38100" dist="38100" dir="2700000" algn="tl">
                  <a:srgbClr val="000000">
                    <a:alpha val="43137"/>
                  </a:srgbClr>
                </a:outerShdw>
              </a:effectLst>
              <a:latin typeface="Times New Roman" pitchFamily="18" charset="0"/>
            </a:endParaRPr>
          </a:p>
          <a:p>
            <a:pPr>
              <a:buFontTx/>
              <a:buChar char="-"/>
              <a:defRPr/>
            </a:pPr>
            <a:r>
              <a:rPr lang="en-US" sz="2800" b="1" dirty="0" smtClean="0"/>
              <a:t>connectionless</a:t>
            </a:r>
            <a:r>
              <a:rPr lang="en-US" sz="2800" dirty="0" smtClean="0"/>
              <a:t>, unreliable, datagram service.</a:t>
            </a:r>
          </a:p>
          <a:p>
            <a:pPr>
              <a:buFontTx/>
              <a:buChar char="-"/>
              <a:defRPr/>
            </a:pPr>
            <a:r>
              <a:rPr lang="en-US" sz="2800" dirty="0" smtClean="0"/>
              <a:t>Each message is an independent entity encapsulated in a  </a:t>
            </a:r>
            <a:r>
              <a:rPr lang="en-US" sz="2800" dirty="0"/>
              <a:t>p</a:t>
            </a:r>
            <a:r>
              <a:rPr lang="en-US" sz="2800" dirty="0" smtClean="0"/>
              <a:t>acket is called a </a:t>
            </a:r>
            <a:r>
              <a:rPr lang="en-US" sz="2800" b="1" dirty="0" smtClean="0"/>
              <a:t>Datagram</a:t>
            </a:r>
          </a:p>
          <a:p>
            <a:pPr>
              <a:buFontTx/>
              <a:buChar char="-"/>
              <a:defRPr/>
            </a:pPr>
            <a:r>
              <a:rPr lang="en-US" sz="2800" b="1" dirty="0" smtClean="0"/>
              <a:t>No retransmission </a:t>
            </a:r>
            <a:r>
              <a:rPr lang="en-US" sz="2800" dirty="0" smtClean="0"/>
              <a:t>but looks for error detection.</a:t>
            </a:r>
          </a:p>
          <a:p>
            <a:pPr>
              <a:buFontTx/>
              <a:buChar char="-"/>
              <a:defRPr/>
            </a:pPr>
            <a:r>
              <a:rPr lang="en-US" sz="2800" dirty="0" smtClean="0"/>
              <a:t>UDP does not see any relation(connection) between consequent datagrams coming from the same source and going to the same destination.</a:t>
            </a:r>
          </a:p>
          <a:p>
            <a:pPr>
              <a:buFontTx/>
              <a:buChar char="-"/>
              <a:defRPr/>
            </a:pPr>
            <a:r>
              <a:rPr lang="en-US" sz="2800" b="1" dirty="0" smtClean="0"/>
              <a:t>Message oriented protocol</a:t>
            </a:r>
            <a:r>
              <a:rPr lang="en-US" sz="2800" dirty="0" smtClean="0"/>
              <a:t> and maintains </a:t>
            </a:r>
            <a:r>
              <a:rPr lang="en-US" sz="2800" b="1" dirty="0" smtClean="0"/>
              <a:t>message boundaries.</a:t>
            </a:r>
          </a:p>
          <a:p>
            <a:pPr>
              <a:buFontTx/>
              <a:buChar char="-"/>
              <a:defRPr/>
            </a:pPr>
            <a:r>
              <a:rPr lang="en-US" sz="2800" dirty="0" smtClean="0"/>
              <a:t>Analogy – service provided by post office</a:t>
            </a:r>
          </a:p>
          <a:p>
            <a:pPr marL="0" indent="0">
              <a:buNone/>
              <a:defRPr/>
            </a:pPr>
            <a:r>
              <a:rPr lang="en-IN" sz="2800" dirty="0" smtClean="0"/>
              <a:t>Ex- Some Management and multimedia applications fit in this category.</a:t>
            </a:r>
            <a:endParaRPr lang="en-IN"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0" y="116632"/>
            <a:ext cx="8892480" cy="864096"/>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solidFill>
                  <a:srgbClr val="FF0000"/>
                </a:solidFill>
                <a:latin typeface="Times New Roman" pitchFamily="18" charset="0"/>
              </a:rPr>
              <a:t>Using Services of Transport Layer</a:t>
            </a:r>
            <a:r>
              <a:rPr lang="en-US" dirty="0" smtClean="0">
                <a:solidFill>
                  <a:srgbClr val="FF0000"/>
                </a:solidFill>
                <a:latin typeface="Times New Roman" pitchFamily="18" charset="0"/>
              </a:rPr>
              <a:t/>
            </a:r>
            <a:br>
              <a:rPr lang="en-US" dirty="0" smtClean="0">
                <a:solidFill>
                  <a:srgbClr val="FF0000"/>
                </a:solidFill>
                <a:latin typeface="Times New Roman" pitchFamily="18" charset="0"/>
              </a:rPr>
            </a:br>
            <a:endParaRPr lang="en-IN" dirty="0" smtClean="0"/>
          </a:p>
        </p:txBody>
      </p:sp>
      <p:sp>
        <p:nvSpPr>
          <p:cNvPr id="3" name="Content Placeholder 2"/>
          <p:cNvSpPr>
            <a:spLocks noGrp="1"/>
          </p:cNvSpPr>
          <p:nvPr>
            <p:ph idx="1"/>
          </p:nvPr>
        </p:nvSpPr>
        <p:spPr>
          <a:xfrm>
            <a:off x="179512" y="980728"/>
            <a:ext cx="8784976" cy="5877272"/>
          </a:xfrm>
        </p:spPr>
        <p:txBody>
          <a:bodyPr/>
          <a:lstStyle/>
          <a:p>
            <a:pPr>
              <a:defRPr/>
            </a:pPr>
            <a:r>
              <a:rPr lang="en-US" dirty="0" smtClean="0">
                <a:solidFill>
                  <a:srgbClr val="0000CC"/>
                </a:solidFill>
                <a:effectLst>
                  <a:outerShdw blurRad="38100" dist="38100" dir="2700000" algn="tl">
                    <a:srgbClr val="000000">
                      <a:alpha val="43137"/>
                    </a:srgbClr>
                  </a:outerShdw>
                </a:effectLst>
                <a:latin typeface="Times New Roman" pitchFamily="18" charset="0"/>
              </a:rPr>
              <a:t>TCP Protocol</a:t>
            </a:r>
          </a:p>
          <a:p>
            <a:pPr>
              <a:buFontTx/>
              <a:buChar char="-"/>
              <a:defRPr/>
            </a:pPr>
            <a:r>
              <a:rPr lang="en-US" sz="2400" b="1" dirty="0" smtClean="0"/>
              <a:t>Connection oriented</a:t>
            </a:r>
            <a:r>
              <a:rPr lang="en-US" sz="2400" dirty="0" smtClean="0"/>
              <a:t>, reliable, byte-stream service</a:t>
            </a:r>
          </a:p>
          <a:p>
            <a:pPr>
              <a:buFontTx/>
              <a:buChar char="-"/>
              <a:defRPr/>
            </a:pPr>
            <a:r>
              <a:rPr lang="en-US" sz="2400" b="1" dirty="0" smtClean="0"/>
              <a:t>handshake</a:t>
            </a:r>
            <a:r>
              <a:rPr lang="en-US" sz="2400" dirty="0" smtClean="0"/>
              <a:t> (size of data packets, size of buffers etc)</a:t>
            </a:r>
          </a:p>
          <a:p>
            <a:pPr>
              <a:buFontTx/>
              <a:buChar char="-"/>
              <a:defRPr/>
            </a:pPr>
            <a:r>
              <a:rPr lang="en-US" sz="2400" dirty="0" smtClean="0"/>
              <a:t>Bytes are numbered</a:t>
            </a:r>
          </a:p>
          <a:p>
            <a:pPr>
              <a:buFontTx/>
              <a:buChar char="-"/>
              <a:defRPr/>
            </a:pPr>
            <a:r>
              <a:rPr lang="en-US" sz="2400" dirty="0" smtClean="0"/>
              <a:t>Packet is called a </a:t>
            </a:r>
            <a:r>
              <a:rPr lang="en-US" sz="2400" b="1" dirty="0" smtClean="0"/>
              <a:t>Segment</a:t>
            </a:r>
          </a:p>
          <a:p>
            <a:pPr>
              <a:buFontTx/>
              <a:buChar char="-"/>
              <a:defRPr/>
            </a:pPr>
            <a:r>
              <a:rPr lang="en-US" sz="2400" dirty="0" smtClean="0"/>
              <a:t>Provides </a:t>
            </a:r>
            <a:r>
              <a:rPr lang="en-US" sz="2400" b="1" dirty="0" smtClean="0"/>
              <a:t>error control, flow control and congestion control</a:t>
            </a:r>
          </a:p>
          <a:p>
            <a:pPr>
              <a:buFontTx/>
              <a:buChar char="-"/>
              <a:defRPr/>
            </a:pPr>
            <a:r>
              <a:rPr lang="en-US" sz="2400" b="1" dirty="0" smtClean="0"/>
              <a:t>Retransmissions </a:t>
            </a:r>
            <a:r>
              <a:rPr lang="en-US" sz="2400" dirty="0" smtClean="0"/>
              <a:t>possible</a:t>
            </a:r>
          </a:p>
          <a:p>
            <a:pPr>
              <a:buFontTx/>
              <a:buChar char="-"/>
              <a:defRPr/>
            </a:pPr>
            <a:r>
              <a:rPr lang="en-US" sz="2400" b="1" dirty="0" smtClean="0"/>
              <a:t>Analogy</a:t>
            </a:r>
            <a:r>
              <a:rPr lang="en-US" sz="2400" dirty="0" smtClean="0"/>
              <a:t> – service provided by the </a:t>
            </a:r>
            <a:r>
              <a:rPr lang="en-US" sz="2400" b="1" dirty="0" smtClean="0"/>
              <a:t>telephone company</a:t>
            </a:r>
          </a:p>
          <a:p>
            <a:pPr marL="0" indent="0">
              <a:buNone/>
              <a:defRPr/>
            </a:pPr>
            <a:endParaRPr lang="en-IN"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solidFill>
                  <a:srgbClr val="FF0000"/>
                </a:solidFill>
                <a:latin typeface="Times New Roman" pitchFamily="18" charset="0"/>
              </a:rPr>
              <a:t>Using Services of Transport Layer</a:t>
            </a:r>
            <a:br>
              <a:rPr lang="en-US" b="1" dirty="0" smtClean="0">
                <a:solidFill>
                  <a:srgbClr val="FF0000"/>
                </a:solidFill>
                <a:latin typeface="Times New Roman" pitchFamily="18" charset="0"/>
              </a:rPr>
            </a:br>
            <a:endParaRPr lang="en-IN" b="1" dirty="0" smtClean="0"/>
          </a:p>
        </p:txBody>
      </p:sp>
      <p:sp>
        <p:nvSpPr>
          <p:cNvPr id="3" name="Content Placeholder 2"/>
          <p:cNvSpPr>
            <a:spLocks noGrp="1"/>
          </p:cNvSpPr>
          <p:nvPr>
            <p:ph idx="1"/>
          </p:nvPr>
        </p:nvSpPr>
        <p:spPr>
          <a:xfrm>
            <a:off x="107504" y="1268760"/>
            <a:ext cx="8856984" cy="5452715"/>
          </a:xfrm>
        </p:spPr>
        <p:txBody>
          <a:bodyPr/>
          <a:lstStyle/>
          <a:p>
            <a:pPr>
              <a:defRPr/>
            </a:pPr>
            <a:r>
              <a:rPr lang="en-US" dirty="0" smtClean="0">
                <a:solidFill>
                  <a:srgbClr val="0000CC"/>
                </a:solidFill>
                <a:effectLst>
                  <a:outerShdw blurRad="38100" dist="38100" dir="2700000" algn="tl">
                    <a:srgbClr val="000000">
                      <a:alpha val="43137"/>
                    </a:srgbClr>
                  </a:outerShdw>
                </a:effectLst>
                <a:latin typeface="Times New Roman" pitchFamily="18" charset="0"/>
              </a:rPr>
              <a:t>SCTP Protocol</a:t>
            </a:r>
          </a:p>
          <a:p>
            <a:pPr>
              <a:buFontTx/>
              <a:buChar char="-"/>
              <a:defRPr/>
            </a:pPr>
            <a:r>
              <a:rPr lang="en-US" sz="2800" dirty="0" smtClean="0"/>
              <a:t>Combines the best of TCP and UDP</a:t>
            </a:r>
          </a:p>
          <a:p>
            <a:pPr>
              <a:buFontTx/>
              <a:buChar char="-"/>
              <a:defRPr/>
            </a:pPr>
            <a:r>
              <a:rPr lang="en-US" sz="2800" b="1" dirty="0" smtClean="0">
                <a:latin typeface="Times New Roman" pitchFamily="18" charset="0"/>
              </a:rPr>
              <a:t>Connection oriented, reliable, message oriented protocol</a:t>
            </a:r>
          </a:p>
          <a:p>
            <a:pPr>
              <a:buFontTx/>
              <a:buChar char="-"/>
              <a:defRPr/>
            </a:pPr>
            <a:r>
              <a:rPr lang="en-US" sz="2800" dirty="0" smtClean="0">
                <a:latin typeface="Times New Roman" pitchFamily="18" charset="0"/>
              </a:rPr>
              <a:t>Provides Multi-streaming and Multi-homing features .</a:t>
            </a:r>
          </a:p>
          <a:p>
            <a:pPr>
              <a:buFontTx/>
              <a:buChar char="-"/>
              <a:defRPr/>
            </a:pPr>
            <a:r>
              <a:rPr lang="en-US" sz="2800" dirty="0" smtClean="0"/>
              <a:t>SCTP is </a:t>
            </a:r>
            <a:r>
              <a:rPr lang="en-US" sz="2800" b="1" dirty="0" smtClean="0"/>
              <a:t>suitable for any application </a:t>
            </a:r>
            <a:r>
              <a:rPr lang="en-US" sz="2800" dirty="0" smtClean="0"/>
              <a:t>that needs reliability and remain connected.</a:t>
            </a:r>
            <a:endParaRPr lang="en-US" sz="2800" dirty="0" smtClean="0">
              <a:latin typeface="Times New Roman" pitchFamily="18" charset="0"/>
            </a:endParaRPr>
          </a:p>
          <a:p>
            <a:pPr>
              <a:buFontTx/>
              <a:buChar char="-"/>
              <a:defRPr/>
            </a:pPr>
            <a:endParaRPr 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dirty="0">
              <a:latin typeface="Times New Roman" pitchFamily="18" charset="0"/>
            </a:endParaRPr>
          </a:p>
        </p:txBody>
      </p:sp>
      <p:sp>
        <p:nvSpPr>
          <p:cNvPr id="2" name="Title 1"/>
          <p:cNvSpPr>
            <a:spLocks noGrp="1"/>
          </p:cNvSpPr>
          <p:nvPr>
            <p:ph type="title"/>
          </p:nvPr>
        </p:nvSpPr>
        <p:spPr>
          <a:xfrm>
            <a:off x="0" y="0"/>
            <a:ext cx="9144000" cy="1052736"/>
          </a:xfrm>
        </p:spPr>
        <p:txBody>
          <a:bodyPr>
            <a:normAutofit fontScale="90000"/>
          </a:bodyPr>
          <a:lstStyle/>
          <a:p>
            <a:pPr algn="l"/>
            <a:r>
              <a:rPr lang="en-IN" dirty="0"/>
              <a:t/>
            </a:r>
            <a:br>
              <a:rPr lang="en-IN" dirty="0"/>
            </a:br>
            <a:r>
              <a:rPr lang="en-IN" dirty="0" smtClean="0"/>
              <a:t/>
            </a:r>
            <a:br>
              <a:rPr lang="en-IN" dirty="0" smtClean="0"/>
            </a:br>
            <a:r>
              <a:rPr lang="en-IN" sz="3600" b="1" dirty="0" smtClean="0">
                <a:solidFill>
                  <a:srgbClr val="FF0000"/>
                </a:solidFill>
                <a:latin typeface="Times New Roman" panose="02020603050405020304" pitchFamily="18" charset="0"/>
                <a:cs typeface="Times New Roman" panose="02020603050405020304" pitchFamily="18" charset="0"/>
              </a:rPr>
              <a:t>STANDARD </a:t>
            </a:r>
            <a:r>
              <a:rPr lang="en-IN" sz="3600" b="1" dirty="0">
                <a:solidFill>
                  <a:srgbClr val="FF0000"/>
                </a:solidFill>
                <a:latin typeface="Times New Roman" panose="02020603050405020304" pitchFamily="18" charset="0"/>
                <a:cs typeface="Times New Roman" panose="02020603050405020304" pitchFamily="18" charset="0"/>
              </a:rPr>
              <a:t>CLIENT-SERVER </a:t>
            </a:r>
            <a:r>
              <a:rPr lang="en-IN" sz="3600" b="1" dirty="0" smtClean="0">
                <a:solidFill>
                  <a:srgbClr val="FF0000"/>
                </a:solidFill>
                <a:latin typeface="Times New Roman" panose="02020603050405020304" pitchFamily="18" charset="0"/>
                <a:cs typeface="Times New Roman" panose="02020603050405020304" pitchFamily="18" charset="0"/>
              </a:rPr>
              <a:t> </a:t>
            </a:r>
            <a:r>
              <a:rPr lang="en-IN" sz="3600" b="1" dirty="0">
                <a:solidFill>
                  <a:srgbClr val="FF0000"/>
                </a:solidFill>
                <a:latin typeface="Times New Roman" panose="02020603050405020304" pitchFamily="18" charset="0"/>
                <a:cs typeface="Times New Roman" panose="02020603050405020304" pitchFamily="18" charset="0"/>
              </a:rPr>
              <a:t>APPLICATIONS</a:t>
            </a: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052736"/>
            <a:ext cx="9067800" cy="5805263"/>
          </a:xfrm>
        </p:spPr>
        <p:txBody>
          <a:bodyPr>
            <a:normAutofit/>
          </a:bodyPr>
          <a:lstStyle/>
          <a:p>
            <a:r>
              <a:rPr lang="en-US" dirty="0"/>
              <a:t>During the </a:t>
            </a:r>
            <a:r>
              <a:rPr lang="en-US" b="1" dirty="0"/>
              <a:t>lifetime of the Internet</a:t>
            </a:r>
            <a:r>
              <a:rPr lang="en-US" dirty="0"/>
              <a:t>, several </a:t>
            </a:r>
            <a:r>
              <a:rPr lang="en-US" b="1" dirty="0"/>
              <a:t>application programs</a:t>
            </a:r>
            <a:r>
              <a:rPr lang="en-US" dirty="0"/>
              <a:t> have been </a:t>
            </a:r>
            <a:r>
              <a:rPr lang="en-US" b="1" dirty="0"/>
              <a:t>developed</a:t>
            </a:r>
            <a:r>
              <a:rPr lang="en-US" dirty="0"/>
              <a:t>. We do not have to redefine them, but we need to </a:t>
            </a:r>
            <a:r>
              <a:rPr lang="en-US" b="1" dirty="0"/>
              <a:t>understand what they do. </a:t>
            </a:r>
            <a:endParaRPr lang="en-US" b="1" dirty="0" smtClean="0"/>
          </a:p>
          <a:p>
            <a:r>
              <a:rPr lang="en-US" dirty="0" smtClean="0"/>
              <a:t>The </a:t>
            </a:r>
            <a:r>
              <a:rPr lang="en-US" dirty="0"/>
              <a:t>study of these applications can </a:t>
            </a:r>
            <a:r>
              <a:rPr lang="en-US" b="1" dirty="0"/>
              <a:t>help</a:t>
            </a:r>
            <a:r>
              <a:rPr lang="en-US" dirty="0"/>
              <a:t> us to </a:t>
            </a:r>
            <a:r>
              <a:rPr lang="en-US" b="1" dirty="0"/>
              <a:t>create customized applications</a:t>
            </a:r>
            <a:r>
              <a:rPr lang="en-US" dirty="0"/>
              <a:t> in the future</a:t>
            </a:r>
            <a:r>
              <a:rPr lang="en-US" dirty="0" smtClean="0"/>
              <a:t>.</a:t>
            </a:r>
          </a:p>
          <a:p>
            <a:r>
              <a:rPr lang="en-US" b="1" dirty="0" smtClean="0"/>
              <a:t>WWW and HTTP, </a:t>
            </a:r>
            <a:r>
              <a:rPr lang="en-US" dirty="0" smtClean="0"/>
              <a:t>the most common client-server application program (used by almost all internet users).</a:t>
            </a:r>
          </a:p>
          <a:p>
            <a:r>
              <a:rPr lang="en-US" dirty="0" smtClean="0"/>
              <a:t>Electronic Mail,  TELNET,   Secure Shell(SSH), DNS(Domain Name System)</a:t>
            </a:r>
            <a:r>
              <a:rPr lang="en-IN" dirty="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a:latin typeface="Times" pitchFamily="18" charset="0"/>
              </a:rPr>
              <a:t>INTRODUCTION</a:t>
            </a:r>
            <a:br>
              <a:rPr lang="en-US" b="1" dirty="0">
                <a:latin typeface="Times" pitchFamily="18" charset="0"/>
              </a:rPr>
            </a:br>
            <a:endParaRPr lang="en-IN" b="1" dirty="0"/>
          </a:p>
        </p:txBody>
      </p:sp>
      <p:sp>
        <p:nvSpPr>
          <p:cNvPr id="3" name="Content Placeholder 2"/>
          <p:cNvSpPr>
            <a:spLocks noGrp="1"/>
          </p:cNvSpPr>
          <p:nvPr>
            <p:ph idx="1"/>
          </p:nvPr>
        </p:nvSpPr>
        <p:spPr>
          <a:xfrm>
            <a:off x="179512" y="1052736"/>
            <a:ext cx="8964488" cy="5073427"/>
          </a:xfrm>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application layer </a:t>
            </a:r>
            <a:r>
              <a:rPr lang="en-US" dirty="0">
                <a:latin typeface="Times New Roman" panose="02020603050405020304" pitchFamily="18" charset="0"/>
                <a:cs typeface="Times New Roman" panose="02020603050405020304" pitchFamily="18" charset="0"/>
              </a:rPr>
              <a:t>provides </a:t>
            </a:r>
            <a:r>
              <a:rPr lang="en-US" b="1" dirty="0">
                <a:latin typeface="Times New Roman" panose="02020603050405020304" pitchFamily="18" charset="0"/>
                <a:cs typeface="Times New Roman" panose="02020603050405020304" pitchFamily="18" charset="0"/>
              </a:rPr>
              <a:t>services to the user.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Communication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provided using a </a:t>
            </a:r>
            <a:r>
              <a:rPr lang="en-US" b="1" dirty="0">
                <a:latin typeface="Times New Roman" panose="02020603050405020304" pitchFamily="18" charset="0"/>
                <a:cs typeface="Times New Roman" panose="02020603050405020304" pitchFamily="18" charset="0"/>
              </a:rPr>
              <a:t>logical connection, </a:t>
            </a:r>
            <a:endParaRPr lang="en-US" b="1"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means that the </a:t>
            </a:r>
            <a:r>
              <a:rPr lang="en-US" b="1" dirty="0">
                <a:latin typeface="Times New Roman" panose="02020603050405020304" pitchFamily="18" charset="0"/>
                <a:cs typeface="Times New Roman" panose="02020603050405020304" pitchFamily="18" charset="0"/>
              </a:rPr>
              <a:t>two application layers </a:t>
            </a:r>
            <a:r>
              <a:rPr lang="en-US" dirty="0">
                <a:latin typeface="Times New Roman" panose="02020603050405020304" pitchFamily="18" charset="0"/>
                <a:cs typeface="Times New Roman" panose="02020603050405020304" pitchFamily="18" charset="0"/>
              </a:rPr>
              <a:t>assume that there is </a:t>
            </a:r>
            <a:r>
              <a:rPr lang="en-US" b="1" dirty="0">
                <a:latin typeface="Times New Roman" panose="02020603050405020304" pitchFamily="18" charset="0"/>
                <a:cs typeface="Times New Roman" panose="02020603050405020304" pitchFamily="18" charset="0"/>
              </a:rPr>
              <a:t>an imaginary direct connection </a:t>
            </a:r>
            <a:r>
              <a:rPr lang="en-US" dirty="0">
                <a:latin typeface="Times New Roman" panose="02020603050405020304" pitchFamily="18" charset="0"/>
                <a:cs typeface="Times New Roman" panose="02020603050405020304" pitchFamily="18" charset="0"/>
              </a:rPr>
              <a:t>through which they can </a:t>
            </a:r>
            <a:r>
              <a:rPr lang="en-US" b="1" dirty="0">
                <a:latin typeface="Times New Roman" panose="02020603050405020304" pitchFamily="18" charset="0"/>
                <a:cs typeface="Times New Roman" panose="02020603050405020304" pitchFamily="18" charset="0"/>
              </a:rPr>
              <a:t>send and receive </a:t>
            </a:r>
            <a:r>
              <a:rPr lang="en-US" dirty="0">
                <a:latin typeface="Times New Roman" panose="02020603050405020304" pitchFamily="18" charset="0"/>
                <a:cs typeface="Times New Roman" panose="02020603050405020304" pitchFamily="18" charset="0"/>
              </a:rPr>
              <a:t>messages.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252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36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68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36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6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68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36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36873" name="Text Box 9"/>
          <p:cNvSpPr txBox="1">
            <a:spLocks noChangeArrowheads="1"/>
          </p:cNvSpPr>
          <p:nvPr/>
        </p:nvSpPr>
        <p:spPr bwMode="auto">
          <a:xfrm>
            <a:off x="1143000" y="0"/>
            <a:ext cx="7029400" cy="646331"/>
          </a:xfrm>
          <a:prstGeom prst="rect">
            <a:avLst/>
          </a:prstGeom>
          <a:noFill/>
          <a:ln w="9525">
            <a:noFill/>
            <a:miter lim="800000"/>
            <a:headEnd/>
            <a:tailEnd/>
          </a:ln>
        </p:spPr>
        <p:txBody>
          <a:bodyPr wrap="square">
            <a:spAutoFit/>
          </a:bodyPr>
          <a:lstStyle/>
          <a:p>
            <a:pPr eaLnBrk="0" hangingPunct="0"/>
            <a:r>
              <a:rPr lang="en-US" sz="3600" dirty="0" smtClean="0">
                <a:solidFill>
                  <a:srgbClr val="FF0000"/>
                </a:solidFill>
                <a:latin typeface="Times New Roman" pitchFamily="18" charset="0"/>
              </a:rPr>
              <a:t>World </a:t>
            </a:r>
            <a:r>
              <a:rPr lang="en-US" sz="3600" dirty="0">
                <a:solidFill>
                  <a:srgbClr val="FF0000"/>
                </a:solidFill>
                <a:latin typeface="Times New Roman" pitchFamily="18" charset="0"/>
              </a:rPr>
              <a:t>Wide Web and HTTP</a:t>
            </a:r>
          </a:p>
        </p:txBody>
      </p:sp>
      <p:sp>
        <p:nvSpPr>
          <p:cNvPr id="12" name="Rectangle 11"/>
          <p:cNvSpPr/>
          <p:nvPr/>
        </p:nvSpPr>
        <p:spPr>
          <a:xfrm>
            <a:off x="228600" y="1016000"/>
            <a:ext cx="8686800" cy="585788"/>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 World Wide Web</a:t>
            </a:r>
            <a:endParaRPr lang="en-US" sz="3600" dirty="0">
              <a:solidFill>
                <a:srgbClr val="0000CC"/>
              </a:solidFill>
              <a:effectLst>
                <a:outerShdw blurRad="38100" dist="38100" dir="2700000" algn="tl">
                  <a:srgbClr val="000000">
                    <a:alpha val="43137"/>
                  </a:srgbClr>
                </a:outerShdw>
              </a:effectLst>
              <a:latin typeface="Times New Roman" pitchFamily="18" charset="0"/>
              <a:cs typeface="+mn-cs"/>
            </a:endParaRPr>
          </a:p>
        </p:txBody>
      </p:sp>
      <p:sp>
        <p:nvSpPr>
          <p:cNvPr id="14" name="Rectangle 13"/>
          <p:cNvSpPr/>
          <p:nvPr/>
        </p:nvSpPr>
        <p:spPr>
          <a:xfrm>
            <a:off x="228600" y="2971800"/>
            <a:ext cx="8686800" cy="584200"/>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 HyperText Transfer Protocol (HTTP)</a:t>
            </a:r>
            <a:endParaRPr lang="en-US" sz="3600" dirty="0">
              <a:solidFill>
                <a:srgbClr val="0000CC"/>
              </a:solidFill>
              <a:effectLst>
                <a:outerShdw blurRad="38100" dist="38100" dir="2700000" algn="tl">
                  <a:srgbClr val="000000">
                    <a:alpha val="43137"/>
                  </a:srgbClr>
                </a:outerShdw>
              </a:effectLst>
              <a:latin typeface="Times New Roman" pitchFamily="18" charset="0"/>
              <a:cs typeface="+mn-cs"/>
            </a:endParaRPr>
          </a:p>
        </p:txBody>
      </p:sp>
      <p:sp>
        <p:nvSpPr>
          <p:cNvPr id="16" name="Rectangle 15"/>
          <p:cNvSpPr/>
          <p:nvPr/>
        </p:nvSpPr>
        <p:spPr>
          <a:xfrm>
            <a:off x="762000" y="1524000"/>
            <a:ext cx="7831138" cy="1384300"/>
          </a:xfrm>
          <a:prstGeom prst="rect">
            <a:avLst/>
          </a:prstGeom>
        </p:spPr>
        <p:txBody>
          <a:bodyPr>
            <a:spAutoFit/>
          </a:bodyPr>
          <a:lstStyle/>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Architecture</a:t>
            </a:r>
          </a:p>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Uniform Resource Locator (URL)</a:t>
            </a:r>
          </a:p>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Web Documents</a:t>
            </a:r>
          </a:p>
        </p:txBody>
      </p:sp>
      <p:sp>
        <p:nvSpPr>
          <p:cNvPr id="17" name="Rectangle 16"/>
          <p:cNvSpPr/>
          <p:nvPr/>
        </p:nvSpPr>
        <p:spPr>
          <a:xfrm>
            <a:off x="838200" y="3657600"/>
            <a:ext cx="8229600" cy="1816100"/>
          </a:xfrm>
          <a:prstGeom prst="rect">
            <a:avLst/>
          </a:prstGeom>
        </p:spPr>
        <p:txBody>
          <a:bodyPr>
            <a:spAutoFit/>
          </a:bodyPr>
          <a:lstStyle/>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Nonpersistent versus Persistent Connections</a:t>
            </a:r>
          </a:p>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Message Formats</a:t>
            </a:r>
          </a:p>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Conditional Request </a:t>
            </a:r>
          </a:p>
          <a:p>
            <a:pPr marL="457200" indent="-457200" eaLnBrk="0" hangingPunct="0">
              <a:buFont typeface="Wingdings" pitchFamily="2" charset="2"/>
              <a:buChar char="v"/>
              <a:defRPr/>
            </a:pPr>
            <a:r>
              <a:rPr lang="en-US" sz="2800" dirty="0">
                <a:effectLst>
                  <a:outerShdw blurRad="38100" dist="38100" dir="2700000" algn="tl">
                    <a:srgbClr val="000000">
                      <a:alpha val="43137"/>
                    </a:srgbClr>
                  </a:outerShdw>
                </a:effectLst>
                <a:latin typeface="Times New Roman" pitchFamily="18" charset="0"/>
                <a:cs typeface="+mn-cs"/>
              </a:rPr>
              <a:t>Cookies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FF0000"/>
                </a:solidFill>
                <a:latin typeface="Times New Roman" pitchFamily="18" charset="0"/>
              </a:rPr>
              <a:t>World Wide Web</a:t>
            </a:r>
            <a:endParaRPr lang="en-IN" b="1" dirty="0" smtClean="0"/>
          </a:p>
        </p:txBody>
      </p:sp>
      <p:sp>
        <p:nvSpPr>
          <p:cNvPr id="38915" name="Content Placeholder 2"/>
          <p:cNvSpPr>
            <a:spLocks noGrp="1"/>
          </p:cNvSpPr>
          <p:nvPr>
            <p:ph idx="1"/>
          </p:nvPr>
        </p:nvSpPr>
        <p:spPr bwMode="auto">
          <a:xfrm>
            <a:off x="107504" y="1124744"/>
            <a:ext cx="8856984" cy="5001419"/>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800" dirty="0" smtClean="0"/>
              <a:t>The idea of </a:t>
            </a:r>
            <a:r>
              <a:rPr lang="en-US" sz="2800" b="1" dirty="0" smtClean="0"/>
              <a:t>Web</a:t>
            </a:r>
            <a:r>
              <a:rPr lang="en-US" sz="2800" dirty="0" smtClean="0"/>
              <a:t> was first proposed by </a:t>
            </a:r>
            <a:r>
              <a:rPr lang="en-US" sz="2800" b="1" dirty="0" smtClean="0"/>
              <a:t>Tim Berners-</a:t>
            </a:r>
            <a:r>
              <a:rPr lang="en-US" sz="2800" dirty="0" smtClean="0"/>
              <a:t>Lee in 1989</a:t>
            </a:r>
          </a:p>
          <a:p>
            <a:r>
              <a:rPr lang="en-US" sz="2800" dirty="0" smtClean="0"/>
              <a:t>Goal was to </a:t>
            </a:r>
            <a:r>
              <a:rPr lang="en-US" sz="2800" b="1" dirty="0" smtClean="0"/>
              <a:t>share</a:t>
            </a:r>
            <a:r>
              <a:rPr lang="en-US" sz="2800" dirty="0" smtClean="0"/>
              <a:t> the research of different researchers at different locations of Europe.</a:t>
            </a:r>
          </a:p>
          <a:p>
            <a:r>
              <a:rPr lang="en-US" sz="2800" dirty="0" smtClean="0"/>
              <a:t>Commercial web started in early </a:t>
            </a:r>
            <a:r>
              <a:rPr lang="en-US" sz="2800" b="1" dirty="0" smtClean="0"/>
              <a:t>1990s</a:t>
            </a:r>
          </a:p>
          <a:p>
            <a:r>
              <a:rPr lang="en-US" sz="2800" dirty="0" smtClean="0"/>
              <a:t>The Web is a </a:t>
            </a:r>
            <a:r>
              <a:rPr lang="en-US" sz="2800" b="1" dirty="0" smtClean="0"/>
              <a:t>repository of Web Pages distributed</a:t>
            </a:r>
            <a:r>
              <a:rPr lang="en-US" sz="2800" dirty="0" smtClean="0"/>
              <a:t> all over the world and the </a:t>
            </a:r>
            <a:r>
              <a:rPr lang="en-US" sz="2800" b="1" dirty="0" smtClean="0"/>
              <a:t>related documents</a:t>
            </a:r>
            <a:r>
              <a:rPr lang="en-US" sz="2800" dirty="0" smtClean="0"/>
              <a:t> are </a:t>
            </a:r>
            <a:r>
              <a:rPr lang="en-US" sz="2800" b="1" dirty="0" smtClean="0"/>
              <a:t>linked</a:t>
            </a:r>
          </a:p>
          <a:p>
            <a:r>
              <a:rPr lang="en-US" sz="2800" dirty="0" smtClean="0"/>
              <a:t>To access the linked document we use the concept called </a:t>
            </a:r>
            <a:r>
              <a:rPr lang="en-US" sz="2800" b="1" dirty="0" smtClean="0"/>
              <a:t>hypertext</a:t>
            </a:r>
            <a:endParaRPr lang="en-IN" sz="28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0" y="-6329"/>
            <a:ext cx="8820472" cy="915049"/>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Architecture of the Web</a:t>
            </a:r>
            <a:endParaRPr lang="en-IN" b="1" dirty="0" smtClean="0">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idx="1"/>
          </p:nvPr>
        </p:nvSpPr>
        <p:spPr bwMode="auto">
          <a:xfrm>
            <a:off x="107504" y="908720"/>
            <a:ext cx="8579296" cy="6120680"/>
          </a:xfr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t>It is a </a:t>
            </a:r>
            <a:r>
              <a:rPr lang="en-US" sz="2800" b="1" dirty="0" smtClean="0"/>
              <a:t>distributed client-server</a:t>
            </a:r>
            <a:r>
              <a:rPr lang="en-US" sz="2800" dirty="0" smtClean="0"/>
              <a:t> </a:t>
            </a:r>
            <a:r>
              <a:rPr lang="en-US" sz="2800" b="1" dirty="0" smtClean="0"/>
              <a:t>service.</a:t>
            </a:r>
          </a:p>
          <a:p>
            <a:r>
              <a:rPr lang="en-US" sz="2800" dirty="0" smtClean="0"/>
              <a:t>In which a </a:t>
            </a:r>
            <a:r>
              <a:rPr lang="en-US" sz="2800" b="1" dirty="0" smtClean="0"/>
              <a:t>client using a browser </a:t>
            </a:r>
            <a:r>
              <a:rPr lang="en-US" sz="2800" dirty="0" smtClean="0"/>
              <a:t>can access a service using a server.</a:t>
            </a:r>
          </a:p>
          <a:p>
            <a:r>
              <a:rPr lang="en-US" sz="2800" b="1" dirty="0" smtClean="0"/>
              <a:t>Service</a:t>
            </a:r>
            <a:r>
              <a:rPr lang="en-US" sz="2800" dirty="0" smtClean="0"/>
              <a:t> provided is </a:t>
            </a:r>
            <a:r>
              <a:rPr lang="en-US" sz="2800" b="1" dirty="0" smtClean="0"/>
              <a:t>distributed</a:t>
            </a:r>
            <a:r>
              <a:rPr lang="en-US" sz="2800" dirty="0" smtClean="0"/>
              <a:t> over many locations called </a:t>
            </a:r>
            <a:r>
              <a:rPr lang="en-US" sz="2800" b="1" dirty="0" smtClean="0"/>
              <a:t>sites.</a:t>
            </a:r>
          </a:p>
          <a:p>
            <a:r>
              <a:rPr lang="en-US" sz="2800" dirty="0" smtClean="0"/>
              <a:t>Each site holds one or more</a:t>
            </a:r>
            <a:r>
              <a:rPr lang="en-US" sz="2800" b="1" dirty="0" smtClean="0"/>
              <a:t> </a:t>
            </a:r>
            <a:r>
              <a:rPr lang="en-US" sz="2800" dirty="0" smtClean="0"/>
              <a:t>documents called </a:t>
            </a:r>
            <a:r>
              <a:rPr lang="en-US" sz="2800" b="1" dirty="0" smtClean="0"/>
              <a:t>Web pages.</a:t>
            </a:r>
          </a:p>
          <a:p>
            <a:r>
              <a:rPr lang="en-US" sz="2800" dirty="0" smtClean="0"/>
              <a:t>Each Web page could be</a:t>
            </a:r>
            <a:r>
              <a:rPr lang="en-US" sz="2800" b="1" dirty="0" smtClean="0"/>
              <a:t> simple(No  links) or composite(one or more links </a:t>
            </a:r>
            <a:r>
              <a:rPr lang="en-US" sz="2800" dirty="0" smtClean="0"/>
              <a:t>to other Web pages).</a:t>
            </a:r>
          </a:p>
          <a:p>
            <a:r>
              <a:rPr lang="en-US" sz="2800" dirty="0" smtClean="0"/>
              <a:t>Each </a:t>
            </a:r>
            <a:r>
              <a:rPr lang="en-US" sz="2800" b="1" dirty="0" smtClean="0"/>
              <a:t>web page is a file </a:t>
            </a:r>
            <a:r>
              <a:rPr lang="en-US" sz="2800" dirty="0" smtClean="0"/>
              <a:t>with a </a:t>
            </a:r>
            <a:r>
              <a:rPr lang="en-US" sz="2800" b="1" dirty="0" smtClean="0"/>
              <a:t>name and address</a:t>
            </a:r>
            <a:r>
              <a:rPr lang="en-US" sz="2800" dirty="0" smtClean="0"/>
              <a:t>.</a:t>
            </a:r>
            <a:endParaRPr lang="en-IN"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0"/>
          <p:cNvSpPr txBox="1">
            <a:spLocks noChangeArrowheads="1"/>
          </p:cNvSpPr>
          <p:nvPr/>
        </p:nvSpPr>
        <p:spPr bwMode="auto">
          <a:xfrm>
            <a:off x="76200" y="696913"/>
            <a:ext cx="8816280" cy="4832092"/>
          </a:xfrm>
          <a:prstGeom prst="rect">
            <a:avLst/>
          </a:prstGeom>
          <a:noFill/>
          <a:ln w="9525">
            <a:noFill/>
            <a:miter lim="800000"/>
            <a:headEnd/>
            <a:tailEnd/>
          </a:ln>
        </p:spPr>
        <p:txBody>
          <a:bodyPr wrap="square">
            <a:spAutoFit/>
          </a:bodyPr>
          <a:lstStyle/>
          <a:p>
            <a:pPr algn="just" eaLnBrk="0" hangingPunct="0"/>
            <a:r>
              <a:rPr lang="en-US" sz="2800" b="0" i="0" dirty="0" smtClean="0">
                <a:solidFill>
                  <a:srgbClr val="FF0000"/>
                </a:solidFill>
                <a:latin typeface="Times New Roman" pitchFamily="18" charset="0"/>
                <a:cs typeface="Times New Roman" pitchFamily="18" charset="0"/>
              </a:rPr>
              <a:t>Example---Assume </a:t>
            </a:r>
            <a:r>
              <a:rPr lang="en-US" sz="2800" b="0" i="0" dirty="0">
                <a:solidFill>
                  <a:srgbClr val="FF0000"/>
                </a:solidFill>
                <a:latin typeface="Times New Roman" pitchFamily="18" charset="0"/>
                <a:cs typeface="Times New Roman" pitchFamily="18" charset="0"/>
              </a:rPr>
              <a:t>we need to </a:t>
            </a:r>
            <a:r>
              <a:rPr lang="en-US" sz="2800" b="1" i="0" dirty="0">
                <a:solidFill>
                  <a:srgbClr val="FF0000"/>
                </a:solidFill>
                <a:latin typeface="Times New Roman" pitchFamily="18" charset="0"/>
                <a:cs typeface="Times New Roman" pitchFamily="18" charset="0"/>
              </a:rPr>
              <a:t>retrieve a</a:t>
            </a:r>
            <a:r>
              <a:rPr lang="en-US" sz="2800" b="0" i="0" dirty="0">
                <a:solidFill>
                  <a:srgbClr val="FF0000"/>
                </a:solidFill>
                <a:latin typeface="Times New Roman" pitchFamily="18" charset="0"/>
                <a:cs typeface="Times New Roman" pitchFamily="18" charset="0"/>
              </a:rPr>
              <a:t> </a:t>
            </a:r>
            <a:r>
              <a:rPr lang="en-US" sz="2800" b="1" i="0" dirty="0">
                <a:solidFill>
                  <a:srgbClr val="FF0000"/>
                </a:solidFill>
                <a:latin typeface="Times New Roman" pitchFamily="18" charset="0"/>
                <a:cs typeface="Times New Roman" pitchFamily="18" charset="0"/>
              </a:rPr>
              <a:t>scientific document</a:t>
            </a:r>
            <a:r>
              <a:rPr lang="en-US" sz="2800" b="0" i="0" dirty="0">
                <a:solidFill>
                  <a:srgbClr val="FF0000"/>
                </a:solidFill>
                <a:latin typeface="Times New Roman" pitchFamily="18" charset="0"/>
                <a:cs typeface="Times New Roman" pitchFamily="18" charset="0"/>
              </a:rPr>
              <a:t> that contains one reference to another text file and one reference to a large image. Figure </a:t>
            </a:r>
            <a:r>
              <a:rPr lang="en-US" sz="2800" b="0" i="0" dirty="0" smtClean="0">
                <a:solidFill>
                  <a:srgbClr val="FF0000"/>
                </a:solidFill>
                <a:latin typeface="Times New Roman" pitchFamily="18" charset="0"/>
                <a:cs typeface="Times New Roman" pitchFamily="18" charset="0"/>
              </a:rPr>
              <a:t> </a:t>
            </a:r>
            <a:r>
              <a:rPr lang="en-US" sz="2800" b="0" i="0" dirty="0">
                <a:solidFill>
                  <a:srgbClr val="FF0000"/>
                </a:solidFill>
                <a:latin typeface="Times New Roman" pitchFamily="18" charset="0"/>
                <a:cs typeface="Times New Roman" pitchFamily="18" charset="0"/>
              </a:rPr>
              <a:t>shows the situation.</a:t>
            </a:r>
          </a:p>
          <a:p>
            <a:pPr algn="just" eaLnBrk="0" hangingPunct="0"/>
            <a:endParaRPr lang="en-US" sz="2800" b="0" i="0" dirty="0">
              <a:latin typeface="Times New Roman" pitchFamily="18" charset="0"/>
              <a:cs typeface="Times New Roman" pitchFamily="18" charset="0"/>
            </a:endParaRPr>
          </a:p>
          <a:p>
            <a:pPr marL="457200" indent="-457200" algn="just" eaLnBrk="0" hangingPunct="0">
              <a:buFont typeface="Arial" panose="020B0604020202020204" pitchFamily="34" charset="0"/>
              <a:buChar char="•"/>
            </a:pPr>
            <a:r>
              <a:rPr lang="en-US" sz="2800" b="0" i="0" dirty="0">
                <a:latin typeface="Times New Roman" pitchFamily="18" charset="0"/>
                <a:cs typeface="Times New Roman" pitchFamily="18" charset="0"/>
              </a:rPr>
              <a:t>   The main document and the image are stored in two separate files in the same site (file A and file B); the referenced text file is stored in another site (file C</a:t>
            </a:r>
            <a:r>
              <a:rPr lang="en-US" sz="2800" b="0" i="0" dirty="0" smtClean="0">
                <a:latin typeface="Times New Roman" pitchFamily="18" charset="0"/>
                <a:cs typeface="Times New Roman" pitchFamily="18" charset="0"/>
              </a:rPr>
              <a:t>).</a:t>
            </a:r>
          </a:p>
          <a:p>
            <a:pPr marL="457200" indent="-457200" algn="just" eaLnBrk="0" hangingPunct="0">
              <a:buFont typeface="Arial" panose="020B0604020202020204" pitchFamily="34" charset="0"/>
              <a:buChar char="•"/>
            </a:pPr>
            <a:r>
              <a:rPr lang="en-US" sz="2800" b="0" i="0" dirty="0" smtClean="0">
                <a:latin typeface="Times New Roman" pitchFamily="18" charset="0"/>
                <a:cs typeface="Times New Roman" pitchFamily="18" charset="0"/>
              </a:rPr>
              <a:t> </a:t>
            </a:r>
            <a:r>
              <a:rPr lang="en-US" sz="2800" b="0" i="0" dirty="0">
                <a:latin typeface="Times New Roman" pitchFamily="18" charset="0"/>
                <a:cs typeface="Times New Roman" pitchFamily="18" charset="0"/>
              </a:rPr>
              <a:t>Since we are </a:t>
            </a:r>
            <a:r>
              <a:rPr lang="en-US" sz="2800" b="1" i="0" dirty="0">
                <a:latin typeface="Times New Roman" pitchFamily="18" charset="0"/>
                <a:cs typeface="Times New Roman" pitchFamily="18" charset="0"/>
              </a:rPr>
              <a:t>dealing with three different files</a:t>
            </a:r>
            <a:r>
              <a:rPr lang="en-US" sz="2800" b="0" i="0" dirty="0">
                <a:latin typeface="Times New Roman" pitchFamily="18" charset="0"/>
                <a:cs typeface="Times New Roman" pitchFamily="18" charset="0"/>
              </a:rPr>
              <a:t>, we </a:t>
            </a:r>
            <a:r>
              <a:rPr lang="en-US" sz="2800" b="1" i="0" dirty="0">
                <a:latin typeface="Times New Roman" pitchFamily="18" charset="0"/>
                <a:cs typeface="Times New Roman" pitchFamily="18" charset="0"/>
              </a:rPr>
              <a:t>need three transactions</a:t>
            </a:r>
            <a:r>
              <a:rPr lang="en-US" sz="2800" b="0" i="0" dirty="0">
                <a:latin typeface="Times New Roman" pitchFamily="18" charset="0"/>
                <a:cs typeface="Times New Roman" pitchFamily="18" charset="0"/>
              </a:rPr>
              <a:t> if we want to see the whole document.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
          <p:cNvSpPr>
            <a:spLocks noChangeArrowheads="1"/>
          </p:cNvSpPr>
          <p:nvPr/>
        </p:nvSpPr>
        <p:spPr bwMode="auto">
          <a:xfrm>
            <a:off x="152400" y="76200"/>
            <a:ext cx="8153400" cy="400050"/>
          </a:xfrm>
          <a:prstGeom prst="rect">
            <a:avLst/>
          </a:prstGeom>
          <a:solidFill>
            <a:schemeClr val="bg1"/>
          </a:solidFill>
          <a:ln w="9525">
            <a:noFill/>
            <a:miter lim="800000"/>
            <a:headEnd/>
            <a:tailEnd/>
          </a:ln>
        </p:spPr>
        <p:txBody>
          <a:bodyPr>
            <a:spAutoFit/>
          </a:bodyPr>
          <a:lstStyle/>
          <a:p>
            <a:pPr eaLnBrk="0" hangingPunct="0"/>
            <a:r>
              <a:rPr lang="en-US" sz="2000" dirty="0">
                <a:solidFill>
                  <a:srgbClr val="FF0000"/>
                </a:solidFill>
                <a:latin typeface="Times-BoldItalic"/>
              </a:rPr>
              <a:t>Figure 2.8:  </a:t>
            </a:r>
            <a:r>
              <a:rPr lang="en-US" sz="2000" dirty="0">
                <a:latin typeface="Times-BoldItalic"/>
              </a:rPr>
              <a:t>Example </a:t>
            </a:r>
            <a:r>
              <a:rPr lang="en-US" sz="2000" dirty="0" smtClean="0">
                <a:latin typeface="Times-BoldItalic"/>
              </a:rPr>
              <a:t>(</a:t>
            </a:r>
            <a:r>
              <a:rPr lang="en-US" sz="2000" dirty="0">
                <a:latin typeface="Times-BoldItalic"/>
              </a:rPr>
              <a:t>Retrieving two files and one </a:t>
            </a:r>
            <a:r>
              <a:rPr lang="en-US" sz="2000" dirty="0" smtClean="0">
                <a:latin typeface="Times-BoldItalic"/>
              </a:rPr>
              <a:t>image)</a:t>
            </a:r>
            <a:endParaRPr lang="en-US" sz="2000" dirty="0">
              <a:solidFill>
                <a:schemeClr val="bg2"/>
              </a:solidFill>
              <a:latin typeface="Times-BoldItalic"/>
            </a:endParaRPr>
          </a:p>
        </p:txBody>
      </p:sp>
      <p:pic>
        <p:nvPicPr>
          <p:cNvPr id="21509" name="Picture 5"/>
          <p:cNvPicPr>
            <a:picLocks noChangeAspect="1" noChangeArrowheads="1"/>
          </p:cNvPicPr>
          <p:nvPr/>
        </p:nvPicPr>
        <p:blipFill>
          <a:blip r:embed="rId3" cstate="print"/>
          <a:srcRect/>
          <a:stretch>
            <a:fillRect/>
          </a:stretch>
        </p:blipFill>
        <p:spPr bwMode="auto">
          <a:xfrm>
            <a:off x="847725" y="1279525"/>
            <a:ext cx="736600" cy="4489450"/>
          </a:xfrm>
          <a:prstGeom prst="rect">
            <a:avLst/>
          </a:prstGeom>
          <a:noFill/>
          <a:ln w="9525">
            <a:noFill/>
            <a:miter lim="800000"/>
            <a:headEnd/>
            <a:tailEnd/>
          </a:ln>
        </p:spPr>
      </p:pic>
      <p:pic>
        <p:nvPicPr>
          <p:cNvPr id="21510" name="Picture 6"/>
          <p:cNvPicPr>
            <a:picLocks noChangeAspect="1" noChangeArrowheads="1"/>
          </p:cNvPicPr>
          <p:nvPr/>
        </p:nvPicPr>
        <p:blipFill>
          <a:blip r:embed="rId4" cstate="print"/>
          <a:srcRect/>
          <a:stretch>
            <a:fillRect/>
          </a:stretch>
        </p:blipFill>
        <p:spPr bwMode="auto">
          <a:xfrm>
            <a:off x="7480300" y="1066800"/>
            <a:ext cx="673100" cy="4725988"/>
          </a:xfrm>
          <a:prstGeom prst="rect">
            <a:avLst/>
          </a:prstGeom>
          <a:noFill/>
          <a:ln w="9525">
            <a:noFill/>
            <a:miter lim="800000"/>
            <a:headEnd/>
            <a:tailEnd/>
          </a:ln>
        </p:spPr>
      </p:pic>
      <p:pic>
        <p:nvPicPr>
          <p:cNvPr id="21511" name="Picture 7"/>
          <p:cNvPicPr>
            <a:picLocks noChangeAspect="1" noChangeArrowheads="1"/>
          </p:cNvPicPr>
          <p:nvPr/>
        </p:nvPicPr>
        <p:blipFill>
          <a:blip r:embed="rId5" cstate="print"/>
          <a:srcRect/>
          <a:stretch>
            <a:fillRect/>
          </a:stretch>
        </p:blipFill>
        <p:spPr bwMode="auto">
          <a:xfrm>
            <a:off x="4283075" y="1066800"/>
            <a:ext cx="584200" cy="3671888"/>
          </a:xfrm>
          <a:prstGeom prst="rect">
            <a:avLst/>
          </a:prstGeom>
          <a:noFill/>
          <a:ln w="9525">
            <a:noFill/>
            <a:miter lim="800000"/>
            <a:headEnd/>
            <a:tailEnd/>
          </a:ln>
        </p:spPr>
      </p:pic>
      <p:pic>
        <p:nvPicPr>
          <p:cNvPr id="21512" name="Picture 8"/>
          <p:cNvPicPr>
            <a:picLocks noChangeAspect="1" noChangeArrowheads="1"/>
          </p:cNvPicPr>
          <p:nvPr/>
        </p:nvPicPr>
        <p:blipFill>
          <a:blip r:embed="rId6" cstate="print"/>
          <a:srcRect/>
          <a:stretch>
            <a:fillRect/>
          </a:stretch>
        </p:blipFill>
        <p:spPr bwMode="auto">
          <a:xfrm>
            <a:off x="3141663" y="1354138"/>
            <a:ext cx="977900" cy="914400"/>
          </a:xfrm>
          <a:prstGeom prst="rect">
            <a:avLst/>
          </a:prstGeom>
          <a:noFill/>
          <a:ln w="9525">
            <a:noFill/>
            <a:miter lim="800000"/>
            <a:headEnd/>
            <a:tailEnd/>
          </a:ln>
        </p:spPr>
      </p:pic>
      <p:pic>
        <p:nvPicPr>
          <p:cNvPr id="21513" name="Picture 9"/>
          <p:cNvPicPr>
            <a:picLocks noChangeAspect="1" noChangeArrowheads="1"/>
          </p:cNvPicPr>
          <p:nvPr/>
        </p:nvPicPr>
        <p:blipFill>
          <a:blip r:embed="rId7" cstate="print"/>
          <a:srcRect/>
          <a:stretch>
            <a:fillRect/>
          </a:stretch>
        </p:blipFill>
        <p:spPr bwMode="auto">
          <a:xfrm>
            <a:off x="6938963" y="1354138"/>
            <a:ext cx="431800" cy="914400"/>
          </a:xfrm>
          <a:prstGeom prst="rect">
            <a:avLst/>
          </a:prstGeom>
          <a:noFill/>
          <a:ln w="9525">
            <a:noFill/>
            <a:miter lim="800000"/>
            <a:headEnd/>
            <a:tailEnd/>
          </a:ln>
        </p:spPr>
      </p:pic>
      <p:pic>
        <p:nvPicPr>
          <p:cNvPr id="21514" name="Picture 10"/>
          <p:cNvPicPr>
            <a:picLocks noChangeAspect="1" noChangeArrowheads="1"/>
          </p:cNvPicPr>
          <p:nvPr/>
        </p:nvPicPr>
        <p:blipFill>
          <a:blip r:embed="rId8" cstate="print"/>
          <a:srcRect/>
          <a:stretch>
            <a:fillRect/>
          </a:stretch>
        </p:blipFill>
        <p:spPr bwMode="auto">
          <a:xfrm>
            <a:off x="1293813" y="2387600"/>
            <a:ext cx="3219450" cy="404813"/>
          </a:xfrm>
          <a:prstGeom prst="rect">
            <a:avLst/>
          </a:prstGeom>
          <a:noFill/>
          <a:ln w="9525">
            <a:noFill/>
            <a:miter lim="800000"/>
            <a:headEnd/>
            <a:tailEnd/>
          </a:ln>
        </p:spPr>
      </p:pic>
      <p:pic>
        <p:nvPicPr>
          <p:cNvPr id="21515" name="Picture 11"/>
          <p:cNvPicPr>
            <a:picLocks noChangeAspect="1" noChangeArrowheads="1"/>
          </p:cNvPicPr>
          <p:nvPr/>
        </p:nvPicPr>
        <p:blipFill>
          <a:blip r:embed="rId9" cstate="print"/>
          <a:srcRect/>
          <a:stretch>
            <a:fillRect/>
          </a:stretch>
        </p:blipFill>
        <p:spPr bwMode="auto">
          <a:xfrm>
            <a:off x="1228725" y="2973388"/>
            <a:ext cx="3276600" cy="404812"/>
          </a:xfrm>
          <a:prstGeom prst="rect">
            <a:avLst/>
          </a:prstGeom>
          <a:noFill/>
          <a:ln w="9525">
            <a:noFill/>
            <a:miter lim="800000"/>
            <a:headEnd/>
            <a:tailEnd/>
          </a:ln>
        </p:spPr>
      </p:pic>
      <p:pic>
        <p:nvPicPr>
          <p:cNvPr id="21516" name="Picture 12"/>
          <p:cNvPicPr>
            <a:picLocks noChangeAspect="1" noChangeArrowheads="1"/>
          </p:cNvPicPr>
          <p:nvPr/>
        </p:nvPicPr>
        <p:blipFill>
          <a:blip r:embed="rId10" cstate="print"/>
          <a:srcRect/>
          <a:stretch>
            <a:fillRect/>
          </a:stretch>
        </p:blipFill>
        <p:spPr bwMode="auto">
          <a:xfrm>
            <a:off x="1227138" y="3559175"/>
            <a:ext cx="3278187" cy="404813"/>
          </a:xfrm>
          <a:prstGeom prst="rect">
            <a:avLst/>
          </a:prstGeom>
          <a:noFill/>
          <a:ln w="9525">
            <a:noFill/>
            <a:miter lim="800000"/>
            <a:headEnd/>
            <a:tailEnd/>
          </a:ln>
        </p:spPr>
      </p:pic>
      <p:pic>
        <p:nvPicPr>
          <p:cNvPr id="21517" name="Picture 13"/>
          <p:cNvPicPr>
            <a:picLocks noChangeAspect="1" noChangeArrowheads="1"/>
          </p:cNvPicPr>
          <p:nvPr/>
        </p:nvPicPr>
        <p:blipFill>
          <a:blip r:embed="rId11" cstate="print"/>
          <a:srcRect/>
          <a:stretch>
            <a:fillRect/>
          </a:stretch>
        </p:blipFill>
        <p:spPr bwMode="auto">
          <a:xfrm>
            <a:off x="1227138" y="4144963"/>
            <a:ext cx="3278187" cy="404812"/>
          </a:xfrm>
          <a:prstGeom prst="rect">
            <a:avLst/>
          </a:prstGeom>
          <a:noFill/>
          <a:ln w="9525">
            <a:noFill/>
            <a:miter lim="800000"/>
            <a:headEnd/>
            <a:tailEnd/>
          </a:ln>
        </p:spPr>
      </p:pic>
      <p:pic>
        <p:nvPicPr>
          <p:cNvPr id="21518" name="Picture 14"/>
          <p:cNvPicPr>
            <a:picLocks noChangeAspect="1" noChangeArrowheads="1"/>
          </p:cNvPicPr>
          <p:nvPr/>
        </p:nvPicPr>
        <p:blipFill>
          <a:blip r:embed="rId12" cstate="print"/>
          <a:srcRect/>
          <a:stretch>
            <a:fillRect/>
          </a:stretch>
        </p:blipFill>
        <p:spPr bwMode="auto">
          <a:xfrm>
            <a:off x="1228725" y="4730750"/>
            <a:ext cx="6534150" cy="404813"/>
          </a:xfrm>
          <a:prstGeom prst="rect">
            <a:avLst/>
          </a:prstGeom>
          <a:noFill/>
          <a:ln w="9525">
            <a:noFill/>
            <a:miter lim="800000"/>
            <a:headEnd/>
            <a:tailEnd/>
          </a:ln>
        </p:spPr>
      </p:pic>
      <p:pic>
        <p:nvPicPr>
          <p:cNvPr id="21520" name="Picture 16"/>
          <p:cNvPicPr>
            <a:picLocks noChangeAspect="1" noChangeArrowheads="1"/>
          </p:cNvPicPr>
          <p:nvPr/>
        </p:nvPicPr>
        <p:blipFill>
          <a:blip r:embed="rId13" cstate="print"/>
          <a:srcRect/>
          <a:stretch>
            <a:fillRect/>
          </a:stretch>
        </p:blipFill>
        <p:spPr bwMode="auto">
          <a:xfrm>
            <a:off x="1246188" y="5416550"/>
            <a:ext cx="6535737" cy="404813"/>
          </a:xfrm>
          <a:prstGeom prst="rect">
            <a:avLst/>
          </a:prstGeom>
          <a:noFill/>
          <a:ln w="9525">
            <a:noFill/>
            <a:miter lim="800000"/>
            <a:headEnd/>
            <a:tailEnd/>
          </a:ln>
        </p:spPr>
      </p:pic>
      <p:pic>
        <p:nvPicPr>
          <p:cNvPr id="21522" name="Picture 18"/>
          <p:cNvPicPr>
            <a:picLocks noChangeAspect="1" noChangeArrowheads="1"/>
          </p:cNvPicPr>
          <p:nvPr/>
        </p:nvPicPr>
        <p:blipFill>
          <a:blip r:embed="rId14" cstate="print"/>
          <a:srcRect/>
          <a:stretch>
            <a:fillRect/>
          </a:stretch>
        </p:blipFill>
        <p:spPr bwMode="auto">
          <a:xfrm>
            <a:off x="5202238" y="2695575"/>
            <a:ext cx="2143125" cy="857250"/>
          </a:xfrm>
          <a:prstGeom prst="rect">
            <a:avLst/>
          </a:prstGeom>
          <a:noFill/>
          <a:ln w="9525">
            <a:noFill/>
            <a:miter lim="800000"/>
            <a:headEnd/>
            <a:tailEnd/>
          </a:ln>
        </p:spPr>
      </p:pic>
      <p:pic>
        <p:nvPicPr>
          <p:cNvPr id="3" name="Picture 16"/>
          <p:cNvPicPr>
            <a:picLocks noChangeAspect="1" noChangeArrowheads="1"/>
          </p:cNvPicPr>
          <p:nvPr/>
        </p:nvPicPr>
        <p:blipFill>
          <a:blip r:embed="rId15" cstate="print"/>
          <a:srcRect/>
          <a:stretch>
            <a:fillRect/>
          </a:stretch>
        </p:blipFill>
        <p:spPr bwMode="auto">
          <a:xfrm>
            <a:off x="717550" y="2849563"/>
            <a:ext cx="346075" cy="731837"/>
          </a:xfrm>
          <a:prstGeom prst="rect">
            <a:avLst/>
          </a:prstGeom>
          <a:noFill/>
          <a:ln w="9525">
            <a:noFill/>
            <a:miter lim="800000"/>
            <a:headEnd/>
            <a:tailEnd/>
          </a:ln>
        </p:spPr>
      </p:pic>
      <p:pic>
        <p:nvPicPr>
          <p:cNvPr id="21521" name="Picture 17"/>
          <p:cNvPicPr>
            <a:picLocks noChangeAspect="1" noChangeArrowheads="1"/>
          </p:cNvPicPr>
          <p:nvPr/>
        </p:nvPicPr>
        <p:blipFill>
          <a:blip r:embed="rId16" cstate="print"/>
          <a:srcRect/>
          <a:stretch>
            <a:fillRect/>
          </a:stretch>
        </p:blipFill>
        <p:spPr bwMode="auto">
          <a:xfrm>
            <a:off x="733425" y="4068763"/>
            <a:ext cx="325438" cy="625475"/>
          </a:xfrm>
          <a:prstGeom prst="rect">
            <a:avLst/>
          </a:prstGeom>
          <a:noFill/>
          <a:ln w="9525">
            <a:noFill/>
            <a:miter lim="800000"/>
            <a:headEnd/>
            <a:tailEnd/>
          </a:ln>
        </p:spPr>
      </p:pic>
      <p:pic>
        <p:nvPicPr>
          <p:cNvPr id="4" name="Picture 18"/>
          <p:cNvPicPr>
            <a:picLocks noChangeAspect="1" noChangeArrowheads="1"/>
          </p:cNvPicPr>
          <p:nvPr/>
        </p:nvPicPr>
        <p:blipFill>
          <a:blip r:embed="rId7" cstate="print"/>
          <a:srcRect/>
          <a:stretch>
            <a:fillRect/>
          </a:stretch>
        </p:blipFill>
        <p:spPr bwMode="auto">
          <a:xfrm>
            <a:off x="733425" y="5321300"/>
            <a:ext cx="346075" cy="7318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21522"/>
                                        </p:tgtEl>
                                        <p:attrNameLst>
                                          <p:attrName>style.visibility</p:attrName>
                                        </p:attrNameLst>
                                      </p:cBhvr>
                                      <p:to>
                                        <p:strVal val="visible"/>
                                      </p:to>
                                    </p:set>
                                    <p:anim calcmode="lin" valueType="num">
                                      <p:cBhvr additive="base">
                                        <p:cTn id="19" dur="500" fill="hold"/>
                                        <p:tgtEl>
                                          <p:spTgt spid="21522"/>
                                        </p:tgtEl>
                                        <p:attrNameLst>
                                          <p:attrName>ppt_x</p:attrName>
                                        </p:attrNameLst>
                                      </p:cBhvr>
                                      <p:tavLst>
                                        <p:tav tm="0">
                                          <p:val>
                                            <p:strVal val="0-#ppt_w/2"/>
                                          </p:val>
                                        </p:tav>
                                        <p:tav tm="100000">
                                          <p:val>
                                            <p:strVal val="#ppt_x"/>
                                          </p:val>
                                        </p:tav>
                                      </p:tavLst>
                                    </p:anim>
                                    <p:anim calcmode="lin" valueType="num">
                                      <p:cBhvr additive="base">
                                        <p:cTn id="20" dur="500" fill="hold"/>
                                        <p:tgtEl>
                                          <p:spTgt spid="21522"/>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14"/>
                                        </p:tgtEl>
                                        <p:attrNameLst>
                                          <p:attrName>style.visibility</p:attrName>
                                        </p:attrNameLst>
                                      </p:cBhvr>
                                      <p:to>
                                        <p:strVal val="visible"/>
                                      </p:to>
                                    </p:set>
                                    <p:animEffect transition="in" filter="wipe(left)">
                                      <p:cBhvr>
                                        <p:cTn id="25" dur="500"/>
                                        <p:tgtEl>
                                          <p:spTgt spid="215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21515"/>
                                        </p:tgtEl>
                                        <p:attrNameLst>
                                          <p:attrName>style.visibility</p:attrName>
                                        </p:attrNameLst>
                                      </p:cBhvr>
                                      <p:to>
                                        <p:strVal val="visible"/>
                                      </p:to>
                                    </p:set>
                                    <p:animEffect transition="in" filter="wipe(right)">
                                      <p:cBhvr>
                                        <p:cTn id="30" dur="500"/>
                                        <p:tgtEl>
                                          <p:spTgt spid="215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516"/>
                                        </p:tgtEl>
                                        <p:attrNameLst>
                                          <p:attrName>style.visibility</p:attrName>
                                        </p:attrNameLst>
                                      </p:cBhvr>
                                      <p:to>
                                        <p:strVal val="visible"/>
                                      </p:to>
                                    </p:set>
                                    <p:animEffect transition="in" filter="wipe(left)">
                                      <p:cBhvr>
                                        <p:cTn id="42" dur="500"/>
                                        <p:tgtEl>
                                          <p:spTgt spid="215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21517"/>
                                        </p:tgtEl>
                                        <p:attrNameLst>
                                          <p:attrName>style.visibility</p:attrName>
                                        </p:attrNameLst>
                                      </p:cBhvr>
                                      <p:to>
                                        <p:strVal val="visible"/>
                                      </p:to>
                                    </p:set>
                                    <p:animEffect transition="in" filter="wipe(right)">
                                      <p:cBhvr>
                                        <p:cTn id="47" dur="500"/>
                                        <p:tgtEl>
                                          <p:spTgt spid="215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21521"/>
                                        </p:tgtEl>
                                        <p:attrNameLst>
                                          <p:attrName>style.visibility</p:attrName>
                                        </p:attrNameLst>
                                      </p:cBhvr>
                                      <p:to>
                                        <p:strVal val="visible"/>
                                      </p:to>
                                    </p:set>
                                    <p:anim calcmode="lin" valueType="num">
                                      <p:cBhvr>
                                        <p:cTn id="52" dur="500" fill="hold"/>
                                        <p:tgtEl>
                                          <p:spTgt spid="21521"/>
                                        </p:tgtEl>
                                        <p:attrNameLst>
                                          <p:attrName>ppt_w</p:attrName>
                                        </p:attrNameLst>
                                      </p:cBhvr>
                                      <p:tavLst>
                                        <p:tav tm="0">
                                          <p:val>
                                            <p:fltVal val="0"/>
                                          </p:val>
                                        </p:tav>
                                        <p:tav tm="100000">
                                          <p:val>
                                            <p:strVal val="#ppt_w"/>
                                          </p:val>
                                        </p:tav>
                                      </p:tavLst>
                                    </p:anim>
                                    <p:anim calcmode="lin" valueType="num">
                                      <p:cBhvr>
                                        <p:cTn id="53" dur="500" fill="hold"/>
                                        <p:tgtEl>
                                          <p:spTgt spid="21521"/>
                                        </p:tgtEl>
                                        <p:attrNameLst>
                                          <p:attrName>ppt_h</p:attrName>
                                        </p:attrNameLst>
                                      </p:cBhvr>
                                      <p:tavLst>
                                        <p:tav tm="0">
                                          <p:val>
                                            <p:fltVal val="0"/>
                                          </p:val>
                                        </p:tav>
                                        <p:tav tm="100000">
                                          <p:val>
                                            <p:strVal val="#ppt_h"/>
                                          </p:val>
                                        </p:tav>
                                      </p:tavLst>
                                    </p:anim>
                                    <p:animEffect transition="in" filter="fade">
                                      <p:cBhvr>
                                        <p:cTn id="54" dur="500"/>
                                        <p:tgtEl>
                                          <p:spTgt spid="215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1518"/>
                                        </p:tgtEl>
                                        <p:attrNameLst>
                                          <p:attrName>style.visibility</p:attrName>
                                        </p:attrNameLst>
                                      </p:cBhvr>
                                      <p:to>
                                        <p:strVal val="visible"/>
                                      </p:to>
                                    </p:set>
                                    <p:animEffect transition="in" filter="wipe(left)">
                                      <p:cBhvr>
                                        <p:cTn id="59" dur="500"/>
                                        <p:tgtEl>
                                          <p:spTgt spid="215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21520"/>
                                        </p:tgtEl>
                                        <p:attrNameLst>
                                          <p:attrName>style.visibility</p:attrName>
                                        </p:attrNameLst>
                                      </p:cBhvr>
                                      <p:to>
                                        <p:strVal val="visible"/>
                                      </p:to>
                                    </p:set>
                                    <p:animEffect transition="in" filter="wipe(right)">
                                      <p:cBhvr>
                                        <p:cTn id="64" dur="500"/>
                                        <p:tgtEl>
                                          <p:spTgt spid="215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ntr" presetSubtype="16"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fltVal val="0"/>
                                          </p:val>
                                        </p:tav>
                                        <p:tav tm="100000">
                                          <p:val>
                                            <p:strVal val="#ppt_w"/>
                                          </p:val>
                                        </p:tav>
                                      </p:tavLst>
                                    </p:anim>
                                    <p:anim calcmode="lin" valueType="num">
                                      <p:cBhvr>
                                        <p:cTn id="70" dur="500" fill="hold"/>
                                        <p:tgtEl>
                                          <p:spTgt spid="4"/>
                                        </p:tgtEl>
                                        <p:attrNameLst>
                                          <p:attrName>ppt_h</p:attrName>
                                        </p:attrNameLst>
                                      </p:cBhvr>
                                      <p:tavLst>
                                        <p:tav tm="0">
                                          <p:val>
                                            <p:fltVal val="0"/>
                                          </p:val>
                                        </p:tav>
                                        <p:tav tm="100000">
                                          <p:val>
                                            <p:strVal val="#ppt_h"/>
                                          </p:val>
                                        </p:tav>
                                      </p:tavLst>
                                    </p:anim>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4"/>
          <p:cNvSpPr>
            <a:spLocks noChangeArrowheads="1"/>
          </p:cNvSpPr>
          <p:nvPr/>
        </p:nvSpPr>
        <p:spPr bwMode="auto">
          <a:xfrm>
            <a:off x="152400" y="76200"/>
            <a:ext cx="8153400" cy="523220"/>
          </a:xfrm>
          <a:prstGeom prst="rect">
            <a:avLst/>
          </a:prstGeom>
          <a:solidFill>
            <a:schemeClr val="bg1"/>
          </a:solidFill>
          <a:ln w="9525">
            <a:noFill/>
            <a:miter lim="800000"/>
            <a:headEnd/>
            <a:tailEnd/>
          </a:ln>
        </p:spPr>
        <p:txBody>
          <a:bodyPr>
            <a:spAutoFit/>
          </a:bodyPr>
          <a:lstStyle/>
          <a:p>
            <a:pPr eaLnBrk="0" hangingPunct="0"/>
            <a:r>
              <a:rPr lang="en-US" sz="2800" b="1" dirty="0" smtClean="0">
                <a:solidFill>
                  <a:srgbClr val="FF0000"/>
                </a:solidFill>
                <a:latin typeface="Times-BoldItalic"/>
              </a:rPr>
              <a:t>Web </a:t>
            </a:r>
            <a:r>
              <a:rPr lang="en-US" sz="2800" b="1" dirty="0">
                <a:solidFill>
                  <a:srgbClr val="FF0000"/>
                </a:solidFill>
                <a:latin typeface="Times-BoldItalic"/>
              </a:rPr>
              <a:t>Client (Browser)</a:t>
            </a:r>
          </a:p>
        </p:txBody>
      </p:sp>
      <p:pic>
        <p:nvPicPr>
          <p:cNvPr id="22532" name="Picture 4"/>
          <p:cNvPicPr>
            <a:picLocks noChangeAspect="1" noChangeArrowheads="1"/>
          </p:cNvPicPr>
          <p:nvPr/>
        </p:nvPicPr>
        <p:blipFill>
          <a:blip r:embed="rId3" cstate="print"/>
          <a:srcRect/>
          <a:stretch>
            <a:fillRect/>
          </a:stretch>
        </p:blipFill>
        <p:spPr bwMode="auto">
          <a:xfrm>
            <a:off x="232496" y="2347999"/>
            <a:ext cx="8645525" cy="1803400"/>
          </a:xfrm>
          <a:prstGeom prst="rect">
            <a:avLst/>
          </a:prstGeom>
          <a:noFill/>
          <a:ln w="9525">
            <a:noFill/>
            <a:miter lim="800000"/>
            <a:headEnd/>
            <a:tailEnd/>
          </a:ln>
        </p:spPr>
      </p:pic>
      <p:sp>
        <p:nvSpPr>
          <p:cNvPr id="43013" name="TextBox 4"/>
          <p:cNvSpPr txBox="1">
            <a:spLocks noChangeArrowheads="1"/>
          </p:cNvSpPr>
          <p:nvPr/>
        </p:nvSpPr>
        <p:spPr bwMode="auto">
          <a:xfrm>
            <a:off x="76199" y="749300"/>
            <a:ext cx="9248329" cy="1384995"/>
          </a:xfrm>
          <a:prstGeom prst="rect">
            <a:avLst/>
          </a:prstGeom>
          <a:noFill/>
          <a:ln w="9525">
            <a:noFill/>
            <a:miter lim="800000"/>
            <a:headEnd/>
            <a:tailEnd/>
          </a:ln>
        </p:spPr>
        <p:txBody>
          <a:bodyPr wrap="square">
            <a:spAutoFit/>
          </a:bodyPr>
          <a:lstStyle/>
          <a:p>
            <a:r>
              <a:rPr lang="en-US" sz="2800" dirty="0" smtClean="0">
                <a:latin typeface="Times New Roman" panose="02020603050405020304" pitchFamily="18" charset="0"/>
                <a:cs typeface="Times New Roman" panose="02020603050405020304" pitchFamily="18" charset="0"/>
              </a:rPr>
              <a:t>A variety of vendors offer commercial </a:t>
            </a:r>
            <a:r>
              <a:rPr lang="en-US" sz="2800" b="1" dirty="0" smtClean="0">
                <a:latin typeface="Times New Roman" panose="02020603050405020304" pitchFamily="18" charset="0"/>
                <a:cs typeface="Times New Roman" panose="02020603050405020304" pitchFamily="18" charset="0"/>
              </a:rPr>
              <a:t>browsers </a:t>
            </a:r>
            <a:r>
              <a:rPr lang="en-US" sz="2800" dirty="0" smtClean="0">
                <a:latin typeface="Times New Roman" panose="02020603050405020304" pitchFamily="18" charset="0"/>
                <a:cs typeface="Times New Roman" panose="02020603050405020304" pitchFamily="18" charset="0"/>
              </a:rPr>
              <a:t>that interpret and display a web page. Each </a:t>
            </a:r>
            <a:r>
              <a:rPr lang="en-US" sz="2800" dirty="0">
                <a:latin typeface="Times New Roman" panose="02020603050405020304" pitchFamily="18" charset="0"/>
                <a:cs typeface="Times New Roman" panose="02020603050405020304" pitchFamily="18" charset="0"/>
              </a:rPr>
              <a:t>Browser</a:t>
            </a:r>
            <a:r>
              <a:rPr lang="en-US" sz="2800" b="0" i="0" dirty="0">
                <a:latin typeface="Times New Roman" panose="02020603050405020304" pitchFamily="18" charset="0"/>
                <a:cs typeface="Times New Roman" panose="02020603050405020304" pitchFamily="18" charset="0"/>
              </a:rPr>
              <a:t> contains three parts</a:t>
            </a:r>
            <a:r>
              <a:rPr lang="en-US" sz="2800" b="1" i="0" dirty="0">
                <a:latin typeface="Times New Roman" panose="02020603050405020304" pitchFamily="18" charset="0"/>
                <a:cs typeface="Times New Roman" panose="02020603050405020304" pitchFamily="18" charset="0"/>
              </a:rPr>
              <a:t>, a Controller, client protocols and an I</a:t>
            </a:r>
            <a:r>
              <a:rPr lang="en-US" sz="2800" b="1" dirty="0">
                <a:latin typeface="Times New Roman" panose="02020603050405020304" pitchFamily="18" charset="0"/>
                <a:cs typeface="Times New Roman" panose="02020603050405020304" pitchFamily="18" charset="0"/>
              </a:rPr>
              <a:t>nterpreter</a:t>
            </a:r>
            <a:endParaRPr lang="en-IN" sz="2800" b="1" dirty="0">
              <a:latin typeface="Times New Roman" panose="02020603050405020304" pitchFamily="18" charset="0"/>
              <a:cs typeface="Times New Roman" panose="02020603050405020304" pitchFamily="18" charset="0"/>
            </a:endParaRPr>
          </a:p>
        </p:txBody>
      </p:sp>
      <p:sp>
        <p:nvSpPr>
          <p:cNvPr id="43014" name="TextBox 6"/>
          <p:cNvSpPr txBox="1">
            <a:spLocks noChangeArrowheads="1"/>
          </p:cNvSpPr>
          <p:nvPr/>
        </p:nvSpPr>
        <p:spPr bwMode="auto">
          <a:xfrm>
            <a:off x="0" y="4365104"/>
            <a:ext cx="9110519" cy="2677656"/>
          </a:xfrm>
          <a:prstGeom prst="rect">
            <a:avLst/>
          </a:prstGeom>
          <a:noFill/>
          <a:ln w="9525">
            <a:noFill/>
            <a:miter lim="800000"/>
            <a:headEnd/>
            <a:tailEnd/>
          </a:ln>
        </p:spPr>
        <p:txBody>
          <a:bodyPr wrap="square">
            <a:spAutoFit/>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controller</a:t>
            </a:r>
            <a:r>
              <a:rPr lang="en-US" sz="2800" dirty="0">
                <a:latin typeface="Times New Roman" panose="02020603050405020304" pitchFamily="18" charset="0"/>
                <a:cs typeface="Times New Roman" panose="02020603050405020304" pitchFamily="18" charset="0"/>
              </a:rPr>
              <a:t> receives input from the keyboard or mouse and uses the client programs to access the document. Then the controller uses one of the interpreters to display the document on the screen.</a:t>
            </a:r>
          </a:p>
          <a:p>
            <a:r>
              <a:rPr lang="en-US" sz="2800" dirty="0">
                <a:latin typeface="Times New Roman" panose="02020603050405020304" pitchFamily="18" charset="0"/>
                <a:cs typeface="Times New Roman" panose="02020603050405020304" pitchFamily="18" charset="0"/>
              </a:rPr>
              <a:t>Browsers – Netscape Navigator, Firefox, Internet Explorer etc.</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179512" y="188640"/>
            <a:ext cx="8640960" cy="64807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solidFill>
                  <a:srgbClr val="FF0000"/>
                </a:solidFill>
                <a:latin typeface="Times New Roman" panose="02020603050405020304" pitchFamily="18" charset="0"/>
                <a:cs typeface="Times New Roman" panose="02020603050405020304" pitchFamily="18" charset="0"/>
              </a:rPr>
              <a:t>Web Server</a:t>
            </a:r>
            <a:endParaRPr lang="en-IN" b="1" dirty="0" smtClean="0">
              <a:solidFill>
                <a:srgbClr val="FF0000"/>
              </a:solidFill>
              <a:latin typeface="Times New Roman" panose="02020603050405020304" pitchFamily="18" charset="0"/>
              <a:cs typeface="Times New Roman" panose="02020603050405020304" pitchFamily="18" charset="0"/>
            </a:endParaRPr>
          </a:p>
        </p:txBody>
      </p:sp>
      <p:sp>
        <p:nvSpPr>
          <p:cNvPr id="44035" name="Content Placeholder 2"/>
          <p:cNvSpPr>
            <a:spLocks noGrp="1"/>
          </p:cNvSpPr>
          <p:nvPr>
            <p:ph idx="1"/>
          </p:nvPr>
        </p:nvSpPr>
        <p:spPr bwMode="auto">
          <a:xfrm>
            <a:off x="179512" y="1268760"/>
            <a:ext cx="8856984" cy="4857403"/>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r>
              <a:rPr lang="en-US" dirty="0" smtClean="0"/>
              <a:t>The </a:t>
            </a:r>
            <a:r>
              <a:rPr lang="en-US" b="1" dirty="0" smtClean="0"/>
              <a:t>web page </a:t>
            </a:r>
            <a:r>
              <a:rPr lang="en-US" dirty="0" smtClean="0"/>
              <a:t>is stored in the </a:t>
            </a:r>
            <a:r>
              <a:rPr lang="en-US" b="1" dirty="0" smtClean="0"/>
              <a:t>server</a:t>
            </a:r>
            <a:r>
              <a:rPr lang="en-US" dirty="0" smtClean="0"/>
              <a:t>.</a:t>
            </a:r>
          </a:p>
          <a:p>
            <a:r>
              <a:rPr lang="en-US" dirty="0" smtClean="0"/>
              <a:t>For each request a corresponding document is sent to the client.</a:t>
            </a:r>
          </a:p>
          <a:p>
            <a:r>
              <a:rPr lang="en-US" dirty="0" smtClean="0"/>
              <a:t>For efficiency purpose the requested web pages are stored in</a:t>
            </a:r>
            <a:r>
              <a:rPr lang="en-US" b="1" dirty="0" smtClean="0"/>
              <a:t> cache memory</a:t>
            </a:r>
            <a:r>
              <a:rPr lang="en-US" dirty="0" smtClean="0"/>
              <a:t>(faster access than disk).</a:t>
            </a:r>
          </a:p>
          <a:p>
            <a:r>
              <a:rPr lang="en-US" dirty="0" smtClean="0"/>
              <a:t>Server can answer more than one request at a time.</a:t>
            </a:r>
          </a:p>
          <a:p>
            <a:r>
              <a:rPr lang="en-US" b="1" dirty="0" smtClean="0"/>
              <a:t>Web servers</a:t>
            </a:r>
            <a:r>
              <a:rPr lang="en-US" dirty="0" smtClean="0"/>
              <a:t>: Apache, IIS (Internet Information Server), Nginx </a:t>
            </a:r>
            <a:r>
              <a:rPr lang="en-US" dirty="0" err="1" smtClean="0"/>
              <a:t>etc</a:t>
            </a:r>
            <a:endParaRPr lang="en-I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solidFill>
                  <a:srgbClr val="FF0000"/>
                </a:solidFill>
                <a:latin typeface="Times New Roman" panose="02020603050405020304" pitchFamily="18" charset="0"/>
                <a:cs typeface="Times New Roman" panose="02020603050405020304" pitchFamily="18" charset="0"/>
              </a:rPr>
              <a:t>Uniform Resource Locator (URL)</a:t>
            </a:r>
            <a:endParaRPr lang="en-IN" b="1" dirty="0" smtClean="0">
              <a:solidFill>
                <a:srgbClr val="FF0000"/>
              </a:solidFill>
              <a:latin typeface="Times New Roman" panose="02020603050405020304" pitchFamily="18" charset="0"/>
              <a:cs typeface="Times New Roman" panose="02020603050405020304" pitchFamily="18" charset="0"/>
            </a:endParaRPr>
          </a:p>
        </p:txBody>
      </p:sp>
      <p:sp>
        <p:nvSpPr>
          <p:cNvPr id="45059" name="Content Placeholder 2"/>
          <p:cNvSpPr>
            <a:spLocks noGrp="1"/>
          </p:cNvSpPr>
          <p:nvPr>
            <p:ph idx="1"/>
          </p:nvPr>
        </p:nvSpPr>
        <p:spPr bwMode="auto">
          <a:xfrm>
            <a:off x="179512" y="1196752"/>
            <a:ext cx="8784976" cy="566124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A Web Page ,as a file ,needs  an identifier.</a:t>
            </a:r>
          </a:p>
          <a:p>
            <a:r>
              <a:rPr lang="en-US" dirty="0" smtClean="0"/>
              <a:t>3 identifiers – </a:t>
            </a:r>
            <a:r>
              <a:rPr lang="en-US" b="1" dirty="0" smtClean="0"/>
              <a:t>host, port and path.</a:t>
            </a:r>
          </a:p>
          <a:p>
            <a:r>
              <a:rPr lang="en-US" b="1" dirty="0" smtClean="0"/>
              <a:t>Protocol</a:t>
            </a:r>
            <a:r>
              <a:rPr lang="en-US" dirty="0" smtClean="0"/>
              <a:t> is used to tell the browser about the application we use to get the web page.</a:t>
            </a:r>
          </a:p>
          <a:p>
            <a:r>
              <a:rPr lang="en-US" dirty="0" smtClean="0"/>
              <a:t>Protocol is the vehicle to fetch the web page (most of the time HTTP sometimes FTP).</a:t>
            </a:r>
          </a:p>
          <a:p>
            <a:endParaRPr lang="en-US"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0" y="0"/>
            <a:ext cx="8820472" cy="836712"/>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Uniform Resource Locator (URL)</a:t>
            </a:r>
            <a:endParaRPr lang="en-IN" b="1" dirty="0" smtClean="0">
              <a:latin typeface="Times New Roman" panose="02020603050405020304" pitchFamily="18" charset="0"/>
              <a:cs typeface="Times New Roman" panose="02020603050405020304" pitchFamily="18" charset="0"/>
            </a:endParaRPr>
          </a:p>
        </p:txBody>
      </p:sp>
      <p:sp>
        <p:nvSpPr>
          <p:cNvPr id="46083" name="Content Placeholder 2"/>
          <p:cNvSpPr>
            <a:spLocks noGrp="1"/>
          </p:cNvSpPr>
          <p:nvPr>
            <p:ph idx="1"/>
          </p:nvPr>
        </p:nvSpPr>
        <p:spPr bwMode="auto">
          <a:xfrm>
            <a:off x="0" y="836712"/>
            <a:ext cx="9144000" cy="5616624"/>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US" sz="2800" dirty="0" smtClean="0"/>
              <a:t>To define a web page, need 3 identifiers + </a:t>
            </a:r>
            <a:r>
              <a:rPr lang="en-US" sz="2800" b="1" dirty="0" smtClean="0"/>
              <a:t>Protocol</a:t>
            </a:r>
          </a:p>
          <a:p>
            <a:pPr marL="514350" indent="-514350">
              <a:buFont typeface="+mj-lt"/>
              <a:buAutoNum type="arabicPeriod"/>
            </a:pPr>
            <a:r>
              <a:rPr lang="en-US" sz="2800" b="1" dirty="0" smtClean="0"/>
              <a:t>Host</a:t>
            </a:r>
            <a:r>
              <a:rPr lang="en-US" sz="2800" dirty="0" smtClean="0"/>
              <a:t> – could be the IP address of the server(dotted decimal notation) or the domain name. </a:t>
            </a:r>
          </a:p>
          <a:p>
            <a:pPr marL="514350" indent="-514350">
              <a:buFont typeface="+mj-lt"/>
              <a:buAutoNum type="arabicPeriod"/>
            </a:pPr>
            <a:r>
              <a:rPr lang="en-US" sz="2800" b="1" dirty="0" smtClean="0"/>
              <a:t>Port</a:t>
            </a:r>
            <a:r>
              <a:rPr lang="en-US" sz="2800" dirty="0" smtClean="0"/>
              <a:t> – 16 bit integer (normally predefined)  </a:t>
            </a:r>
            <a:r>
              <a:rPr lang="en-US" sz="2800" dirty="0" err="1" smtClean="0"/>
              <a:t>Eg</a:t>
            </a:r>
            <a:r>
              <a:rPr lang="en-US" sz="2800" dirty="0" smtClean="0"/>
              <a:t>:                                                       HTTP – 80</a:t>
            </a:r>
          </a:p>
          <a:p>
            <a:pPr marL="514350" indent="-514350">
              <a:buFont typeface="+mj-lt"/>
              <a:buAutoNum type="arabicPeriod"/>
            </a:pPr>
            <a:r>
              <a:rPr lang="en-US" sz="2800" b="1" dirty="0" smtClean="0"/>
              <a:t>Path</a:t>
            </a:r>
            <a:r>
              <a:rPr lang="en-US" sz="2800" dirty="0" smtClean="0"/>
              <a:t> – Location and the name of the file in the underlying OS.</a:t>
            </a:r>
          </a:p>
          <a:p>
            <a:pPr>
              <a:buFont typeface="Wingdings" pitchFamily="2" charset="2"/>
              <a:buNone/>
            </a:pPr>
            <a:r>
              <a:rPr lang="en-US" dirty="0" smtClean="0"/>
              <a:t>   </a:t>
            </a:r>
            <a:r>
              <a:rPr lang="en-US" dirty="0" err="1" smtClean="0"/>
              <a:t>eg</a:t>
            </a:r>
            <a:r>
              <a:rPr lang="en-US" dirty="0" smtClean="0"/>
              <a:t>: /top/next/</a:t>
            </a:r>
            <a:r>
              <a:rPr lang="en-US" dirty="0" err="1" smtClean="0"/>
              <a:t>myfile</a:t>
            </a:r>
            <a:endParaRPr lang="en-US" dirty="0" smtClean="0"/>
          </a:p>
          <a:p>
            <a:r>
              <a:rPr lang="en-US" b="1" dirty="0" err="1" smtClean="0"/>
              <a:t>Url</a:t>
            </a:r>
            <a:r>
              <a:rPr lang="en-US" b="1" dirty="0" smtClean="0"/>
              <a:t> could be</a:t>
            </a:r>
          </a:p>
          <a:p>
            <a:pPr>
              <a:buFont typeface="Wingdings" pitchFamily="2" charset="2"/>
              <a:buNone/>
            </a:pPr>
            <a:r>
              <a:rPr lang="en-US" dirty="0" smtClean="0"/>
              <a:t>    </a:t>
            </a:r>
            <a:r>
              <a:rPr lang="en-US" dirty="0" smtClean="0">
                <a:solidFill>
                  <a:srgbClr val="FF0000"/>
                </a:solidFill>
              </a:rPr>
              <a:t>protocol://host/path</a:t>
            </a:r>
            <a:r>
              <a:rPr lang="en-US" dirty="0" smtClean="0"/>
              <a:t>		used most of the time	 </a:t>
            </a:r>
            <a:r>
              <a:rPr lang="en-US" dirty="0" smtClean="0">
                <a:solidFill>
                  <a:srgbClr val="FF0000"/>
                </a:solidFill>
              </a:rPr>
              <a:t>protocol://host:</a:t>
            </a:r>
            <a:r>
              <a:rPr lang="en-US" i="1" dirty="0" smtClean="0">
                <a:solidFill>
                  <a:srgbClr val="0C00FA"/>
                </a:solidFill>
              </a:rPr>
              <a:t>port</a:t>
            </a:r>
            <a:r>
              <a:rPr lang="en-US" dirty="0" smtClean="0">
                <a:solidFill>
                  <a:srgbClr val="FF0000"/>
                </a:solidFill>
              </a:rPr>
              <a:t>/path   </a:t>
            </a:r>
            <a:r>
              <a:rPr lang="en-US" dirty="0" smtClean="0"/>
              <a:t>used when port number 					is needed </a:t>
            </a:r>
            <a:endParaRPr lang="en-IN" dirty="0" smtClean="0"/>
          </a:p>
          <a:p>
            <a:pPr>
              <a:buFont typeface="Wingdings" pitchFamily="2" charset="2"/>
              <a:buNone/>
            </a:pPr>
            <a:r>
              <a:rPr lang="en-IN" dirty="0" err="1" smtClean="0"/>
              <a:t>Eg</a:t>
            </a:r>
            <a:r>
              <a:rPr lang="en-IN" dirty="0" smtClean="0"/>
              <a:t>---     http://www.mhhe.com/cs/forouzan.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0"/>
          <p:cNvSpPr txBox="1">
            <a:spLocks noChangeArrowheads="1"/>
          </p:cNvSpPr>
          <p:nvPr/>
        </p:nvSpPr>
        <p:spPr bwMode="auto">
          <a:xfrm>
            <a:off x="76200" y="696913"/>
            <a:ext cx="8839200" cy="4031873"/>
          </a:xfrm>
          <a:prstGeom prst="rect">
            <a:avLst/>
          </a:prstGeom>
          <a:noFill/>
          <a:ln w="9525">
            <a:noFill/>
            <a:miter lim="800000"/>
            <a:headEnd/>
            <a:tailEnd/>
          </a:ln>
        </p:spPr>
        <p:txBody>
          <a:bodyPr>
            <a:spAutoFit/>
          </a:bodyPr>
          <a:lstStyle/>
          <a:p>
            <a:pPr eaLnBrk="0" hangingPunct="0"/>
            <a:r>
              <a:rPr lang="en-US" sz="3200" b="0" i="0" dirty="0">
                <a:latin typeface="Times New Roman" pitchFamily="18" charset="0"/>
                <a:cs typeface="Times New Roman" pitchFamily="18" charset="0"/>
              </a:rPr>
              <a:t>The URL </a:t>
            </a:r>
            <a:r>
              <a:rPr lang="en-US" sz="3200" i="0" dirty="0">
                <a:solidFill>
                  <a:srgbClr val="0070C0"/>
                </a:solidFill>
                <a:latin typeface="Times New Roman" pitchFamily="18" charset="0"/>
                <a:cs typeface="Times New Roman" pitchFamily="18" charset="0"/>
              </a:rPr>
              <a:t>http://www.mhhe.com/compsci/forouzan/ </a:t>
            </a:r>
            <a:r>
              <a:rPr lang="en-US" sz="3200" b="0" i="0" dirty="0">
                <a:latin typeface="Times New Roman" pitchFamily="18" charset="0"/>
                <a:cs typeface="Times New Roman" pitchFamily="18" charset="0"/>
              </a:rPr>
              <a:t>defines the web page related to one of the of the computer in the McGraw-Hill company (the three letters www are part of the host name and are added to the commercial host). The path is </a:t>
            </a:r>
            <a:r>
              <a:rPr lang="en-US" sz="3200" b="0" dirty="0" err="1">
                <a:latin typeface="Times New Roman" pitchFamily="18" charset="0"/>
                <a:cs typeface="Times New Roman" pitchFamily="18" charset="0"/>
              </a:rPr>
              <a:t>compsci</a:t>
            </a:r>
            <a:r>
              <a:rPr lang="en-US" sz="3200" b="0" dirty="0">
                <a:latin typeface="Times New Roman" pitchFamily="18" charset="0"/>
                <a:cs typeface="Times New Roman" pitchFamily="18" charset="0"/>
              </a:rPr>
              <a:t>/</a:t>
            </a:r>
            <a:r>
              <a:rPr lang="en-US" sz="3200" b="0" dirty="0" err="1">
                <a:latin typeface="Times New Roman" pitchFamily="18" charset="0"/>
                <a:cs typeface="Times New Roman" pitchFamily="18" charset="0"/>
              </a:rPr>
              <a:t>forouzan</a:t>
            </a:r>
            <a:r>
              <a:rPr lang="en-US" sz="3200" b="0" dirty="0">
                <a:latin typeface="Times New Roman" pitchFamily="18" charset="0"/>
                <a:cs typeface="Times New Roman" pitchFamily="18" charset="0"/>
              </a:rPr>
              <a:t>/</a:t>
            </a:r>
            <a:r>
              <a:rPr lang="en-US" sz="3200" b="0" i="0" dirty="0">
                <a:latin typeface="Times New Roman" pitchFamily="18" charset="0"/>
                <a:cs typeface="Times New Roman" pitchFamily="18" charset="0"/>
              </a:rPr>
              <a:t>, which defines </a:t>
            </a:r>
            <a:r>
              <a:rPr lang="en-US" sz="3200" b="0" i="0" dirty="0" err="1">
                <a:latin typeface="Times New Roman" pitchFamily="18" charset="0"/>
                <a:cs typeface="Times New Roman" pitchFamily="18" charset="0"/>
              </a:rPr>
              <a:t>Forouzan’s</a:t>
            </a:r>
            <a:r>
              <a:rPr lang="en-US" sz="3200" b="0" i="0" dirty="0">
                <a:latin typeface="Times New Roman" pitchFamily="18" charset="0"/>
                <a:cs typeface="Times New Roman" pitchFamily="18" charset="0"/>
              </a:rPr>
              <a:t> web page under the directory </a:t>
            </a:r>
            <a:r>
              <a:rPr lang="en-US" sz="3200" b="0" dirty="0" err="1">
                <a:latin typeface="Times New Roman" pitchFamily="18" charset="0"/>
                <a:cs typeface="Times New Roman" pitchFamily="18" charset="0"/>
              </a:rPr>
              <a:t>compsci</a:t>
            </a:r>
            <a:r>
              <a:rPr lang="en-US" sz="3200" b="0" i="0" dirty="0">
                <a:latin typeface="Times New Roman" pitchFamily="18" charset="0"/>
                <a:cs typeface="Times New Roman" pitchFamily="18" charset="0"/>
              </a:rPr>
              <a:t> (computer science).</a:t>
            </a:r>
          </a:p>
        </p:txBody>
      </p:sp>
      <p:grpSp>
        <p:nvGrpSpPr>
          <p:cNvPr id="2" name="Group 23"/>
          <p:cNvGrpSpPr>
            <a:grpSpLocks/>
          </p:cNvGrpSpPr>
          <p:nvPr/>
        </p:nvGrpSpPr>
        <p:grpSpPr bwMode="auto">
          <a:xfrm>
            <a:off x="0" y="0"/>
            <a:ext cx="9144000" cy="609600"/>
            <a:chOff x="0" y="2448"/>
            <a:chExt cx="5760" cy="384"/>
          </a:xfrm>
        </p:grpSpPr>
        <p:sp>
          <p:nvSpPr>
            <p:cNvPr id="4710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035"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sz="3200" dirty="0" smtClean="0">
                  <a:solidFill>
                    <a:schemeClr val="bg1"/>
                  </a:solidFill>
                  <a:latin typeface="Times New Roman" panose="02020603050405020304" pitchFamily="18" charset="0"/>
                  <a:ea typeface="Adobe Gothic Std B" pitchFamily="34" charset="-128"/>
                  <a:cs typeface="Times New Roman" panose="02020603050405020304" pitchFamily="18" charset="0"/>
                </a:rPr>
                <a:t>Example</a:t>
              </a:r>
              <a:endParaRPr lang="en-US" sz="3200" dirty="0">
                <a:solidFill>
                  <a:schemeClr val="bg1"/>
                </a:solidFill>
                <a:latin typeface="Times New Roman" panose="02020603050405020304" pitchFamily="18" charset="0"/>
                <a:ea typeface="Adobe Gothic Std B" pitchFamily="34" charset="-128"/>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152400" y="102543"/>
            <a:ext cx="8153400" cy="461665"/>
          </a:xfrm>
          <a:prstGeom prst="rect">
            <a:avLst/>
          </a:prstGeom>
          <a:solidFill>
            <a:schemeClr val="bg1"/>
          </a:solidFill>
          <a:ln w="9525">
            <a:noFill/>
            <a:miter lim="800000"/>
            <a:headEnd/>
            <a:tailEnd/>
          </a:ln>
        </p:spPr>
        <p:txBody>
          <a:bodyPr anchor="ctr">
            <a:spAutoFit/>
          </a:bodyPr>
          <a:lstStyle/>
          <a:p>
            <a:pPr eaLnBrk="0" hangingPunct="0"/>
            <a:r>
              <a:rPr lang="en-US" sz="2400" b="1" dirty="0" smtClean="0">
                <a:latin typeface="Times-BoldItalic"/>
              </a:rPr>
              <a:t>Logical </a:t>
            </a:r>
            <a:r>
              <a:rPr lang="en-US" sz="2400" b="1" dirty="0">
                <a:latin typeface="Times-BoldItalic"/>
              </a:rPr>
              <a:t>connection at the application layer</a:t>
            </a:r>
          </a:p>
        </p:txBody>
      </p:sp>
      <p:pic>
        <p:nvPicPr>
          <p:cNvPr id="3" name="Picture 8"/>
          <p:cNvPicPr>
            <a:picLocks noChangeAspect="1" noChangeArrowheads="1"/>
          </p:cNvPicPr>
          <p:nvPr/>
        </p:nvPicPr>
        <p:blipFill>
          <a:blip r:embed="rId4" cstate="print"/>
          <a:srcRect/>
          <a:stretch>
            <a:fillRect/>
          </a:stretch>
        </p:blipFill>
        <p:spPr bwMode="auto">
          <a:xfrm>
            <a:off x="2535238" y="685800"/>
            <a:ext cx="5925194" cy="6096000"/>
          </a:xfrm>
          <a:prstGeom prst="rect">
            <a:avLst/>
          </a:prstGeom>
          <a:noFill/>
          <a:ln w="9525">
            <a:noFill/>
            <a:miter lim="800000"/>
            <a:headEnd/>
            <a:tailEnd/>
          </a:ln>
        </p:spPr>
      </p:pic>
      <p:pic>
        <p:nvPicPr>
          <p:cNvPr id="6153" name="Picture 9"/>
          <p:cNvPicPr>
            <a:picLocks noChangeAspect="1" noChangeArrowheads="1"/>
          </p:cNvPicPr>
          <p:nvPr/>
        </p:nvPicPr>
        <p:blipFill>
          <a:blip r:embed="rId5" cstate="print"/>
          <a:srcRect/>
          <a:stretch>
            <a:fillRect/>
          </a:stretch>
        </p:blipFill>
        <p:spPr bwMode="auto">
          <a:xfrm>
            <a:off x="6886575" y="2133600"/>
            <a:ext cx="247650" cy="1803400"/>
          </a:xfrm>
          <a:prstGeom prst="rect">
            <a:avLst/>
          </a:prstGeom>
          <a:noFill/>
          <a:ln w="9525">
            <a:noFill/>
            <a:miter lim="800000"/>
            <a:headEnd/>
            <a:tailEnd/>
          </a:ln>
        </p:spPr>
      </p:pic>
      <p:pic>
        <p:nvPicPr>
          <p:cNvPr id="6152" name="Picture 8"/>
          <p:cNvPicPr>
            <a:picLocks noChangeAspect="1" noChangeArrowheads="1"/>
          </p:cNvPicPr>
          <p:nvPr/>
        </p:nvPicPr>
        <p:blipFill>
          <a:blip r:embed="rId6" cstate="print"/>
          <a:srcRect/>
          <a:stretch>
            <a:fillRect/>
          </a:stretch>
        </p:blipFill>
        <p:spPr bwMode="auto">
          <a:xfrm>
            <a:off x="5715000" y="901700"/>
            <a:ext cx="1295400" cy="4572000"/>
          </a:xfrm>
          <a:prstGeom prst="rect">
            <a:avLst/>
          </a:prstGeom>
          <a:noFill/>
          <a:ln w="9525">
            <a:noFill/>
            <a:miter lim="800000"/>
            <a:headEnd/>
            <a:tailEnd/>
          </a:ln>
        </p:spPr>
      </p:pic>
      <p:sp>
        <p:nvSpPr>
          <p:cNvPr id="15366" name="Slide Number Placeholder 5"/>
          <p:cNvSpPr txBox="1">
            <a:spLocks noGrp="1"/>
          </p:cNvSpPr>
          <p:nvPr/>
        </p:nvSpPr>
        <p:spPr bwMode="auto">
          <a:xfrm>
            <a:off x="76200" y="6553200"/>
            <a:ext cx="228600" cy="228600"/>
          </a:xfrm>
          <a:prstGeom prst="rect">
            <a:avLst/>
          </a:prstGeom>
          <a:noFill/>
          <a:ln w="9525">
            <a:noFill/>
            <a:miter lim="800000"/>
            <a:headEnd/>
            <a:tailEnd/>
          </a:ln>
        </p:spPr>
        <p:txBody>
          <a:bodyPr lIns="0" rIns="0" anchor="b"/>
          <a:lstStyle/>
          <a:p>
            <a:pPr algn="r"/>
            <a:r>
              <a:rPr lang="en-US" sz="1200" dirty="0">
                <a:solidFill>
                  <a:srgbClr val="000000"/>
                </a:solidFill>
              </a:rPr>
              <a:t>2.</a:t>
            </a:r>
            <a:fld id="{403C1A0D-F289-40F9-9774-38586A8F0249}" type="slidenum">
              <a:rPr lang="en-US" sz="1200">
                <a:solidFill>
                  <a:srgbClr val="000000"/>
                </a:solidFill>
              </a:rPr>
              <a:pPr algn="r"/>
              <a:t>4</a:t>
            </a:fld>
            <a:endParaRPr lang="en-US" sz="1200" dirty="0">
              <a:solidFill>
                <a:srgbClr val="000000"/>
              </a:solidFill>
            </a:endParaRPr>
          </a:p>
        </p:txBody>
      </p:sp>
      <p:pic>
        <p:nvPicPr>
          <p:cNvPr id="8" name="Picture 7"/>
          <p:cNvPicPr>
            <a:picLocks noChangeAspect="1" noChangeArrowheads="1"/>
          </p:cNvPicPr>
          <p:nvPr/>
        </p:nvPicPr>
        <p:blipFill>
          <a:blip r:embed="rId7" cstate="print"/>
          <a:srcRect/>
          <a:stretch>
            <a:fillRect/>
          </a:stretch>
        </p:blipFill>
        <p:spPr bwMode="auto">
          <a:xfrm>
            <a:off x="304800" y="1828800"/>
            <a:ext cx="2230438" cy="1566863"/>
          </a:xfrm>
          <a:prstGeom prst="rect">
            <a:avLst/>
          </a:prstGeom>
          <a:noFill/>
          <a:ln w="9525">
            <a:noFill/>
            <a:miter lim="800000"/>
            <a:headEnd/>
            <a:tailEnd/>
          </a:ln>
        </p:spPr>
      </p:pic>
      <p:sp>
        <p:nvSpPr>
          <p:cNvPr id="15368" name="TextBox 8"/>
          <p:cNvSpPr txBox="1">
            <a:spLocks noChangeArrowheads="1"/>
          </p:cNvSpPr>
          <p:nvPr/>
        </p:nvSpPr>
        <p:spPr bwMode="auto">
          <a:xfrm>
            <a:off x="381000" y="4038600"/>
            <a:ext cx="2895600" cy="1631950"/>
          </a:xfrm>
          <a:prstGeom prst="rect">
            <a:avLst/>
          </a:prstGeom>
          <a:noFill/>
          <a:ln w="9525">
            <a:noFill/>
            <a:miter lim="800000"/>
            <a:headEnd/>
            <a:tailEnd/>
          </a:ln>
        </p:spPr>
        <p:txBody>
          <a:bodyPr>
            <a:spAutoFit/>
          </a:bodyPr>
          <a:lstStyle/>
          <a:p>
            <a:r>
              <a:rPr lang="en-US" sz="2000" dirty="0"/>
              <a:t>Application layer</a:t>
            </a:r>
          </a:p>
          <a:p>
            <a:r>
              <a:rPr lang="en-US" sz="2000" dirty="0"/>
              <a:t> assumes that there</a:t>
            </a:r>
          </a:p>
          <a:p>
            <a:r>
              <a:rPr lang="en-US" sz="2000" dirty="0"/>
              <a:t> is a two way logical</a:t>
            </a:r>
          </a:p>
          <a:p>
            <a:r>
              <a:rPr lang="en-US" sz="2000" dirty="0"/>
              <a:t> pipe to send and</a:t>
            </a:r>
          </a:p>
          <a:p>
            <a:r>
              <a:rPr lang="en-US" sz="2000" dirty="0"/>
              <a:t> receive messages</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wipe(left)">
                                      <p:cBhvr>
                                        <p:cTn id="14" dur="3250"/>
                                        <p:tgtEl>
                                          <p:spTgt spid="615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anim calcmode="lin" valueType="num">
                                      <p:cBhvr>
                                        <p:cTn id="19" dur="1000" fill="hold"/>
                                        <p:tgtEl>
                                          <p:spTgt spid="6153"/>
                                        </p:tgtEl>
                                        <p:attrNameLst>
                                          <p:attrName>ppt_w</p:attrName>
                                        </p:attrNameLst>
                                      </p:cBhvr>
                                      <p:tavLst>
                                        <p:tav tm="0">
                                          <p:val>
                                            <p:fltVal val="0"/>
                                          </p:val>
                                        </p:tav>
                                        <p:tav tm="100000">
                                          <p:val>
                                            <p:strVal val="#ppt_w"/>
                                          </p:val>
                                        </p:tav>
                                      </p:tavLst>
                                    </p:anim>
                                    <p:anim calcmode="lin" valueType="num">
                                      <p:cBhvr>
                                        <p:cTn id="20" dur="1000" fill="hold"/>
                                        <p:tgtEl>
                                          <p:spTgt spid="6153"/>
                                        </p:tgtEl>
                                        <p:attrNameLst>
                                          <p:attrName>ppt_h</p:attrName>
                                        </p:attrNameLst>
                                      </p:cBhvr>
                                      <p:tavLst>
                                        <p:tav tm="0">
                                          <p:val>
                                            <p:fltVal val="0"/>
                                          </p:val>
                                        </p:tav>
                                        <p:tav tm="100000">
                                          <p:val>
                                            <p:strVal val="#ppt_h"/>
                                          </p:val>
                                        </p:tav>
                                      </p:tavLst>
                                    </p:anim>
                                    <p:anim calcmode="lin" valueType="num">
                                      <p:cBhvr>
                                        <p:cTn id="21" dur="1000" fill="hold"/>
                                        <p:tgtEl>
                                          <p:spTgt spid="6153"/>
                                        </p:tgtEl>
                                        <p:attrNameLst>
                                          <p:attrName>style.rotation</p:attrName>
                                        </p:attrNameLst>
                                      </p:cBhvr>
                                      <p:tavLst>
                                        <p:tav tm="0">
                                          <p:val>
                                            <p:fltVal val="90"/>
                                          </p:val>
                                        </p:tav>
                                        <p:tav tm="100000">
                                          <p:val>
                                            <p:fltVal val="0"/>
                                          </p:val>
                                        </p:tav>
                                      </p:tavLst>
                                    </p:anim>
                                    <p:animEffect transition="in" filter="fade">
                                      <p:cBhvr>
                                        <p:cTn id="22" dur="1000"/>
                                        <p:tgtEl>
                                          <p:spTgt spid="6153"/>
                                        </p:tgtEl>
                                      </p:cBhvr>
                                    </p:animEffect>
                                  </p:childTnLst>
                                  <p:subTnLst>
                                    <p:audio>
                                      <p:cMediaNode>
                                        <p:cTn display="0" masterRel="sameClick">
                                          <p:stCondLst>
                                            <p:cond evt="begin" delay="0">
                                              <p:tn val="17"/>
                                            </p:cond>
                                          </p:stCondLst>
                                          <p:endCondLst>
                                            <p:cond evt="onStopAudio" delay="0">
                                              <p:tgtEl>
                                                <p:sldTgt/>
                                              </p:tgtEl>
                                            </p:cond>
                                          </p:endCondLst>
                                        </p:cTn>
                                        <p:tgtEl>
                                          <p:sndTgt r:embed="rId3" name="bomb.wav"/>
                                        </p:tgtEl>
                                      </p:cMediaNode>
                                    </p:audio>
                                  </p:sub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80">
                                          <p:stCondLst>
                                            <p:cond delay="0"/>
                                          </p:stCondLst>
                                        </p:cTn>
                                        <p:tgtEl>
                                          <p:spTgt spid="8"/>
                                        </p:tgtEl>
                                      </p:cBhvr>
                                    </p:animEffect>
                                    <p:anim calcmode="lin" valueType="num">
                                      <p:cBhvr>
                                        <p:cTn id="2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3" dur="26">
                                          <p:stCondLst>
                                            <p:cond delay="650"/>
                                          </p:stCondLst>
                                        </p:cTn>
                                        <p:tgtEl>
                                          <p:spTgt spid="8"/>
                                        </p:tgtEl>
                                      </p:cBhvr>
                                      <p:to x="100000" y="60000"/>
                                    </p:animScale>
                                    <p:animScale>
                                      <p:cBhvr>
                                        <p:cTn id="34" dur="166" decel="50000">
                                          <p:stCondLst>
                                            <p:cond delay="676"/>
                                          </p:stCondLst>
                                        </p:cTn>
                                        <p:tgtEl>
                                          <p:spTgt spid="8"/>
                                        </p:tgtEl>
                                      </p:cBhvr>
                                      <p:to x="100000" y="100000"/>
                                    </p:animScale>
                                    <p:animScale>
                                      <p:cBhvr>
                                        <p:cTn id="35" dur="26">
                                          <p:stCondLst>
                                            <p:cond delay="1312"/>
                                          </p:stCondLst>
                                        </p:cTn>
                                        <p:tgtEl>
                                          <p:spTgt spid="8"/>
                                        </p:tgtEl>
                                      </p:cBhvr>
                                      <p:to x="100000" y="80000"/>
                                    </p:animScale>
                                    <p:animScale>
                                      <p:cBhvr>
                                        <p:cTn id="36" dur="166" decel="50000">
                                          <p:stCondLst>
                                            <p:cond delay="1338"/>
                                          </p:stCondLst>
                                        </p:cTn>
                                        <p:tgtEl>
                                          <p:spTgt spid="8"/>
                                        </p:tgtEl>
                                      </p:cBhvr>
                                      <p:to x="100000" y="100000"/>
                                    </p:animScale>
                                    <p:animScale>
                                      <p:cBhvr>
                                        <p:cTn id="37" dur="26">
                                          <p:stCondLst>
                                            <p:cond delay="1642"/>
                                          </p:stCondLst>
                                        </p:cTn>
                                        <p:tgtEl>
                                          <p:spTgt spid="8"/>
                                        </p:tgtEl>
                                      </p:cBhvr>
                                      <p:to x="100000" y="90000"/>
                                    </p:animScale>
                                    <p:animScale>
                                      <p:cBhvr>
                                        <p:cTn id="38" dur="166" decel="50000">
                                          <p:stCondLst>
                                            <p:cond delay="1668"/>
                                          </p:stCondLst>
                                        </p:cTn>
                                        <p:tgtEl>
                                          <p:spTgt spid="8"/>
                                        </p:tgtEl>
                                      </p:cBhvr>
                                      <p:to x="100000" y="100000"/>
                                    </p:animScale>
                                    <p:animScale>
                                      <p:cBhvr>
                                        <p:cTn id="39" dur="26">
                                          <p:stCondLst>
                                            <p:cond delay="1808"/>
                                          </p:stCondLst>
                                        </p:cTn>
                                        <p:tgtEl>
                                          <p:spTgt spid="8"/>
                                        </p:tgtEl>
                                      </p:cBhvr>
                                      <p:to x="100000" y="95000"/>
                                    </p:animScale>
                                    <p:animScale>
                                      <p:cBhvr>
                                        <p:cTn id="4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0" y="116632"/>
            <a:ext cx="9144000" cy="64807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latin typeface="Times New Roman" panose="02020603050405020304" pitchFamily="18" charset="0"/>
                <a:cs typeface="Times New Roman" panose="02020603050405020304" pitchFamily="18" charset="0"/>
              </a:rPr>
              <a:t>Web Documents</a:t>
            </a:r>
            <a:endParaRPr lang="en-IN" b="1" dirty="0" smtClean="0">
              <a:latin typeface="Times New Roman" panose="02020603050405020304" pitchFamily="18" charset="0"/>
              <a:cs typeface="Times New Roman" panose="02020603050405020304" pitchFamily="18" charset="0"/>
            </a:endParaRPr>
          </a:p>
        </p:txBody>
      </p:sp>
      <p:sp>
        <p:nvSpPr>
          <p:cNvPr id="48131" name="Content Placeholder 2"/>
          <p:cNvSpPr>
            <a:spLocks noGrp="1"/>
          </p:cNvSpPr>
          <p:nvPr>
            <p:ph idx="1"/>
          </p:nvPr>
        </p:nvSpPr>
        <p:spPr bwMode="auto">
          <a:xfrm>
            <a:off x="0" y="1052736"/>
            <a:ext cx="9036496" cy="5976664"/>
          </a:xfrm>
          <a:noFill/>
          <a:ln>
            <a:miter lim="800000"/>
            <a:headEnd/>
            <a:tailEnd/>
          </a:ln>
        </p:spPr>
        <p:txBody>
          <a:bodyPr vert="horz" wrap="square" lIns="91440" tIns="45720" rIns="91440" bIns="45720" numCol="1" anchor="t" anchorCtr="0" compatLnSpc="1">
            <a:prstTxWarp prst="textNoShape">
              <a:avLst/>
            </a:prstTxWarp>
            <a:noAutofit/>
          </a:bodyPr>
          <a:lstStyle/>
          <a:p>
            <a:r>
              <a:rPr lang="en-US" dirty="0" smtClean="0"/>
              <a:t>The documents in the WWW can be grouped into 3 categories.</a:t>
            </a:r>
          </a:p>
          <a:p>
            <a:pPr marL="0" indent="0">
              <a:buNone/>
            </a:pPr>
            <a:r>
              <a:rPr lang="en-US" b="1" dirty="0" smtClean="0"/>
              <a:t>1</a:t>
            </a:r>
            <a:r>
              <a:rPr lang="en-US" b="1" dirty="0" smtClean="0">
                <a:solidFill>
                  <a:srgbClr val="0C00FA"/>
                </a:solidFill>
              </a:rPr>
              <a:t>. Static Documents</a:t>
            </a:r>
            <a:r>
              <a:rPr lang="en-US" dirty="0" smtClean="0">
                <a:solidFill>
                  <a:srgbClr val="0C00FA"/>
                </a:solidFill>
              </a:rPr>
              <a:t> </a:t>
            </a:r>
            <a:r>
              <a:rPr lang="en-US" dirty="0" smtClean="0"/>
              <a:t>– fixed contents, created and stored in a server.</a:t>
            </a:r>
          </a:p>
          <a:p>
            <a:pPr>
              <a:buFont typeface="Wingdings" pitchFamily="2" charset="2"/>
              <a:buChar char="§"/>
            </a:pPr>
            <a:r>
              <a:rPr lang="en-US" dirty="0" smtClean="0"/>
              <a:t>Clients get a copy of the document on request.</a:t>
            </a:r>
          </a:p>
          <a:p>
            <a:pPr>
              <a:buFont typeface="Wingdings" pitchFamily="2" charset="2"/>
              <a:buChar char="§"/>
            </a:pPr>
            <a:r>
              <a:rPr lang="en-US" dirty="0" smtClean="0"/>
              <a:t>The contents in the server can be changed but the user cannot change them.</a:t>
            </a:r>
          </a:p>
          <a:p>
            <a:pPr>
              <a:buFont typeface="Wingdings" pitchFamily="2" charset="2"/>
              <a:buChar char="§"/>
            </a:pPr>
            <a:r>
              <a:rPr lang="en-US" dirty="0" smtClean="0"/>
              <a:t>Can be prepared using HTML, XHTML, XML, XSL (Extensible Style Language).</a:t>
            </a:r>
          </a:p>
          <a:p>
            <a:endParaRPr lang="en-I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964488" cy="6741368"/>
          </a:xfrm>
        </p:spPr>
        <p:txBody>
          <a:bodyPr>
            <a:normAutofit/>
          </a:bodyPr>
          <a:lstStyle/>
          <a:p>
            <a:pPr marL="0" indent="0">
              <a:buNone/>
            </a:pPr>
            <a:r>
              <a:rPr lang="en-IN" b="1" dirty="0" smtClean="0">
                <a:solidFill>
                  <a:srgbClr val="0C00FA"/>
                </a:solidFill>
              </a:rPr>
              <a:t>2.Dynamic </a:t>
            </a:r>
            <a:r>
              <a:rPr lang="en-IN" b="1" dirty="0">
                <a:solidFill>
                  <a:srgbClr val="0C00FA"/>
                </a:solidFill>
              </a:rPr>
              <a:t>Documents </a:t>
            </a:r>
            <a:r>
              <a:rPr lang="en-IN" dirty="0"/>
              <a:t>– Whenever a browser </a:t>
            </a:r>
            <a:r>
              <a:rPr lang="en-IN" dirty="0" smtClean="0"/>
              <a:t>request for </a:t>
            </a:r>
            <a:r>
              <a:rPr lang="en-IN" dirty="0"/>
              <a:t>a web page, web server </a:t>
            </a:r>
            <a:r>
              <a:rPr lang="en-IN" b="1" dirty="0"/>
              <a:t>runs the application</a:t>
            </a:r>
            <a:r>
              <a:rPr lang="en-IN" dirty="0"/>
              <a:t> program/script </a:t>
            </a:r>
            <a:r>
              <a:rPr lang="en-IN" dirty="0" smtClean="0"/>
              <a:t>that </a:t>
            </a:r>
            <a:r>
              <a:rPr lang="en-IN" dirty="0"/>
              <a:t>creates the dynamic </a:t>
            </a:r>
            <a:r>
              <a:rPr lang="en-IN" dirty="0" smtClean="0"/>
              <a:t>document.</a:t>
            </a:r>
            <a:endParaRPr lang="en-IN" dirty="0"/>
          </a:p>
          <a:p>
            <a:r>
              <a:rPr lang="en-IN" dirty="0" err="1"/>
              <a:t>Eg</a:t>
            </a:r>
            <a:r>
              <a:rPr lang="en-IN" dirty="0"/>
              <a:t>: Retrieve Date and Time from </a:t>
            </a:r>
            <a:r>
              <a:rPr lang="en-IN" dirty="0" smtClean="0"/>
              <a:t>server.</a:t>
            </a:r>
            <a:endParaRPr lang="en-IN" dirty="0"/>
          </a:p>
          <a:p>
            <a:r>
              <a:rPr lang="en-IN" dirty="0"/>
              <a:t>Use JSP or ASP</a:t>
            </a:r>
          </a:p>
          <a:p>
            <a:pPr marL="0" indent="0">
              <a:buNone/>
            </a:pPr>
            <a:r>
              <a:rPr lang="en-IN" b="1" dirty="0" smtClean="0">
                <a:solidFill>
                  <a:srgbClr val="0C00FA"/>
                </a:solidFill>
              </a:rPr>
              <a:t>3.Active </a:t>
            </a:r>
            <a:r>
              <a:rPr lang="en-IN" b="1" dirty="0">
                <a:solidFill>
                  <a:srgbClr val="0C00FA"/>
                </a:solidFill>
              </a:rPr>
              <a:t>Documents </a:t>
            </a:r>
            <a:r>
              <a:rPr lang="en-IN" dirty="0"/>
              <a:t>– Program or script runs at client </a:t>
            </a:r>
            <a:r>
              <a:rPr lang="en-IN" dirty="0" smtClean="0"/>
              <a:t>site.</a:t>
            </a:r>
            <a:endParaRPr lang="en-IN" dirty="0"/>
          </a:p>
          <a:p>
            <a:r>
              <a:rPr lang="en-IN" dirty="0" err="1"/>
              <a:t>Eg</a:t>
            </a:r>
            <a:r>
              <a:rPr lang="en-IN" dirty="0"/>
              <a:t>: Interactive programs, animated </a:t>
            </a:r>
            <a:r>
              <a:rPr lang="en-IN" dirty="0" smtClean="0"/>
              <a:t>graphics.</a:t>
            </a:r>
            <a:endParaRPr lang="en-IN" dirty="0"/>
          </a:p>
          <a:p>
            <a:r>
              <a:rPr lang="en-IN" dirty="0" err="1"/>
              <a:t>Eg</a:t>
            </a:r>
            <a:r>
              <a:rPr lang="en-IN" dirty="0"/>
              <a:t>: Java applets (a compiled, ready to run program written in Java on the server), Java </a:t>
            </a:r>
            <a:r>
              <a:rPr lang="en-IN" dirty="0" smtClean="0"/>
              <a:t>scripts.</a:t>
            </a:r>
            <a:endParaRPr lang="en-IN" dirty="0"/>
          </a:p>
        </p:txBody>
      </p:sp>
    </p:spTree>
    <p:extLst>
      <p:ext uri="{BB962C8B-B14F-4D97-AF65-F5344CB8AC3E}">
        <p14:creationId xmlns:p14="http://schemas.microsoft.com/office/powerpoint/2010/main" val="2872759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latin typeface="Times New Roman" panose="02020603050405020304" pitchFamily="18" charset="0"/>
                <a:cs typeface="Times New Roman" panose="02020603050405020304" pitchFamily="18" charset="0"/>
              </a:rPr>
              <a:t>HTTP(</a:t>
            </a:r>
            <a:r>
              <a:rPr lang="en-IN" b="1" dirty="0" smtClean="0"/>
              <a:t>Hypertext </a:t>
            </a:r>
            <a:r>
              <a:rPr lang="en-IN" b="1" dirty="0"/>
              <a:t>Transfer </a:t>
            </a:r>
            <a:r>
              <a:rPr lang="en-IN" b="1" dirty="0" smtClean="0"/>
              <a:t>Protocol)</a:t>
            </a:r>
            <a:r>
              <a:rPr lang="en-IN" b="1" dirty="0"/>
              <a:t/>
            </a:r>
            <a:br>
              <a:rPr lang="en-IN" b="1" dirty="0"/>
            </a:br>
            <a:endParaRPr lang="en-IN" dirty="0" smtClean="0">
              <a:latin typeface="Times New Roman" panose="02020603050405020304" pitchFamily="18" charset="0"/>
              <a:cs typeface="Times New Roman" panose="02020603050405020304" pitchFamily="18" charset="0"/>
            </a:endParaRPr>
          </a:p>
        </p:txBody>
      </p:sp>
      <p:sp>
        <p:nvSpPr>
          <p:cNvPr id="49155" name="Content Placeholder 2"/>
          <p:cNvSpPr>
            <a:spLocks noGrp="1"/>
          </p:cNvSpPr>
          <p:nvPr>
            <p:ph idx="1"/>
          </p:nvPr>
        </p:nvSpPr>
        <p:spPr bwMode="auto">
          <a:xfrm>
            <a:off x="0" y="1196752"/>
            <a:ext cx="8964488" cy="5472608"/>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r>
              <a:rPr lang="en-US" dirty="0" smtClean="0"/>
              <a:t>It is a protocol </a:t>
            </a:r>
            <a:r>
              <a:rPr lang="en-US" b="1" dirty="0" smtClean="0"/>
              <a:t>used</a:t>
            </a:r>
            <a:r>
              <a:rPr lang="en-US" dirty="0" smtClean="0"/>
              <a:t> to </a:t>
            </a:r>
            <a:r>
              <a:rPr lang="en-US" b="1" dirty="0" smtClean="0"/>
              <a:t>define how client server programs </a:t>
            </a:r>
            <a:r>
              <a:rPr lang="en-US" dirty="0" smtClean="0"/>
              <a:t>can be written</a:t>
            </a:r>
            <a:r>
              <a:rPr lang="en-US" b="1" dirty="0" smtClean="0"/>
              <a:t> to retrieve web pages from the web.</a:t>
            </a:r>
          </a:p>
          <a:p>
            <a:r>
              <a:rPr lang="en-US" dirty="0" smtClean="0"/>
              <a:t>An HTTP </a:t>
            </a:r>
            <a:r>
              <a:rPr lang="en-US" dirty="0"/>
              <a:t>client sends a </a:t>
            </a:r>
            <a:r>
              <a:rPr lang="en-US" dirty="0" smtClean="0"/>
              <a:t>request, an HTTP </a:t>
            </a:r>
            <a:r>
              <a:rPr lang="en-US" dirty="0"/>
              <a:t>server returns a </a:t>
            </a:r>
            <a:r>
              <a:rPr lang="en-US" dirty="0" smtClean="0"/>
              <a:t>response.</a:t>
            </a:r>
          </a:p>
          <a:p>
            <a:r>
              <a:rPr lang="en-US" dirty="0" smtClean="0"/>
              <a:t>The </a:t>
            </a:r>
            <a:r>
              <a:rPr lang="en-US" b="1" dirty="0" smtClean="0"/>
              <a:t>server</a:t>
            </a:r>
            <a:r>
              <a:rPr lang="en-US" dirty="0" smtClean="0"/>
              <a:t> uses the </a:t>
            </a:r>
            <a:r>
              <a:rPr lang="en-US" b="1" dirty="0" smtClean="0"/>
              <a:t>port number 80</a:t>
            </a:r>
            <a:r>
              <a:rPr lang="en-US" dirty="0" smtClean="0"/>
              <a:t>, the </a:t>
            </a:r>
            <a:r>
              <a:rPr lang="en-US" b="1" i="1" dirty="0" smtClean="0"/>
              <a:t>client </a:t>
            </a:r>
            <a:r>
              <a:rPr lang="en-US" dirty="0" smtClean="0"/>
              <a:t>uses a </a:t>
            </a:r>
            <a:r>
              <a:rPr lang="en-US" b="1" i="1" dirty="0" smtClean="0"/>
              <a:t>temporary port number</a:t>
            </a:r>
            <a:r>
              <a:rPr lang="en-US" b="1" dirty="0" smtClean="0"/>
              <a:t>.</a:t>
            </a:r>
          </a:p>
          <a:p>
            <a:r>
              <a:rPr lang="en-US" dirty="0" smtClean="0"/>
              <a:t>It uses </a:t>
            </a:r>
            <a:r>
              <a:rPr lang="en-US" b="1" dirty="0" smtClean="0"/>
              <a:t>TCP at the Transport layer</a:t>
            </a:r>
            <a:r>
              <a:rPr lang="en-US" dirty="0" smtClean="0"/>
              <a:t> – connection oriented, reliable protocol.</a:t>
            </a:r>
          </a:p>
          <a:p>
            <a:r>
              <a:rPr lang="en-US" dirty="0" smtClean="0"/>
              <a:t>no need to worry about errors or loss of any messages(reliable).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HTTP</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417638"/>
            <a:ext cx="8892480" cy="4708525"/>
          </a:xfrm>
        </p:spPr>
        <p:txBody>
          <a:bodyPr/>
          <a:lstStyle/>
          <a:p>
            <a:r>
              <a:rPr lang="en-IN" dirty="0" smtClean="0"/>
              <a:t>If the web pages, objects to be retrieved , are located on different servers—to create a new TCP connection for retrieving each object.</a:t>
            </a:r>
          </a:p>
          <a:p>
            <a:r>
              <a:rPr lang="en-IN" dirty="0" smtClean="0"/>
              <a:t>Two choices to retrieve each object</a:t>
            </a:r>
          </a:p>
          <a:p>
            <a:pPr marL="514350" indent="-514350">
              <a:buAutoNum type="arabicPeriod"/>
            </a:pPr>
            <a:r>
              <a:rPr lang="en-US" b="1" dirty="0" smtClean="0"/>
              <a:t>Non-persistent connection</a:t>
            </a:r>
          </a:p>
          <a:p>
            <a:pPr marL="514350" indent="-514350">
              <a:buAutoNum type="arabicPeriod"/>
            </a:pPr>
            <a:r>
              <a:rPr lang="en-US" b="1" dirty="0" smtClean="0"/>
              <a:t>Persistent </a:t>
            </a:r>
            <a:r>
              <a:rPr lang="en-US" b="1" dirty="0"/>
              <a:t>connection</a:t>
            </a:r>
            <a:endParaRPr lang="en-IN" dirty="0"/>
          </a:p>
        </p:txBody>
      </p:sp>
    </p:spTree>
    <p:extLst>
      <p:ext uri="{BB962C8B-B14F-4D97-AF65-F5344CB8AC3E}">
        <p14:creationId xmlns:p14="http://schemas.microsoft.com/office/powerpoint/2010/main" val="18516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0" y="0"/>
            <a:ext cx="8686800" cy="1417638"/>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t>Non-persistent versus Persistent connection</a:t>
            </a:r>
            <a:r>
              <a:rPr lang="en-IN" b="1" dirty="0" smtClean="0"/>
              <a:t/>
            </a:r>
            <a:br>
              <a:rPr lang="en-IN" b="1" dirty="0" smtClean="0"/>
            </a:br>
            <a:endParaRPr lang="en-IN" dirty="0" smtClean="0"/>
          </a:p>
        </p:txBody>
      </p:sp>
      <p:sp>
        <p:nvSpPr>
          <p:cNvPr id="48131" name="Content Placeholder 2"/>
          <p:cNvSpPr>
            <a:spLocks noGrp="1"/>
          </p:cNvSpPr>
          <p:nvPr>
            <p:ph idx="1"/>
          </p:nvPr>
        </p:nvSpPr>
        <p:spPr bwMode="auto">
          <a:xfrm>
            <a:off x="0" y="1417638"/>
            <a:ext cx="9144000" cy="5440362"/>
          </a:xfrm>
          <a:ln>
            <a:miter lim="800000"/>
            <a:headEnd/>
            <a:tailEnd/>
          </a:ln>
        </p:spPr>
        <p:txBody>
          <a:bodyPr vert="horz" wrap="square" lIns="91440" tIns="45720" rIns="91440" bIns="45720" numCol="1" anchor="t" anchorCtr="0" compatLnSpc="1">
            <a:prstTxWarp prst="textNoShape">
              <a:avLst/>
            </a:prstTxWarp>
            <a:normAutofit/>
          </a:bodyPr>
          <a:lstStyle/>
          <a:p>
            <a:pPr>
              <a:defRPr/>
            </a:pPr>
            <a:r>
              <a:rPr lang="en-US" dirty="0" smtClean="0"/>
              <a:t>In a </a:t>
            </a:r>
            <a:r>
              <a:rPr lang="en-US" b="1" dirty="0" smtClean="0"/>
              <a:t>Non-persistent </a:t>
            </a:r>
            <a:r>
              <a:rPr lang="en-US" dirty="0" smtClean="0"/>
              <a:t>connection, one TCP connection is made for each request/response. Following Steps in this</a:t>
            </a:r>
          </a:p>
          <a:p>
            <a:pPr marL="514350" indent="-514350">
              <a:buFont typeface="Wingdings" pitchFamily="2" charset="2"/>
              <a:buAutoNum type="arabicPeriod"/>
              <a:defRPr/>
            </a:pPr>
            <a:r>
              <a:rPr lang="en-US" dirty="0" smtClean="0"/>
              <a:t>The Client opens a TCP connection and sends a request.</a:t>
            </a:r>
          </a:p>
          <a:p>
            <a:pPr marL="514350" indent="-514350">
              <a:buFont typeface="Wingdings" pitchFamily="2" charset="2"/>
              <a:buAutoNum type="arabicPeriod"/>
              <a:defRPr/>
            </a:pPr>
            <a:r>
              <a:rPr lang="en-US" dirty="0" smtClean="0"/>
              <a:t>The Server sends the response and closes the connection.</a:t>
            </a:r>
          </a:p>
          <a:p>
            <a:pPr marL="514350" indent="-514350">
              <a:buFont typeface="Wingdings" pitchFamily="2" charset="2"/>
              <a:buAutoNum type="arabicPeriod"/>
              <a:defRPr/>
            </a:pPr>
            <a:r>
              <a:rPr lang="en-US" dirty="0" smtClean="0"/>
              <a:t>The Client reads the data until </a:t>
            </a:r>
            <a:r>
              <a:rPr lang="en-US" b="1" dirty="0" smtClean="0"/>
              <a:t>EOF</a:t>
            </a:r>
            <a:r>
              <a:rPr lang="en-US" dirty="0" smtClean="0"/>
              <a:t> marker and closes the connection.</a:t>
            </a:r>
          </a:p>
          <a:p>
            <a:pPr marL="514350" indent="-514350">
              <a:defRPr/>
            </a:pPr>
            <a:r>
              <a:rPr lang="en-US" b="1" dirty="0" smtClean="0"/>
              <a:t>Overhead is too high (</a:t>
            </a:r>
            <a:r>
              <a:rPr lang="en-US" dirty="0" smtClean="0"/>
              <a:t>File has ‘n’ connections</a:t>
            </a:r>
            <a:r>
              <a:rPr lang="en-US" b="1" dirty="0" smtClean="0"/>
              <a:t>)</a:t>
            </a:r>
          </a:p>
          <a:p>
            <a:pPr>
              <a:defRPr/>
            </a:pPr>
            <a:endParaRPr lang="en-I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868958"/>
          </a:xfrm>
        </p:spPr>
        <p:txBody>
          <a:bodyPr>
            <a:normAutofit fontScale="90000"/>
          </a:bodyPr>
          <a:lstStyle/>
          <a:p>
            <a:r>
              <a:rPr lang="en-US" b="1" dirty="0"/>
              <a:t>Non-persistent versus Persistent connection</a:t>
            </a:r>
            <a:r>
              <a:rPr lang="en-IN" b="1" dirty="0"/>
              <a:t/>
            </a:r>
            <a:br>
              <a:rPr lang="en-IN" b="1" dirty="0"/>
            </a:br>
            <a:endParaRPr lang="en-IN" dirty="0"/>
          </a:p>
        </p:txBody>
      </p:sp>
      <p:sp>
        <p:nvSpPr>
          <p:cNvPr id="3" name="Content Placeholder 2"/>
          <p:cNvSpPr>
            <a:spLocks noGrp="1"/>
          </p:cNvSpPr>
          <p:nvPr>
            <p:ph idx="1"/>
          </p:nvPr>
        </p:nvSpPr>
        <p:spPr/>
        <p:txBody>
          <a:bodyPr/>
          <a:lstStyle/>
          <a:p>
            <a:pPr>
              <a:defRPr/>
            </a:pPr>
            <a:r>
              <a:rPr lang="en-US" dirty="0"/>
              <a:t>In a </a:t>
            </a:r>
            <a:r>
              <a:rPr lang="en-US" b="1" dirty="0"/>
              <a:t>Persistent connection </a:t>
            </a:r>
            <a:r>
              <a:rPr lang="en-US" dirty="0"/>
              <a:t>the server leaves the connection open for more requests after sending the response.</a:t>
            </a:r>
          </a:p>
          <a:p>
            <a:pPr>
              <a:buFont typeface="Wingdings" pitchFamily="2" charset="2"/>
              <a:buNone/>
              <a:defRPr/>
            </a:pPr>
            <a:r>
              <a:rPr lang="en-US" b="1" dirty="0"/>
              <a:t>- </a:t>
            </a:r>
            <a:r>
              <a:rPr lang="en-US" dirty="0"/>
              <a:t>Server can close the connection at the request of the client or timeout occurs.</a:t>
            </a:r>
            <a:endParaRPr lang="en-IN" dirty="0"/>
          </a:p>
          <a:p>
            <a:endParaRPr lang="en-IN" dirty="0"/>
          </a:p>
        </p:txBody>
      </p:sp>
    </p:spTree>
    <p:extLst>
      <p:ext uri="{BB962C8B-B14F-4D97-AF65-F5344CB8AC3E}">
        <p14:creationId xmlns:p14="http://schemas.microsoft.com/office/powerpoint/2010/main" val="31668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sz="2000" b="0" i="0" dirty="0">
                <a:latin typeface="Times New Roman" pitchFamily="18" charset="0"/>
                <a:cs typeface="Times New Roman" pitchFamily="18" charset="0"/>
              </a:rPr>
              <a:t>Following figure shows an example of a </a:t>
            </a:r>
            <a:r>
              <a:rPr lang="en-US" sz="2000" b="1" dirty="0" err="1">
                <a:latin typeface="Times New Roman" pitchFamily="18" charset="0"/>
                <a:cs typeface="Times New Roman" pitchFamily="18" charset="0"/>
              </a:rPr>
              <a:t>nonpersistent</a:t>
            </a:r>
            <a:r>
              <a:rPr lang="en-US" sz="2000" b="1" i="0" dirty="0">
                <a:latin typeface="Times New Roman" pitchFamily="18" charset="0"/>
                <a:cs typeface="Times New Roman" pitchFamily="18" charset="0"/>
              </a:rPr>
              <a:t> connection</a:t>
            </a:r>
            <a:r>
              <a:rPr lang="en-US" sz="2000" b="0" i="0" dirty="0">
                <a:latin typeface="Times New Roman" pitchFamily="18" charset="0"/>
                <a:cs typeface="Times New Roman" pitchFamily="18" charset="0"/>
              </a:rPr>
              <a:t>. The client needs to access a file that contains one link to an image. The text file and image are located on the same server. Here we need two connections. </a:t>
            </a:r>
            <a:r>
              <a:rPr lang="en-US" sz="2000" i="0" dirty="0">
                <a:latin typeface="Times New Roman" pitchFamily="18" charset="0"/>
                <a:cs typeface="Times New Roman" pitchFamily="18" charset="0"/>
              </a:rPr>
              <a:t>For each connection, TCP requires at least three handshake messages</a:t>
            </a:r>
            <a:r>
              <a:rPr lang="en-US" sz="2000" b="0" i="0" dirty="0">
                <a:latin typeface="Times New Roman" pitchFamily="18" charset="0"/>
                <a:cs typeface="Times New Roman" pitchFamily="18" charset="0"/>
              </a:rPr>
              <a:t> to establish the connection, but the request can be sent with the third one. After the connection is established, the object can be transferred. After receiving an object, another three handshake messages are needed to terminate the connection</a:t>
            </a:r>
          </a:p>
        </p:txBody>
      </p:sp>
      <p:grpSp>
        <p:nvGrpSpPr>
          <p:cNvPr id="2" name="Group 23"/>
          <p:cNvGrpSpPr>
            <a:grpSpLocks/>
          </p:cNvGrpSpPr>
          <p:nvPr/>
        </p:nvGrpSpPr>
        <p:grpSpPr bwMode="auto">
          <a:xfrm>
            <a:off x="0" y="0"/>
            <a:ext cx="9144000" cy="609600"/>
            <a:chOff x="0" y="2448"/>
            <a:chExt cx="5760" cy="384"/>
          </a:xfrm>
        </p:grpSpPr>
        <p:sp>
          <p:nvSpPr>
            <p:cNvPr id="52230"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2.4</a:t>
              </a:r>
            </a:p>
          </p:txBody>
        </p:sp>
      </p:grpSp>
      <p:sp>
        <p:nvSpPr>
          <p:cNvPr id="7" name="TextBox 6"/>
          <p:cNvSpPr txBox="1"/>
          <p:nvPr/>
        </p:nvSpPr>
        <p:spPr>
          <a:xfrm>
            <a:off x="76200" y="3356992"/>
            <a:ext cx="8077200" cy="3170238"/>
          </a:xfrm>
          <a:prstGeom prst="rect">
            <a:avLst/>
          </a:prstGeom>
          <a:noFill/>
        </p:spPr>
        <p:txBody>
          <a:bodyPr>
            <a:spAutoFit/>
          </a:bodyPr>
          <a:lstStyle/>
          <a:p>
            <a:pPr marL="545479" indent="-487680">
              <a:defRPr sz="1800">
                <a:uFillTx/>
              </a:defRPr>
            </a:pPr>
            <a:r>
              <a:rPr lang="en-IN" sz="2000" dirty="0">
                <a:solidFill>
                  <a:srgbClr val="D81E00"/>
                </a:solidFill>
                <a:uFill>
                  <a:solidFill>
                    <a:srgbClr val="D81E00"/>
                  </a:solidFill>
                </a:uFill>
              </a:rPr>
              <a:t>Non-persistent HTTP</a:t>
            </a:r>
          </a:p>
          <a:p>
            <a:pPr marL="342899">
              <a:defRPr sz="1800">
                <a:uFillTx/>
              </a:defRPr>
            </a:pPr>
            <a:r>
              <a:rPr lang="en-IN" sz="2000" dirty="0">
                <a:uFill>
                  <a:solidFill/>
                </a:uFill>
              </a:rPr>
              <a:t>At most one object sent over TCP connection</a:t>
            </a:r>
          </a:p>
          <a:p>
            <a:pPr lvl="1">
              <a:defRPr sz="1800">
                <a:uFillTx/>
              </a:defRPr>
            </a:pPr>
            <a:r>
              <a:rPr lang="en-IN" sz="2000" dirty="0">
                <a:uFill>
                  <a:solidFill/>
                </a:uFill>
              </a:rPr>
              <a:t>connection then closed</a:t>
            </a:r>
          </a:p>
          <a:p>
            <a:pPr marL="342899">
              <a:defRPr sz="1800">
                <a:uFillTx/>
              </a:defRPr>
            </a:pPr>
            <a:r>
              <a:rPr lang="en-IN" sz="2000" dirty="0">
                <a:uFill>
                  <a:solidFill/>
                </a:uFill>
              </a:rPr>
              <a:t>Downloading multiple objects required multiple connections</a:t>
            </a:r>
          </a:p>
          <a:p>
            <a:pPr>
              <a:defRPr sz="1800">
                <a:uFillTx/>
              </a:defRPr>
            </a:pPr>
            <a:r>
              <a:rPr lang="en-IN" sz="2000" dirty="0">
                <a:solidFill>
                  <a:srgbClr val="D81E00"/>
                </a:solidFill>
                <a:uFill>
                  <a:solidFill>
                    <a:srgbClr val="D81E00"/>
                  </a:solidFill>
                </a:uFill>
              </a:rPr>
              <a:t>Persistent HTTP</a:t>
            </a:r>
          </a:p>
          <a:p>
            <a:pPr marL="342899">
              <a:defRPr sz="1800">
                <a:uFillTx/>
              </a:defRPr>
            </a:pPr>
            <a:r>
              <a:rPr lang="en-IN" sz="2000" dirty="0">
                <a:uFill>
                  <a:solidFill/>
                </a:uFill>
              </a:rPr>
              <a:t>Multiple objects can be sent over single TCP connection between client, server</a:t>
            </a:r>
          </a:p>
          <a:p>
            <a:pPr marL="342899">
              <a:defRPr sz="1800">
                <a:uFillTx/>
              </a:defRPr>
            </a:pPr>
            <a:endParaRPr lang="en-US" sz="2000" b="0" i="0" dirty="0">
              <a:uFill>
                <a:solidFill/>
              </a:uFill>
            </a:endParaRPr>
          </a:p>
          <a:p>
            <a:pPr marL="342899">
              <a:defRPr sz="1800">
                <a:uFillTx/>
              </a:defRPr>
            </a:pPr>
            <a:r>
              <a:rPr lang="en-US" sz="2000" b="0" i="0" dirty="0">
                <a:uFill>
                  <a:solidFill/>
                </a:uFill>
              </a:rPr>
              <a:t>HTTP  version1.1 onwards it is persistent by default</a:t>
            </a:r>
            <a:endParaRPr lang="en-IN" sz="2000" b="0" i="0" dirty="0">
              <a:uFill>
                <a:solidFill/>
              </a:uFill>
            </a:endParaRPr>
          </a:p>
          <a:p>
            <a:pPr>
              <a:defRPr/>
            </a:pPr>
            <a:endParaRPr lang="en-IN"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4"/>
          <p:cNvSpPr>
            <a:spLocks noChangeArrowheads="1"/>
          </p:cNvSpPr>
          <p:nvPr/>
        </p:nvSpPr>
        <p:spPr bwMode="auto">
          <a:xfrm>
            <a:off x="152400" y="76200"/>
            <a:ext cx="8153400" cy="461665"/>
          </a:xfrm>
          <a:prstGeom prst="rect">
            <a:avLst/>
          </a:prstGeom>
          <a:solidFill>
            <a:schemeClr val="bg1"/>
          </a:solidFill>
          <a:ln w="9525">
            <a:noFill/>
            <a:miter lim="800000"/>
            <a:headEnd/>
            <a:tailEnd/>
          </a:ln>
        </p:spPr>
        <p:txBody>
          <a:bodyPr>
            <a:spAutoFit/>
          </a:bodyPr>
          <a:lstStyle/>
          <a:p>
            <a:pPr eaLnBrk="0" hangingPunct="0"/>
            <a:r>
              <a:rPr lang="en-US" sz="2000" b="1" dirty="0" smtClean="0">
                <a:solidFill>
                  <a:srgbClr val="FF0000"/>
                </a:solidFill>
                <a:latin typeface="Times-BoldItalic"/>
              </a:rPr>
              <a:t>  </a:t>
            </a:r>
            <a:r>
              <a:rPr lang="en-US" sz="2000" b="1" dirty="0" smtClean="0">
                <a:latin typeface="Times-BoldItalic"/>
              </a:rPr>
              <a:t> </a:t>
            </a:r>
            <a:r>
              <a:rPr lang="en-US" sz="2400" b="1" dirty="0">
                <a:solidFill>
                  <a:srgbClr val="FF0000"/>
                </a:solidFill>
                <a:latin typeface="Times-BoldItalic"/>
              </a:rPr>
              <a:t>Example </a:t>
            </a:r>
            <a:r>
              <a:rPr lang="en-US" sz="2400" b="1" dirty="0" smtClean="0">
                <a:solidFill>
                  <a:srgbClr val="FF0000"/>
                </a:solidFill>
                <a:latin typeface="Times-BoldItalic"/>
              </a:rPr>
              <a:t>2.4 </a:t>
            </a:r>
            <a:r>
              <a:rPr lang="en-US" sz="2400" b="1" dirty="0" smtClean="0">
                <a:latin typeface="Times New Roman" pitchFamily="18" charset="0"/>
                <a:cs typeface="Times New Roman" pitchFamily="18" charset="0"/>
              </a:rPr>
              <a:t>non persistent </a:t>
            </a:r>
            <a:r>
              <a:rPr lang="en-US" sz="2400" b="1" dirty="0">
                <a:latin typeface="Times New Roman" pitchFamily="18" charset="0"/>
                <a:cs typeface="Times New Roman" pitchFamily="18" charset="0"/>
              </a:rPr>
              <a:t>connection</a:t>
            </a:r>
            <a:endParaRPr lang="en-US" sz="2400" b="1" dirty="0">
              <a:solidFill>
                <a:srgbClr val="FF0000"/>
              </a:solidFill>
              <a:latin typeface="Times-BoldItalic"/>
            </a:endParaRPr>
          </a:p>
        </p:txBody>
      </p:sp>
      <p:grpSp>
        <p:nvGrpSpPr>
          <p:cNvPr id="2" name="Group 5"/>
          <p:cNvGrpSpPr>
            <a:grpSpLocks/>
          </p:cNvGrpSpPr>
          <p:nvPr/>
        </p:nvGrpSpPr>
        <p:grpSpPr bwMode="auto">
          <a:xfrm>
            <a:off x="1374775" y="1046163"/>
            <a:ext cx="5254625" cy="5411787"/>
            <a:chOff x="1374066" y="1045395"/>
            <a:chExt cx="5255334" cy="5412055"/>
          </a:xfrm>
        </p:grpSpPr>
        <p:pic>
          <p:nvPicPr>
            <p:cNvPr id="53265" name="Picture 3"/>
            <p:cNvPicPr>
              <a:picLocks noChangeAspect="1" noChangeArrowheads="1"/>
            </p:cNvPicPr>
            <p:nvPr/>
          </p:nvPicPr>
          <p:blipFill>
            <a:blip r:embed="rId4" cstate="print"/>
            <a:srcRect/>
            <a:stretch>
              <a:fillRect/>
            </a:stretch>
          </p:blipFill>
          <p:spPr bwMode="auto">
            <a:xfrm>
              <a:off x="1374066" y="1086636"/>
              <a:ext cx="759534" cy="5370814"/>
            </a:xfrm>
            <a:prstGeom prst="rect">
              <a:avLst/>
            </a:prstGeom>
            <a:noFill/>
            <a:ln w="9525">
              <a:noFill/>
              <a:miter lim="800000"/>
              <a:headEnd/>
              <a:tailEnd/>
            </a:ln>
          </p:spPr>
        </p:pic>
        <p:pic>
          <p:nvPicPr>
            <p:cNvPr id="53266" name="Picture 5"/>
            <p:cNvPicPr>
              <a:picLocks noChangeAspect="1" noChangeArrowheads="1"/>
            </p:cNvPicPr>
            <p:nvPr/>
          </p:nvPicPr>
          <p:blipFill>
            <a:blip r:embed="rId5" cstate="print"/>
            <a:srcRect/>
            <a:stretch>
              <a:fillRect/>
            </a:stretch>
          </p:blipFill>
          <p:spPr bwMode="auto">
            <a:xfrm>
              <a:off x="5161179" y="1045395"/>
              <a:ext cx="1468221" cy="5412055"/>
            </a:xfrm>
            <a:prstGeom prst="rect">
              <a:avLst/>
            </a:prstGeom>
            <a:noFill/>
            <a:ln w="9525">
              <a:noFill/>
              <a:miter lim="800000"/>
              <a:headEnd/>
              <a:tailEnd/>
            </a:ln>
          </p:spPr>
        </p:pic>
      </p:grpSp>
      <p:pic>
        <p:nvPicPr>
          <p:cNvPr id="1030" name="Picture 6"/>
          <p:cNvPicPr>
            <a:picLocks noChangeAspect="1" noChangeArrowheads="1"/>
          </p:cNvPicPr>
          <p:nvPr/>
        </p:nvPicPr>
        <p:blipFill>
          <a:blip r:embed="rId6" cstate="print"/>
          <a:srcRect/>
          <a:stretch>
            <a:fillRect/>
          </a:stretch>
        </p:blipFill>
        <p:spPr bwMode="auto">
          <a:xfrm>
            <a:off x="1981200" y="1606550"/>
            <a:ext cx="4070350" cy="908050"/>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1981200" y="2676525"/>
            <a:ext cx="4064000" cy="377825"/>
          </a:xfrm>
          <a:prstGeom prst="rect">
            <a:avLst/>
          </a:prstGeom>
          <a:noFill/>
          <a:ln w="9525">
            <a:noFill/>
            <a:miter lim="800000"/>
            <a:headEnd/>
            <a:tailEnd/>
          </a:ln>
        </p:spPr>
      </p:pic>
      <p:pic>
        <p:nvPicPr>
          <p:cNvPr id="1032" name="Picture 8"/>
          <p:cNvPicPr>
            <a:picLocks noChangeAspect="1" noChangeArrowheads="1"/>
          </p:cNvPicPr>
          <p:nvPr/>
        </p:nvPicPr>
        <p:blipFill>
          <a:blip r:embed="rId8" cstate="print"/>
          <a:srcRect/>
          <a:stretch>
            <a:fillRect/>
          </a:stretch>
        </p:blipFill>
        <p:spPr bwMode="auto">
          <a:xfrm>
            <a:off x="1279525" y="2819400"/>
            <a:ext cx="549275" cy="460375"/>
          </a:xfrm>
          <a:prstGeom prst="rect">
            <a:avLst/>
          </a:prstGeom>
          <a:noFill/>
          <a:ln w="9525">
            <a:noFill/>
            <a:miter lim="800000"/>
            <a:headEnd/>
            <a:tailEnd/>
          </a:ln>
        </p:spPr>
      </p:pic>
      <p:pic>
        <p:nvPicPr>
          <p:cNvPr id="1033" name="Picture 9"/>
          <p:cNvPicPr>
            <a:picLocks noChangeAspect="1" noChangeArrowheads="1"/>
          </p:cNvPicPr>
          <p:nvPr/>
        </p:nvPicPr>
        <p:blipFill>
          <a:blip r:embed="rId9" cstate="print"/>
          <a:srcRect/>
          <a:stretch>
            <a:fillRect/>
          </a:stretch>
        </p:blipFill>
        <p:spPr bwMode="auto">
          <a:xfrm>
            <a:off x="1978025" y="3070225"/>
            <a:ext cx="4067175" cy="852488"/>
          </a:xfrm>
          <a:prstGeom prst="rect">
            <a:avLst/>
          </a:prstGeom>
          <a:noFill/>
          <a:ln w="9525">
            <a:noFill/>
            <a:miter lim="800000"/>
            <a:headEnd/>
            <a:tailEnd/>
          </a:ln>
        </p:spPr>
      </p:pic>
      <p:pic>
        <p:nvPicPr>
          <p:cNvPr id="1035" name="Picture 11"/>
          <p:cNvPicPr>
            <a:picLocks noChangeAspect="1" noChangeArrowheads="1"/>
          </p:cNvPicPr>
          <p:nvPr/>
        </p:nvPicPr>
        <p:blipFill>
          <a:blip r:embed="rId10" cstate="print"/>
          <a:srcRect/>
          <a:stretch>
            <a:fillRect/>
          </a:stretch>
        </p:blipFill>
        <p:spPr bwMode="auto">
          <a:xfrm>
            <a:off x="6629400" y="2297113"/>
            <a:ext cx="193675" cy="1136650"/>
          </a:xfrm>
          <a:prstGeom prst="rect">
            <a:avLst/>
          </a:prstGeom>
          <a:noFill/>
          <a:ln w="9525">
            <a:noFill/>
            <a:miter lim="800000"/>
            <a:headEnd/>
            <a:tailEnd/>
          </a:ln>
        </p:spPr>
      </p:pic>
      <p:pic>
        <p:nvPicPr>
          <p:cNvPr id="26" name="Picture 6"/>
          <p:cNvPicPr>
            <a:picLocks noChangeAspect="1" noChangeArrowheads="1"/>
          </p:cNvPicPr>
          <p:nvPr/>
        </p:nvPicPr>
        <p:blipFill>
          <a:blip r:embed="rId6" cstate="print"/>
          <a:srcRect/>
          <a:stretch>
            <a:fillRect/>
          </a:stretch>
        </p:blipFill>
        <p:spPr bwMode="auto">
          <a:xfrm>
            <a:off x="1981200" y="4038600"/>
            <a:ext cx="4070350" cy="908050"/>
          </a:xfrm>
          <a:prstGeom prst="rect">
            <a:avLst/>
          </a:prstGeom>
          <a:noFill/>
          <a:ln w="9525">
            <a:noFill/>
            <a:miter lim="800000"/>
            <a:headEnd/>
            <a:tailEnd/>
          </a:ln>
        </p:spPr>
      </p:pic>
      <p:pic>
        <p:nvPicPr>
          <p:cNvPr id="27" name="Picture 7"/>
          <p:cNvPicPr>
            <a:picLocks noChangeAspect="1" noChangeArrowheads="1"/>
          </p:cNvPicPr>
          <p:nvPr/>
        </p:nvPicPr>
        <p:blipFill>
          <a:blip r:embed="rId7" cstate="print"/>
          <a:srcRect/>
          <a:stretch>
            <a:fillRect/>
          </a:stretch>
        </p:blipFill>
        <p:spPr bwMode="auto">
          <a:xfrm>
            <a:off x="1981200" y="4946650"/>
            <a:ext cx="4064000" cy="376238"/>
          </a:xfrm>
          <a:prstGeom prst="rect">
            <a:avLst/>
          </a:prstGeom>
          <a:noFill/>
          <a:ln w="9525">
            <a:noFill/>
            <a:miter lim="800000"/>
            <a:headEnd/>
            <a:tailEnd/>
          </a:ln>
        </p:spPr>
      </p:pic>
      <p:pic>
        <p:nvPicPr>
          <p:cNvPr id="28" name="Picture 9"/>
          <p:cNvPicPr>
            <a:picLocks noChangeAspect="1" noChangeArrowheads="1"/>
          </p:cNvPicPr>
          <p:nvPr/>
        </p:nvPicPr>
        <p:blipFill>
          <a:blip r:embed="rId9" cstate="print"/>
          <a:srcRect/>
          <a:stretch>
            <a:fillRect/>
          </a:stretch>
        </p:blipFill>
        <p:spPr bwMode="auto">
          <a:xfrm>
            <a:off x="1984375" y="5421313"/>
            <a:ext cx="4067175" cy="854075"/>
          </a:xfrm>
          <a:prstGeom prst="rect">
            <a:avLst/>
          </a:prstGeom>
          <a:noFill/>
          <a:ln w="9525">
            <a:noFill/>
            <a:miter lim="800000"/>
            <a:headEnd/>
            <a:tailEnd/>
          </a:ln>
        </p:spPr>
      </p:pic>
      <p:pic>
        <p:nvPicPr>
          <p:cNvPr id="1036" name="Picture 12"/>
          <p:cNvPicPr>
            <a:picLocks noChangeAspect="1" noChangeArrowheads="1"/>
          </p:cNvPicPr>
          <p:nvPr/>
        </p:nvPicPr>
        <p:blipFill>
          <a:blip r:embed="rId11" cstate="print"/>
          <a:srcRect/>
          <a:stretch>
            <a:fillRect/>
          </a:stretch>
        </p:blipFill>
        <p:spPr bwMode="auto">
          <a:xfrm>
            <a:off x="1279525" y="5146675"/>
            <a:ext cx="660400" cy="492125"/>
          </a:xfrm>
          <a:prstGeom prst="rect">
            <a:avLst/>
          </a:prstGeom>
          <a:noFill/>
          <a:ln w="9525">
            <a:noFill/>
            <a:miter lim="800000"/>
            <a:headEnd/>
            <a:tailEnd/>
          </a:ln>
        </p:spPr>
      </p:pic>
      <p:pic>
        <p:nvPicPr>
          <p:cNvPr id="1037" name="Picture 13"/>
          <p:cNvPicPr>
            <a:picLocks noChangeAspect="1" noChangeArrowheads="1"/>
          </p:cNvPicPr>
          <p:nvPr/>
        </p:nvPicPr>
        <p:blipFill>
          <a:blip r:embed="rId12" cstate="print"/>
          <a:srcRect/>
          <a:stretch>
            <a:fillRect/>
          </a:stretch>
        </p:blipFill>
        <p:spPr bwMode="auto">
          <a:xfrm>
            <a:off x="6629400" y="4656138"/>
            <a:ext cx="193675" cy="1363662"/>
          </a:xfrm>
          <a:prstGeom prst="rect">
            <a:avLst/>
          </a:prstGeom>
          <a:noFill/>
          <a:ln w="9525">
            <a:noFill/>
            <a:miter lim="800000"/>
            <a:headEnd/>
            <a:tailEnd/>
          </a:ln>
        </p:spPr>
      </p:pic>
      <p:pic>
        <p:nvPicPr>
          <p:cNvPr id="1038" name="Picture 14"/>
          <p:cNvPicPr>
            <a:picLocks noChangeAspect="1" noChangeArrowheads="1"/>
          </p:cNvPicPr>
          <p:nvPr/>
        </p:nvPicPr>
        <p:blipFill>
          <a:blip r:embed="rId13" cstate="print"/>
          <a:srcRect/>
          <a:stretch>
            <a:fillRect/>
          </a:stretch>
        </p:blipFill>
        <p:spPr bwMode="auto">
          <a:xfrm>
            <a:off x="6345238" y="1838325"/>
            <a:ext cx="127000" cy="2097088"/>
          </a:xfrm>
          <a:prstGeom prst="rect">
            <a:avLst/>
          </a:prstGeom>
          <a:noFill/>
          <a:ln w="9525">
            <a:noFill/>
            <a:miter lim="800000"/>
            <a:headEnd/>
            <a:tailEnd/>
          </a:ln>
        </p:spPr>
      </p:pic>
      <p:pic>
        <p:nvPicPr>
          <p:cNvPr id="33" name="Picture 14"/>
          <p:cNvPicPr>
            <a:picLocks noChangeAspect="1" noChangeArrowheads="1"/>
          </p:cNvPicPr>
          <p:nvPr/>
        </p:nvPicPr>
        <p:blipFill>
          <a:blip r:embed="rId13" cstate="print"/>
          <a:srcRect/>
          <a:stretch>
            <a:fillRect/>
          </a:stretch>
        </p:blipFill>
        <p:spPr bwMode="auto">
          <a:xfrm>
            <a:off x="6324600" y="4303713"/>
            <a:ext cx="127000" cy="2097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wipe(up)">
                                      <p:cBhvr>
                                        <p:cTn id="11" dur="500"/>
                                        <p:tgtEl>
                                          <p:spTgt spid="10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31"/>
                                        </p:tgtEl>
                                        <p:attrNameLst>
                                          <p:attrName>style.visibility</p:attrName>
                                        </p:attrNameLst>
                                      </p:cBhvr>
                                      <p:to>
                                        <p:strVal val="visible"/>
                                      </p:to>
                                    </p:set>
                                    <p:animEffect transition="in" filter="wipe(right)">
                                      <p:cBhvr>
                                        <p:cTn id="16" dur="500"/>
                                        <p:tgtEl>
                                          <p:spTgt spid="10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wipe(right)">
                                      <p:cBhvr>
                                        <p:cTn id="21" dur="500"/>
                                        <p:tgtEl>
                                          <p:spTgt spid="10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33"/>
                                        </p:tgtEl>
                                        <p:attrNameLst>
                                          <p:attrName>style.visibility</p:attrName>
                                        </p:attrNameLst>
                                      </p:cBhvr>
                                      <p:to>
                                        <p:strVal val="visible"/>
                                      </p:to>
                                    </p:set>
                                    <p:animEffect transition="in" filter="wipe(up)">
                                      <p:cBhvr>
                                        <p:cTn id="26" dur="500"/>
                                        <p:tgtEl>
                                          <p:spTgt spid="103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1035"/>
                                        </p:tgtEl>
                                        <p:attrNameLst>
                                          <p:attrName>style.visibility</p:attrName>
                                        </p:attrNameLst>
                                      </p:cBhvr>
                                      <p:to>
                                        <p:strVal val="visible"/>
                                      </p:to>
                                    </p:set>
                                    <p:animEffect transition="in" filter="wipe(down)">
                                      <p:cBhvr>
                                        <p:cTn id="35" dur="580">
                                          <p:stCondLst>
                                            <p:cond delay="0"/>
                                          </p:stCondLst>
                                        </p:cTn>
                                        <p:tgtEl>
                                          <p:spTgt spid="1035"/>
                                        </p:tgtEl>
                                      </p:cBhvr>
                                    </p:animEffect>
                                    <p:anim calcmode="lin" valueType="num">
                                      <p:cBhvr>
                                        <p:cTn id="36" dur="1822" tmFilter="0,0; 0.14,0.36; 0.43,0.73; 0.71,0.91; 1.0,1.0">
                                          <p:stCondLst>
                                            <p:cond delay="0"/>
                                          </p:stCondLst>
                                        </p:cTn>
                                        <p:tgtEl>
                                          <p:spTgt spid="1035"/>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035"/>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035"/>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035"/>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035"/>
                                        </p:tgtEl>
                                        <p:attrNameLst>
                                          <p:attrName>ppt_y</p:attrName>
                                        </p:attrNameLst>
                                      </p:cBhvr>
                                      <p:tavLst>
                                        <p:tav tm="0" fmla="#ppt_y-sin(pi*$)/81">
                                          <p:val>
                                            <p:fltVal val="0"/>
                                          </p:val>
                                        </p:tav>
                                        <p:tav tm="100000">
                                          <p:val>
                                            <p:fltVal val="1"/>
                                          </p:val>
                                        </p:tav>
                                      </p:tavLst>
                                    </p:anim>
                                    <p:animScale>
                                      <p:cBhvr>
                                        <p:cTn id="41" dur="26">
                                          <p:stCondLst>
                                            <p:cond delay="650"/>
                                          </p:stCondLst>
                                        </p:cTn>
                                        <p:tgtEl>
                                          <p:spTgt spid="1035"/>
                                        </p:tgtEl>
                                      </p:cBhvr>
                                      <p:to x="100000" y="60000"/>
                                    </p:animScale>
                                    <p:animScale>
                                      <p:cBhvr>
                                        <p:cTn id="42" dur="166" decel="50000">
                                          <p:stCondLst>
                                            <p:cond delay="676"/>
                                          </p:stCondLst>
                                        </p:cTn>
                                        <p:tgtEl>
                                          <p:spTgt spid="1035"/>
                                        </p:tgtEl>
                                      </p:cBhvr>
                                      <p:to x="100000" y="100000"/>
                                    </p:animScale>
                                    <p:animScale>
                                      <p:cBhvr>
                                        <p:cTn id="43" dur="26">
                                          <p:stCondLst>
                                            <p:cond delay="1312"/>
                                          </p:stCondLst>
                                        </p:cTn>
                                        <p:tgtEl>
                                          <p:spTgt spid="1035"/>
                                        </p:tgtEl>
                                      </p:cBhvr>
                                      <p:to x="100000" y="80000"/>
                                    </p:animScale>
                                    <p:animScale>
                                      <p:cBhvr>
                                        <p:cTn id="44" dur="166" decel="50000">
                                          <p:stCondLst>
                                            <p:cond delay="1338"/>
                                          </p:stCondLst>
                                        </p:cTn>
                                        <p:tgtEl>
                                          <p:spTgt spid="1035"/>
                                        </p:tgtEl>
                                      </p:cBhvr>
                                      <p:to x="100000" y="100000"/>
                                    </p:animScale>
                                    <p:animScale>
                                      <p:cBhvr>
                                        <p:cTn id="45" dur="26">
                                          <p:stCondLst>
                                            <p:cond delay="1642"/>
                                          </p:stCondLst>
                                        </p:cTn>
                                        <p:tgtEl>
                                          <p:spTgt spid="1035"/>
                                        </p:tgtEl>
                                      </p:cBhvr>
                                      <p:to x="100000" y="90000"/>
                                    </p:animScale>
                                    <p:animScale>
                                      <p:cBhvr>
                                        <p:cTn id="46" dur="166" decel="50000">
                                          <p:stCondLst>
                                            <p:cond delay="1668"/>
                                          </p:stCondLst>
                                        </p:cTn>
                                        <p:tgtEl>
                                          <p:spTgt spid="1035"/>
                                        </p:tgtEl>
                                      </p:cBhvr>
                                      <p:to x="100000" y="100000"/>
                                    </p:animScale>
                                    <p:animScale>
                                      <p:cBhvr>
                                        <p:cTn id="47" dur="26">
                                          <p:stCondLst>
                                            <p:cond delay="1808"/>
                                          </p:stCondLst>
                                        </p:cTn>
                                        <p:tgtEl>
                                          <p:spTgt spid="1035"/>
                                        </p:tgtEl>
                                      </p:cBhvr>
                                      <p:to x="100000" y="95000"/>
                                    </p:animScale>
                                    <p:animScale>
                                      <p:cBhvr>
                                        <p:cTn id="48" dur="166" decel="50000">
                                          <p:stCondLst>
                                            <p:cond delay="1834"/>
                                          </p:stCondLst>
                                        </p:cTn>
                                        <p:tgtEl>
                                          <p:spTgt spid="1035"/>
                                        </p:tgtEl>
                                      </p:cBhvr>
                                      <p:to x="100000" y="100000"/>
                                    </p:animScale>
                                  </p:childTnLst>
                                  <p:subTnLst>
                                    <p:audio>
                                      <p:cMediaNode>
                                        <p:cTn display="0" masterRel="sameClick">
                                          <p:stCondLst>
                                            <p:cond evt="begin" delay="0">
                                              <p:tn val="33"/>
                                            </p:cond>
                                          </p:stCondLst>
                                          <p:endCondLst>
                                            <p:cond evt="onStopAudio" delay="0">
                                              <p:tgtEl>
                                                <p:sldTgt/>
                                              </p:tgtEl>
                                            </p:cond>
                                          </p:endCondLst>
                                        </p:cTn>
                                        <p:tgtEl>
                                          <p:sndTgt r:embed="rId3" name="bomb.wav"/>
                                        </p:tgtEl>
                                      </p:cMediaNode>
                                    </p:audio>
                                  </p:sub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up)">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1036"/>
                                        </p:tgtEl>
                                        <p:attrNameLst>
                                          <p:attrName>style.visibility</p:attrName>
                                        </p:attrNameLst>
                                      </p:cBhvr>
                                      <p:to>
                                        <p:strVal val="visible"/>
                                      </p:to>
                                    </p:set>
                                    <p:animEffect transition="in" filter="wipe(right)">
                                      <p:cBhvr>
                                        <p:cTn id="63" dur="500"/>
                                        <p:tgtEl>
                                          <p:spTgt spid="103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nodeType="clickEffect">
                                  <p:stCondLst>
                                    <p:cond delay="0"/>
                                  </p:stCondLst>
                                  <p:childTnLst>
                                    <p:set>
                                      <p:cBhvr>
                                        <p:cTn id="76" dur="1" fill="hold">
                                          <p:stCondLst>
                                            <p:cond delay="0"/>
                                          </p:stCondLst>
                                        </p:cTn>
                                        <p:tgtEl>
                                          <p:spTgt spid="1037"/>
                                        </p:tgtEl>
                                        <p:attrNameLst>
                                          <p:attrName>style.visibility</p:attrName>
                                        </p:attrNameLst>
                                      </p:cBhvr>
                                      <p:to>
                                        <p:strVal val="visible"/>
                                      </p:to>
                                    </p:set>
                                    <p:animEffect transition="in" filter="wipe(down)">
                                      <p:cBhvr>
                                        <p:cTn id="77" dur="580">
                                          <p:stCondLst>
                                            <p:cond delay="0"/>
                                          </p:stCondLst>
                                        </p:cTn>
                                        <p:tgtEl>
                                          <p:spTgt spid="1037"/>
                                        </p:tgtEl>
                                      </p:cBhvr>
                                    </p:animEffect>
                                    <p:anim calcmode="lin" valueType="num">
                                      <p:cBhvr>
                                        <p:cTn id="78" dur="1822" tmFilter="0,0; 0.14,0.36; 0.43,0.73; 0.71,0.91; 1.0,1.0">
                                          <p:stCondLst>
                                            <p:cond delay="0"/>
                                          </p:stCondLst>
                                        </p:cTn>
                                        <p:tgtEl>
                                          <p:spTgt spid="1037"/>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037"/>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037"/>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037"/>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037"/>
                                        </p:tgtEl>
                                        <p:attrNameLst>
                                          <p:attrName>ppt_y</p:attrName>
                                        </p:attrNameLst>
                                      </p:cBhvr>
                                      <p:tavLst>
                                        <p:tav tm="0" fmla="#ppt_y-sin(pi*$)/81">
                                          <p:val>
                                            <p:fltVal val="0"/>
                                          </p:val>
                                        </p:tav>
                                        <p:tav tm="100000">
                                          <p:val>
                                            <p:fltVal val="1"/>
                                          </p:val>
                                        </p:tav>
                                      </p:tavLst>
                                    </p:anim>
                                    <p:animScale>
                                      <p:cBhvr>
                                        <p:cTn id="83" dur="26">
                                          <p:stCondLst>
                                            <p:cond delay="650"/>
                                          </p:stCondLst>
                                        </p:cTn>
                                        <p:tgtEl>
                                          <p:spTgt spid="1037"/>
                                        </p:tgtEl>
                                      </p:cBhvr>
                                      <p:to x="100000" y="60000"/>
                                    </p:animScale>
                                    <p:animScale>
                                      <p:cBhvr>
                                        <p:cTn id="84" dur="166" decel="50000">
                                          <p:stCondLst>
                                            <p:cond delay="676"/>
                                          </p:stCondLst>
                                        </p:cTn>
                                        <p:tgtEl>
                                          <p:spTgt spid="1037"/>
                                        </p:tgtEl>
                                      </p:cBhvr>
                                      <p:to x="100000" y="100000"/>
                                    </p:animScale>
                                    <p:animScale>
                                      <p:cBhvr>
                                        <p:cTn id="85" dur="26">
                                          <p:stCondLst>
                                            <p:cond delay="1312"/>
                                          </p:stCondLst>
                                        </p:cTn>
                                        <p:tgtEl>
                                          <p:spTgt spid="1037"/>
                                        </p:tgtEl>
                                      </p:cBhvr>
                                      <p:to x="100000" y="80000"/>
                                    </p:animScale>
                                    <p:animScale>
                                      <p:cBhvr>
                                        <p:cTn id="86" dur="166" decel="50000">
                                          <p:stCondLst>
                                            <p:cond delay="1338"/>
                                          </p:stCondLst>
                                        </p:cTn>
                                        <p:tgtEl>
                                          <p:spTgt spid="1037"/>
                                        </p:tgtEl>
                                      </p:cBhvr>
                                      <p:to x="100000" y="100000"/>
                                    </p:animScale>
                                    <p:animScale>
                                      <p:cBhvr>
                                        <p:cTn id="87" dur="26">
                                          <p:stCondLst>
                                            <p:cond delay="1642"/>
                                          </p:stCondLst>
                                        </p:cTn>
                                        <p:tgtEl>
                                          <p:spTgt spid="1037"/>
                                        </p:tgtEl>
                                      </p:cBhvr>
                                      <p:to x="100000" y="90000"/>
                                    </p:animScale>
                                    <p:animScale>
                                      <p:cBhvr>
                                        <p:cTn id="88" dur="166" decel="50000">
                                          <p:stCondLst>
                                            <p:cond delay="1668"/>
                                          </p:stCondLst>
                                        </p:cTn>
                                        <p:tgtEl>
                                          <p:spTgt spid="1037"/>
                                        </p:tgtEl>
                                      </p:cBhvr>
                                      <p:to x="100000" y="100000"/>
                                    </p:animScale>
                                    <p:animScale>
                                      <p:cBhvr>
                                        <p:cTn id="89" dur="26">
                                          <p:stCondLst>
                                            <p:cond delay="1808"/>
                                          </p:stCondLst>
                                        </p:cTn>
                                        <p:tgtEl>
                                          <p:spTgt spid="1037"/>
                                        </p:tgtEl>
                                      </p:cBhvr>
                                      <p:to x="100000" y="95000"/>
                                    </p:animScale>
                                    <p:animScale>
                                      <p:cBhvr>
                                        <p:cTn id="90" dur="166" decel="50000">
                                          <p:stCondLst>
                                            <p:cond delay="1834"/>
                                          </p:stCondLst>
                                        </p:cTn>
                                        <p:tgtEl>
                                          <p:spTgt spid="1037"/>
                                        </p:tgtEl>
                                      </p:cBhvr>
                                      <p:to x="100000" y="100000"/>
                                    </p:animScale>
                                  </p:childTnLst>
                                  <p:subTnLst>
                                    <p:audio>
                                      <p:cMediaNode>
                                        <p:cTn display="0" masterRel="sameClick">
                                          <p:stCondLst>
                                            <p:cond evt="begin" delay="0">
                                              <p:tn val="75"/>
                                            </p:cond>
                                          </p:stCondLst>
                                          <p:endCondLst>
                                            <p:cond evt="onStopAudio" delay="0">
                                              <p:tgtEl>
                                                <p:sldTgt/>
                                              </p:tgtEl>
                                            </p:cond>
                                          </p:endCondLst>
                                        </p:cTn>
                                        <p:tgtEl>
                                          <p:sndTgt r:embed="rId3"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0"/>
          <p:cNvSpPr txBox="1">
            <a:spLocks noChangeArrowheads="1"/>
          </p:cNvSpPr>
          <p:nvPr/>
        </p:nvSpPr>
        <p:spPr bwMode="auto">
          <a:xfrm>
            <a:off x="76200" y="836712"/>
            <a:ext cx="8839200" cy="2554545"/>
          </a:xfrm>
          <a:prstGeom prst="rect">
            <a:avLst/>
          </a:prstGeom>
          <a:noFill/>
          <a:ln w="9525">
            <a:noFill/>
            <a:miter lim="800000"/>
            <a:headEnd/>
            <a:tailEnd/>
          </a:ln>
        </p:spPr>
        <p:txBody>
          <a:bodyPr>
            <a:spAutoFit/>
          </a:bodyPr>
          <a:lstStyle/>
          <a:p>
            <a:pPr marL="457200" indent="-457200" algn="just" eaLnBrk="0" hangingPunct="0">
              <a:buFont typeface="Arial" panose="020B0604020202020204" pitchFamily="34" charset="0"/>
              <a:buChar char="•"/>
            </a:pPr>
            <a:r>
              <a:rPr lang="en-US" sz="3200" b="0" i="0" dirty="0">
                <a:latin typeface="Times New Roman" pitchFamily="18" charset="0"/>
                <a:cs typeface="Times New Roman" pitchFamily="18" charset="0"/>
              </a:rPr>
              <a:t>Following figure shows the same scenario as in Example 2.4, but using a </a:t>
            </a:r>
            <a:r>
              <a:rPr lang="en-US" sz="3200" b="1" i="0" dirty="0">
                <a:latin typeface="Times New Roman" pitchFamily="18" charset="0"/>
                <a:cs typeface="Times New Roman" pitchFamily="18" charset="0"/>
              </a:rPr>
              <a:t>persistent connection</a:t>
            </a:r>
            <a:r>
              <a:rPr lang="en-US" sz="3200" b="0" i="0" dirty="0">
                <a:latin typeface="Times New Roman" pitchFamily="18" charset="0"/>
                <a:cs typeface="Times New Roman" pitchFamily="18" charset="0"/>
              </a:rPr>
              <a:t>. </a:t>
            </a:r>
            <a:endParaRPr lang="en-US" sz="3200" b="0" i="0" dirty="0" smtClean="0">
              <a:latin typeface="Times New Roman" pitchFamily="18" charset="0"/>
              <a:cs typeface="Times New Roman" pitchFamily="18" charset="0"/>
            </a:endParaRPr>
          </a:p>
          <a:p>
            <a:pPr marL="457200" indent="-457200" algn="just" eaLnBrk="0" hangingPunct="0">
              <a:buFont typeface="Arial" panose="020B0604020202020204" pitchFamily="34" charset="0"/>
              <a:buChar char="•"/>
            </a:pPr>
            <a:r>
              <a:rPr lang="en-US" sz="3200" b="0" i="0" dirty="0" smtClean="0">
                <a:latin typeface="Times New Roman" pitchFamily="18" charset="0"/>
                <a:cs typeface="Times New Roman" pitchFamily="18" charset="0"/>
              </a:rPr>
              <a:t>Only </a:t>
            </a:r>
            <a:r>
              <a:rPr lang="en-US" sz="3200" b="0" i="0" dirty="0">
                <a:latin typeface="Times New Roman" pitchFamily="18" charset="0"/>
                <a:cs typeface="Times New Roman" pitchFamily="18" charset="0"/>
              </a:rPr>
              <a:t>one connection establishment and connection termination is used, but the request for the image is sent separately.</a:t>
            </a:r>
          </a:p>
        </p:txBody>
      </p:sp>
      <p:grpSp>
        <p:nvGrpSpPr>
          <p:cNvPr id="2" name="Group 23"/>
          <p:cNvGrpSpPr>
            <a:grpSpLocks/>
          </p:cNvGrpSpPr>
          <p:nvPr/>
        </p:nvGrpSpPr>
        <p:grpSpPr bwMode="auto">
          <a:xfrm>
            <a:off x="0" y="0"/>
            <a:ext cx="9144000" cy="609600"/>
            <a:chOff x="0" y="2448"/>
            <a:chExt cx="5760" cy="384"/>
          </a:xfrm>
        </p:grpSpPr>
        <p:sp>
          <p:nvSpPr>
            <p:cNvPr id="5427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2.5</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4"/>
          <p:cNvSpPr>
            <a:spLocks noChangeArrowheads="1"/>
          </p:cNvSpPr>
          <p:nvPr/>
        </p:nvSpPr>
        <p:spPr bwMode="auto">
          <a:xfrm>
            <a:off x="152400" y="76200"/>
            <a:ext cx="8153400" cy="523220"/>
          </a:xfrm>
          <a:prstGeom prst="rect">
            <a:avLst/>
          </a:prstGeom>
          <a:solidFill>
            <a:schemeClr val="bg1"/>
          </a:solidFill>
          <a:ln w="9525">
            <a:noFill/>
            <a:miter lim="800000"/>
            <a:headEnd/>
            <a:tailEnd/>
          </a:ln>
        </p:spPr>
        <p:txBody>
          <a:bodyPr>
            <a:spAutoFit/>
          </a:bodyPr>
          <a:lstStyle/>
          <a:p>
            <a:pPr eaLnBrk="0" hangingPunct="0"/>
            <a:r>
              <a:rPr lang="en-US" sz="2800" b="1" dirty="0" smtClean="0">
                <a:solidFill>
                  <a:srgbClr val="FF0000"/>
                </a:solidFill>
                <a:latin typeface="Times New Roman" panose="02020603050405020304" pitchFamily="18" charset="0"/>
                <a:cs typeface="Times New Roman" panose="02020603050405020304" pitchFamily="18" charset="0"/>
              </a:rPr>
              <a:t>Example 2.5 </a:t>
            </a:r>
            <a:r>
              <a:rPr lang="en-US" sz="2800" b="1" dirty="0">
                <a:latin typeface="Times New Roman" pitchFamily="18" charset="0"/>
                <a:cs typeface="Times New Roman" pitchFamily="18" charset="0"/>
              </a:rPr>
              <a:t>persistent connection</a:t>
            </a:r>
            <a:endParaRPr lang="en-US" sz="2800" b="1" dirty="0">
              <a:solidFill>
                <a:srgbClr val="FF0000"/>
              </a:solidFill>
              <a:latin typeface="Times New Roman" panose="02020603050405020304" pitchFamily="18" charset="0"/>
              <a:cs typeface="Times New Roman" panose="02020603050405020304" pitchFamily="18" charset="0"/>
            </a:endParaRPr>
          </a:p>
        </p:txBody>
      </p:sp>
      <p:grpSp>
        <p:nvGrpSpPr>
          <p:cNvPr id="2" name="Group 1"/>
          <p:cNvGrpSpPr>
            <a:grpSpLocks/>
          </p:cNvGrpSpPr>
          <p:nvPr/>
        </p:nvGrpSpPr>
        <p:grpSpPr bwMode="auto">
          <a:xfrm>
            <a:off x="1468438" y="685800"/>
            <a:ext cx="6837362" cy="5867400"/>
            <a:chOff x="1468438" y="838200"/>
            <a:chExt cx="6837362" cy="5584825"/>
          </a:xfrm>
        </p:grpSpPr>
        <p:pic>
          <p:nvPicPr>
            <p:cNvPr id="55313" name="Picture 2"/>
            <p:cNvPicPr>
              <a:picLocks noChangeAspect="1" noChangeArrowheads="1"/>
            </p:cNvPicPr>
            <p:nvPr/>
          </p:nvPicPr>
          <p:blipFill>
            <a:blip r:embed="rId4" cstate="print"/>
            <a:srcRect/>
            <a:stretch>
              <a:fillRect/>
            </a:stretch>
          </p:blipFill>
          <p:spPr bwMode="auto">
            <a:xfrm>
              <a:off x="1468438" y="962025"/>
              <a:ext cx="515937" cy="5461000"/>
            </a:xfrm>
            <a:prstGeom prst="rect">
              <a:avLst/>
            </a:prstGeom>
            <a:noFill/>
            <a:ln w="9525">
              <a:noFill/>
              <a:miter lim="800000"/>
              <a:headEnd/>
              <a:tailEnd/>
            </a:ln>
          </p:spPr>
        </p:pic>
        <p:pic>
          <p:nvPicPr>
            <p:cNvPr id="55314" name="Picture 3"/>
            <p:cNvPicPr>
              <a:picLocks noChangeAspect="1" noChangeArrowheads="1"/>
            </p:cNvPicPr>
            <p:nvPr/>
          </p:nvPicPr>
          <p:blipFill>
            <a:blip r:embed="rId5" cstate="print"/>
            <a:srcRect/>
            <a:stretch>
              <a:fillRect/>
            </a:stretch>
          </p:blipFill>
          <p:spPr bwMode="auto">
            <a:xfrm>
              <a:off x="6251575" y="838200"/>
              <a:ext cx="2054225" cy="5584825"/>
            </a:xfrm>
            <a:prstGeom prst="rect">
              <a:avLst/>
            </a:prstGeom>
            <a:noFill/>
            <a:ln w="9525">
              <a:noFill/>
              <a:miter lim="800000"/>
              <a:headEnd/>
              <a:tailEnd/>
            </a:ln>
          </p:spPr>
        </p:pic>
      </p:grpSp>
      <p:pic>
        <p:nvPicPr>
          <p:cNvPr id="24586" name="Picture 8"/>
          <p:cNvPicPr>
            <a:picLocks noChangeAspect="1" noChangeArrowheads="1"/>
          </p:cNvPicPr>
          <p:nvPr/>
        </p:nvPicPr>
        <p:blipFill>
          <a:blip r:embed="rId6" cstate="print"/>
          <a:srcRect/>
          <a:stretch>
            <a:fillRect/>
          </a:stretch>
        </p:blipFill>
        <p:spPr bwMode="auto">
          <a:xfrm>
            <a:off x="7696200" y="1858963"/>
            <a:ext cx="454025" cy="4157662"/>
          </a:xfrm>
          <a:prstGeom prst="rect">
            <a:avLst/>
          </a:prstGeom>
          <a:noFill/>
          <a:ln w="9525">
            <a:noFill/>
            <a:miter lim="800000"/>
            <a:headEnd/>
            <a:tailEnd/>
          </a:ln>
        </p:spPr>
      </p:pic>
      <p:pic>
        <p:nvPicPr>
          <p:cNvPr id="24587" name="Picture 11"/>
          <p:cNvPicPr>
            <a:picLocks noChangeAspect="1" noChangeArrowheads="1"/>
          </p:cNvPicPr>
          <p:nvPr/>
        </p:nvPicPr>
        <p:blipFill>
          <a:blip r:embed="rId7" cstate="print"/>
          <a:srcRect/>
          <a:stretch>
            <a:fillRect/>
          </a:stretch>
        </p:blipFill>
        <p:spPr bwMode="auto">
          <a:xfrm>
            <a:off x="1768475" y="1524000"/>
            <a:ext cx="5741988" cy="457200"/>
          </a:xfrm>
          <a:prstGeom prst="rect">
            <a:avLst/>
          </a:prstGeom>
          <a:noFill/>
          <a:ln w="9525">
            <a:noFill/>
            <a:miter lim="800000"/>
            <a:headEnd/>
            <a:tailEnd/>
          </a:ln>
        </p:spPr>
      </p:pic>
      <p:pic>
        <p:nvPicPr>
          <p:cNvPr id="24588" name="Picture 12"/>
          <p:cNvPicPr>
            <a:picLocks noChangeAspect="1" noChangeArrowheads="1"/>
          </p:cNvPicPr>
          <p:nvPr/>
        </p:nvPicPr>
        <p:blipFill>
          <a:blip r:embed="rId8" cstate="print"/>
          <a:srcRect/>
          <a:stretch>
            <a:fillRect/>
          </a:stretch>
        </p:blipFill>
        <p:spPr bwMode="auto">
          <a:xfrm>
            <a:off x="1725613" y="1981200"/>
            <a:ext cx="5738812" cy="454025"/>
          </a:xfrm>
          <a:prstGeom prst="rect">
            <a:avLst/>
          </a:prstGeom>
          <a:noFill/>
          <a:ln w="9525">
            <a:noFill/>
            <a:miter lim="800000"/>
            <a:headEnd/>
            <a:tailEnd/>
          </a:ln>
        </p:spPr>
      </p:pic>
      <p:pic>
        <p:nvPicPr>
          <p:cNvPr id="24589" name="Picture 13"/>
          <p:cNvPicPr>
            <a:picLocks noChangeAspect="1" noChangeArrowheads="1"/>
          </p:cNvPicPr>
          <p:nvPr/>
        </p:nvPicPr>
        <p:blipFill>
          <a:blip r:embed="rId9" cstate="print"/>
          <a:srcRect/>
          <a:stretch>
            <a:fillRect/>
          </a:stretch>
        </p:blipFill>
        <p:spPr bwMode="auto">
          <a:xfrm>
            <a:off x="1752600" y="2411413"/>
            <a:ext cx="5741988" cy="484187"/>
          </a:xfrm>
          <a:prstGeom prst="rect">
            <a:avLst/>
          </a:prstGeom>
          <a:noFill/>
          <a:ln w="9525">
            <a:noFill/>
            <a:miter lim="800000"/>
            <a:headEnd/>
            <a:tailEnd/>
          </a:ln>
        </p:spPr>
      </p:pic>
      <p:pic>
        <p:nvPicPr>
          <p:cNvPr id="24591" name="Picture 15"/>
          <p:cNvPicPr>
            <a:picLocks noChangeAspect="1" noChangeArrowheads="1"/>
          </p:cNvPicPr>
          <p:nvPr/>
        </p:nvPicPr>
        <p:blipFill>
          <a:blip r:embed="rId10" cstate="print"/>
          <a:srcRect/>
          <a:stretch>
            <a:fillRect/>
          </a:stretch>
        </p:blipFill>
        <p:spPr bwMode="auto">
          <a:xfrm>
            <a:off x="1752600" y="2924175"/>
            <a:ext cx="5741988" cy="547688"/>
          </a:xfrm>
          <a:prstGeom prst="rect">
            <a:avLst/>
          </a:prstGeom>
          <a:noFill/>
          <a:ln w="9525">
            <a:noFill/>
            <a:miter lim="800000"/>
            <a:headEnd/>
            <a:tailEnd/>
          </a:ln>
        </p:spPr>
      </p:pic>
      <p:pic>
        <p:nvPicPr>
          <p:cNvPr id="24592" name="Picture 16"/>
          <p:cNvPicPr>
            <a:picLocks noChangeAspect="1" noChangeArrowheads="1"/>
          </p:cNvPicPr>
          <p:nvPr/>
        </p:nvPicPr>
        <p:blipFill>
          <a:blip r:embed="rId11" cstate="print"/>
          <a:srcRect/>
          <a:stretch>
            <a:fillRect/>
          </a:stretch>
        </p:blipFill>
        <p:spPr bwMode="auto">
          <a:xfrm>
            <a:off x="762000" y="3149600"/>
            <a:ext cx="879475" cy="736600"/>
          </a:xfrm>
          <a:prstGeom prst="rect">
            <a:avLst/>
          </a:prstGeom>
          <a:noFill/>
          <a:ln w="9525">
            <a:noFill/>
            <a:miter lim="800000"/>
            <a:headEnd/>
            <a:tailEnd/>
          </a:ln>
        </p:spPr>
      </p:pic>
      <p:pic>
        <p:nvPicPr>
          <p:cNvPr id="24595" name="Picture 19"/>
          <p:cNvPicPr>
            <a:picLocks noChangeAspect="1" noChangeArrowheads="1"/>
          </p:cNvPicPr>
          <p:nvPr/>
        </p:nvPicPr>
        <p:blipFill>
          <a:blip r:embed="rId12" cstate="print"/>
          <a:srcRect/>
          <a:stretch>
            <a:fillRect/>
          </a:stretch>
        </p:blipFill>
        <p:spPr bwMode="auto">
          <a:xfrm>
            <a:off x="1752600" y="3505200"/>
            <a:ext cx="5741988" cy="538163"/>
          </a:xfrm>
          <a:prstGeom prst="rect">
            <a:avLst/>
          </a:prstGeom>
          <a:noFill/>
          <a:ln w="9525">
            <a:noFill/>
            <a:miter lim="800000"/>
            <a:headEnd/>
            <a:tailEnd/>
          </a:ln>
        </p:spPr>
      </p:pic>
      <p:pic>
        <p:nvPicPr>
          <p:cNvPr id="23" name="Picture 15"/>
          <p:cNvPicPr>
            <a:picLocks noChangeAspect="1" noChangeArrowheads="1"/>
          </p:cNvPicPr>
          <p:nvPr/>
        </p:nvPicPr>
        <p:blipFill>
          <a:blip r:embed="rId10" cstate="print"/>
          <a:srcRect/>
          <a:stretch>
            <a:fillRect/>
          </a:stretch>
        </p:blipFill>
        <p:spPr bwMode="auto">
          <a:xfrm>
            <a:off x="1752600" y="4102100"/>
            <a:ext cx="5741988" cy="546100"/>
          </a:xfrm>
          <a:prstGeom prst="rect">
            <a:avLst/>
          </a:prstGeom>
          <a:noFill/>
          <a:ln w="9525">
            <a:noFill/>
            <a:miter lim="800000"/>
            <a:headEnd/>
            <a:tailEnd/>
          </a:ln>
        </p:spPr>
      </p:pic>
      <p:pic>
        <p:nvPicPr>
          <p:cNvPr id="24596" name="Picture 20"/>
          <p:cNvPicPr>
            <a:picLocks noChangeAspect="1" noChangeArrowheads="1"/>
          </p:cNvPicPr>
          <p:nvPr/>
        </p:nvPicPr>
        <p:blipFill>
          <a:blip r:embed="rId13" cstate="print"/>
          <a:srcRect/>
          <a:stretch>
            <a:fillRect/>
          </a:stretch>
        </p:blipFill>
        <p:spPr bwMode="auto">
          <a:xfrm>
            <a:off x="609600" y="4359275"/>
            <a:ext cx="1057275" cy="787400"/>
          </a:xfrm>
          <a:prstGeom prst="rect">
            <a:avLst/>
          </a:prstGeom>
          <a:noFill/>
          <a:ln w="9525">
            <a:noFill/>
            <a:miter lim="800000"/>
            <a:headEnd/>
            <a:tailEnd/>
          </a:ln>
        </p:spPr>
      </p:pic>
      <p:pic>
        <p:nvPicPr>
          <p:cNvPr id="24598" name="Picture 22"/>
          <p:cNvPicPr>
            <a:picLocks noChangeAspect="1" noChangeArrowheads="1"/>
          </p:cNvPicPr>
          <p:nvPr/>
        </p:nvPicPr>
        <p:blipFill>
          <a:blip r:embed="rId14" cstate="print"/>
          <a:srcRect/>
          <a:stretch>
            <a:fillRect/>
          </a:stretch>
        </p:blipFill>
        <p:spPr bwMode="auto">
          <a:xfrm>
            <a:off x="1768475" y="4724400"/>
            <a:ext cx="5746750" cy="422275"/>
          </a:xfrm>
          <a:prstGeom prst="rect">
            <a:avLst/>
          </a:prstGeom>
          <a:noFill/>
          <a:ln w="9525">
            <a:noFill/>
            <a:miter lim="800000"/>
            <a:headEnd/>
            <a:tailEnd/>
          </a:ln>
        </p:spPr>
      </p:pic>
      <p:pic>
        <p:nvPicPr>
          <p:cNvPr id="24599" name="Picture 23"/>
          <p:cNvPicPr>
            <a:picLocks noChangeAspect="1" noChangeArrowheads="1"/>
          </p:cNvPicPr>
          <p:nvPr/>
        </p:nvPicPr>
        <p:blipFill>
          <a:blip r:embed="rId15" cstate="print"/>
          <a:srcRect/>
          <a:stretch>
            <a:fillRect/>
          </a:stretch>
        </p:blipFill>
        <p:spPr bwMode="auto">
          <a:xfrm>
            <a:off x="1757363" y="5105400"/>
            <a:ext cx="5737225" cy="434975"/>
          </a:xfrm>
          <a:prstGeom prst="rect">
            <a:avLst/>
          </a:prstGeom>
          <a:noFill/>
          <a:ln w="9525">
            <a:noFill/>
            <a:miter lim="800000"/>
            <a:headEnd/>
            <a:tailEnd/>
          </a:ln>
        </p:spPr>
      </p:pic>
      <p:pic>
        <p:nvPicPr>
          <p:cNvPr id="24600" name="Picture 24"/>
          <p:cNvPicPr>
            <a:picLocks noChangeAspect="1" noChangeArrowheads="1"/>
          </p:cNvPicPr>
          <p:nvPr/>
        </p:nvPicPr>
        <p:blipFill>
          <a:blip r:embed="rId16" cstate="print"/>
          <a:srcRect/>
          <a:stretch>
            <a:fillRect/>
          </a:stretch>
        </p:blipFill>
        <p:spPr bwMode="auto">
          <a:xfrm>
            <a:off x="1768475" y="5540375"/>
            <a:ext cx="5746750" cy="476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4587"/>
                                        </p:tgtEl>
                                        <p:attrNameLst>
                                          <p:attrName>style.visibility</p:attrName>
                                        </p:attrNameLst>
                                      </p:cBhvr>
                                      <p:to>
                                        <p:strVal val="visible"/>
                                      </p:to>
                                    </p:set>
                                    <p:animEffect transition="in" filter="wipe(left)">
                                      <p:cBhvr>
                                        <p:cTn id="11" dur="500"/>
                                        <p:tgtEl>
                                          <p:spTgt spid="245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4588"/>
                                        </p:tgtEl>
                                        <p:attrNameLst>
                                          <p:attrName>style.visibility</p:attrName>
                                        </p:attrNameLst>
                                      </p:cBhvr>
                                      <p:to>
                                        <p:strVal val="visible"/>
                                      </p:to>
                                    </p:set>
                                    <p:animEffect transition="in" filter="wipe(right)">
                                      <p:cBhvr>
                                        <p:cTn id="16" dur="500"/>
                                        <p:tgtEl>
                                          <p:spTgt spid="245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589"/>
                                        </p:tgtEl>
                                        <p:attrNameLst>
                                          <p:attrName>style.visibility</p:attrName>
                                        </p:attrNameLst>
                                      </p:cBhvr>
                                      <p:to>
                                        <p:strVal val="visible"/>
                                      </p:to>
                                    </p:set>
                                    <p:animEffect transition="in" filter="wipe(left)">
                                      <p:cBhvr>
                                        <p:cTn id="21" dur="500"/>
                                        <p:tgtEl>
                                          <p:spTgt spid="245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24591"/>
                                        </p:tgtEl>
                                        <p:attrNameLst>
                                          <p:attrName>style.visibility</p:attrName>
                                        </p:attrNameLst>
                                      </p:cBhvr>
                                      <p:to>
                                        <p:strVal val="visible"/>
                                      </p:to>
                                    </p:set>
                                    <p:animEffect transition="in" filter="wipe(right)">
                                      <p:cBhvr>
                                        <p:cTn id="26" dur="500"/>
                                        <p:tgtEl>
                                          <p:spTgt spid="245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24592"/>
                                        </p:tgtEl>
                                        <p:attrNameLst>
                                          <p:attrName>style.visibility</p:attrName>
                                        </p:attrNameLst>
                                      </p:cBhvr>
                                      <p:to>
                                        <p:strVal val="visible"/>
                                      </p:to>
                                    </p:set>
                                    <p:anim calcmode="lin" valueType="num">
                                      <p:cBhvr>
                                        <p:cTn id="31" dur="500" fill="hold"/>
                                        <p:tgtEl>
                                          <p:spTgt spid="24592"/>
                                        </p:tgtEl>
                                        <p:attrNameLst>
                                          <p:attrName>ppt_w</p:attrName>
                                        </p:attrNameLst>
                                      </p:cBhvr>
                                      <p:tavLst>
                                        <p:tav tm="0">
                                          <p:val>
                                            <p:fltVal val="0"/>
                                          </p:val>
                                        </p:tav>
                                        <p:tav tm="100000">
                                          <p:val>
                                            <p:strVal val="#ppt_w"/>
                                          </p:val>
                                        </p:tav>
                                      </p:tavLst>
                                    </p:anim>
                                    <p:anim calcmode="lin" valueType="num">
                                      <p:cBhvr>
                                        <p:cTn id="32" dur="500" fill="hold"/>
                                        <p:tgtEl>
                                          <p:spTgt spid="24592"/>
                                        </p:tgtEl>
                                        <p:attrNameLst>
                                          <p:attrName>ppt_h</p:attrName>
                                        </p:attrNameLst>
                                      </p:cBhvr>
                                      <p:tavLst>
                                        <p:tav tm="0">
                                          <p:val>
                                            <p:fltVal val="0"/>
                                          </p:val>
                                        </p:tav>
                                        <p:tav tm="100000">
                                          <p:val>
                                            <p:strVal val="#ppt_h"/>
                                          </p:val>
                                        </p:tav>
                                      </p:tavLst>
                                    </p:anim>
                                    <p:animEffect transition="in" filter="fade">
                                      <p:cBhvr>
                                        <p:cTn id="33" dur="500"/>
                                        <p:tgtEl>
                                          <p:spTgt spid="245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4595"/>
                                        </p:tgtEl>
                                        <p:attrNameLst>
                                          <p:attrName>style.visibility</p:attrName>
                                        </p:attrNameLst>
                                      </p:cBhvr>
                                      <p:to>
                                        <p:strVal val="visible"/>
                                      </p:to>
                                    </p:set>
                                    <p:animEffect transition="in" filter="wipe(left)">
                                      <p:cBhvr>
                                        <p:cTn id="38" dur="500"/>
                                        <p:tgtEl>
                                          <p:spTgt spid="245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right)">
                                      <p:cBhvr>
                                        <p:cTn id="43" dur="500"/>
                                        <p:tgtEl>
                                          <p:spTgt spid="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nodeType="clickEffect">
                                  <p:stCondLst>
                                    <p:cond delay="0"/>
                                  </p:stCondLst>
                                  <p:childTnLst>
                                    <p:set>
                                      <p:cBhvr>
                                        <p:cTn id="47" dur="1" fill="hold">
                                          <p:stCondLst>
                                            <p:cond delay="0"/>
                                          </p:stCondLst>
                                        </p:cTn>
                                        <p:tgtEl>
                                          <p:spTgt spid="24596"/>
                                        </p:tgtEl>
                                        <p:attrNameLst>
                                          <p:attrName>style.visibility</p:attrName>
                                        </p:attrNameLst>
                                      </p:cBhvr>
                                      <p:to>
                                        <p:strVal val="visible"/>
                                      </p:to>
                                    </p:set>
                                    <p:anim calcmode="lin" valueType="num">
                                      <p:cBhvr>
                                        <p:cTn id="48" dur="500" fill="hold"/>
                                        <p:tgtEl>
                                          <p:spTgt spid="24596"/>
                                        </p:tgtEl>
                                        <p:attrNameLst>
                                          <p:attrName>ppt_w</p:attrName>
                                        </p:attrNameLst>
                                      </p:cBhvr>
                                      <p:tavLst>
                                        <p:tav tm="0">
                                          <p:val>
                                            <p:fltVal val="0"/>
                                          </p:val>
                                        </p:tav>
                                        <p:tav tm="100000">
                                          <p:val>
                                            <p:strVal val="#ppt_w"/>
                                          </p:val>
                                        </p:tav>
                                      </p:tavLst>
                                    </p:anim>
                                    <p:anim calcmode="lin" valueType="num">
                                      <p:cBhvr>
                                        <p:cTn id="49" dur="500" fill="hold"/>
                                        <p:tgtEl>
                                          <p:spTgt spid="24596"/>
                                        </p:tgtEl>
                                        <p:attrNameLst>
                                          <p:attrName>ppt_h</p:attrName>
                                        </p:attrNameLst>
                                      </p:cBhvr>
                                      <p:tavLst>
                                        <p:tav tm="0">
                                          <p:val>
                                            <p:fltVal val="0"/>
                                          </p:val>
                                        </p:tav>
                                        <p:tav tm="100000">
                                          <p:val>
                                            <p:strVal val="#ppt_h"/>
                                          </p:val>
                                        </p:tav>
                                      </p:tavLst>
                                    </p:anim>
                                    <p:animEffect transition="in" filter="fade">
                                      <p:cBhvr>
                                        <p:cTn id="50" dur="500"/>
                                        <p:tgtEl>
                                          <p:spTgt spid="2459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4598"/>
                                        </p:tgtEl>
                                        <p:attrNameLst>
                                          <p:attrName>style.visibility</p:attrName>
                                        </p:attrNameLst>
                                      </p:cBhvr>
                                      <p:to>
                                        <p:strVal val="visible"/>
                                      </p:to>
                                    </p:set>
                                    <p:animEffect transition="in" filter="wipe(left)">
                                      <p:cBhvr>
                                        <p:cTn id="55" dur="500"/>
                                        <p:tgtEl>
                                          <p:spTgt spid="245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24599"/>
                                        </p:tgtEl>
                                        <p:attrNameLst>
                                          <p:attrName>style.visibility</p:attrName>
                                        </p:attrNameLst>
                                      </p:cBhvr>
                                      <p:to>
                                        <p:strVal val="visible"/>
                                      </p:to>
                                    </p:set>
                                    <p:animEffect transition="in" filter="wipe(right)">
                                      <p:cBhvr>
                                        <p:cTn id="60" dur="500"/>
                                        <p:tgtEl>
                                          <p:spTgt spid="2459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4600"/>
                                        </p:tgtEl>
                                        <p:attrNameLst>
                                          <p:attrName>style.visibility</p:attrName>
                                        </p:attrNameLst>
                                      </p:cBhvr>
                                      <p:to>
                                        <p:strVal val="visible"/>
                                      </p:to>
                                    </p:set>
                                    <p:animEffect transition="in" filter="wipe(left)">
                                      <p:cBhvr>
                                        <p:cTn id="65" dur="500"/>
                                        <p:tgtEl>
                                          <p:spTgt spid="2460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3" fill="hold" nodeType="clickEffect">
                                  <p:stCondLst>
                                    <p:cond delay="0"/>
                                  </p:stCondLst>
                                  <p:childTnLst>
                                    <p:set>
                                      <p:cBhvr>
                                        <p:cTn id="69" dur="1" fill="hold">
                                          <p:stCondLst>
                                            <p:cond delay="0"/>
                                          </p:stCondLst>
                                        </p:cTn>
                                        <p:tgtEl>
                                          <p:spTgt spid="24586"/>
                                        </p:tgtEl>
                                        <p:attrNameLst>
                                          <p:attrName>style.visibility</p:attrName>
                                        </p:attrNameLst>
                                      </p:cBhvr>
                                      <p:to>
                                        <p:strVal val="visible"/>
                                      </p:to>
                                    </p:set>
                                    <p:anim calcmode="lin" valueType="num">
                                      <p:cBhvr additive="base">
                                        <p:cTn id="70" dur="500" fill="hold"/>
                                        <p:tgtEl>
                                          <p:spTgt spid="24586"/>
                                        </p:tgtEl>
                                        <p:attrNameLst>
                                          <p:attrName>ppt_x</p:attrName>
                                        </p:attrNameLst>
                                      </p:cBhvr>
                                      <p:tavLst>
                                        <p:tav tm="0">
                                          <p:val>
                                            <p:strVal val="1+#ppt_w/2"/>
                                          </p:val>
                                        </p:tav>
                                        <p:tav tm="100000">
                                          <p:val>
                                            <p:strVal val="#ppt_x"/>
                                          </p:val>
                                        </p:tav>
                                      </p:tavLst>
                                    </p:anim>
                                    <p:anim calcmode="lin" valueType="num">
                                      <p:cBhvr additive="base">
                                        <p:cTn id="71" dur="500" fill="hold"/>
                                        <p:tgtEl>
                                          <p:spTgt spid="245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6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63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6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6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63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6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6393" name="Text Box 9"/>
          <p:cNvSpPr txBox="1">
            <a:spLocks noChangeArrowheads="1"/>
          </p:cNvSpPr>
          <p:nvPr/>
        </p:nvSpPr>
        <p:spPr bwMode="auto">
          <a:xfrm>
            <a:off x="1143000" y="0"/>
            <a:ext cx="5877272" cy="646331"/>
          </a:xfrm>
          <a:prstGeom prst="rect">
            <a:avLst/>
          </a:prstGeom>
          <a:noFill/>
          <a:ln w="9525">
            <a:noFill/>
            <a:miter lim="800000"/>
            <a:headEnd/>
            <a:tailEnd/>
          </a:ln>
        </p:spPr>
        <p:txBody>
          <a:bodyPr wrap="square">
            <a:spAutoFit/>
          </a:bodyPr>
          <a:lstStyle/>
          <a:p>
            <a:pPr eaLnBrk="0" hangingPunct="0"/>
            <a:r>
              <a:rPr lang="en-US" sz="3600" b="1" dirty="0" smtClean="0">
                <a:solidFill>
                  <a:srgbClr val="FF0000"/>
                </a:solidFill>
                <a:latin typeface="Times New Roman" pitchFamily="18" charset="0"/>
              </a:rPr>
              <a:t>Providing </a:t>
            </a:r>
            <a:r>
              <a:rPr lang="en-US" sz="3600" b="1" dirty="0">
                <a:solidFill>
                  <a:srgbClr val="FF0000"/>
                </a:solidFill>
                <a:latin typeface="Times New Roman" pitchFamily="18" charset="0"/>
              </a:rPr>
              <a:t>Services</a:t>
            </a:r>
          </a:p>
        </p:txBody>
      </p:sp>
      <p:sp>
        <p:nvSpPr>
          <p:cNvPr id="6155" name="Rectangle 10"/>
          <p:cNvSpPr>
            <a:spLocks noChangeArrowheads="1"/>
          </p:cNvSpPr>
          <p:nvPr/>
        </p:nvSpPr>
        <p:spPr bwMode="auto">
          <a:xfrm>
            <a:off x="0" y="1176556"/>
            <a:ext cx="8964488" cy="4524315"/>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3200" b="0" dirty="0">
                <a:latin typeface="Times New Roman" pitchFamily="18" charset="0"/>
                <a:cs typeface="+mn-cs"/>
              </a:rPr>
              <a:t>The </a:t>
            </a:r>
            <a:r>
              <a:rPr lang="en-US" sz="3200" b="1" dirty="0">
                <a:latin typeface="Times New Roman" pitchFamily="18" charset="0"/>
                <a:cs typeface="+mn-cs"/>
              </a:rPr>
              <a:t>Internet</a:t>
            </a:r>
            <a:r>
              <a:rPr lang="en-US" sz="3200" b="0" dirty="0">
                <a:latin typeface="Times New Roman" pitchFamily="18" charset="0"/>
                <a:cs typeface="+mn-cs"/>
              </a:rPr>
              <a:t> was originally </a:t>
            </a:r>
            <a:r>
              <a:rPr lang="en-US" sz="3200" b="1" dirty="0">
                <a:latin typeface="Times New Roman" pitchFamily="18" charset="0"/>
                <a:cs typeface="+mn-cs"/>
              </a:rPr>
              <a:t>designed</a:t>
            </a:r>
            <a:r>
              <a:rPr lang="en-US" sz="3200" b="0" dirty="0">
                <a:latin typeface="Times New Roman" pitchFamily="18" charset="0"/>
                <a:cs typeface="+mn-cs"/>
              </a:rPr>
              <a:t> to </a:t>
            </a:r>
            <a:r>
              <a:rPr lang="en-US" sz="3200" dirty="0">
                <a:latin typeface="Times New Roman" pitchFamily="18" charset="0"/>
                <a:cs typeface="+mn-cs"/>
              </a:rPr>
              <a:t>provide </a:t>
            </a:r>
            <a:r>
              <a:rPr lang="en-US" sz="3200" b="1" dirty="0">
                <a:latin typeface="Times New Roman" pitchFamily="18" charset="0"/>
                <a:cs typeface="+mn-cs"/>
              </a:rPr>
              <a:t>service to users </a:t>
            </a:r>
            <a:r>
              <a:rPr lang="en-US" sz="3200" b="0" dirty="0">
                <a:latin typeface="Times New Roman" pitchFamily="18" charset="0"/>
                <a:cs typeface="+mn-cs"/>
              </a:rPr>
              <a:t>around the world. </a:t>
            </a:r>
            <a:endParaRPr lang="en-US" sz="3200" b="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3200" b="0" dirty="0" smtClean="0">
                <a:latin typeface="Times New Roman" pitchFamily="18" charset="0"/>
                <a:cs typeface="+mn-cs"/>
              </a:rPr>
              <a:t>Since </a:t>
            </a:r>
            <a:r>
              <a:rPr lang="en-US" sz="3200" b="0" dirty="0">
                <a:latin typeface="Times New Roman" pitchFamily="18" charset="0"/>
                <a:cs typeface="+mn-cs"/>
              </a:rPr>
              <a:t>the </a:t>
            </a:r>
            <a:r>
              <a:rPr lang="en-US" sz="3200" b="1" dirty="0">
                <a:latin typeface="Times New Roman" pitchFamily="18" charset="0"/>
                <a:cs typeface="+mn-cs"/>
              </a:rPr>
              <a:t>application layer </a:t>
            </a:r>
            <a:r>
              <a:rPr lang="en-US" sz="3200" b="0" dirty="0">
                <a:latin typeface="Times New Roman" pitchFamily="18" charset="0"/>
                <a:cs typeface="+mn-cs"/>
              </a:rPr>
              <a:t>is the only layer that provides </a:t>
            </a:r>
            <a:r>
              <a:rPr lang="en-US" sz="3200" b="1" dirty="0">
                <a:latin typeface="Times New Roman" pitchFamily="18" charset="0"/>
                <a:cs typeface="+mn-cs"/>
              </a:rPr>
              <a:t>services to the Internet user</a:t>
            </a:r>
            <a:r>
              <a:rPr lang="en-US" sz="3200" b="1" dirty="0" smtClean="0">
                <a:latin typeface="Times New Roman" pitchFamily="18" charset="0"/>
                <a:cs typeface="+mn-cs"/>
              </a:rPr>
              <a:t>,</a:t>
            </a:r>
          </a:p>
          <a:p>
            <a:pPr marL="457200" indent="-457200" algn="just" eaLnBrk="0" hangingPunct="0">
              <a:buFont typeface="Arial" panose="020B0604020202020204" pitchFamily="34" charset="0"/>
              <a:buChar char="•"/>
              <a:defRPr/>
            </a:pPr>
            <a:r>
              <a:rPr lang="en-US" sz="3200" b="0" dirty="0" smtClean="0">
                <a:latin typeface="Times New Roman" pitchFamily="18" charset="0"/>
                <a:cs typeface="+mn-cs"/>
              </a:rPr>
              <a:t> </a:t>
            </a:r>
            <a:r>
              <a:rPr lang="en-US" sz="3200" dirty="0">
                <a:latin typeface="Times New Roman" pitchFamily="18" charset="0"/>
                <a:cs typeface="+mn-cs"/>
              </a:rPr>
              <a:t>it allows </a:t>
            </a:r>
            <a:r>
              <a:rPr lang="en-US" sz="3200" b="1" dirty="0">
                <a:latin typeface="Times New Roman" pitchFamily="18" charset="0"/>
                <a:cs typeface="+mn-cs"/>
              </a:rPr>
              <a:t>new application protocols </a:t>
            </a:r>
            <a:r>
              <a:rPr lang="en-US" sz="3200" dirty="0">
                <a:latin typeface="Times New Roman" pitchFamily="18" charset="0"/>
                <a:cs typeface="+mn-cs"/>
              </a:rPr>
              <a:t>to be easily </a:t>
            </a:r>
            <a:r>
              <a:rPr lang="en-US" sz="3200" b="1" dirty="0">
                <a:latin typeface="Times New Roman" pitchFamily="18" charset="0"/>
                <a:cs typeface="+mn-cs"/>
              </a:rPr>
              <a:t>added/removed to the Internet</a:t>
            </a:r>
            <a:r>
              <a:rPr lang="en-US" sz="3200" dirty="0">
                <a:latin typeface="Times New Roman" pitchFamily="18" charset="0"/>
                <a:cs typeface="+mn-cs"/>
              </a:rPr>
              <a:t>,</a:t>
            </a:r>
            <a:r>
              <a:rPr lang="en-US" sz="3200" b="0" dirty="0">
                <a:latin typeface="Times New Roman" pitchFamily="18" charset="0"/>
                <a:cs typeface="+mn-cs"/>
              </a:rPr>
              <a:t> which has been occurring during the lifetime of the Internet</a:t>
            </a:r>
            <a:r>
              <a:rPr lang="en-US" sz="3200" b="0" dirty="0" smtClean="0">
                <a:latin typeface="Times New Roman" pitchFamily="18" charset="0"/>
                <a:cs typeface="+mn-cs"/>
              </a:rPr>
              <a:t>.</a:t>
            </a:r>
          </a:p>
          <a:p>
            <a:pPr marL="457200" indent="-457200" algn="just" eaLnBrk="0" hangingPunct="0">
              <a:buFont typeface="Arial" panose="020B0604020202020204" pitchFamily="34" charset="0"/>
              <a:buChar char="•"/>
              <a:defRPr/>
            </a:pPr>
            <a:r>
              <a:rPr lang="en-US" sz="3200" dirty="0">
                <a:latin typeface="Times New Roman" pitchFamily="18" charset="0"/>
              </a:rPr>
              <a:t> </a:t>
            </a:r>
            <a:r>
              <a:rPr lang="en-US" sz="3200" b="0" dirty="0" smtClean="0">
                <a:latin typeface="Times New Roman" pitchFamily="18" charset="0"/>
                <a:cs typeface="+mn-cs"/>
              </a:rPr>
              <a:t>Application </a:t>
            </a:r>
            <a:r>
              <a:rPr lang="en-US" sz="3200" b="0" dirty="0">
                <a:latin typeface="Times New Roman" pitchFamily="18" charset="0"/>
                <a:cs typeface="+mn-cs"/>
              </a:rPr>
              <a:t>layer protocols </a:t>
            </a:r>
            <a:r>
              <a:rPr lang="en-US" sz="3200" b="1" dirty="0">
                <a:latin typeface="Times New Roman" pitchFamily="18" charset="0"/>
                <a:cs typeface="+mn-cs"/>
              </a:rPr>
              <a:t>do not provide service to any other protocols.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Message Formats</a:t>
            </a:r>
            <a:endParaRPr lang="en-IN" b="1" dirty="0" smtClean="0"/>
          </a:p>
        </p:txBody>
      </p:sp>
      <p:sp>
        <p:nvSpPr>
          <p:cNvPr id="3" name="Content Placeholder 2"/>
          <p:cNvSpPr>
            <a:spLocks noGrp="1"/>
          </p:cNvSpPr>
          <p:nvPr>
            <p:ph idx="1"/>
          </p:nvPr>
        </p:nvSpPr>
        <p:spPr>
          <a:xfrm>
            <a:off x="107504" y="1196752"/>
            <a:ext cx="8856984" cy="5159598"/>
          </a:xfrm>
        </p:spPr>
        <p:txBody>
          <a:bodyPr>
            <a:normAutofit lnSpcReduction="10000"/>
          </a:bodyPr>
          <a:lstStyle/>
          <a:p>
            <a:pPr>
              <a:defRPr/>
            </a:pPr>
            <a:r>
              <a:rPr lang="en-US" dirty="0" smtClean="0"/>
              <a:t>The HTTP protocol defines the </a:t>
            </a:r>
            <a:r>
              <a:rPr lang="en-US" b="1" dirty="0" smtClean="0"/>
              <a:t>format of the Request and Response messages.</a:t>
            </a:r>
          </a:p>
          <a:p>
            <a:pPr>
              <a:defRPr/>
            </a:pPr>
            <a:r>
              <a:rPr lang="en-US" dirty="0" smtClean="0"/>
              <a:t>Two Formats---Each </a:t>
            </a:r>
            <a:r>
              <a:rPr lang="en-US" b="1" dirty="0" smtClean="0"/>
              <a:t>message</a:t>
            </a:r>
            <a:r>
              <a:rPr lang="en-US" dirty="0" smtClean="0"/>
              <a:t> has </a:t>
            </a:r>
            <a:r>
              <a:rPr lang="en-US" b="1" dirty="0" smtClean="0"/>
              <a:t>four sections</a:t>
            </a:r>
          </a:p>
          <a:p>
            <a:pPr marL="0" indent="0">
              <a:buNone/>
              <a:defRPr/>
            </a:pPr>
            <a:r>
              <a:rPr lang="en-US" dirty="0" smtClean="0"/>
              <a:t> 1. Request line / Status line</a:t>
            </a:r>
          </a:p>
          <a:p>
            <a:pPr marL="0" indent="0">
              <a:buNone/>
              <a:defRPr/>
            </a:pPr>
            <a:r>
              <a:rPr lang="en-US" dirty="0"/>
              <a:t> </a:t>
            </a:r>
            <a:r>
              <a:rPr lang="en-US" dirty="0" smtClean="0"/>
              <a:t>2. Header lines</a:t>
            </a:r>
          </a:p>
          <a:p>
            <a:pPr marL="0" indent="0">
              <a:buNone/>
              <a:defRPr/>
            </a:pPr>
            <a:r>
              <a:rPr lang="en-US" dirty="0" smtClean="0"/>
              <a:t> 3. Blank line </a:t>
            </a:r>
          </a:p>
          <a:p>
            <a:pPr marL="0" indent="0">
              <a:buNone/>
              <a:defRPr/>
            </a:pPr>
            <a:r>
              <a:rPr lang="en-US" dirty="0" smtClean="0"/>
              <a:t> 4. Body</a:t>
            </a:r>
          </a:p>
          <a:p>
            <a:pPr>
              <a:defRPr sz="1800">
                <a:uFillTx/>
              </a:defRPr>
            </a:pPr>
            <a:r>
              <a:rPr lang="en-IN" sz="3800" dirty="0" smtClean="0">
                <a:uFill>
                  <a:solidFill/>
                </a:uFill>
              </a:rPr>
              <a:t>Data is in clear text</a:t>
            </a:r>
          </a:p>
          <a:p>
            <a:pPr lvl="1">
              <a:defRPr sz="1800">
                <a:uFillTx/>
              </a:defRPr>
            </a:pPr>
            <a:r>
              <a:rPr lang="en-IN" sz="3400" dirty="0" smtClean="0">
                <a:uFill>
                  <a:solidFill/>
                </a:uFill>
              </a:rPr>
              <a:t>Readable by humans</a:t>
            </a:r>
          </a:p>
          <a:p>
            <a:pPr>
              <a:buFont typeface="Wingdings" pitchFamily="2" charset="2"/>
              <a:buNone/>
              <a:defRPr/>
            </a:pP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4"/>
          <p:cNvSpPr>
            <a:spLocks noChangeArrowheads="1"/>
          </p:cNvSpPr>
          <p:nvPr/>
        </p:nvSpPr>
        <p:spPr bwMode="auto">
          <a:xfrm>
            <a:off x="152400" y="76200"/>
            <a:ext cx="8153400" cy="400050"/>
          </a:xfrm>
          <a:prstGeom prst="rect">
            <a:avLst/>
          </a:prstGeom>
          <a:solidFill>
            <a:schemeClr val="bg1"/>
          </a:solidFill>
          <a:ln w="9525">
            <a:noFill/>
            <a:miter lim="800000"/>
            <a:headEnd/>
            <a:tailEnd/>
          </a:ln>
        </p:spPr>
        <p:txBody>
          <a:bodyPr>
            <a:spAutoFit/>
          </a:bodyPr>
          <a:lstStyle/>
          <a:p>
            <a:pPr eaLnBrk="0" hangingPunct="0"/>
            <a:r>
              <a:rPr lang="en-US" sz="2000" b="1" dirty="0" smtClean="0">
                <a:solidFill>
                  <a:schemeClr val="tx2"/>
                </a:solidFill>
                <a:latin typeface="Times-BoldItalic"/>
              </a:rPr>
              <a:t>Formats </a:t>
            </a:r>
            <a:r>
              <a:rPr lang="en-US" sz="2000" b="1" dirty="0">
                <a:solidFill>
                  <a:schemeClr val="tx2"/>
                </a:solidFill>
                <a:latin typeface="Times-BoldItalic"/>
              </a:rPr>
              <a:t>of the request and response messages</a:t>
            </a:r>
          </a:p>
        </p:txBody>
      </p:sp>
      <p:pic>
        <p:nvPicPr>
          <p:cNvPr id="25604" name="Picture 5"/>
          <p:cNvPicPr>
            <a:picLocks noChangeAspect="1" noChangeArrowheads="1"/>
          </p:cNvPicPr>
          <p:nvPr/>
        </p:nvPicPr>
        <p:blipFill>
          <a:blip r:embed="rId3" cstate="print"/>
          <a:srcRect/>
          <a:stretch>
            <a:fillRect/>
          </a:stretch>
        </p:blipFill>
        <p:spPr bwMode="auto">
          <a:xfrm>
            <a:off x="1952625" y="1066800"/>
            <a:ext cx="4552950" cy="371475"/>
          </a:xfrm>
          <a:prstGeom prst="rect">
            <a:avLst/>
          </a:prstGeom>
          <a:noFill/>
          <a:ln w="9525">
            <a:noFill/>
            <a:miter lim="800000"/>
            <a:headEnd/>
            <a:tailEnd/>
          </a:ln>
        </p:spPr>
      </p:pic>
      <p:pic>
        <p:nvPicPr>
          <p:cNvPr id="25605" name="Picture 6"/>
          <p:cNvPicPr>
            <a:picLocks noChangeAspect="1" noChangeArrowheads="1"/>
          </p:cNvPicPr>
          <p:nvPr/>
        </p:nvPicPr>
        <p:blipFill>
          <a:blip r:embed="rId4" cstate="print"/>
          <a:srcRect/>
          <a:stretch>
            <a:fillRect/>
          </a:stretch>
        </p:blipFill>
        <p:spPr bwMode="auto">
          <a:xfrm>
            <a:off x="179933" y="2185988"/>
            <a:ext cx="4464075" cy="4339356"/>
          </a:xfrm>
          <a:prstGeom prst="rect">
            <a:avLst/>
          </a:prstGeom>
          <a:noFill/>
          <a:ln w="9525">
            <a:noFill/>
            <a:miter lim="800000"/>
            <a:headEnd/>
            <a:tailEnd/>
          </a:ln>
        </p:spPr>
      </p:pic>
      <p:pic>
        <p:nvPicPr>
          <p:cNvPr id="25606" name="Picture 7"/>
          <p:cNvPicPr>
            <a:picLocks noChangeAspect="1" noChangeArrowheads="1"/>
          </p:cNvPicPr>
          <p:nvPr/>
        </p:nvPicPr>
        <p:blipFill>
          <a:blip r:embed="rId5" cstate="print"/>
          <a:srcRect/>
          <a:stretch>
            <a:fillRect/>
          </a:stretch>
        </p:blipFill>
        <p:spPr bwMode="auto">
          <a:xfrm>
            <a:off x="4800600" y="2195512"/>
            <a:ext cx="3994150" cy="43298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p:cTn id="7" dur="500" fill="hold"/>
                                        <p:tgtEl>
                                          <p:spTgt spid="25605"/>
                                        </p:tgtEl>
                                        <p:attrNameLst>
                                          <p:attrName>ppt_w</p:attrName>
                                        </p:attrNameLst>
                                      </p:cBhvr>
                                      <p:tavLst>
                                        <p:tav tm="0">
                                          <p:val>
                                            <p:fltVal val="0"/>
                                          </p:val>
                                        </p:tav>
                                        <p:tav tm="100000">
                                          <p:val>
                                            <p:strVal val="#ppt_w"/>
                                          </p:val>
                                        </p:tav>
                                      </p:tavLst>
                                    </p:anim>
                                    <p:anim calcmode="lin" valueType="num">
                                      <p:cBhvr>
                                        <p:cTn id="8" dur="500" fill="hold"/>
                                        <p:tgtEl>
                                          <p:spTgt spid="25605"/>
                                        </p:tgtEl>
                                        <p:attrNameLst>
                                          <p:attrName>ppt_h</p:attrName>
                                        </p:attrNameLst>
                                      </p:cBhvr>
                                      <p:tavLst>
                                        <p:tav tm="0">
                                          <p:val>
                                            <p:fltVal val="0"/>
                                          </p:val>
                                        </p:tav>
                                        <p:tav tm="100000">
                                          <p:val>
                                            <p:strVal val="#ppt_h"/>
                                          </p:val>
                                        </p:tav>
                                      </p:tavLst>
                                    </p:anim>
                                    <p:animEffect transition="in" filter="fade">
                                      <p:cBhvr>
                                        <p:cTn id="9" dur="500"/>
                                        <p:tgtEl>
                                          <p:spTgt spid="2560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5606"/>
                                        </p:tgtEl>
                                        <p:attrNameLst>
                                          <p:attrName>style.visibility</p:attrName>
                                        </p:attrNameLst>
                                      </p:cBhvr>
                                      <p:to>
                                        <p:strVal val="visible"/>
                                      </p:to>
                                    </p:set>
                                    <p:anim calcmode="lin" valueType="num">
                                      <p:cBhvr>
                                        <p:cTn id="14" dur="500" fill="hold"/>
                                        <p:tgtEl>
                                          <p:spTgt spid="25606"/>
                                        </p:tgtEl>
                                        <p:attrNameLst>
                                          <p:attrName>ppt_w</p:attrName>
                                        </p:attrNameLst>
                                      </p:cBhvr>
                                      <p:tavLst>
                                        <p:tav tm="0">
                                          <p:val>
                                            <p:fltVal val="0"/>
                                          </p:val>
                                        </p:tav>
                                        <p:tav tm="100000">
                                          <p:val>
                                            <p:strVal val="#ppt_w"/>
                                          </p:val>
                                        </p:tav>
                                      </p:tavLst>
                                    </p:anim>
                                    <p:anim calcmode="lin" valueType="num">
                                      <p:cBhvr>
                                        <p:cTn id="15" dur="500" fill="hold"/>
                                        <p:tgtEl>
                                          <p:spTgt spid="25606"/>
                                        </p:tgtEl>
                                        <p:attrNameLst>
                                          <p:attrName>ppt_h</p:attrName>
                                        </p:attrNameLst>
                                      </p:cBhvr>
                                      <p:tavLst>
                                        <p:tav tm="0">
                                          <p:val>
                                            <p:fltVal val="0"/>
                                          </p:val>
                                        </p:tav>
                                        <p:tav tm="100000">
                                          <p:val>
                                            <p:strVal val="#ppt_h"/>
                                          </p:val>
                                        </p:tav>
                                      </p:tavLst>
                                    </p:anim>
                                    <p:animEffect transition="in" filter="fade">
                                      <p:cBhvr>
                                        <p:cTn id="16" dur="500"/>
                                        <p:tgtEl>
                                          <p:spTgt spid="256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ntr" presetSubtype="0" fill="hold" nodeType="clickEffect">
                                  <p:stCondLst>
                                    <p:cond delay="0"/>
                                  </p:stCondLst>
                                  <p:childTnLst>
                                    <p:set>
                                      <p:cBhvr>
                                        <p:cTn id="20" dur="1" fill="hold">
                                          <p:stCondLst>
                                            <p:cond delay="0"/>
                                          </p:stCondLst>
                                        </p:cTn>
                                        <p:tgtEl>
                                          <p:spTgt spid="25604"/>
                                        </p:tgtEl>
                                        <p:attrNameLst>
                                          <p:attrName>style.visibility</p:attrName>
                                        </p:attrNameLst>
                                      </p:cBhvr>
                                      <p:to>
                                        <p:strVal val="visible"/>
                                      </p:to>
                                    </p:set>
                                    <p:animEffect transition="in" filter="wipe(down)">
                                      <p:cBhvr>
                                        <p:cTn id="21" dur="580">
                                          <p:stCondLst>
                                            <p:cond delay="0"/>
                                          </p:stCondLst>
                                        </p:cTn>
                                        <p:tgtEl>
                                          <p:spTgt spid="25604"/>
                                        </p:tgtEl>
                                      </p:cBhvr>
                                    </p:animEffect>
                                    <p:anim calcmode="lin" valueType="num">
                                      <p:cBhvr>
                                        <p:cTn id="22" dur="1822" tmFilter="0,0; 0.14,0.36; 0.43,0.73; 0.71,0.91; 1.0,1.0">
                                          <p:stCondLst>
                                            <p:cond delay="0"/>
                                          </p:stCondLst>
                                        </p:cTn>
                                        <p:tgtEl>
                                          <p:spTgt spid="2560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2560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2560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2560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25604"/>
                                        </p:tgtEl>
                                        <p:attrNameLst>
                                          <p:attrName>ppt_y</p:attrName>
                                        </p:attrNameLst>
                                      </p:cBhvr>
                                      <p:tavLst>
                                        <p:tav tm="0" fmla="#ppt_y-sin(pi*$)/81">
                                          <p:val>
                                            <p:fltVal val="0"/>
                                          </p:val>
                                        </p:tav>
                                        <p:tav tm="100000">
                                          <p:val>
                                            <p:fltVal val="1"/>
                                          </p:val>
                                        </p:tav>
                                      </p:tavLst>
                                    </p:anim>
                                    <p:animScale>
                                      <p:cBhvr>
                                        <p:cTn id="27" dur="26">
                                          <p:stCondLst>
                                            <p:cond delay="650"/>
                                          </p:stCondLst>
                                        </p:cTn>
                                        <p:tgtEl>
                                          <p:spTgt spid="25604"/>
                                        </p:tgtEl>
                                      </p:cBhvr>
                                      <p:to x="100000" y="60000"/>
                                    </p:animScale>
                                    <p:animScale>
                                      <p:cBhvr>
                                        <p:cTn id="28" dur="166" decel="50000">
                                          <p:stCondLst>
                                            <p:cond delay="676"/>
                                          </p:stCondLst>
                                        </p:cTn>
                                        <p:tgtEl>
                                          <p:spTgt spid="25604"/>
                                        </p:tgtEl>
                                      </p:cBhvr>
                                      <p:to x="100000" y="100000"/>
                                    </p:animScale>
                                    <p:animScale>
                                      <p:cBhvr>
                                        <p:cTn id="29" dur="26">
                                          <p:stCondLst>
                                            <p:cond delay="1312"/>
                                          </p:stCondLst>
                                        </p:cTn>
                                        <p:tgtEl>
                                          <p:spTgt spid="25604"/>
                                        </p:tgtEl>
                                      </p:cBhvr>
                                      <p:to x="100000" y="80000"/>
                                    </p:animScale>
                                    <p:animScale>
                                      <p:cBhvr>
                                        <p:cTn id="30" dur="166" decel="50000">
                                          <p:stCondLst>
                                            <p:cond delay="1338"/>
                                          </p:stCondLst>
                                        </p:cTn>
                                        <p:tgtEl>
                                          <p:spTgt spid="25604"/>
                                        </p:tgtEl>
                                      </p:cBhvr>
                                      <p:to x="100000" y="100000"/>
                                    </p:animScale>
                                    <p:animScale>
                                      <p:cBhvr>
                                        <p:cTn id="31" dur="26">
                                          <p:stCondLst>
                                            <p:cond delay="1642"/>
                                          </p:stCondLst>
                                        </p:cTn>
                                        <p:tgtEl>
                                          <p:spTgt spid="25604"/>
                                        </p:tgtEl>
                                      </p:cBhvr>
                                      <p:to x="100000" y="90000"/>
                                    </p:animScale>
                                    <p:animScale>
                                      <p:cBhvr>
                                        <p:cTn id="32" dur="166" decel="50000">
                                          <p:stCondLst>
                                            <p:cond delay="1668"/>
                                          </p:stCondLst>
                                        </p:cTn>
                                        <p:tgtEl>
                                          <p:spTgt spid="25604"/>
                                        </p:tgtEl>
                                      </p:cBhvr>
                                      <p:to x="100000" y="100000"/>
                                    </p:animScale>
                                    <p:animScale>
                                      <p:cBhvr>
                                        <p:cTn id="33" dur="26">
                                          <p:stCondLst>
                                            <p:cond delay="1808"/>
                                          </p:stCondLst>
                                        </p:cTn>
                                        <p:tgtEl>
                                          <p:spTgt spid="25604"/>
                                        </p:tgtEl>
                                      </p:cBhvr>
                                      <p:to x="100000" y="95000"/>
                                    </p:animScale>
                                    <p:animScale>
                                      <p:cBhvr>
                                        <p:cTn id="34" dur="166" decel="50000">
                                          <p:stCondLst>
                                            <p:cond delay="1834"/>
                                          </p:stCondLst>
                                        </p:cTn>
                                        <p:tgtEl>
                                          <p:spTgt spid="2560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836712"/>
          </a:xfrm>
        </p:spPr>
        <p:txBody>
          <a:bodyPr/>
          <a:lstStyle/>
          <a:p>
            <a:r>
              <a:rPr lang="en-IN" dirty="0" smtClean="0">
                <a:solidFill>
                  <a:srgbClr val="FF0000"/>
                </a:solidFill>
              </a:rPr>
              <a:t>Request Message</a:t>
            </a:r>
            <a:endParaRPr lang="en-IN" dirty="0">
              <a:solidFill>
                <a:srgbClr val="FF0000"/>
              </a:solidFill>
            </a:endParaRPr>
          </a:p>
        </p:txBody>
      </p:sp>
      <p:sp>
        <p:nvSpPr>
          <p:cNvPr id="3" name="Content Placeholder 2"/>
          <p:cNvSpPr>
            <a:spLocks noGrp="1"/>
          </p:cNvSpPr>
          <p:nvPr>
            <p:ph idx="1"/>
          </p:nvPr>
        </p:nvSpPr>
        <p:spPr>
          <a:xfrm>
            <a:off x="179512" y="980728"/>
            <a:ext cx="8856984" cy="5877272"/>
          </a:xfrm>
        </p:spPr>
        <p:txBody>
          <a:bodyPr>
            <a:normAutofit fontScale="92500" lnSpcReduction="20000"/>
          </a:bodyPr>
          <a:lstStyle/>
          <a:p>
            <a:r>
              <a:rPr lang="en-IN" b="1" dirty="0" smtClean="0"/>
              <a:t>Method</a:t>
            </a:r>
            <a:r>
              <a:rPr lang="en-IN" dirty="0" smtClean="0"/>
              <a:t> field defines the request types.  </a:t>
            </a:r>
          </a:p>
          <a:p>
            <a:pPr marL="0" indent="0">
              <a:buNone/>
            </a:pPr>
            <a:r>
              <a:rPr lang="en-IN" dirty="0" smtClean="0"/>
              <a:t>Ex—GET method to send a request.</a:t>
            </a:r>
          </a:p>
          <a:p>
            <a:r>
              <a:rPr lang="en-US" b="1" dirty="0"/>
              <a:t>URL </a:t>
            </a:r>
            <a:r>
              <a:rPr lang="en-US" dirty="0"/>
              <a:t>– address and name of the corresponding web page.</a:t>
            </a:r>
          </a:p>
          <a:p>
            <a:r>
              <a:rPr lang="en-US" b="1" dirty="0"/>
              <a:t>Version</a:t>
            </a:r>
            <a:r>
              <a:rPr lang="en-US" dirty="0"/>
              <a:t> – </a:t>
            </a:r>
            <a:r>
              <a:rPr lang="en-US" dirty="0" smtClean="0"/>
              <a:t>current version </a:t>
            </a:r>
            <a:r>
              <a:rPr lang="en-US" dirty="0"/>
              <a:t>of the protocol, HTTP </a:t>
            </a:r>
            <a:r>
              <a:rPr lang="en-US" dirty="0" smtClean="0"/>
              <a:t>1.1</a:t>
            </a:r>
          </a:p>
          <a:p>
            <a:r>
              <a:rPr lang="en-US" b="1" dirty="0" smtClean="0"/>
              <a:t>Request header lines– </a:t>
            </a:r>
            <a:r>
              <a:rPr lang="en-US" dirty="0" smtClean="0"/>
              <a:t>0 or more header lines, sends additional information from client to the server. Ex—document in special format.</a:t>
            </a:r>
          </a:p>
          <a:p>
            <a:r>
              <a:rPr lang="en-US" b="1" dirty="0" smtClean="0"/>
              <a:t>Value</a:t>
            </a:r>
            <a:r>
              <a:rPr lang="en-US" dirty="0" smtClean="0"/>
              <a:t> field defines the values associated with each header name. found in the corresponding </a:t>
            </a:r>
            <a:r>
              <a:rPr lang="en-IN" dirty="0"/>
              <a:t>Request for Comments (RFC) </a:t>
            </a:r>
            <a:r>
              <a:rPr lang="en-IN" dirty="0" smtClean="0"/>
              <a:t>.</a:t>
            </a:r>
            <a:r>
              <a:rPr lang="en-US" dirty="0" smtClean="0"/>
              <a:t> </a:t>
            </a:r>
          </a:p>
          <a:p>
            <a:r>
              <a:rPr lang="en-US" b="1" dirty="0" smtClean="0"/>
              <a:t>Body</a:t>
            </a:r>
            <a:r>
              <a:rPr lang="en-US" dirty="0" smtClean="0"/>
              <a:t>—usually contains the </a:t>
            </a:r>
            <a:r>
              <a:rPr lang="en-US" b="1" dirty="0" smtClean="0"/>
              <a:t>comment</a:t>
            </a:r>
            <a:r>
              <a:rPr lang="en-US" dirty="0" smtClean="0"/>
              <a:t> to be sent or the </a:t>
            </a:r>
            <a:r>
              <a:rPr lang="en-US" b="1" dirty="0" smtClean="0"/>
              <a:t>file</a:t>
            </a:r>
            <a:r>
              <a:rPr lang="en-US" dirty="0" smtClean="0"/>
              <a:t> to be published on the website.(PUT/POST)</a:t>
            </a:r>
            <a:endParaRPr lang="en-IN" dirty="0"/>
          </a:p>
          <a:p>
            <a:endParaRPr lang="en-IN" dirty="0"/>
          </a:p>
        </p:txBody>
      </p:sp>
    </p:spTree>
    <p:extLst>
      <p:ext uri="{BB962C8B-B14F-4D97-AF65-F5344CB8AC3E}">
        <p14:creationId xmlns:p14="http://schemas.microsoft.com/office/powerpoint/2010/main" val="2625699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4"/>
          <p:cNvSpPr>
            <a:spLocks noChangeArrowheads="1"/>
          </p:cNvSpPr>
          <p:nvPr/>
        </p:nvSpPr>
        <p:spPr bwMode="auto">
          <a:xfrm>
            <a:off x="838200" y="71438"/>
            <a:ext cx="8153400" cy="461962"/>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2.1</a:t>
            </a:r>
            <a:r>
              <a:rPr lang="en-US" sz="2000" b="0" i="0" kern="0" dirty="0">
                <a:solidFill>
                  <a:srgbClr val="FF0000"/>
                </a:solidFill>
                <a:latin typeface="Times-BoldItalic"/>
              </a:rPr>
              <a:t>: </a:t>
            </a:r>
            <a:r>
              <a:rPr lang="en-US" sz="2000" b="1" i="0" kern="0" dirty="0">
                <a:solidFill>
                  <a:srgbClr val="002060"/>
                </a:solidFill>
                <a:latin typeface="Times New Roman" panose="02020603050405020304" pitchFamily="18" charset="0"/>
                <a:cs typeface="Times New Roman" panose="02020603050405020304" pitchFamily="18" charset="0"/>
              </a:rPr>
              <a:t>Methods</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39"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40"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41"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36"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37"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38"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33"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34"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35"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2"/>
          <p:cNvGrpSpPr>
            <a:grpSpLocks/>
          </p:cNvGrpSpPr>
          <p:nvPr/>
        </p:nvGrpSpPr>
        <p:grpSpPr bwMode="auto">
          <a:xfrm>
            <a:off x="387350" y="980728"/>
            <a:ext cx="8369300" cy="3518247"/>
            <a:chOff x="387350" y="1828800"/>
            <a:chExt cx="8369300" cy="2670175"/>
          </a:xfrm>
        </p:grpSpPr>
        <p:pic>
          <p:nvPicPr>
            <p:cNvPr id="58375" name="Picture 6"/>
            <p:cNvPicPr>
              <a:picLocks noChangeAspect="1" noChangeArrowheads="1"/>
            </p:cNvPicPr>
            <p:nvPr/>
          </p:nvPicPr>
          <p:blipFill>
            <a:blip r:embed="rId3" cstate="print"/>
            <a:srcRect/>
            <a:stretch>
              <a:fillRect/>
            </a:stretch>
          </p:blipFill>
          <p:spPr bwMode="auto">
            <a:xfrm>
              <a:off x="387350" y="1828800"/>
              <a:ext cx="8369300" cy="2670175"/>
            </a:xfrm>
            <a:prstGeom prst="rect">
              <a:avLst/>
            </a:prstGeom>
            <a:noFill/>
            <a:ln w="9525">
              <a:noFill/>
              <a:miter lim="800000"/>
              <a:headEnd/>
              <a:tailEnd/>
            </a:ln>
          </p:spPr>
        </p:pic>
        <p:sp>
          <p:nvSpPr>
            <p:cNvPr id="58376" name="Rectangle 1"/>
            <p:cNvSpPr>
              <a:spLocks noChangeArrowheads="1"/>
            </p:cNvSpPr>
            <p:nvPr/>
          </p:nvSpPr>
          <p:spPr bwMode="auto">
            <a:xfrm>
              <a:off x="461140" y="1828801"/>
              <a:ext cx="8155809" cy="2590800"/>
            </a:xfrm>
            <a:prstGeom prst="rect">
              <a:avLst/>
            </a:prstGeom>
            <a:noFill/>
            <a:ln w="101600" algn="ctr">
              <a:solidFill>
                <a:srgbClr val="3366FF"/>
              </a:solidFill>
              <a:round/>
              <a:headEnd/>
              <a:tailEnd/>
            </a:ln>
          </p:spPr>
          <p:txBody>
            <a:bodyPr/>
            <a:lstStyle/>
            <a:p>
              <a:pPr eaLnBrk="0" hangingPunct="0"/>
              <a:endParaRPr 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665613"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665614"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665615"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665618"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665619"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665620"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665622"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665623"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665624"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sp>
        <p:nvSpPr>
          <p:cNvPr id="35" name="Rectangle 14"/>
          <p:cNvSpPr>
            <a:spLocks noChangeArrowheads="1"/>
          </p:cNvSpPr>
          <p:nvPr/>
        </p:nvSpPr>
        <p:spPr bwMode="auto">
          <a:xfrm>
            <a:off x="838200" y="71438"/>
            <a:ext cx="8153400" cy="461962"/>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a:t>
            </a:r>
            <a:r>
              <a:rPr lang="en-US" sz="2000" b="0" i="0" kern="0" dirty="0">
                <a:solidFill>
                  <a:srgbClr val="FF0000"/>
                </a:solidFill>
                <a:latin typeface="Times-BoldItalic"/>
              </a:rPr>
              <a:t>: </a:t>
            </a:r>
            <a:r>
              <a:rPr lang="en-US" sz="2000" i="0" kern="0" dirty="0">
                <a:solidFill>
                  <a:srgbClr val="002060"/>
                </a:solidFill>
                <a:latin typeface="Times-BoldItalic"/>
              </a:rPr>
              <a:t>Request Header Names</a:t>
            </a:r>
          </a:p>
        </p:txBody>
      </p:sp>
      <p:grpSp>
        <p:nvGrpSpPr>
          <p:cNvPr id="7" name="Group 1"/>
          <p:cNvGrpSpPr>
            <a:grpSpLocks/>
          </p:cNvGrpSpPr>
          <p:nvPr/>
        </p:nvGrpSpPr>
        <p:grpSpPr bwMode="auto">
          <a:xfrm>
            <a:off x="357188" y="1239838"/>
            <a:ext cx="8429625" cy="4170362"/>
            <a:chOff x="357188" y="1239838"/>
            <a:chExt cx="8429625" cy="4170362"/>
          </a:xfrm>
        </p:grpSpPr>
        <p:pic>
          <p:nvPicPr>
            <p:cNvPr id="59398" name="Picture 9"/>
            <p:cNvPicPr>
              <a:picLocks noChangeAspect="1" noChangeArrowheads="1"/>
            </p:cNvPicPr>
            <p:nvPr/>
          </p:nvPicPr>
          <p:blipFill>
            <a:blip r:embed="rId3" cstate="print"/>
            <a:srcRect/>
            <a:stretch>
              <a:fillRect/>
            </a:stretch>
          </p:blipFill>
          <p:spPr bwMode="auto">
            <a:xfrm>
              <a:off x="357188" y="1239838"/>
              <a:ext cx="8429625" cy="4170362"/>
            </a:xfrm>
            <a:prstGeom prst="rect">
              <a:avLst/>
            </a:prstGeom>
            <a:noFill/>
            <a:ln w="9525">
              <a:noFill/>
              <a:miter lim="800000"/>
              <a:headEnd/>
              <a:tailEnd/>
            </a:ln>
          </p:spPr>
        </p:pic>
        <p:sp>
          <p:nvSpPr>
            <p:cNvPr id="59399" name="Rectangle 19"/>
            <p:cNvSpPr>
              <a:spLocks noChangeArrowheads="1"/>
            </p:cNvSpPr>
            <p:nvPr/>
          </p:nvSpPr>
          <p:spPr bwMode="auto">
            <a:xfrm>
              <a:off x="461140" y="1239838"/>
              <a:ext cx="8155809" cy="4114800"/>
            </a:xfrm>
            <a:prstGeom prst="rect">
              <a:avLst/>
            </a:prstGeom>
            <a:noFill/>
            <a:ln w="101600" algn="ctr">
              <a:solidFill>
                <a:srgbClr val="3366FF"/>
              </a:solidFill>
              <a:round/>
              <a:headEnd/>
              <a:tailEnd/>
            </a:ln>
          </p:spPr>
          <p:txBody>
            <a:bodyPr/>
            <a:lstStyle/>
            <a:p>
              <a:pPr eaLnBrk="0" hangingPunct="0"/>
              <a:endParaRPr lang="en-US"/>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1440"/>
            <a:ext cx="8696538" cy="817280"/>
          </a:xfrm>
        </p:spPr>
        <p:txBody>
          <a:bodyPr/>
          <a:lstStyle/>
          <a:p>
            <a:r>
              <a:rPr lang="en-IN" b="1" dirty="0" smtClean="0"/>
              <a:t>Response Message</a:t>
            </a:r>
            <a:endParaRPr lang="en-IN" b="1" dirty="0"/>
          </a:p>
        </p:txBody>
      </p:sp>
      <p:sp>
        <p:nvSpPr>
          <p:cNvPr id="3" name="Content Placeholder 2"/>
          <p:cNvSpPr>
            <a:spLocks noGrp="1"/>
          </p:cNvSpPr>
          <p:nvPr>
            <p:ph idx="1"/>
          </p:nvPr>
        </p:nvSpPr>
        <p:spPr>
          <a:xfrm>
            <a:off x="0" y="908720"/>
            <a:ext cx="9144000" cy="5217443"/>
          </a:xfrm>
        </p:spPr>
        <p:txBody>
          <a:bodyPr>
            <a:normAutofit/>
          </a:bodyPr>
          <a:lstStyle/>
          <a:p>
            <a:r>
              <a:rPr lang="en-IN" b="1" dirty="0" smtClean="0"/>
              <a:t>Status code </a:t>
            </a:r>
            <a:r>
              <a:rPr lang="en-IN" dirty="0" smtClean="0"/>
              <a:t>–defines the status of the request. It consists of 3 digits. 100 –500 range.</a:t>
            </a:r>
          </a:p>
          <a:p>
            <a:r>
              <a:rPr lang="en-IN" b="1" dirty="0" smtClean="0"/>
              <a:t>Phrase</a:t>
            </a:r>
            <a:r>
              <a:rPr lang="en-IN" dirty="0" smtClean="0"/>
              <a:t> – explains the status code in text form.</a:t>
            </a:r>
          </a:p>
          <a:p>
            <a:r>
              <a:rPr lang="en-US" b="1" dirty="0" smtClean="0"/>
              <a:t>Response </a:t>
            </a:r>
            <a:r>
              <a:rPr lang="en-US" b="1" dirty="0"/>
              <a:t>header lines– </a:t>
            </a:r>
            <a:r>
              <a:rPr lang="en-US" dirty="0"/>
              <a:t>0 or more header lines, sends additional information from </a:t>
            </a:r>
            <a:r>
              <a:rPr lang="en-US" dirty="0" smtClean="0"/>
              <a:t>server to </a:t>
            </a:r>
            <a:r>
              <a:rPr lang="en-US" dirty="0"/>
              <a:t>the </a:t>
            </a:r>
            <a:r>
              <a:rPr lang="en-US" dirty="0" smtClean="0"/>
              <a:t>client. </a:t>
            </a:r>
          </a:p>
          <a:p>
            <a:r>
              <a:rPr lang="en-US" b="1" dirty="0" smtClean="0"/>
              <a:t>Body</a:t>
            </a:r>
            <a:r>
              <a:rPr lang="en-US" dirty="0" smtClean="0"/>
              <a:t>— contains the </a:t>
            </a:r>
            <a:r>
              <a:rPr lang="en-US" b="1" dirty="0" smtClean="0"/>
              <a:t>document</a:t>
            </a:r>
            <a:r>
              <a:rPr lang="en-US" dirty="0" smtClean="0"/>
              <a:t> to be sent from the server to the client. The body is present unless the response is an </a:t>
            </a:r>
            <a:r>
              <a:rPr lang="en-US" dirty="0"/>
              <a:t>e</a:t>
            </a:r>
            <a:r>
              <a:rPr lang="en-US" dirty="0" smtClean="0"/>
              <a:t>rror message.</a:t>
            </a:r>
            <a:endParaRPr lang="en-IN" dirty="0"/>
          </a:p>
        </p:txBody>
      </p:sp>
    </p:spTree>
    <p:extLst>
      <p:ext uri="{BB962C8B-B14F-4D97-AF65-F5344CB8AC3E}">
        <p14:creationId xmlns:p14="http://schemas.microsoft.com/office/powerpoint/2010/main" val="2715370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4724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2.3</a:t>
            </a:r>
            <a:r>
              <a:rPr lang="en-US" sz="2000" i="0" kern="0" dirty="0">
                <a:solidFill>
                  <a:srgbClr val="FF0000"/>
                </a:solidFill>
                <a:latin typeface="Times-BoldItalic"/>
              </a:rPr>
              <a:t>: </a:t>
            </a:r>
            <a:r>
              <a:rPr lang="en-US" sz="2000" i="0" kern="0" dirty="0">
                <a:solidFill>
                  <a:srgbClr val="002060"/>
                </a:solidFill>
                <a:latin typeface="Times-BoldItalic"/>
              </a:rPr>
              <a:t>Response Header Names</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7"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9"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4"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1"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228600" y="1295400"/>
            <a:ext cx="8629650" cy="4300538"/>
            <a:chOff x="285750" y="1295400"/>
            <a:chExt cx="8629650" cy="4300538"/>
          </a:xfrm>
        </p:grpSpPr>
        <p:pic>
          <p:nvPicPr>
            <p:cNvPr id="60422" name="Picture 7"/>
            <p:cNvPicPr>
              <a:picLocks noChangeAspect="1" noChangeArrowheads="1"/>
            </p:cNvPicPr>
            <p:nvPr/>
          </p:nvPicPr>
          <p:blipFill>
            <a:blip r:embed="rId3" cstate="print"/>
            <a:srcRect/>
            <a:stretch>
              <a:fillRect/>
            </a:stretch>
          </p:blipFill>
          <p:spPr bwMode="auto">
            <a:xfrm>
              <a:off x="285750" y="1295400"/>
              <a:ext cx="8629650" cy="4300538"/>
            </a:xfrm>
            <a:prstGeom prst="rect">
              <a:avLst/>
            </a:prstGeom>
            <a:noFill/>
            <a:ln w="9525">
              <a:noFill/>
              <a:miter lim="800000"/>
              <a:headEnd/>
              <a:tailEnd/>
            </a:ln>
          </p:spPr>
        </p:pic>
        <p:sp>
          <p:nvSpPr>
            <p:cNvPr id="60423" name="Rectangle 19"/>
            <p:cNvSpPr>
              <a:spLocks noChangeArrowheads="1"/>
            </p:cNvSpPr>
            <p:nvPr/>
          </p:nvSpPr>
          <p:spPr bwMode="auto">
            <a:xfrm>
              <a:off x="461140" y="1371600"/>
              <a:ext cx="8378060" cy="4224338"/>
            </a:xfrm>
            <a:prstGeom prst="rect">
              <a:avLst/>
            </a:prstGeom>
            <a:noFill/>
            <a:ln w="101600" algn="ctr">
              <a:solidFill>
                <a:srgbClr val="3366FF"/>
              </a:solidFill>
              <a:round/>
              <a:headEnd/>
              <a:tailEnd/>
            </a:ln>
          </p:spPr>
          <p:txBody>
            <a:bodyPr/>
            <a:lstStyle/>
            <a:p>
              <a:pPr eaLnBrk="0" hangingPunct="0"/>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hape 432"/>
          <p:cNvSpPr>
            <a:spLocks noGrp="1"/>
          </p:cNvSpPr>
          <p:nvPr>
            <p:ph type="title"/>
          </p:nvPr>
        </p:nvSpPr>
        <p:spPr>
          <a:xfrm>
            <a:off x="535781" y="0"/>
            <a:ext cx="7768828" cy="767953"/>
          </a:xfrm>
        </p:spPr>
        <p:txBody>
          <a:bodyPr/>
          <a:lstStyle>
            <a:lvl1pPr>
              <a:defRPr sz="5600"/>
            </a:lvl1pPr>
          </a:lstStyle>
          <a:p>
            <a:pPr>
              <a:defRPr sz="1800">
                <a:solidFill>
                  <a:srgbClr val="000000"/>
                </a:solidFill>
                <a:uFillTx/>
              </a:defRPr>
            </a:pPr>
            <a:r>
              <a:rPr sz="3900" b="1" dirty="0">
                <a:solidFill>
                  <a:srgbClr val="021EAA"/>
                </a:solidFill>
                <a:uFill>
                  <a:solidFill>
                    <a:srgbClr val="021EAA"/>
                  </a:solidFill>
                </a:uFill>
                <a:latin typeface="Times New Roman" panose="02020603050405020304" pitchFamily="18" charset="0"/>
                <a:cs typeface="Times New Roman" panose="02020603050405020304" pitchFamily="18" charset="0"/>
              </a:rPr>
              <a:t>HTTP response status codes</a:t>
            </a:r>
          </a:p>
        </p:txBody>
      </p:sp>
      <p:sp>
        <p:nvSpPr>
          <p:cNvPr id="433" name="Shape 433"/>
          <p:cNvSpPr>
            <a:spLocks noGrp="1"/>
          </p:cNvSpPr>
          <p:nvPr>
            <p:ph type="body" idx="1"/>
          </p:nvPr>
        </p:nvSpPr>
        <p:spPr>
          <a:xfrm>
            <a:off x="0" y="767953"/>
            <a:ext cx="8892480" cy="6189439"/>
          </a:xfrm>
        </p:spPr>
        <p:txBody>
          <a:bodyPr>
            <a:noAutofit/>
          </a:bodyPr>
          <a:lstStyle/>
          <a:p>
            <a:pPr>
              <a:defRPr sz="1800">
                <a:uFillTx/>
              </a:defRPr>
            </a:pPr>
            <a:r>
              <a:rPr sz="2800" dirty="0" smtClean="0">
                <a:solidFill>
                  <a:srgbClr val="FF0000"/>
                </a:solidFill>
                <a:uFill>
                  <a:solidFill/>
                </a:uFill>
              </a:rPr>
              <a:t>1xx </a:t>
            </a:r>
            <a:r>
              <a:rPr sz="2800" dirty="0">
                <a:solidFill>
                  <a:srgbClr val="FF0000"/>
                </a:solidFill>
                <a:uFill>
                  <a:solidFill/>
                </a:uFill>
              </a:rPr>
              <a:t>- Informational</a:t>
            </a:r>
          </a:p>
          <a:p>
            <a:pPr lvl="1">
              <a:defRPr sz="1800">
                <a:uFillTx/>
              </a:defRPr>
            </a:pPr>
            <a:r>
              <a:rPr sz="2800" dirty="0">
                <a:uFill>
                  <a:solidFill/>
                </a:uFill>
              </a:rPr>
              <a:t>Request received, continuing process</a:t>
            </a:r>
          </a:p>
          <a:p>
            <a:pPr>
              <a:defRPr sz="1800">
                <a:uFillTx/>
              </a:defRPr>
            </a:pPr>
            <a:r>
              <a:rPr sz="2800" dirty="0">
                <a:solidFill>
                  <a:srgbClr val="FF0000"/>
                </a:solidFill>
                <a:uFill>
                  <a:solidFill/>
                </a:uFill>
              </a:rPr>
              <a:t>2xx </a:t>
            </a:r>
            <a:r>
              <a:rPr lang="en-IN" sz="2800" dirty="0" smtClean="0">
                <a:solidFill>
                  <a:srgbClr val="FF0000"/>
                </a:solidFill>
                <a:uFill>
                  <a:solidFill/>
                </a:uFill>
              </a:rPr>
              <a:t>–</a:t>
            </a:r>
            <a:r>
              <a:rPr sz="2800" dirty="0" smtClean="0">
                <a:solidFill>
                  <a:srgbClr val="FF0000"/>
                </a:solidFill>
                <a:uFill>
                  <a:solidFill/>
                </a:uFill>
              </a:rPr>
              <a:t> Success</a:t>
            </a:r>
            <a:r>
              <a:rPr lang="en-IN" sz="2800" dirty="0" err="1" smtClean="0">
                <a:solidFill>
                  <a:srgbClr val="FF0000"/>
                </a:solidFill>
                <a:uFill>
                  <a:solidFill/>
                </a:uFill>
              </a:rPr>
              <a:t>ful</a:t>
            </a:r>
            <a:r>
              <a:rPr lang="en-IN" sz="2800" dirty="0" smtClean="0">
                <a:solidFill>
                  <a:srgbClr val="FF0000"/>
                </a:solidFill>
                <a:uFill>
                  <a:solidFill/>
                </a:uFill>
              </a:rPr>
              <a:t> request</a:t>
            </a:r>
            <a:endParaRPr sz="2800" dirty="0">
              <a:solidFill>
                <a:srgbClr val="FF0000"/>
              </a:solidFill>
              <a:uFill>
                <a:solidFill/>
              </a:uFill>
            </a:endParaRPr>
          </a:p>
          <a:p>
            <a:pPr lvl="1">
              <a:defRPr sz="1800">
                <a:uFillTx/>
              </a:defRPr>
            </a:pPr>
            <a:r>
              <a:rPr sz="2800" dirty="0">
                <a:uFill>
                  <a:solidFill/>
                </a:uFill>
              </a:rPr>
              <a:t>Action successfully received, understood and accepted</a:t>
            </a:r>
          </a:p>
          <a:p>
            <a:pPr>
              <a:defRPr sz="1800">
                <a:uFillTx/>
              </a:defRPr>
            </a:pPr>
            <a:r>
              <a:rPr sz="2800" dirty="0">
                <a:solidFill>
                  <a:srgbClr val="FF0000"/>
                </a:solidFill>
                <a:uFill>
                  <a:solidFill/>
                </a:uFill>
              </a:rPr>
              <a:t>3xx </a:t>
            </a:r>
            <a:r>
              <a:rPr lang="en-IN" sz="2800" dirty="0" smtClean="0">
                <a:solidFill>
                  <a:srgbClr val="FF0000"/>
                </a:solidFill>
                <a:uFill>
                  <a:solidFill/>
                </a:uFill>
              </a:rPr>
              <a:t>–</a:t>
            </a:r>
            <a:r>
              <a:rPr sz="2800" dirty="0" smtClean="0">
                <a:solidFill>
                  <a:srgbClr val="FF0000"/>
                </a:solidFill>
                <a:uFill>
                  <a:solidFill/>
                </a:uFill>
              </a:rPr>
              <a:t> Redirection</a:t>
            </a:r>
            <a:r>
              <a:rPr lang="en-IN" sz="2800" dirty="0" smtClean="0">
                <a:solidFill>
                  <a:srgbClr val="FF0000"/>
                </a:solidFill>
                <a:uFill>
                  <a:solidFill/>
                </a:uFill>
              </a:rPr>
              <a:t> (redirect the client to another URL) </a:t>
            </a:r>
            <a:endParaRPr sz="2800" dirty="0">
              <a:solidFill>
                <a:srgbClr val="FF0000"/>
              </a:solidFill>
              <a:uFill>
                <a:solidFill/>
              </a:uFill>
            </a:endParaRPr>
          </a:p>
          <a:p>
            <a:pPr lvl="1">
              <a:defRPr sz="1800">
                <a:uFillTx/>
              </a:defRPr>
            </a:pPr>
            <a:r>
              <a:rPr sz="2800" dirty="0">
                <a:uFill>
                  <a:solidFill/>
                </a:uFill>
              </a:rPr>
              <a:t>Further action must be taken to complete the request</a:t>
            </a:r>
          </a:p>
          <a:p>
            <a:pPr>
              <a:defRPr sz="1800">
                <a:uFillTx/>
              </a:defRPr>
            </a:pPr>
            <a:r>
              <a:rPr sz="2800" dirty="0">
                <a:solidFill>
                  <a:srgbClr val="FF0000"/>
                </a:solidFill>
                <a:uFill>
                  <a:solidFill/>
                </a:uFill>
              </a:rPr>
              <a:t>4xx </a:t>
            </a:r>
            <a:r>
              <a:rPr lang="en-IN" sz="2800" dirty="0" smtClean="0">
                <a:solidFill>
                  <a:srgbClr val="FF0000"/>
                </a:solidFill>
                <a:uFill>
                  <a:solidFill/>
                </a:uFill>
              </a:rPr>
              <a:t>–</a:t>
            </a:r>
            <a:r>
              <a:rPr sz="2800" dirty="0" smtClean="0">
                <a:solidFill>
                  <a:srgbClr val="FF0000"/>
                </a:solidFill>
                <a:uFill>
                  <a:solidFill/>
                </a:uFill>
              </a:rPr>
              <a:t> </a:t>
            </a:r>
            <a:r>
              <a:rPr lang="en-IN" sz="2800" dirty="0">
                <a:solidFill>
                  <a:srgbClr val="FF0000"/>
                </a:solidFill>
                <a:uFill>
                  <a:solidFill/>
                </a:uFill>
              </a:rPr>
              <a:t>E</a:t>
            </a:r>
            <a:r>
              <a:rPr lang="en-IN" sz="2800" dirty="0" smtClean="0">
                <a:solidFill>
                  <a:srgbClr val="FF0000"/>
                </a:solidFill>
                <a:uFill>
                  <a:solidFill/>
                </a:uFill>
              </a:rPr>
              <a:t>rror at the </a:t>
            </a:r>
            <a:r>
              <a:rPr sz="2800" dirty="0" smtClean="0">
                <a:solidFill>
                  <a:srgbClr val="FF0000"/>
                </a:solidFill>
                <a:uFill>
                  <a:solidFill/>
                </a:uFill>
              </a:rPr>
              <a:t>Client </a:t>
            </a:r>
            <a:r>
              <a:rPr lang="en-IN" sz="2800" dirty="0" smtClean="0">
                <a:solidFill>
                  <a:srgbClr val="FF0000"/>
                </a:solidFill>
                <a:uFill>
                  <a:solidFill/>
                </a:uFill>
              </a:rPr>
              <a:t>site</a:t>
            </a:r>
            <a:endParaRPr sz="2800" dirty="0">
              <a:solidFill>
                <a:srgbClr val="FF0000"/>
              </a:solidFill>
              <a:uFill>
                <a:solidFill/>
              </a:uFill>
            </a:endParaRPr>
          </a:p>
          <a:p>
            <a:pPr lvl="1">
              <a:defRPr sz="1800">
                <a:uFillTx/>
              </a:defRPr>
            </a:pPr>
            <a:r>
              <a:rPr sz="2800" dirty="0">
                <a:uFill>
                  <a:solidFill/>
                </a:uFill>
              </a:rPr>
              <a:t>Request contains bad syntax or cannot be filled</a:t>
            </a:r>
          </a:p>
          <a:p>
            <a:pPr>
              <a:defRPr sz="1800">
                <a:uFillTx/>
              </a:defRPr>
            </a:pPr>
            <a:r>
              <a:rPr sz="2800" dirty="0">
                <a:solidFill>
                  <a:srgbClr val="FF0000"/>
                </a:solidFill>
                <a:uFill>
                  <a:solidFill/>
                </a:uFill>
              </a:rPr>
              <a:t>5xx </a:t>
            </a:r>
            <a:r>
              <a:rPr lang="en-IN" sz="2800" dirty="0" smtClean="0">
                <a:solidFill>
                  <a:srgbClr val="FF0000"/>
                </a:solidFill>
                <a:uFill>
                  <a:solidFill/>
                </a:uFill>
              </a:rPr>
              <a:t>–</a:t>
            </a:r>
            <a:r>
              <a:rPr sz="2800" dirty="0" smtClean="0">
                <a:solidFill>
                  <a:srgbClr val="FF0000"/>
                </a:solidFill>
                <a:uFill>
                  <a:solidFill/>
                </a:uFill>
              </a:rPr>
              <a:t> Error</a:t>
            </a:r>
            <a:r>
              <a:rPr lang="en-IN" sz="2800" dirty="0" smtClean="0">
                <a:solidFill>
                  <a:srgbClr val="FF0000"/>
                </a:solidFill>
                <a:uFill>
                  <a:solidFill/>
                </a:uFill>
              </a:rPr>
              <a:t> at the sever site.</a:t>
            </a:r>
            <a:endParaRPr sz="2800" dirty="0">
              <a:solidFill>
                <a:srgbClr val="FF0000"/>
              </a:solidFill>
              <a:uFill>
                <a:solidFill/>
              </a:uFill>
            </a:endParaRPr>
          </a:p>
          <a:p>
            <a:pPr lvl="1">
              <a:defRPr sz="1800">
                <a:uFillTx/>
              </a:defRPr>
            </a:pPr>
            <a:r>
              <a:rPr sz="2800" dirty="0">
                <a:uFill>
                  <a:solidFill/>
                </a:uFill>
              </a:rPr>
              <a:t>Server failed to fulfill an apparently valid request</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p:nvPr/>
        </p:nvSpPr>
        <p:spPr>
          <a:xfrm>
            <a:off x="2608263" y="6313488"/>
            <a:ext cx="0" cy="261937"/>
          </a:xfrm>
          <a:prstGeom prst="rect">
            <a:avLst/>
          </a:prstGeom>
          <a:ln w="12700">
            <a:miter lim="400000"/>
          </a:ln>
          <a:extLst>
            <a:ext uri="{C572A759-6A51-4108-AA02-DFA0A04FC94B}"/>
          </a:extLst>
        </p:spPr>
        <p:txBody>
          <a:bodyPr wrap="none" lIns="0" tIns="0" rIns="0" bIns="0">
            <a:spAutoFit/>
          </a:bodyPr>
          <a:lstStyle>
            <a:lvl1pPr>
              <a:defRPr sz="2400"/>
            </a:lvl1pPr>
          </a:lstStyle>
          <a:p>
            <a:pPr>
              <a:defRPr sz="1800">
                <a:uFillTx/>
              </a:defRPr>
            </a:pPr>
            <a:endParaRPr sz="1700" dirty="0">
              <a:uFill>
                <a:solidFill/>
              </a:uFill>
            </a:endParaRPr>
          </a:p>
        </p:txBody>
      </p:sp>
      <p:pic>
        <p:nvPicPr>
          <p:cNvPr id="62470" name="underline_base.png"/>
          <p:cNvPicPr>
            <a:picLocks noChangeAspect="1" noChangeArrowheads="1"/>
          </p:cNvPicPr>
          <p:nvPr/>
        </p:nvPicPr>
        <p:blipFill>
          <a:blip r:embed="rId2" cstate="print"/>
          <a:srcRect/>
          <a:stretch>
            <a:fillRect/>
          </a:stretch>
        </p:blipFill>
        <p:spPr bwMode="auto">
          <a:xfrm>
            <a:off x="547688" y="835025"/>
            <a:ext cx="6056312" cy="173038"/>
          </a:xfrm>
          <a:prstGeom prst="rect">
            <a:avLst/>
          </a:prstGeom>
          <a:noFill/>
          <a:ln w="12700">
            <a:noFill/>
            <a:miter lim="400000"/>
            <a:headEnd/>
            <a:tailEnd/>
          </a:ln>
        </p:spPr>
      </p:pic>
      <p:sp>
        <p:nvSpPr>
          <p:cNvPr id="441" name="Shape 441"/>
          <p:cNvSpPr>
            <a:spLocks noGrp="1"/>
          </p:cNvSpPr>
          <p:nvPr>
            <p:ph type="title"/>
          </p:nvPr>
        </p:nvSpPr>
        <p:spPr>
          <a:xfrm>
            <a:off x="477838" y="0"/>
            <a:ext cx="7768829" cy="1274763"/>
          </a:xfrm>
        </p:spPr>
        <p:txBody>
          <a:bodyPr/>
          <a:lstStyle>
            <a:lvl1pPr>
              <a:defRPr sz="5600"/>
            </a:lvl1pPr>
          </a:lstStyle>
          <a:p>
            <a:pPr>
              <a:defRPr sz="1800">
                <a:solidFill>
                  <a:srgbClr val="000000"/>
                </a:solidFill>
                <a:uFillTx/>
              </a:defRPr>
            </a:pPr>
            <a:r>
              <a:rPr sz="3900" b="1" dirty="0">
                <a:solidFill>
                  <a:srgbClr val="021EAA"/>
                </a:solidFill>
                <a:uFill>
                  <a:solidFill>
                    <a:srgbClr val="021EAA"/>
                  </a:solidFill>
                </a:uFill>
                <a:latin typeface="Times New Roman" panose="02020603050405020304" pitchFamily="18" charset="0"/>
                <a:cs typeface="Times New Roman" panose="02020603050405020304" pitchFamily="18" charset="0"/>
              </a:rPr>
              <a:t>HTTP response status codes</a:t>
            </a:r>
          </a:p>
        </p:txBody>
      </p:sp>
      <p:sp>
        <p:nvSpPr>
          <p:cNvPr id="442" name="Shape 442"/>
          <p:cNvSpPr>
            <a:spLocks noGrp="1"/>
          </p:cNvSpPr>
          <p:nvPr>
            <p:ph type="body" idx="1"/>
          </p:nvPr>
        </p:nvSpPr>
        <p:spPr>
          <a:xfrm>
            <a:off x="0" y="2401888"/>
            <a:ext cx="8913813" cy="4555504"/>
          </a:xfrm>
        </p:spPr>
        <p:txBody>
          <a:bodyPr>
            <a:normAutofit/>
          </a:bodyPr>
          <a:lstStyle/>
          <a:p>
            <a:pPr marL="383526" indent="-342888">
              <a:lnSpc>
                <a:spcPct val="95000"/>
              </a:lnSpc>
              <a:spcBef>
                <a:spcPts val="352"/>
              </a:spcBef>
              <a:buSzTx/>
              <a:buFont typeface="Wingdings 2" pitchFamily="18" charset="2"/>
              <a:buNone/>
              <a:defRPr sz="1800">
                <a:uFillTx/>
              </a:defRPr>
            </a:pPr>
            <a:r>
              <a:rPr sz="2000" b="1" dirty="0">
                <a:solidFill>
                  <a:srgbClr val="D81E00"/>
                </a:solidFill>
                <a:uFill>
                  <a:solidFill>
                    <a:srgbClr val="D81E00"/>
                  </a:solidFill>
                </a:uFill>
                <a:ea typeface="Courier New"/>
                <a:sym typeface="Courier New"/>
              </a:rPr>
              <a:t>200 OK</a:t>
            </a:r>
          </a:p>
          <a:p>
            <a:pPr lvl="1">
              <a:lnSpc>
                <a:spcPct val="95000"/>
              </a:lnSpc>
              <a:spcBef>
                <a:spcPts val="352"/>
              </a:spcBef>
              <a:defRPr sz="1800">
                <a:uFillTx/>
              </a:defRPr>
            </a:pPr>
            <a:r>
              <a:rPr sz="2000" dirty="0">
                <a:uFill>
                  <a:solidFill/>
                </a:uFill>
              </a:rPr>
              <a:t>request succeeded, requested object later in this </a:t>
            </a:r>
            <a:r>
              <a:rPr sz="2000" dirty="0" err="1">
                <a:uFill>
                  <a:solidFill/>
                </a:uFill>
              </a:rPr>
              <a:t>msg</a:t>
            </a:r>
            <a:endParaRPr sz="2000" dirty="0">
              <a:uFill>
                <a:solidFill/>
              </a:uFill>
            </a:endParaRPr>
          </a:p>
          <a:p>
            <a:pPr marL="383526" indent="-342888">
              <a:lnSpc>
                <a:spcPct val="95000"/>
              </a:lnSpc>
              <a:spcBef>
                <a:spcPts val="352"/>
              </a:spcBef>
              <a:buSzTx/>
              <a:buFont typeface="Wingdings 2" pitchFamily="18" charset="2"/>
              <a:buNone/>
              <a:defRPr sz="1800">
                <a:uFillTx/>
              </a:defRPr>
            </a:pPr>
            <a:r>
              <a:rPr sz="2000" b="1" dirty="0">
                <a:solidFill>
                  <a:srgbClr val="D81E00"/>
                </a:solidFill>
                <a:uFill>
                  <a:solidFill>
                    <a:srgbClr val="D81E00"/>
                  </a:solidFill>
                </a:uFill>
                <a:ea typeface="Courier New"/>
                <a:sym typeface="Courier New"/>
              </a:rPr>
              <a:t>301 Moved Permanently</a:t>
            </a:r>
          </a:p>
          <a:p>
            <a:pPr lvl="1">
              <a:lnSpc>
                <a:spcPct val="95000"/>
              </a:lnSpc>
              <a:spcBef>
                <a:spcPts val="352"/>
              </a:spcBef>
              <a:defRPr sz="1800">
                <a:uFillTx/>
              </a:defRPr>
            </a:pPr>
            <a:r>
              <a:rPr sz="2000" dirty="0">
                <a:uFill>
                  <a:solidFill/>
                </a:uFill>
              </a:rPr>
              <a:t>requested object moved, new location specified later in this </a:t>
            </a:r>
            <a:r>
              <a:rPr sz="2000" dirty="0" err="1">
                <a:uFill>
                  <a:solidFill/>
                </a:uFill>
              </a:rPr>
              <a:t>msg</a:t>
            </a:r>
            <a:r>
              <a:rPr sz="2000" dirty="0">
                <a:uFill>
                  <a:solidFill/>
                </a:uFill>
              </a:rPr>
              <a:t> (Location:)</a:t>
            </a:r>
          </a:p>
          <a:p>
            <a:pPr marL="383526" indent="-342888">
              <a:lnSpc>
                <a:spcPct val="95000"/>
              </a:lnSpc>
              <a:spcBef>
                <a:spcPts val="352"/>
              </a:spcBef>
              <a:buSzTx/>
              <a:buFont typeface="Wingdings 2" pitchFamily="18" charset="2"/>
              <a:buNone/>
              <a:defRPr sz="1800">
                <a:uFillTx/>
              </a:defRPr>
            </a:pPr>
            <a:r>
              <a:rPr sz="2000" b="1" dirty="0">
                <a:solidFill>
                  <a:srgbClr val="D81E00"/>
                </a:solidFill>
                <a:uFill>
                  <a:solidFill>
                    <a:srgbClr val="D81E00"/>
                  </a:solidFill>
                </a:uFill>
                <a:ea typeface="Courier New"/>
                <a:sym typeface="Courier New"/>
              </a:rPr>
              <a:t>400 Bad Request </a:t>
            </a:r>
          </a:p>
          <a:p>
            <a:pPr lvl="1">
              <a:lnSpc>
                <a:spcPct val="95000"/>
              </a:lnSpc>
              <a:spcBef>
                <a:spcPts val="352"/>
              </a:spcBef>
              <a:defRPr sz="1800">
                <a:uFillTx/>
              </a:defRPr>
            </a:pPr>
            <a:r>
              <a:rPr sz="2000" dirty="0">
                <a:uFill>
                  <a:solidFill/>
                </a:uFill>
              </a:rPr>
              <a:t>request </a:t>
            </a:r>
            <a:r>
              <a:rPr sz="2000" dirty="0" err="1">
                <a:uFill>
                  <a:solidFill/>
                </a:uFill>
              </a:rPr>
              <a:t>msg</a:t>
            </a:r>
            <a:r>
              <a:rPr sz="2000" dirty="0">
                <a:uFill>
                  <a:solidFill/>
                </a:uFill>
              </a:rPr>
              <a:t> not understood by server</a:t>
            </a:r>
          </a:p>
          <a:p>
            <a:pPr marL="383526" indent="-342888">
              <a:lnSpc>
                <a:spcPct val="95000"/>
              </a:lnSpc>
              <a:spcBef>
                <a:spcPts val="352"/>
              </a:spcBef>
              <a:buSzTx/>
              <a:buFont typeface="Wingdings 2" pitchFamily="18" charset="2"/>
              <a:buNone/>
              <a:defRPr sz="1800">
                <a:uFillTx/>
              </a:defRPr>
            </a:pPr>
            <a:r>
              <a:rPr sz="2000" b="1" dirty="0">
                <a:solidFill>
                  <a:srgbClr val="D81E00"/>
                </a:solidFill>
                <a:uFill>
                  <a:solidFill>
                    <a:srgbClr val="D81E00"/>
                  </a:solidFill>
                </a:uFill>
                <a:ea typeface="Courier New"/>
                <a:sym typeface="Courier New"/>
              </a:rPr>
              <a:t>404 Not </a:t>
            </a:r>
            <a:r>
              <a:rPr sz="2000" b="1" dirty="0" smtClean="0">
                <a:solidFill>
                  <a:srgbClr val="D81E00"/>
                </a:solidFill>
                <a:uFill>
                  <a:solidFill>
                    <a:srgbClr val="D81E00"/>
                  </a:solidFill>
                </a:uFill>
                <a:ea typeface="Courier New"/>
                <a:sym typeface="Courier New"/>
              </a:rPr>
              <a:t>Found</a:t>
            </a:r>
            <a:endParaRPr sz="2000" b="1" dirty="0">
              <a:solidFill>
                <a:srgbClr val="D81E00"/>
              </a:solidFill>
              <a:uFill>
                <a:solidFill>
                  <a:srgbClr val="D81E00"/>
                </a:solidFill>
              </a:uFill>
              <a:ea typeface="Courier New"/>
              <a:sym typeface="Courier New"/>
            </a:endParaRPr>
          </a:p>
          <a:p>
            <a:pPr lvl="1">
              <a:lnSpc>
                <a:spcPct val="95000"/>
              </a:lnSpc>
              <a:spcBef>
                <a:spcPts val="352"/>
              </a:spcBef>
              <a:defRPr sz="1800">
                <a:uFillTx/>
              </a:defRPr>
            </a:pPr>
            <a:r>
              <a:rPr sz="2000" dirty="0">
                <a:uFill>
                  <a:solidFill/>
                </a:uFill>
              </a:rPr>
              <a:t>requested document not found on this </a:t>
            </a:r>
            <a:r>
              <a:rPr sz="2000" dirty="0" smtClean="0">
                <a:uFill>
                  <a:solidFill/>
                </a:uFill>
              </a:rPr>
              <a:t>server</a:t>
            </a:r>
            <a:endParaRPr lang="en-US" sz="2000" dirty="0">
              <a:uFill>
                <a:solidFill/>
              </a:uFill>
            </a:endParaRPr>
          </a:p>
          <a:p>
            <a:pPr>
              <a:lnSpc>
                <a:spcPct val="95000"/>
              </a:lnSpc>
              <a:spcBef>
                <a:spcPts val="352"/>
              </a:spcBef>
              <a:defRPr sz="1800">
                <a:uFillTx/>
              </a:defRPr>
            </a:pPr>
            <a:r>
              <a:rPr lang="en-IN" sz="2000" b="1" dirty="0" smtClean="0">
                <a:solidFill>
                  <a:srgbClr val="D81E00"/>
                </a:solidFill>
                <a:uFill>
                  <a:solidFill>
                    <a:srgbClr val="D81E00"/>
                  </a:solidFill>
                </a:uFill>
                <a:ea typeface="Courier New"/>
                <a:sym typeface="Courier New"/>
              </a:rPr>
              <a:t>500 Internal Server Error</a:t>
            </a:r>
            <a:endParaRPr lang="en-IN" sz="2000" dirty="0" smtClean="0">
              <a:uFill>
                <a:solidFill/>
              </a:uFill>
            </a:endParaRPr>
          </a:p>
          <a:p>
            <a:pPr>
              <a:defRPr sz="1800">
                <a:uFillTx/>
              </a:defRPr>
            </a:pPr>
            <a:r>
              <a:rPr lang="en-IN" sz="2000" b="1" dirty="0" smtClean="0">
                <a:solidFill>
                  <a:srgbClr val="D81E00"/>
                </a:solidFill>
                <a:uFill>
                  <a:solidFill>
                    <a:srgbClr val="D81E00"/>
                  </a:solidFill>
                </a:uFill>
                <a:ea typeface="Courier New"/>
                <a:sym typeface="Courier New"/>
              </a:rPr>
              <a:t>505 HTTP Version Not Supported</a:t>
            </a:r>
          </a:p>
          <a:p>
            <a:pPr lvl="1">
              <a:lnSpc>
                <a:spcPct val="95000"/>
              </a:lnSpc>
              <a:spcBef>
                <a:spcPts val="352"/>
              </a:spcBef>
              <a:defRPr sz="1800">
                <a:uFillTx/>
              </a:defRPr>
            </a:pPr>
            <a:endParaRPr sz="2000" dirty="0">
              <a:uFill>
                <a:solidFill/>
              </a:uFill>
            </a:endParaRPr>
          </a:p>
        </p:txBody>
      </p:sp>
      <p:sp>
        <p:nvSpPr>
          <p:cNvPr id="443" name="Shape 443"/>
          <p:cNvSpPr/>
          <p:nvPr/>
        </p:nvSpPr>
        <p:spPr>
          <a:xfrm>
            <a:off x="179512" y="1190625"/>
            <a:ext cx="8832726" cy="1163638"/>
          </a:xfrm>
          <a:prstGeom prst="rect">
            <a:avLst/>
          </a:prstGeom>
          <a:ln w="12700">
            <a:miter lim="400000"/>
          </a:ln>
          <a:extLst>
            <a:ext uri="{C572A759-6A51-4108-AA02-DFA0A04FC94B}"/>
          </a:extLst>
        </p:spPr>
        <p:txBody>
          <a:bodyPr wrap="square" lIns="0" tIns="0" rIns="0" bIns="0">
            <a:spAutoFit/>
          </a:bodyPr>
          <a:lstStyle/>
          <a:p>
            <a:pPr marL="269666" indent="-241092">
              <a:lnSpc>
                <a:spcPct val="90000"/>
              </a:lnSpc>
              <a:buClr>
                <a:srgbClr val="021EAA"/>
              </a:buClr>
              <a:buSzPct val="75000"/>
              <a:buFont typeface="Wingdings"/>
              <a:buChar char=""/>
              <a:defRPr sz="1800">
                <a:uFillTx/>
              </a:defRPr>
            </a:pPr>
            <a:r>
              <a:rPr sz="2700" dirty="0">
                <a:uFill>
                  <a:solidFill/>
                </a:uFill>
                <a:latin typeface="Times New Roman" panose="02020603050405020304" pitchFamily="18" charset="0"/>
                <a:cs typeface="Times New Roman" panose="02020603050405020304" pitchFamily="18" charset="0"/>
              </a:rPr>
              <a:t>status code appears in 1st line in server-to-client response message.</a:t>
            </a:r>
          </a:p>
          <a:p>
            <a:pPr marL="355771" indent="-327197">
              <a:buClr>
                <a:srgbClr val="021EAA"/>
              </a:buClr>
              <a:buSzPct val="75000"/>
              <a:buFont typeface="Wingdings"/>
              <a:buChar char=""/>
              <a:defRPr sz="1800">
                <a:uFillTx/>
              </a:defRPr>
            </a:pPr>
            <a:r>
              <a:rPr sz="2700" b="1" dirty="0">
                <a:solidFill>
                  <a:srgbClr val="FF0000"/>
                </a:solidFill>
                <a:uFill>
                  <a:solidFill/>
                </a:uFill>
                <a:latin typeface="Times New Roman" panose="02020603050405020304" pitchFamily="18" charset="0"/>
                <a:cs typeface="Times New Roman" panose="02020603050405020304" pitchFamily="18" charset="0"/>
              </a:rPr>
              <a:t>some sample codes</a:t>
            </a:r>
            <a:r>
              <a:rPr sz="2400" b="1" dirty="0">
                <a:solidFill>
                  <a:srgbClr val="FF0000"/>
                </a:solidFill>
                <a:uFill>
                  <a:solidFill/>
                </a:uFill>
                <a:latin typeface="Times New Roman" panose="02020603050405020304" pitchFamily="18" charset="0"/>
                <a:ea typeface="Comic Sans MS"/>
                <a:cs typeface="Times New Roman" panose="02020603050405020304" pitchFamily="18" charset="0"/>
                <a:sym typeface="Comic Sans MS"/>
              </a:rPr>
              <a:t>:</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0"/>
          <p:cNvSpPr txBox="1">
            <a:spLocks noChangeArrowheads="1"/>
          </p:cNvSpPr>
          <p:nvPr/>
        </p:nvSpPr>
        <p:spPr bwMode="auto">
          <a:xfrm>
            <a:off x="152400" y="980728"/>
            <a:ext cx="8839200" cy="4832350"/>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This example </a:t>
            </a:r>
            <a:r>
              <a:rPr lang="en-US" sz="2800" b="1" i="0" dirty="0">
                <a:latin typeface="Times New Roman" pitchFamily="18" charset="0"/>
                <a:cs typeface="Times New Roman" pitchFamily="18" charset="0"/>
              </a:rPr>
              <a:t>retrieves a document </a:t>
            </a:r>
            <a:r>
              <a:rPr lang="en-US" sz="2800" b="0" i="0" dirty="0">
                <a:latin typeface="Times New Roman" pitchFamily="18" charset="0"/>
                <a:cs typeface="Times New Roman" pitchFamily="18" charset="0"/>
              </a:rPr>
              <a:t>(see Figure 2.13). We use the GET method to </a:t>
            </a:r>
            <a:r>
              <a:rPr lang="en-US" sz="2800" b="1" i="0" dirty="0">
                <a:latin typeface="Times New Roman" pitchFamily="18" charset="0"/>
                <a:cs typeface="Times New Roman" pitchFamily="18" charset="0"/>
              </a:rPr>
              <a:t>retrieve an image </a:t>
            </a:r>
            <a:r>
              <a:rPr lang="en-US" sz="2800" b="0" i="0" dirty="0">
                <a:latin typeface="Times New Roman" pitchFamily="18" charset="0"/>
                <a:cs typeface="Times New Roman" pitchFamily="18" charset="0"/>
              </a:rPr>
              <a:t>with the path </a:t>
            </a:r>
            <a:r>
              <a:rPr lang="en-US" sz="2800" i="0" dirty="0">
                <a:solidFill>
                  <a:srgbClr val="0070C0"/>
                </a:solidFill>
                <a:latin typeface="Times New Roman" pitchFamily="18" charset="0"/>
                <a:cs typeface="Times New Roman" pitchFamily="18" charset="0"/>
              </a:rPr>
              <a:t>/</a:t>
            </a:r>
            <a:r>
              <a:rPr lang="en-US" sz="2800" i="0" dirty="0" err="1">
                <a:solidFill>
                  <a:srgbClr val="0070C0"/>
                </a:solidFill>
                <a:latin typeface="Times New Roman" pitchFamily="18" charset="0"/>
                <a:cs typeface="Times New Roman" pitchFamily="18" charset="0"/>
              </a:rPr>
              <a:t>usr</a:t>
            </a:r>
            <a:r>
              <a:rPr lang="en-US" sz="2800" i="0" dirty="0">
                <a:solidFill>
                  <a:srgbClr val="0070C0"/>
                </a:solidFill>
                <a:latin typeface="Times New Roman" pitchFamily="18" charset="0"/>
                <a:cs typeface="Times New Roman" pitchFamily="18" charset="0"/>
              </a:rPr>
              <a:t>/bin/image1</a:t>
            </a:r>
            <a:r>
              <a:rPr lang="en-US" sz="2800" b="0" i="0" dirty="0">
                <a:latin typeface="Times New Roman" pitchFamily="18" charset="0"/>
                <a:cs typeface="Times New Roman" pitchFamily="18" charset="0"/>
              </a:rPr>
              <a:t>. The request line shows the method (</a:t>
            </a:r>
            <a:r>
              <a:rPr lang="en-US" sz="2800" b="1" i="0" dirty="0">
                <a:latin typeface="Times New Roman" pitchFamily="18" charset="0"/>
                <a:cs typeface="Times New Roman" pitchFamily="18" charset="0"/>
              </a:rPr>
              <a:t>GET</a:t>
            </a:r>
            <a:r>
              <a:rPr lang="en-US" sz="2800" b="0" i="0" dirty="0">
                <a:latin typeface="Times New Roman" pitchFamily="18" charset="0"/>
                <a:cs typeface="Times New Roman" pitchFamily="18" charset="0"/>
              </a:rPr>
              <a:t>), the URL, and the HTTP version (1.1). The header has two lines that show that the client can </a:t>
            </a:r>
            <a:r>
              <a:rPr lang="en-US" sz="2800" b="1" i="0" dirty="0">
                <a:latin typeface="Times New Roman" pitchFamily="18" charset="0"/>
                <a:cs typeface="Times New Roman" pitchFamily="18" charset="0"/>
              </a:rPr>
              <a:t>accept images in the GIF or JPEG format.</a:t>
            </a:r>
            <a:r>
              <a:rPr lang="en-US" sz="2800" b="0" i="0" dirty="0">
                <a:latin typeface="Times New Roman" pitchFamily="18" charset="0"/>
                <a:cs typeface="Times New Roman" pitchFamily="18" charset="0"/>
              </a:rPr>
              <a:t> The request does not have a body. The </a:t>
            </a:r>
            <a:r>
              <a:rPr lang="en-US" sz="2800" b="1" i="0" dirty="0">
                <a:latin typeface="Times New Roman" pitchFamily="18" charset="0"/>
                <a:cs typeface="Times New Roman" pitchFamily="18" charset="0"/>
              </a:rPr>
              <a:t>response message</a:t>
            </a:r>
            <a:r>
              <a:rPr lang="en-US" sz="2800" b="0" i="0" dirty="0">
                <a:latin typeface="Times New Roman" pitchFamily="18" charset="0"/>
                <a:cs typeface="Times New Roman" pitchFamily="18" charset="0"/>
              </a:rPr>
              <a:t> contains the status line and four lines of header. The header lines define the date, server, content encoding (MIME version, which will be described in electronic mail), and length of the document. The body of the document follows the header.. </a:t>
            </a:r>
          </a:p>
        </p:txBody>
      </p:sp>
      <p:grpSp>
        <p:nvGrpSpPr>
          <p:cNvPr id="2" name="Group 23"/>
          <p:cNvGrpSpPr>
            <a:grpSpLocks/>
          </p:cNvGrpSpPr>
          <p:nvPr/>
        </p:nvGrpSpPr>
        <p:grpSpPr bwMode="auto">
          <a:xfrm>
            <a:off x="0" y="0"/>
            <a:ext cx="9144000" cy="609600"/>
            <a:chOff x="0" y="2448"/>
            <a:chExt cx="5760" cy="384"/>
          </a:xfrm>
        </p:grpSpPr>
        <p:sp>
          <p:nvSpPr>
            <p:cNvPr id="6349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38"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2.6</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74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74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74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74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74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74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7417" name="Text Box 9"/>
          <p:cNvSpPr txBox="1">
            <a:spLocks noChangeArrowheads="1"/>
          </p:cNvSpPr>
          <p:nvPr/>
        </p:nvSpPr>
        <p:spPr bwMode="auto">
          <a:xfrm>
            <a:off x="1143000" y="0"/>
            <a:ext cx="5370060" cy="646331"/>
          </a:xfrm>
          <a:prstGeom prst="rect">
            <a:avLst/>
          </a:prstGeom>
          <a:noFill/>
          <a:ln w="9525">
            <a:noFill/>
            <a:miter lim="800000"/>
            <a:headEnd/>
            <a:tailEnd/>
          </a:ln>
        </p:spPr>
        <p:txBody>
          <a:bodyPr wrap="none">
            <a:spAutoFit/>
          </a:bodyPr>
          <a:lstStyle/>
          <a:p>
            <a:pPr eaLnBrk="0" hangingPunct="0"/>
            <a:r>
              <a:rPr lang="en-US" sz="3600" b="1" dirty="0" smtClean="0">
                <a:solidFill>
                  <a:srgbClr val="FF0000"/>
                </a:solidFill>
                <a:latin typeface="Times New Roman" pitchFamily="18" charset="0"/>
              </a:rPr>
              <a:t>Providing </a:t>
            </a:r>
            <a:r>
              <a:rPr lang="en-US" sz="3600" b="1" dirty="0">
                <a:solidFill>
                  <a:srgbClr val="FF0000"/>
                </a:solidFill>
                <a:latin typeface="Times New Roman" pitchFamily="18" charset="0"/>
              </a:rPr>
              <a:t>Services (Cont.)</a:t>
            </a:r>
          </a:p>
        </p:txBody>
      </p:sp>
      <p:sp>
        <p:nvSpPr>
          <p:cNvPr id="14" name="Rectangle 13"/>
          <p:cNvSpPr/>
          <p:nvPr/>
        </p:nvSpPr>
        <p:spPr>
          <a:xfrm>
            <a:off x="333392" y="907400"/>
            <a:ext cx="8686800" cy="1077218"/>
          </a:xfrm>
          <a:prstGeom prst="rect">
            <a:avLst/>
          </a:prstGeom>
        </p:spPr>
        <p:txBody>
          <a:bodyPr>
            <a:spAutoFit/>
          </a:bodyPr>
          <a:lstStyle/>
          <a:p>
            <a:pPr marL="457200" indent="-457200" algn="just" eaLnBrk="0" hangingPunct="0">
              <a:buFont typeface="Wingdings" pitchFamily="2" charset="2"/>
              <a:buChar char="q"/>
              <a:defRPr/>
            </a:pPr>
            <a:r>
              <a:rPr lang="en-US" sz="3200" dirty="0">
                <a:solidFill>
                  <a:srgbClr val="0000CC"/>
                </a:solidFill>
                <a:effectLst>
                  <a:outerShdw blurRad="38100" dist="38100" dir="2700000" algn="tl">
                    <a:srgbClr val="000000">
                      <a:alpha val="43137"/>
                    </a:srgbClr>
                  </a:outerShdw>
                </a:effectLst>
                <a:latin typeface="Times New Roman" pitchFamily="18" charset="0"/>
                <a:cs typeface="+mn-cs"/>
              </a:rPr>
              <a:t>Standard and Nonstandard </a:t>
            </a:r>
            <a:r>
              <a:rPr lang="en-US" sz="3200" dirty="0" smtClean="0">
                <a:solidFill>
                  <a:srgbClr val="0000CC"/>
                </a:solidFill>
                <a:effectLst>
                  <a:outerShdw blurRad="38100" dist="38100" dir="2700000" algn="tl">
                    <a:srgbClr val="000000">
                      <a:alpha val="43137"/>
                    </a:srgbClr>
                  </a:outerShdw>
                </a:effectLst>
                <a:latin typeface="Times New Roman" pitchFamily="18" charset="0"/>
                <a:cs typeface="+mn-cs"/>
              </a:rPr>
              <a:t>Protocols-</a:t>
            </a:r>
            <a:r>
              <a:rPr lang="en-US" sz="3200" dirty="0" smtClean="0">
                <a:latin typeface="Times New Roman" pitchFamily="18" charset="0"/>
                <a:cs typeface="+mn-cs"/>
              </a:rPr>
              <a:t>To provide smooth operation of the internet. (standardized)</a:t>
            </a:r>
            <a:endParaRPr lang="en-US" sz="3200" dirty="0">
              <a:latin typeface="Times New Roman" pitchFamily="18" charset="0"/>
              <a:cs typeface="+mn-cs"/>
            </a:endParaRPr>
          </a:p>
        </p:txBody>
      </p:sp>
      <p:sp>
        <p:nvSpPr>
          <p:cNvPr id="15" name="Rectangle 14"/>
          <p:cNvSpPr/>
          <p:nvPr/>
        </p:nvSpPr>
        <p:spPr>
          <a:xfrm>
            <a:off x="333392" y="2012542"/>
            <a:ext cx="8686800" cy="3108543"/>
          </a:xfrm>
          <a:prstGeom prst="rect">
            <a:avLst/>
          </a:prstGeom>
        </p:spPr>
        <p:txBody>
          <a:bodyPr wrap="square">
            <a:spAutoFit/>
          </a:bodyPr>
          <a:lstStyle/>
          <a:p>
            <a:pPr marL="457200" indent="-457200" eaLnBrk="0" hangingPunct="0">
              <a:buFont typeface="Wingdings" pitchFamily="2" charset="2"/>
              <a:buChar char="v"/>
              <a:defRPr/>
            </a:pPr>
            <a:r>
              <a:rPr lang="en-US" sz="2800" b="1" dirty="0">
                <a:latin typeface="Times New Roman" pitchFamily="18" charset="0"/>
                <a:cs typeface="+mn-cs"/>
              </a:rPr>
              <a:t>Standard Application-Layer </a:t>
            </a:r>
            <a:r>
              <a:rPr lang="en-US" sz="2800" b="1" dirty="0" smtClean="0">
                <a:latin typeface="Times New Roman" pitchFamily="18" charset="0"/>
                <a:cs typeface="+mn-cs"/>
              </a:rPr>
              <a:t>Protocols</a:t>
            </a:r>
          </a:p>
          <a:p>
            <a:pPr marL="914400" lvl="1" indent="-457200" eaLnBrk="0" hangingPunct="0">
              <a:buFont typeface="Arial" panose="020B0604020202020204" pitchFamily="34" charset="0"/>
              <a:buChar char="•"/>
              <a:defRPr/>
            </a:pPr>
            <a:r>
              <a:rPr lang="en-US" sz="2800" dirty="0" smtClean="0">
                <a:latin typeface="Times New Roman" pitchFamily="18" charset="0"/>
              </a:rPr>
              <a:t>Standardized and documented by internet authority.</a:t>
            </a:r>
          </a:p>
          <a:p>
            <a:pPr marL="914400" lvl="1" indent="-457200" eaLnBrk="0" hangingPunct="0">
              <a:buFont typeface="Arial" panose="020B0604020202020204" pitchFamily="34" charset="0"/>
              <a:buChar char="•"/>
              <a:defRPr/>
            </a:pPr>
            <a:r>
              <a:rPr lang="en-US" sz="2800" dirty="0" smtClean="0">
                <a:latin typeface="Times New Roman" pitchFamily="18" charset="0"/>
              </a:rPr>
              <a:t>Using them in daily interaction with the internet</a:t>
            </a:r>
          </a:p>
          <a:p>
            <a:pPr marL="914400" lvl="1" indent="-457200" eaLnBrk="0" hangingPunct="0">
              <a:buFont typeface="Arial" panose="020B0604020202020204" pitchFamily="34" charset="0"/>
              <a:buChar char="•"/>
              <a:defRPr/>
            </a:pPr>
            <a:r>
              <a:rPr lang="en-US" sz="2800" dirty="0" smtClean="0">
                <a:latin typeface="Times New Roman" pitchFamily="18" charset="0"/>
              </a:rPr>
              <a:t>Pair of computer programs that interact with the user and the transport layer to provide service to user.</a:t>
            </a:r>
            <a:endParaRPr lang="en-US" sz="2800" dirty="0">
              <a:latin typeface="Times New Roman" pitchFamily="18" charset="0"/>
            </a:endParaRPr>
          </a:p>
          <a:p>
            <a:pPr marL="457200" indent="-457200" eaLnBrk="0" hangingPunct="0">
              <a:defRPr/>
            </a:pPr>
            <a:r>
              <a:rPr lang="en-US" sz="2800" dirty="0">
                <a:latin typeface="Times New Roman" pitchFamily="18" charset="0"/>
                <a:cs typeface="+mn-cs"/>
              </a:rPr>
              <a:t>- </a:t>
            </a:r>
            <a:r>
              <a:rPr lang="en-US" sz="2800" b="0" i="0" dirty="0">
                <a:latin typeface="Times New Roman" pitchFamily="18" charset="0"/>
                <a:cs typeface="+mn-cs"/>
              </a:rPr>
              <a:t>Understand what type of service they provide and how do they </a:t>
            </a:r>
            <a:r>
              <a:rPr lang="en-US" sz="2800" b="0" i="0" dirty="0" smtClean="0">
                <a:latin typeface="Times New Roman" pitchFamily="18" charset="0"/>
                <a:cs typeface="+mn-cs"/>
              </a:rPr>
              <a:t>work</a:t>
            </a:r>
            <a:endParaRPr lang="en-US" sz="2800" b="0" i="0" dirty="0">
              <a:latin typeface="Times New Roman"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4"/>
          <p:cNvSpPr>
            <a:spLocks noChangeArrowheads="1"/>
          </p:cNvSpPr>
          <p:nvPr/>
        </p:nvSpPr>
        <p:spPr bwMode="auto">
          <a:xfrm>
            <a:off x="152400" y="76200"/>
            <a:ext cx="8153400" cy="400050"/>
          </a:xfrm>
          <a:prstGeom prst="rect">
            <a:avLst/>
          </a:prstGeom>
          <a:solidFill>
            <a:schemeClr val="bg1"/>
          </a:solidFill>
          <a:ln w="9525">
            <a:noFill/>
            <a:miter lim="800000"/>
            <a:headEnd/>
            <a:tailEnd/>
          </a:ln>
        </p:spPr>
        <p:txBody>
          <a:bodyPr>
            <a:spAutoFit/>
          </a:bodyPr>
          <a:lstStyle/>
          <a:p>
            <a:pPr eaLnBrk="0" hangingPunct="0"/>
            <a:r>
              <a:rPr lang="en-US" sz="2000">
                <a:solidFill>
                  <a:srgbClr val="FF0000"/>
                </a:solidFill>
                <a:latin typeface="Times-BoldItalic"/>
              </a:rPr>
              <a:t>Figure 2.13:  </a:t>
            </a:r>
            <a:r>
              <a:rPr lang="en-US" sz="2000">
                <a:latin typeface="Times-BoldItalic"/>
              </a:rPr>
              <a:t>Example 2.6</a:t>
            </a:r>
            <a:endParaRPr lang="en-US" sz="2000">
              <a:solidFill>
                <a:schemeClr val="bg2"/>
              </a:solidFill>
              <a:latin typeface="Times-BoldItalic"/>
            </a:endParaRPr>
          </a:p>
        </p:txBody>
      </p:sp>
      <p:grpSp>
        <p:nvGrpSpPr>
          <p:cNvPr id="2" name="Group 1"/>
          <p:cNvGrpSpPr>
            <a:grpSpLocks/>
          </p:cNvGrpSpPr>
          <p:nvPr/>
        </p:nvGrpSpPr>
        <p:grpSpPr bwMode="auto">
          <a:xfrm>
            <a:off x="381000" y="800100"/>
            <a:ext cx="8620125" cy="5373688"/>
            <a:chOff x="381000" y="800100"/>
            <a:chExt cx="8620125" cy="5373688"/>
          </a:xfrm>
        </p:grpSpPr>
        <p:pic>
          <p:nvPicPr>
            <p:cNvPr id="64519" name="Picture 5"/>
            <p:cNvPicPr>
              <a:picLocks noChangeAspect="1" noChangeArrowheads="1"/>
            </p:cNvPicPr>
            <p:nvPr/>
          </p:nvPicPr>
          <p:blipFill>
            <a:blip r:embed="rId3" cstate="print"/>
            <a:srcRect/>
            <a:stretch>
              <a:fillRect/>
            </a:stretch>
          </p:blipFill>
          <p:spPr bwMode="auto">
            <a:xfrm>
              <a:off x="381000" y="990600"/>
              <a:ext cx="1455738" cy="5183188"/>
            </a:xfrm>
            <a:prstGeom prst="rect">
              <a:avLst/>
            </a:prstGeom>
            <a:noFill/>
            <a:ln w="9525">
              <a:noFill/>
              <a:miter lim="800000"/>
              <a:headEnd/>
              <a:tailEnd/>
            </a:ln>
          </p:spPr>
        </p:pic>
        <p:pic>
          <p:nvPicPr>
            <p:cNvPr id="64520" name="Picture 6"/>
            <p:cNvPicPr>
              <a:picLocks noChangeAspect="1" noChangeArrowheads="1"/>
            </p:cNvPicPr>
            <p:nvPr/>
          </p:nvPicPr>
          <p:blipFill>
            <a:blip r:embed="rId4" cstate="print"/>
            <a:srcRect/>
            <a:stretch>
              <a:fillRect/>
            </a:stretch>
          </p:blipFill>
          <p:spPr bwMode="auto">
            <a:xfrm>
              <a:off x="7610475" y="800100"/>
              <a:ext cx="1390650" cy="5373688"/>
            </a:xfrm>
            <a:prstGeom prst="rect">
              <a:avLst/>
            </a:prstGeom>
            <a:noFill/>
            <a:ln w="9525">
              <a:noFill/>
              <a:miter lim="800000"/>
              <a:headEnd/>
              <a:tailEnd/>
            </a:ln>
          </p:spPr>
        </p:pic>
      </p:grpSp>
      <p:pic>
        <p:nvPicPr>
          <p:cNvPr id="26630" name="Picture 7"/>
          <p:cNvPicPr>
            <a:picLocks noChangeAspect="1" noChangeArrowheads="1"/>
          </p:cNvPicPr>
          <p:nvPr/>
        </p:nvPicPr>
        <p:blipFill>
          <a:blip r:embed="rId5" cstate="print"/>
          <a:srcRect/>
          <a:stretch>
            <a:fillRect/>
          </a:stretch>
        </p:blipFill>
        <p:spPr bwMode="auto">
          <a:xfrm>
            <a:off x="1524000" y="1600200"/>
            <a:ext cx="6330950" cy="1492250"/>
          </a:xfrm>
          <a:prstGeom prst="rect">
            <a:avLst/>
          </a:prstGeom>
          <a:noFill/>
          <a:ln w="9525">
            <a:noFill/>
            <a:miter lim="800000"/>
            <a:headEnd/>
            <a:tailEnd/>
          </a:ln>
        </p:spPr>
      </p:pic>
      <p:pic>
        <p:nvPicPr>
          <p:cNvPr id="26631" name="Picture 8"/>
          <p:cNvPicPr>
            <a:picLocks noChangeAspect="1" noChangeArrowheads="1"/>
          </p:cNvPicPr>
          <p:nvPr/>
        </p:nvPicPr>
        <p:blipFill>
          <a:blip r:embed="rId6" cstate="print"/>
          <a:srcRect/>
          <a:stretch>
            <a:fillRect/>
          </a:stretch>
        </p:blipFill>
        <p:spPr bwMode="auto">
          <a:xfrm>
            <a:off x="1524000" y="3092450"/>
            <a:ext cx="6340475" cy="26781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6630"/>
                                        </p:tgtEl>
                                        <p:attrNameLst>
                                          <p:attrName>style.visibility</p:attrName>
                                        </p:attrNameLst>
                                      </p:cBhvr>
                                      <p:to>
                                        <p:strVal val="visible"/>
                                      </p:to>
                                    </p:set>
                                    <p:animEffect transition="in" filter="wipe(left)">
                                      <p:cBhvr>
                                        <p:cTn id="11" dur="500"/>
                                        <p:tgtEl>
                                          <p:spTgt spid="266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6631"/>
                                        </p:tgtEl>
                                        <p:attrNameLst>
                                          <p:attrName>style.visibility</p:attrName>
                                        </p:attrNameLst>
                                      </p:cBhvr>
                                      <p:to>
                                        <p:strVal val="visible"/>
                                      </p:to>
                                    </p:set>
                                    <p:animEffect transition="in" filter="wipe(right)">
                                      <p:cBhvr>
                                        <p:cTn id="16"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0"/>
          <p:cNvSpPr txBox="1">
            <a:spLocks noChangeArrowheads="1"/>
          </p:cNvSpPr>
          <p:nvPr/>
        </p:nvSpPr>
        <p:spPr bwMode="auto">
          <a:xfrm>
            <a:off x="76200" y="696913"/>
            <a:ext cx="8839200" cy="3540125"/>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In this example, the client wants to </a:t>
            </a:r>
            <a:r>
              <a:rPr lang="en-US" sz="2800" b="1" i="0" dirty="0">
                <a:latin typeface="Times New Roman" pitchFamily="18" charset="0"/>
                <a:cs typeface="Times New Roman" pitchFamily="18" charset="0"/>
              </a:rPr>
              <a:t>send a web page </a:t>
            </a:r>
            <a:r>
              <a:rPr lang="en-US" sz="2800" b="0" i="0" dirty="0">
                <a:latin typeface="Times New Roman" pitchFamily="18" charset="0"/>
                <a:cs typeface="Times New Roman" pitchFamily="18" charset="0"/>
              </a:rPr>
              <a:t>to be posted on the server. We use the </a:t>
            </a:r>
            <a:r>
              <a:rPr lang="en-US" sz="2800" b="1" i="0" dirty="0">
                <a:latin typeface="Times New Roman" pitchFamily="18" charset="0"/>
                <a:cs typeface="Times New Roman" pitchFamily="18" charset="0"/>
              </a:rPr>
              <a:t>PUT</a:t>
            </a:r>
            <a:r>
              <a:rPr lang="en-US" sz="2800" b="0" i="0" dirty="0">
                <a:latin typeface="Times New Roman" pitchFamily="18" charset="0"/>
                <a:cs typeface="Times New Roman" pitchFamily="18" charset="0"/>
              </a:rPr>
              <a:t> method. The request line shows the method (PUT), URL, and HTTP version (1.1). There are four lines of headers. The </a:t>
            </a:r>
            <a:r>
              <a:rPr lang="en-US" sz="2800" b="1" i="0" dirty="0">
                <a:latin typeface="Times New Roman" pitchFamily="18" charset="0"/>
                <a:cs typeface="Times New Roman" pitchFamily="18" charset="0"/>
              </a:rPr>
              <a:t>request body </a:t>
            </a:r>
            <a:r>
              <a:rPr lang="en-US" sz="2800" b="0" i="0" dirty="0">
                <a:latin typeface="Times New Roman" pitchFamily="18" charset="0"/>
                <a:cs typeface="Times New Roman" pitchFamily="18" charset="0"/>
              </a:rPr>
              <a:t>contains the web page to be posted. The response message contains the status line and four lines of headers. The created document, which is a CGI document, is included as the body (see Figure 2.14).</a:t>
            </a:r>
          </a:p>
        </p:txBody>
      </p:sp>
      <p:grpSp>
        <p:nvGrpSpPr>
          <p:cNvPr id="2" name="Group 23"/>
          <p:cNvGrpSpPr>
            <a:grpSpLocks/>
          </p:cNvGrpSpPr>
          <p:nvPr/>
        </p:nvGrpSpPr>
        <p:grpSpPr bwMode="auto">
          <a:xfrm>
            <a:off x="0" y="0"/>
            <a:ext cx="9144000" cy="609600"/>
            <a:chOff x="0" y="2448"/>
            <a:chExt cx="5760" cy="384"/>
          </a:xfrm>
        </p:grpSpPr>
        <p:sp>
          <p:nvSpPr>
            <p:cNvPr id="6554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2.7</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4"/>
          <p:cNvSpPr>
            <a:spLocks noChangeArrowheads="1"/>
          </p:cNvSpPr>
          <p:nvPr/>
        </p:nvSpPr>
        <p:spPr bwMode="auto">
          <a:xfrm>
            <a:off x="152400" y="76200"/>
            <a:ext cx="8153400" cy="400050"/>
          </a:xfrm>
          <a:prstGeom prst="rect">
            <a:avLst/>
          </a:prstGeom>
          <a:solidFill>
            <a:schemeClr val="bg1"/>
          </a:solidFill>
          <a:ln w="9525">
            <a:noFill/>
            <a:miter lim="800000"/>
            <a:headEnd/>
            <a:tailEnd/>
          </a:ln>
        </p:spPr>
        <p:txBody>
          <a:bodyPr>
            <a:spAutoFit/>
          </a:bodyPr>
          <a:lstStyle/>
          <a:p>
            <a:pPr eaLnBrk="0" hangingPunct="0"/>
            <a:r>
              <a:rPr lang="en-US" sz="2000">
                <a:solidFill>
                  <a:srgbClr val="FF0000"/>
                </a:solidFill>
                <a:latin typeface="Times-BoldItalic"/>
              </a:rPr>
              <a:t>Figure 2.14:  </a:t>
            </a:r>
            <a:r>
              <a:rPr lang="en-US" sz="2000">
                <a:latin typeface="Times-BoldItalic"/>
              </a:rPr>
              <a:t> Example 2.7</a:t>
            </a:r>
            <a:endParaRPr lang="en-US" sz="2000">
              <a:solidFill>
                <a:schemeClr val="bg2"/>
              </a:solidFill>
              <a:latin typeface="Times-BoldItalic"/>
            </a:endParaRPr>
          </a:p>
        </p:txBody>
      </p:sp>
      <p:grpSp>
        <p:nvGrpSpPr>
          <p:cNvPr id="2" name="Group 1"/>
          <p:cNvGrpSpPr>
            <a:grpSpLocks/>
          </p:cNvGrpSpPr>
          <p:nvPr/>
        </p:nvGrpSpPr>
        <p:grpSpPr bwMode="auto">
          <a:xfrm>
            <a:off x="444500" y="534988"/>
            <a:ext cx="8218488" cy="6094412"/>
            <a:chOff x="444500" y="458788"/>
            <a:chExt cx="8218488" cy="6094412"/>
          </a:xfrm>
        </p:grpSpPr>
        <p:pic>
          <p:nvPicPr>
            <p:cNvPr id="66567" name="Picture 5"/>
            <p:cNvPicPr>
              <a:picLocks noChangeAspect="1" noChangeArrowheads="1"/>
            </p:cNvPicPr>
            <p:nvPr/>
          </p:nvPicPr>
          <p:blipFill>
            <a:blip r:embed="rId3" cstate="print"/>
            <a:srcRect/>
            <a:stretch>
              <a:fillRect/>
            </a:stretch>
          </p:blipFill>
          <p:spPr bwMode="auto">
            <a:xfrm>
              <a:off x="444500" y="644525"/>
              <a:ext cx="1308100" cy="5832475"/>
            </a:xfrm>
            <a:prstGeom prst="rect">
              <a:avLst/>
            </a:prstGeom>
            <a:noFill/>
            <a:ln w="9525">
              <a:noFill/>
              <a:miter lim="800000"/>
              <a:headEnd/>
              <a:tailEnd/>
            </a:ln>
          </p:spPr>
        </p:pic>
        <p:pic>
          <p:nvPicPr>
            <p:cNvPr id="66568" name="Picture 6"/>
            <p:cNvPicPr>
              <a:picLocks noChangeAspect="1" noChangeArrowheads="1"/>
            </p:cNvPicPr>
            <p:nvPr/>
          </p:nvPicPr>
          <p:blipFill>
            <a:blip r:embed="rId4" cstate="print"/>
            <a:srcRect/>
            <a:stretch>
              <a:fillRect/>
            </a:stretch>
          </p:blipFill>
          <p:spPr bwMode="auto">
            <a:xfrm>
              <a:off x="7391400" y="458788"/>
              <a:ext cx="1271588" cy="6094412"/>
            </a:xfrm>
            <a:prstGeom prst="rect">
              <a:avLst/>
            </a:prstGeom>
            <a:noFill/>
            <a:ln w="9525">
              <a:noFill/>
              <a:miter lim="800000"/>
              <a:headEnd/>
              <a:tailEnd/>
            </a:ln>
          </p:spPr>
        </p:pic>
      </p:grpSp>
      <p:pic>
        <p:nvPicPr>
          <p:cNvPr id="27654" name="Picture 7"/>
          <p:cNvPicPr>
            <a:picLocks noChangeAspect="1" noChangeArrowheads="1"/>
          </p:cNvPicPr>
          <p:nvPr/>
        </p:nvPicPr>
        <p:blipFill>
          <a:blip r:embed="rId5" cstate="print"/>
          <a:srcRect/>
          <a:stretch>
            <a:fillRect/>
          </a:stretch>
        </p:blipFill>
        <p:spPr bwMode="auto">
          <a:xfrm>
            <a:off x="1430338" y="1319213"/>
            <a:ext cx="6164262" cy="2490787"/>
          </a:xfrm>
          <a:prstGeom prst="rect">
            <a:avLst/>
          </a:prstGeom>
          <a:noFill/>
          <a:ln w="9525">
            <a:noFill/>
            <a:miter lim="800000"/>
            <a:headEnd/>
            <a:tailEnd/>
          </a:ln>
        </p:spPr>
      </p:pic>
      <p:pic>
        <p:nvPicPr>
          <p:cNvPr id="27655" name="Picture 8"/>
          <p:cNvPicPr>
            <a:picLocks noChangeAspect="1" noChangeArrowheads="1"/>
          </p:cNvPicPr>
          <p:nvPr/>
        </p:nvPicPr>
        <p:blipFill>
          <a:blip r:embed="rId6" cstate="print"/>
          <a:srcRect/>
          <a:stretch>
            <a:fillRect/>
          </a:stretch>
        </p:blipFill>
        <p:spPr bwMode="auto">
          <a:xfrm>
            <a:off x="1455738" y="3810000"/>
            <a:ext cx="6164262" cy="2465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7654"/>
                                        </p:tgtEl>
                                        <p:attrNameLst>
                                          <p:attrName>style.visibility</p:attrName>
                                        </p:attrNameLst>
                                      </p:cBhvr>
                                      <p:to>
                                        <p:strVal val="visible"/>
                                      </p:to>
                                    </p:set>
                                    <p:animEffect transition="in" filter="wipe(left)">
                                      <p:cBhvr>
                                        <p:cTn id="11" dur="500"/>
                                        <p:tgtEl>
                                          <p:spTgt spid="276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7655"/>
                                        </p:tgtEl>
                                        <p:attrNameLst>
                                          <p:attrName>style.visibility</p:attrName>
                                        </p:attrNameLst>
                                      </p:cBhvr>
                                      <p:to>
                                        <p:strVal val="visible"/>
                                      </p:to>
                                    </p:set>
                                    <p:animEffect transition="in" filter="wipe(right)">
                                      <p:cBhvr>
                                        <p:cTn id="16"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bwMode="auto">
          <a:xfrm>
            <a:off x="0" y="274638"/>
            <a:ext cx="8892480" cy="922114"/>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Conditional Request</a:t>
            </a:r>
            <a:endParaRPr lang="en-IN" b="1" dirty="0" smtClean="0"/>
          </a:p>
        </p:txBody>
      </p:sp>
      <p:sp>
        <p:nvSpPr>
          <p:cNvPr id="67587" name="Content Placeholder 2"/>
          <p:cNvSpPr>
            <a:spLocks noGrp="1"/>
          </p:cNvSpPr>
          <p:nvPr>
            <p:ph idx="1"/>
          </p:nvPr>
        </p:nvSpPr>
        <p:spPr bwMode="auto">
          <a:xfrm>
            <a:off x="179512" y="1556792"/>
            <a:ext cx="8507288" cy="4569371"/>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Client can </a:t>
            </a:r>
            <a:r>
              <a:rPr lang="en-US" b="1" dirty="0" smtClean="0"/>
              <a:t>add condition </a:t>
            </a:r>
            <a:r>
              <a:rPr lang="en-US" dirty="0" smtClean="0"/>
              <a:t>in its request.</a:t>
            </a:r>
          </a:p>
          <a:p>
            <a:r>
              <a:rPr lang="en-US" dirty="0" smtClean="0"/>
              <a:t>Server will send the web page if the </a:t>
            </a:r>
            <a:r>
              <a:rPr lang="en-US" b="1" dirty="0" smtClean="0"/>
              <a:t>condition is met.</a:t>
            </a:r>
            <a:endParaRPr lang="en-IN" b="1" dirty="0"/>
          </a:p>
          <a:p>
            <a:r>
              <a:rPr lang="en-IN" dirty="0" smtClean="0"/>
              <a:t>Most common condition imposed by the client is the time and date the web page is modified.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0"/>
          <p:cNvSpPr txBox="1">
            <a:spLocks noChangeArrowheads="1"/>
          </p:cNvSpPr>
          <p:nvPr/>
        </p:nvSpPr>
        <p:spPr bwMode="auto">
          <a:xfrm>
            <a:off x="228600" y="646113"/>
            <a:ext cx="8839200" cy="954087"/>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The following shows how a client imposes the modification data and time condition on a request.</a:t>
            </a:r>
          </a:p>
        </p:txBody>
      </p:sp>
      <p:grpSp>
        <p:nvGrpSpPr>
          <p:cNvPr id="2" name="Group 23"/>
          <p:cNvGrpSpPr>
            <a:grpSpLocks/>
          </p:cNvGrpSpPr>
          <p:nvPr/>
        </p:nvGrpSpPr>
        <p:grpSpPr bwMode="auto">
          <a:xfrm>
            <a:off x="0" y="0"/>
            <a:ext cx="9144000" cy="609600"/>
            <a:chOff x="0" y="2448"/>
            <a:chExt cx="5760" cy="384"/>
          </a:xfrm>
        </p:grpSpPr>
        <p:sp>
          <p:nvSpPr>
            <p:cNvPr id="68620"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2.8</a:t>
              </a:r>
            </a:p>
          </p:txBody>
        </p:sp>
      </p:grpSp>
      <p:sp>
        <p:nvSpPr>
          <p:cNvPr id="10" name="Text Box 20"/>
          <p:cNvSpPr txBox="1">
            <a:spLocks noChangeArrowheads="1"/>
          </p:cNvSpPr>
          <p:nvPr/>
        </p:nvSpPr>
        <p:spPr bwMode="auto">
          <a:xfrm>
            <a:off x="190500" y="3048000"/>
            <a:ext cx="8839200" cy="1384300"/>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The status line in the response shows the file was not modified after the defined point in time. The body of the response message is also empty.</a:t>
            </a:r>
          </a:p>
        </p:txBody>
      </p:sp>
      <p:grpSp>
        <p:nvGrpSpPr>
          <p:cNvPr id="3" name="Group 4"/>
          <p:cNvGrpSpPr>
            <a:grpSpLocks/>
          </p:cNvGrpSpPr>
          <p:nvPr/>
        </p:nvGrpSpPr>
        <p:grpSpPr bwMode="auto">
          <a:xfrm>
            <a:off x="304800" y="1676400"/>
            <a:ext cx="8724900" cy="1295400"/>
            <a:chOff x="304800" y="1676400"/>
            <a:chExt cx="8724900" cy="1295400"/>
          </a:xfrm>
        </p:grpSpPr>
        <p:pic>
          <p:nvPicPr>
            <p:cNvPr id="68618" name="Picture 3"/>
            <p:cNvPicPr>
              <a:picLocks noChangeAspect="1" noChangeArrowheads="1"/>
            </p:cNvPicPr>
            <p:nvPr/>
          </p:nvPicPr>
          <p:blipFill>
            <a:blip r:embed="rId3" cstate="print"/>
            <a:srcRect/>
            <a:stretch>
              <a:fillRect/>
            </a:stretch>
          </p:blipFill>
          <p:spPr bwMode="auto">
            <a:xfrm>
              <a:off x="304800" y="1676400"/>
              <a:ext cx="8610600" cy="1295400"/>
            </a:xfrm>
            <a:prstGeom prst="rect">
              <a:avLst/>
            </a:prstGeom>
            <a:noFill/>
            <a:ln w="9525">
              <a:noFill/>
              <a:miter lim="800000"/>
              <a:headEnd/>
              <a:tailEnd/>
            </a:ln>
          </p:spPr>
        </p:pic>
        <p:sp>
          <p:nvSpPr>
            <p:cNvPr id="68619" name="Rectangle 2"/>
            <p:cNvSpPr>
              <a:spLocks noChangeArrowheads="1"/>
            </p:cNvSpPr>
            <p:nvPr/>
          </p:nvSpPr>
          <p:spPr bwMode="auto">
            <a:xfrm>
              <a:off x="304800" y="1676400"/>
              <a:ext cx="8724900" cy="1295400"/>
            </a:xfrm>
            <a:prstGeom prst="rect">
              <a:avLst/>
            </a:prstGeom>
            <a:noFill/>
            <a:ln w="38100" algn="ctr">
              <a:solidFill>
                <a:schemeClr val="tx1"/>
              </a:solidFill>
              <a:round/>
              <a:headEnd/>
              <a:tailEnd/>
            </a:ln>
          </p:spPr>
          <p:txBody>
            <a:bodyPr/>
            <a:lstStyle/>
            <a:p>
              <a:pPr eaLnBrk="0" hangingPunct="0"/>
              <a:endParaRPr lang="en-US"/>
            </a:p>
          </p:txBody>
        </p:sp>
      </p:grpSp>
      <p:grpSp>
        <p:nvGrpSpPr>
          <p:cNvPr id="4" name="Group 5"/>
          <p:cNvGrpSpPr>
            <a:grpSpLocks/>
          </p:cNvGrpSpPr>
          <p:nvPr/>
        </p:nvGrpSpPr>
        <p:grpSpPr bwMode="auto">
          <a:xfrm>
            <a:off x="173038" y="4438650"/>
            <a:ext cx="8780462" cy="1978025"/>
            <a:chOff x="172915" y="4438857"/>
            <a:chExt cx="8780585" cy="1977183"/>
          </a:xfrm>
        </p:grpSpPr>
        <p:pic>
          <p:nvPicPr>
            <p:cNvPr id="68616" name="Picture 6"/>
            <p:cNvPicPr>
              <a:picLocks noChangeAspect="1" noChangeArrowheads="1"/>
            </p:cNvPicPr>
            <p:nvPr/>
          </p:nvPicPr>
          <p:blipFill>
            <a:blip r:embed="rId4" cstate="print"/>
            <a:srcRect/>
            <a:stretch>
              <a:fillRect/>
            </a:stretch>
          </p:blipFill>
          <p:spPr bwMode="auto">
            <a:xfrm>
              <a:off x="172915" y="4438857"/>
              <a:ext cx="8722344" cy="1888766"/>
            </a:xfrm>
            <a:prstGeom prst="rect">
              <a:avLst/>
            </a:prstGeom>
            <a:noFill/>
            <a:ln w="9525">
              <a:noFill/>
              <a:miter lim="800000"/>
              <a:headEnd/>
              <a:tailEnd/>
            </a:ln>
          </p:spPr>
        </p:pic>
        <p:sp>
          <p:nvSpPr>
            <p:cNvPr id="68617" name="Rectangle 15"/>
            <p:cNvSpPr>
              <a:spLocks noChangeArrowheads="1"/>
            </p:cNvSpPr>
            <p:nvPr/>
          </p:nvSpPr>
          <p:spPr bwMode="auto">
            <a:xfrm>
              <a:off x="228600" y="4495800"/>
              <a:ext cx="8724900" cy="1920240"/>
            </a:xfrm>
            <a:prstGeom prst="rect">
              <a:avLst/>
            </a:prstGeom>
            <a:noFill/>
            <a:ln w="38100" algn="ctr">
              <a:solidFill>
                <a:schemeClr val="tx1"/>
              </a:solidFill>
              <a:round/>
              <a:headEnd/>
              <a:tailEnd/>
            </a:ln>
          </p:spPr>
          <p:txBody>
            <a:bodyP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179512" y="0"/>
            <a:ext cx="8784976" cy="692696"/>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t>Stateless Protocol</a:t>
            </a:r>
            <a:endParaRPr lang="en-IN" b="1" dirty="0" smtClean="0"/>
          </a:p>
        </p:txBody>
      </p:sp>
      <p:sp>
        <p:nvSpPr>
          <p:cNvPr id="3" name="Content Placeholder 2"/>
          <p:cNvSpPr>
            <a:spLocks noGrp="1"/>
          </p:cNvSpPr>
          <p:nvPr>
            <p:ph idx="1"/>
          </p:nvPr>
        </p:nvSpPr>
        <p:spPr>
          <a:xfrm>
            <a:off x="0" y="908720"/>
            <a:ext cx="8892480" cy="5949280"/>
          </a:xfrm>
        </p:spPr>
        <p:txBody>
          <a:bodyPr>
            <a:normAutofit lnSpcReduction="10000"/>
          </a:bodyPr>
          <a:lstStyle/>
          <a:p>
            <a:pPr>
              <a:defRPr sz="1800">
                <a:uFillTx/>
              </a:defRPr>
            </a:pPr>
            <a:r>
              <a:rPr lang="en-IN" sz="3800" dirty="0" smtClean="0">
                <a:uFill>
                  <a:solidFill/>
                </a:uFill>
              </a:rPr>
              <a:t>Server has no information about previous request.</a:t>
            </a:r>
          </a:p>
          <a:p>
            <a:pPr>
              <a:defRPr sz="1800">
                <a:uFillTx/>
              </a:defRPr>
            </a:pPr>
            <a:r>
              <a:rPr lang="en-IN" sz="3800" dirty="0" smtClean="0">
                <a:uFill>
                  <a:solidFill/>
                </a:uFill>
              </a:rPr>
              <a:t>When client re-requests the web page</a:t>
            </a:r>
          </a:p>
          <a:p>
            <a:pPr lvl="2">
              <a:defRPr sz="1800">
                <a:uFillTx/>
              </a:defRPr>
            </a:pPr>
            <a:r>
              <a:rPr lang="en-IN" sz="2800" dirty="0" smtClean="0">
                <a:uFill>
                  <a:solidFill/>
                </a:uFill>
              </a:rPr>
              <a:t>Few seconds after the previous request</a:t>
            </a:r>
          </a:p>
          <a:p>
            <a:pPr lvl="1">
              <a:defRPr sz="1800">
                <a:uFillTx/>
              </a:defRPr>
            </a:pPr>
            <a:r>
              <a:rPr lang="en-IN" sz="3400" dirty="0" smtClean="0">
                <a:uFill>
                  <a:solidFill/>
                </a:uFill>
              </a:rPr>
              <a:t>Server will send the page again</a:t>
            </a:r>
          </a:p>
          <a:p>
            <a:pPr lvl="1">
              <a:defRPr sz="1800">
                <a:uFillTx/>
              </a:defRPr>
            </a:pPr>
            <a:r>
              <a:rPr lang="en-IN" sz="3400" dirty="0" smtClean="0">
                <a:uFill>
                  <a:solidFill/>
                </a:uFill>
              </a:rPr>
              <a:t>Will not say that page was served just now</a:t>
            </a:r>
          </a:p>
          <a:p>
            <a:pPr marL="457200" lvl="1" indent="0">
              <a:buNone/>
              <a:defRPr sz="1800">
                <a:uFillTx/>
              </a:defRPr>
            </a:pPr>
            <a:endParaRPr lang="en-IN" dirty="0" smtClean="0">
              <a:uFill>
                <a:solidFill/>
              </a:uFill>
            </a:endParaRPr>
          </a:p>
          <a:p>
            <a:pPr marL="457200" lvl="1" indent="0">
              <a:buNone/>
              <a:defRPr sz="1800">
                <a:uFillTx/>
              </a:defRPr>
            </a:pPr>
            <a:r>
              <a:rPr lang="en-IN" sz="3200" dirty="0" smtClean="0">
                <a:solidFill>
                  <a:srgbClr val="FF0000"/>
                </a:solidFill>
                <a:uFill>
                  <a:solidFill/>
                </a:uFill>
              </a:rPr>
              <a:t>NOTE</a:t>
            </a:r>
            <a:r>
              <a:rPr lang="en-IN" sz="3200" dirty="0" smtClean="0">
                <a:uFill>
                  <a:solidFill/>
                </a:uFill>
              </a:rPr>
              <a:t>--The </a:t>
            </a:r>
            <a:r>
              <a:rPr lang="en-IN" sz="3200" b="1" dirty="0" smtClean="0">
                <a:uFill>
                  <a:solidFill/>
                </a:uFill>
              </a:rPr>
              <a:t>WWW was </a:t>
            </a:r>
            <a:r>
              <a:rPr lang="en-IN" sz="3200" dirty="0" smtClean="0">
                <a:uFill>
                  <a:solidFill/>
                </a:uFill>
              </a:rPr>
              <a:t>originally designed as a </a:t>
            </a:r>
            <a:r>
              <a:rPr lang="en-IN" sz="3200" b="1" dirty="0" smtClean="0">
                <a:uFill>
                  <a:solidFill/>
                </a:uFill>
              </a:rPr>
              <a:t>stateless entity</a:t>
            </a:r>
            <a:r>
              <a:rPr lang="en-IN" sz="3200" dirty="0" smtClean="0">
                <a:uFill>
                  <a:solidFill/>
                </a:uFill>
              </a:rPr>
              <a:t>. Today web has other functions that need to </a:t>
            </a:r>
            <a:r>
              <a:rPr lang="en-IN" sz="3200" b="1" dirty="0" smtClean="0">
                <a:uFill>
                  <a:solidFill/>
                </a:uFill>
              </a:rPr>
              <a:t>remember some information </a:t>
            </a:r>
            <a:r>
              <a:rPr lang="en-IN" sz="3200" dirty="0" smtClean="0">
                <a:uFill>
                  <a:solidFill/>
                </a:uFill>
              </a:rPr>
              <a:t>about the clients: some are listed below</a:t>
            </a:r>
          </a:p>
          <a:p>
            <a:pPr marL="0" indent="0">
              <a:buNone/>
              <a:defRPr/>
            </a:pPr>
            <a:endParaRPr lang="en-IN" dirty="0"/>
          </a:p>
        </p:txBody>
      </p:sp>
    </p:spTree>
    <p:extLst>
      <p:ext uri="{BB962C8B-B14F-4D97-AF65-F5344CB8AC3E}">
        <p14:creationId xmlns:p14="http://schemas.microsoft.com/office/powerpoint/2010/main" val="3177538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579296" cy="864096"/>
          </a:xfrm>
        </p:spPr>
        <p:txBody>
          <a:bodyPr/>
          <a:lstStyle/>
          <a:p>
            <a:r>
              <a:rPr lang="en-IN" b="1" dirty="0" smtClean="0"/>
              <a:t>Cookies</a:t>
            </a:r>
            <a:endParaRPr lang="en-IN" b="1" dirty="0"/>
          </a:p>
        </p:txBody>
      </p:sp>
      <p:sp>
        <p:nvSpPr>
          <p:cNvPr id="3" name="Content Placeholder 2"/>
          <p:cNvSpPr>
            <a:spLocks noGrp="1"/>
          </p:cNvSpPr>
          <p:nvPr>
            <p:ph idx="1"/>
          </p:nvPr>
        </p:nvSpPr>
        <p:spPr>
          <a:xfrm>
            <a:off x="107504" y="1268760"/>
            <a:ext cx="9036496" cy="5400600"/>
          </a:xfrm>
        </p:spPr>
        <p:txBody>
          <a:bodyPr>
            <a:normAutofit/>
          </a:bodyPr>
          <a:lstStyle/>
          <a:p>
            <a:r>
              <a:rPr lang="en-US" b="1" dirty="0"/>
              <a:t>C</a:t>
            </a:r>
            <a:r>
              <a:rPr lang="en-US" b="1" dirty="0" smtClean="0"/>
              <a:t>ookie</a:t>
            </a:r>
            <a:r>
              <a:rPr lang="en-US" dirty="0"/>
              <a:t>. A small </a:t>
            </a:r>
            <a:r>
              <a:rPr lang="en-US" b="1" dirty="0"/>
              <a:t>text file </a:t>
            </a:r>
            <a:r>
              <a:rPr lang="en-US" dirty="0"/>
              <a:t>(up to 4KB) created by a website that is stored in the user's computer either </a:t>
            </a:r>
            <a:r>
              <a:rPr lang="en-US" b="1" dirty="0"/>
              <a:t>temporarily </a:t>
            </a:r>
            <a:r>
              <a:rPr lang="en-US" dirty="0"/>
              <a:t>for that session only or </a:t>
            </a:r>
            <a:r>
              <a:rPr lang="en-US" b="1" dirty="0"/>
              <a:t>permanently</a:t>
            </a:r>
            <a:r>
              <a:rPr lang="en-US" dirty="0"/>
              <a:t> on the hard disk (persistent </a:t>
            </a:r>
            <a:r>
              <a:rPr lang="en-US" b="1" dirty="0"/>
              <a:t>cookie</a:t>
            </a:r>
            <a:r>
              <a:rPr lang="en-US" dirty="0"/>
              <a:t>). </a:t>
            </a:r>
            <a:endParaRPr lang="en-US" dirty="0" smtClean="0"/>
          </a:p>
          <a:p>
            <a:r>
              <a:rPr lang="en-US" b="1" dirty="0" smtClean="0"/>
              <a:t>Cookies</a:t>
            </a:r>
            <a:r>
              <a:rPr lang="en-US" dirty="0"/>
              <a:t> provide a way for the website </a:t>
            </a:r>
            <a:r>
              <a:rPr lang="en-US" b="1" dirty="0"/>
              <a:t>to recognize you </a:t>
            </a:r>
            <a:r>
              <a:rPr lang="en-US" dirty="0"/>
              <a:t>and </a:t>
            </a:r>
            <a:r>
              <a:rPr lang="en-US" b="1" dirty="0"/>
              <a:t>keep track of your preferences.</a:t>
            </a:r>
            <a:endParaRPr lang="en-US" b="1" dirty="0" smtClean="0"/>
          </a:p>
          <a:p>
            <a:r>
              <a:rPr lang="en-US" dirty="0"/>
              <a:t>I</a:t>
            </a:r>
            <a:r>
              <a:rPr lang="en-US" dirty="0" smtClean="0"/>
              <a:t>t </a:t>
            </a:r>
            <a:r>
              <a:rPr lang="en-US" dirty="0"/>
              <a:t>is information for </a:t>
            </a:r>
            <a:r>
              <a:rPr lang="en-US" b="1" dirty="0"/>
              <a:t>future use </a:t>
            </a:r>
            <a:r>
              <a:rPr lang="en-US" dirty="0"/>
              <a:t>that </a:t>
            </a:r>
            <a:r>
              <a:rPr lang="en-US" b="1" dirty="0"/>
              <a:t>is stored by the server on the client side </a:t>
            </a:r>
            <a:r>
              <a:rPr lang="en-US" dirty="0"/>
              <a:t>of a client/server </a:t>
            </a:r>
            <a:r>
              <a:rPr lang="en-US" dirty="0" smtClean="0"/>
              <a:t>communication.</a:t>
            </a:r>
            <a:endParaRPr lang="en-IN" dirty="0"/>
          </a:p>
        </p:txBody>
      </p:sp>
    </p:spTree>
    <p:extLst>
      <p:ext uri="{BB962C8B-B14F-4D97-AF65-F5344CB8AC3E}">
        <p14:creationId xmlns:p14="http://schemas.microsoft.com/office/powerpoint/2010/main" val="1916915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96752"/>
          </a:xfrm>
        </p:spPr>
        <p:txBody>
          <a:bodyPr/>
          <a:lstStyle/>
          <a:p>
            <a:r>
              <a:rPr lang="en-IN" b="1" dirty="0" smtClean="0"/>
              <a:t>Cookies</a:t>
            </a:r>
            <a:endParaRPr lang="en-IN" b="1" dirty="0"/>
          </a:p>
        </p:txBody>
      </p:sp>
      <p:sp>
        <p:nvSpPr>
          <p:cNvPr id="3" name="Content Placeholder 2"/>
          <p:cNvSpPr>
            <a:spLocks noGrp="1"/>
          </p:cNvSpPr>
          <p:nvPr>
            <p:ph idx="1"/>
          </p:nvPr>
        </p:nvSpPr>
        <p:spPr>
          <a:xfrm>
            <a:off x="251520" y="1340768"/>
            <a:ext cx="8435280" cy="4785395"/>
          </a:xfrm>
        </p:spPr>
        <p:txBody>
          <a:bodyPr/>
          <a:lstStyle/>
          <a:p>
            <a:pPr marL="514350" indent="-514350">
              <a:buAutoNum type="arabicPeriod"/>
            </a:pPr>
            <a:r>
              <a:rPr lang="en-IN" dirty="0" smtClean="0"/>
              <a:t>Websites are being used a </a:t>
            </a:r>
            <a:r>
              <a:rPr lang="en-IN" b="1" dirty="0" smtClean="0"/>
              <a:t>electronic stores</a:t>
            </a:r>
            <a:r>
              <a:rPr lang="en-IN" dirty="0"/>
              <a:t> </a:t>
            </a:r>
            <a:r>
              <a:rPr lang="en-IN" dirty="0" smtClean="0"/>
              <a:t>that allow users to browse though the sites, select wanted items, put them in an electronic cart.</a:t>
            </a:r>
          </a:p>
          <a:p>
            <a:pPr marL="514350" indent="-514350">
              <a:buAutoNum type="arabicPeriod"/>
            </a:pPr>
            <a:r>
              <a:rPr lang="en-IN" dirty="0" smtClean="0"/>
              <a:t>Some websites need to allow access to </a:t>
            </a:r>
            <a:r>
              <a:rPr lang="en-IN" b="1" dirty="0" smtClean="0"/>
              <a:t>registered clients </a:t>
            </a:r>
            <a:r>
              <a:rPr lang="en-IN" dirty="0" smtClean="0"/>
              <a:t>only.</a:t>
            </a:r>
          </a:p>
          <a:p>
            <a:pPr marL="514350" indent="-514350">
              <a:buAutoNum type="arabicPeriod"/>
            </a:pPr>
            <a:r>
              <a:rPr lang="en-IN" dirty="0"/>
              <a:t>Some </a:t>
            </a:r>
            <a:r>
              <a:rPr lang="en-IN" dirty="0" smtClean="0"/>
              <a:t>websites are used as </a:t>
            </a:r>
            <a:r>
              <a:rPr lang="en-IN" b="1" dirty="0" smtClean="0"/>
              <a:t>portals</a:t>
            </a:r>
            <a:r>
              <a:rPr lang="en-IN" dirty="0" smtClean="0"/>
              <a:t>.</a:t>
            </a:r>
          </a:p>
          <a:p>
            <a:pPr marL="514350" indent="-514350">
              <a:buAutoNum type="arabicPeriod"/>
            </a:pPr>
            <a:r>
              <a:rPr lang="en-IN" dirty="0"/>
              <a:t>Some </a:t>
            </a:r>
            <a:r>
              <a:rPr lang="en-IN" dirty="0" smtClean="0"/>
              <a:t>websites are just </a:t>
            </a:r>
            <a:r>
              <a:rPr lang="en-IN" b="1" dirty="0" smtClean="0"/>
              <a:t>advertising agency</a:t>
            </a:r>
            <a:r>
              <a:rPr lang="en-IN" dirty="0" smtClean="0"/>
              <a:t>.</a:t>
            </a:r>
            <a:endParaRPr lang="en-IN" dirty="0"/>
          </a:p>
        </p:txBody>
      </p:sp>
    </p:spTree>
    <p:extLst>
      <p:ext uri="{BB962C8B-B14F-4D97-AF65-F5344CB8AC3E}">
        <p14:creationId xmlns:p14="http://schemas.microsoft.com/office/powerpoint/2010/main" val="3360603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xfrm>
            <a:off x="0" y="116632"/>
            <a:ext cx="8686800" cy="1301006"/>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Creating and storing Cookies</a:t>
            </a:r>
            <a:endParaRPr lang="en-IN" b="1" dirty="0" smtClean="0"/>
          </a:p>
        </p:txBody>
      </p:sp>
      <p:sp>
        <p:nvSpPr>
          <p:cNvPr id="3" name="Content Placeholder 2"/>
          <p:cNvSpPr>
            <a:spLocks noGrp="1"/>
          </p:cNvSpPr>
          <p:nvPr>
            <p:ph idx="1"/>
          </p:nvPr>
        </p:nvSpPr>
        <p:spPr>
          <a:xfrm>
            <a:off x="0" y="1052736"/>
            <a:ext cx="9144000" cy="5544616"/>
          </a:xfrm>
        </p:spPr>
        <p:txBody>
          <a:bodyPr/>
          <a:lstStyle/>
          <a:p>
            <a:pPr lvl="1">
              <a:defRPr sz="1800">
                <a:uFillTx/>
              </a:defRPr>
            </a:pPr>
            <a:r>
              <a:rPr lang="en-US" sz="2900" dirty="0" smtClean="0">
                <a:uFill>
                  <a:solidFill/>
                </a:uFill>
              </a:rPr>
              <a:t>Depend on the implementation.</a:t>
            </a:r>
          </a:p>
          <a:p>
            <a:pPr marL="457200" lvl="1" indent="0">
              <a:buNone/>
              <a:defRPr sz="1800">
                <a:uFillTx/>
              </a:defRPr>
            </a:pPr>
            <a:r>
              <a:rPr lang="en-US" sz="2900" dirty="0" smtClean="0">
                <a:uFill>
                  <a:solidFill/>
                </a:uFill>
              </a:rPr>
              <a:t>1.When the </a:t>
            </a:r>
            <a:r>
              <a:rPr lang="en-US" sz="2900" b="1" dirty="0" smtClean="0">
                <a:uFill>
                  <a:solidFill/>
                </a:uFill>
              </a:rPr>
              <a:t>server receives the request </a:t>
            </a:r>
            <a:r>
              <a:rPr lang="en-US" sz="2900" dirty="0" smtClean="0">
                <a:uFill>
                  <a:solidFill/>
                </a:uFill>
              </a:rPr>
              <a:t>from the client, it stores info about client like domain name, registration No. etc in a file or string(</a:t>
            </a:r>
            <a:r>
              <a:rPr lang="en-US" sz="2900" b="1" dirty="0" smtClean="0">
                <a:uFill>
                  <a:solidFill/>
                </a:uFill>
              </a:rPr>
              <a:t>creating</a:t>
            </a:r>
            <a:r>
              <a:rPr lang="en-US" sz="2900" dirty="0" smtClean="0">
                <a:uFill>
                  <a:solidFill/>
                </a:uFill>
              </a:rPr>
              <a:t> cookie).</a:t>
            </a:r>
          </a:p>
          <a:p>
            <a:pPr marL="457200" lvl="1" indent="0">
              <a:buNone/>
              <a:defRPr sz="1800">
                <a:uFillTx/>
              </a:defRPr>
            </a:pPr>
            <a:r>
              <a:rPr lang="en-US" sz="2900" dirty="0" smtClean="0">
                <a:uFill>
                  <a:solidFill/>
                </a:uFill>
              </a:rPr>
              <a:t>2.The Server includes the cookie in the response that it  </a:t>
            </a:r>
            <a:r>
              <a:rPr lang="en-US" sz="2900" b="1" dirty="0" smtClean="0">
                <a:uFill>
                  <a:solidFill/>
                </a:uFill>
              </a:rPr>
              <a:t>sends to the client</a:t>
            </a:r>
            <a:r>
              <a:rPr lang="en-US" sz="2900" dirty="0" smtClean="0">
                <a:uFill>
                  <a:solidFill/>
                </a:uFill>
              </a:rPr>
              <a:t>.</a:t>
            </a:r>
          </a:p>
          <a:p>
            <a:pPr marL="457200" lvl="1" indent="0">
              <a:buNone/>
              <a:defRPr sz="1800">
                <a:uFillTx/>
              </a:defRPr>
            </a:pPr>
            <a:r>
              <a:rPr lang="en-US" sz="2900" dirty="0" smtClean="0">
                <a:uFill>
                  <a:solidFill/>
                </a:uFill>
              </a:rPr>
              <a:t>3. When the client receives the response ,the </a:t>
            </a:r>
            <a:r>
              <a:rPr lang="en-US" sz="2900" b="1" dirty="0" smtClean="0">
                <a:uFill>
                  <a:solidFill/>
                </a:uFill>
              </a:rPr>
              <a:t>browser stores the cookie</a:t>
            </a:r>
            <a:r>
              <a:rPr lang="en-US" sz="2900" dirty="0" smtClean="0">
                <a:uFill>
                  <a:solidFill/>
                </a:uFill>
              </a:rPr>
              <a:t> in the cookie directory, which is stored by the server domain name.</a:t>
            </a:r>
            <a:endParaRPr lang="en-IN" sz="2900" dirty="0" smtClean="0">
              <a:uFill>
                <a:solidFill/>
              </a:uFill>
            </a:endParaRPr>
          </a:p>
          <a:p>
            <a:pPr marL="457200" lvl="1" indent="0">
              <a:buNone/>
              <a:defRPr sz="1800">
                <a:uFillTx/>
              </a:defRPr>
            </a:pPr>
            <a:endParaRPr lang="en-IN" sz="2900" dirty="0" smtClean="0">
              <a:uFill>
                <a:solidFill/>
              </a:uFill>
            </a:endParaRPr>
          </a:p>
          <a:p>
            <a:pPr marL="0" indent="0">
              <a:buNone/>
              <a:defRPr/>
            </a:pPr>
            <a:endParaRPr lang="en-IN"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0"/>
          <p:cNvSpPr txBox="1">
            <a:spLocks noChangeArrowheads="1"/>
          </p:cNvSpPr>
          <p:nvPr/>
        </p:nvSpPr>
        <p:spPr bwMode="auto">
          <a:xfrm>
            <a:off x="76200" y="696913"/>
            <a:ext cx="8839200" cy="5262979"/>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Figure </a:t>
            </a:r>
            <a:r>
              <a:rPr lang="en-US" sz="2800" b="0" i="0" dirty="0" smtClean="0">
                <a:latin typeface="Times New Roman" pitchFamily="18" charset="0"/>
                <a:cs typeface="Times New Roman" pitchFamily="18" charset="0"/>
              </a:rPr>
              <a:t>shows </a:t>
            </a:r>
            <a:r>
              <a:rPr lang="en-US" sz="2800" b="0" i="0" dirty="0">
                <a:latin typeface="Times New Roman" pitchFamily="18" charset="0"/>
                <a:cs typeface="Times New Roman" pitchFamily="18" charset="0"/>
              </a:rPr>
              <a:t>a </a:t>
            </a:r>
            <a:r>
              <a:rPr lang="en-US" sz="2800" b="1" i="0" dirty="0">
                <a:latin typeface="Times New Roman" pitchFamily="18" charset="0"/>
                <a:cs typeface="Times New Roman" pitchFamily="18" charset="0"/>
              </a:rPr>
              <a:t>scenario</a:t>
            </a:r>
            <a:r>
              <a:rPr lang="en-US" sz="2800" b="0" i="0" dirty="0">
                <a:latin typeface="Times New Roman" pitchFamily="18" charset="0"/>
                <a:cs typeface="Times New Roman" pitchFamily="18" charset="0"/>
              </a:rPr>
              <a:t> in which an </a:t>
            </a:r>
            <a:r>
              <a:rPr lang="en-US" sz="2800" b="1" i="0" dirty="0">
                <a:latin typeface="Times New Roman" pitchFamily="18" charset="0"/>
                <a:cs typeface="Times New Roman" pitchFamily="18" charset="0"/>
              </a:rPr>
              <a:t>electronic store </a:t>
            </a:r>
            <a:r>
              <a:rPr lang="en-US" sz="2800" b="0" i="0" dirty="0">
                <a:latin typeface="Times New Roman" pitchFamily="18" charset="0"/>
                <a:cs typeface="Times New Roman" pitchFamily="18" charset="0"/>
              </a:rPr>
              <a:t>can </a:t>
            </a:r>
            <a:r>
              <a:rPr lang="en-US" sz="2800" b="1" i="0" dirty="0">
                <a:latin typeface="Times New Roman" pitchFamily="18" charset="0"/>
                <a:cs typeface="Times New Roman" pitchFamily="18" charset="0"/>
              </a:rPr>
              <a:t>benefit from the use of cookies</a:t>
            </a:r>
            <a:r>
              <a:rPr lang="en-US" sz="2800" b="0" i="0" dirty="0">
                <a:latin typeface="Times New Roman" pitchFamily="18" charset="0"/>
                <a:cs typeface="Times New Roman" pitchFamily="18" charset="0"/>
              </a:rPr>
              <a:t>. Assume a shopper wants to </a:t>
            </a:r>
            <a:r>
              <a:rPr lang="en-US" sz="2800" b="1" i="0" dirty="0">
                <a:latin typeface="Times New Roman" pitchFamily="18" charset="0"/>
                <a:cs typeface="Times New Roman" pitchFamily="18" charset="0"/>
              </a:rPr>
              <a:t>buy a toy </a:t>
            </a:r>
            <a:r>
              <a:rPr lang="en-US" sz="2800" b="0" i="0" dirty="0">
                <a:latin typeface="Times New Roman" pitchFamily="18" charset="0"/>
                <a:cs typeface="Times New Roman" pitchFamily="18" charset="0"/>
              </a:rPr>
              <a:t>from an electronic store named </a:t>
            </a:r>
            <a:r>
              <a:rPr lang="en-US" sz="2800" b="0" i="0" dirty="0" err="1">
                <a:latin typeface="Times New Roman" pitchFamily="18" charset="0"/>
                <a:cs typeface="Times New Roman" pitchFamily="18" charset="0"/>
              </a:rPr>
              <a:t>BestToys</a:t>
            </a:r>
            <a:r>
              <a:rPr lang="en-US" sz="2800" b="0" i="0" dirty="0">
                <a:latin typeface="Times New Roman" pitchFamily="18" charset="0"/>
                <a:cs typeface="Times New Roman" pitchFamily="18" charset="0"/>
              </a:rPr>
              <a:t>. The shopper browser (client) </a:t>
            </a:r>
            <a:r>
              <a:rPr lang="en-US" sz="2800" b="1" i="0" dirty="0">
                <a:latin typeface="Times New Roman" pitchFamily="18" charset="0"/>
                <a:cs typeface="Times New Roman" pitchFamily="18" charset="0"/>
              </a:rPr>
              <a:t>sends a request </a:t>
            </a:r>
            <a:r>
              <a:rPr lang="en-US" sz="2800" b="0" i="0" dirty="0">
                <a:latin typeface="Times New Roman" pitchFamily="18" charset="0"/>
                <a:cs typeface="Times New Roman" pitchFamily="18" charset="0"/>
              </a:rPr>
              <a:t>to the </a:t>
            </a:r>
            <a:r>
              <a:rPr lang="en-US" sz="2800" b="1" i="0" dirty="0" err="1">
                <a:latin typeface="Times New Roman" pitchFamily="18" charset="0"/>
                <a:cs typeface="Times New Roman" pitchFamily="18" charset="0"/>
              </a:rPr>
              <a:t>BestToys</a:t>
            </a:r>
            <a:r>
              <a:rPr lang="en-US" sz="2800" b="1" i="0" dirty="0">
                <a:latin typeface="Times New Roman" pitchFamily="18" charset="0"/>
                <a:cs typeface="Times New Roman" pitchFamily="18" charset="0"/>
              </a:rPr>
              <a:t> server</a:t>
            </a:r>
            <a:r>
              <a:rPr lang="en-US" sz="2800" b="0" i="0" dirty="0">
                <a:latin typeface="Times New Roman" pitchFamily="18" charset="0"/>
                <a:cs typeface="Times New Roman" pitchFamily="18" charset="0"/>
              </a:rPr>
              <a:t>. The </a:t>
            </a:r>
            <a:r>
              <a:rPr lang="en-US" sz="2800" b="1" i="0" dirty="0">
                <a:latin typeface="Times New Roman" pitchFamily="18" charset="0"/>
                <a:cs typeface="Times New Roman" pitchFamily="18" charset="0"/>
              </a:rPr>
              <a:t>server creates an empty shopping cart (a list) for the client and assigns an ID</a:t>
            </a:r>
            <a:r>
              <a:rPr lang="en-US" sz="2800" b="0" i="0" dirty="0">
                <a:latin typeface="Times New Roman" pitchFamily="18" charset="0"/>
                <a:cs typeface="Times New Roman" pitchFamily="18" charset="0"/>
              </a:rPr>
              <a:t> to the cart (for example, 12343). The server then sends a </a:t>
            </a:r>
            <a:r>
              <a:rPr lang="en-US" sz="2800" b="1" i="0" dirty="0" smtClean="0">
                <a:latin typeface="Times New Roman" pitchFamily="18" charset="0"/>
                <a:cs typeface="Times New Roman" pitchFamily="18" charset="0"/>
              </a:rPr>
              <a:t>response </a:t>
            </a:r>
            <a:r>
              <a:rPr lang="en-US" sz="2800" b="1" i="0" dirty="0">
                <a:latin typeface="Times New Roman" pitchFamily="18" charset="0"/>
                <a:cs typeface="Times New Roman" pitchFamily="18" charset="0"/>
              </a:rPr>
              <a:t>message</a:t>
            </a:r>
            <a:r>
              <a:rPr lang="en-US" sz="2800" b="0" i="0" dirty="0">
                <a:latin typeface="Times New Roman" pitchFamily="18" charset="0"/>
                <a:cs typeface="Times New Roman" pitchFamily="18" charset="0"/>
              </a:rPr>
              <a:t>, which contains the </a:t>
            </a:r>
            <a:r>
              <a:rPr lang="en-US" sz="2800" b="1" i="0" dirty="0" smtClean="0">
                <a:latin typeface="Times New Roman" pitchFamily="18" charset="0"/>
                <a:cs typeface="Times New Roman" pitchFamily="18" charset="0"/>
              </a:rPr>
              <a:t>images of all toys available,</a:t>
            </a:r>
            <a:r>
              <a:rPr lang="en-US" sz="2800" b="0" i="0" dirty="0" smtClean="0">
                <a:latin typeface="Times New Roman" pitchFamily="18" charset="0"/>
                <a:cs typeface="Times New Roman" pitchFamily="18" charset="0"/>
              </a:rPr>
              <a:t> with </a:t>
            </a:r>
            <a:r>
              <a:rPr lang="en-US" sz="2800" b="0" i="0" dirty="0">
                <a:latin typeface="Times New Roman" pitchFamily="18" charset="0"/>
                <a:cs typeface="Times New Roman" pitchFamily="18" charset="0"/>
              </a:rPr>
              <a:t>a link under each toy that selects the toy if it is being clicked. This response message also includes the Set-Cookie header line whose value is 12343. The client displays the images and stores the cookie value in a file named </a:t>
            </a:r>
            <a:r>
              <a:rPr lang="en-US" sz="2800" b="0" i="0" dirty="0" err="1">
                <a:latin typeface="Times New Roman" pitchFamily="18" charset="0"/>
                <a:cs typeface="Times New Roman" pitchFamily="18" charset="0"/>
              </a:rPr>
              <a:t>BestToys</a:t>
            </a:r>
            <a:r>
              <a:rPr lang="en-US" sz="2800" b="0" i="0" dirty="0">
                <a:latin typeface="Times New Roman" pitchFamily="18" charset="0"/>
                <a:cs typeface="Times New Roman" pitchFamily="18" charset="0"/>
              </a:rPr>
              <a:t>. </a:t>
            </a:r>
          </a:p>
        </p:txBody>
      </p:sp>
      <p:grpSp>
        <p:nvGrpSpPr>
          <p:cNvPr id="2" name="Group 23"/>
          <p:cNvGrpSpPr>
            <a:grpSpLocks/>
          </p:cNvGrpSpPr>
          <p:nvPr/>
        </p:nvGrpSpPr>
        <p:grpSpPr bwMode="auto">
          <a:xfrm>
            <a:off x="0" y="0"/>
            <a:ext cx="9144000" cy="609600"/>
            <a:chOff x="0" y="2448"/>
            <a:chExt cx="5760" cy="384"/>
          </a:xfrm>
        </p:grpSpPr>
        <p:sp>
          <p:nvSpPr>
            <p:cNvPr id="7066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2.9</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20" y="260648"/>
            <a:ext cx="9252520" cy="6149280"/>
          </a:xfrm>
        </p:spPr>
        <p:txBody>
          <a:bodyPr>
            <a:normAutofit/>
          </a:bodyPr>
          <a:lstStyle/>
          <a:p>
            <a:pPr marL="457200" indent="-457200" eaLnBrk="0" hangingPunct="0">
              <a:buFont typeface="Wingdings" pitchFamily="2" charset="2"/>
              <a:buChar char="v"/>
              <a:defRPr/>
            </a:pPr>
            <a:r>
              <a:rPr lang="en-US" b="1" dirty="0"/>
              <a:t>Nonstandard Application-Layer Protocols</a:t>
            </a:r>
          </a:p>
          <a:p>
            <a:pPr marL="457200" indent="-457200" eaLnBrk="0" hangingPunct="0">
              <a:buFontTx/>
              <a:buChar char="-"/>
              <a:defRPr/>
            </a:pPr>
            <a:r>
              <a:rPr lang="en-US" dirty="0" smtClean="0"/>
              <a:t>Programmer can create a nonstandard application layer programs.</a:t>
            </a:r>
          </a:p>
          <a:p>
            <a:pPr marL="457200" indent="-457200" eaLnBrk="0" hangingPunct="0">
              <a:buFontTx/>
              <a:buChar char="-"/>
              <a:defRPr/>
            </a:pPr>
            <a:r>
              <a:rPr lang="en-US" dirty="0" smtClean="0"/>
              <a:t>Write </a:t>
            </a:r>
            <a:r>
              <a:rPr lang="en-US" dirty="0"/>
              <a:t>two programs to provide service to the users by interacting with the Transport layer and the programs can assume the services of the first four layers.</a:t>
            </a:r>
          </a:p>
          <a:p>
            <a:pPr marL="457200" indent="-457200" eaLnBrk="0" hangingPunct="0">
              <a:buFontTx/>
              <a:buChar char="-"/>
              <a:defRPr/>
            </a:pPr>
            <a:r>
              <a:rPr lang="en-US" dirty="0"/>
              <a:t> No need to get the permission from the Internet Authorities </a:t>
            </a:r>
          </a:p>
        </p:txBody>
      </p:sp>
    </p:spTree>
    <p:extLst>
      <p:ext uri="{BB962C8B-B14F-4D97-AF65-F5344CB8AC3E}">
        <p14:creationId xmlns:p14="http://schemas.microsoft.com/office/powerpoint/2010/main" val="36192917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4" name="Picture 16"/>
          <p:cNvPicPr>
            <a:picLocks noChangeAspect="1" noChangeArrowheads="1"/>
          </p:cNvPicPr>
          <p:nvPr/>
        </p:nvPicPr>
        <p:blipFill>
          <a:blip r:embed="rId3" cstate="print"/>
          <a:srcRect/>
          <a:stretch>
            <a:fillRect/>
          </a:stretch>
        </p:blipFill>
        <p:spPr bwMode="auto">
          <a:xfrm>
            <a:off x="6459538" y="1676400"/>
            <a:ext cx="931862" cy="4670425"/>
          </a:xfrm>
          <a:prstGeom prst="rect">
            <a:avLst/>
          </a:prstGeom>
          <a:noFill/>
          <a:ln w="9525">
            <a:noFill/>
            <a:miter lim="800000"/>
            <a:headEnd/>
            <a:tailEnd/>
          </a:ln>
        </p:spPr>
      </p:pic>
      <p:sp>
        <p:nvSpPr>
          <p:cNvPr id="71683" name="Rectangle 14"/>
          <p:cNvSpPr>
            <a:spLocks noChangeArrowheads="1"/>
          </p:cNvSpPr>
          <p:nvPr/>
        </p:nvSpPr>
        <p:spPr bwMode="auto">
          <a:xfrm>
            <a:off x="0" y="76200"/>
            <a:ext cx="9144000" cy="400110"/>
          </a:xfrm>
          <a:prstGeom prst="rect">
            <a:avLst/>
          </a:prstGeom>
          <a:solidFill>
            <a:schemeClr val="bg1"/>
          </a:solidFill>
          <a:ln w="9525">
            <a:noFill/>
            <a:miter lim="800000"/>
            <a:headEnd/>
            <a:tailEnd/>
          </a:ln>
        </p:spPr>
        <p:txBody>
          <a:bodyPr wrap="square">
            <a:spAutoFit/>
          </a:bodyPr>
          <a:lstStyle/>
          <a:p>
            <a:pPr eaLnBrk="0" hangingPunct="0"/>
            <a:r>
              <a:rPr lang="en-US" sz="2000" dirty="0">
                <a:solidFill>
                  <a:srgbClr val="FF0000"/>
                </a:solidFill>
                <a:latin typeface="Times-BoldItalic"/>
              </a:rPr>
              <a:t>Figure </a:t>
            </a:r>
            <a:r>
              <a:rPr lang="en-US" sz="2000" dirty="0" smtClean="0">
                <a:solidFill>
                  <a:srgbClr val="FF0000"/>
                </a:solidFill>
                <a:latin typeface="Times-BoldItalic"/>
              </a:rPr>
              <a:t>:  </a:t>
            </a:r>
            <a:r>
              <a:rPr lang="en-US" sz="2000" dirty="0" smtClean="0">
                <a:latin typeface="Times-BoldItalic"/>
              </a:rPr>
              <a:t> </a:t>
            </a:r>
            <a:r>
              <a:rPr lang="en-US" sz="2000" dirty="0" smtClean="0">
                <a:latin typeface="Times-BoldItalic"/>
              </a:rPr>
              <a:t>Electronic store can benefit from the use of cookies.</a:t>
            </a:r>
            <a:endParaRPr lang="en-US" sz="2000" dirty="0">
              <a:solidFill>
                <a:schemeClr val="bg2"/>
              </a:solidFill>
              <a:latin typeface="Times-BoldItalic"/>
            </a:endParaRPr>
          </a:p>
        </p:txBody>
      </p:sp>
      <p:pic>
        <p:nvPicPr>
          <p:cNvPr id="2052" name="Picture 4"/>
          <p:cNvPicPr>
            <a:picLocks noChangeAspect="1" noChangeArrowheads="1"/>
          </p:cNvPicPr>
          <p:nvPr/>
        </p:nvPicPr>
        <p:blipFill>
          <a:blip r:embed="rId4" cstate="print"/>
          <a:srcRect/>
          <a:stretch>
            <a:fillRect/>
          </a:stretch>
        </p:blipFill>
        <p:spPr bwMode="auto">
          <a:xfrm>
            <a:off x="2259013" y="762000"/>
            <a:ext cx="3749675" cy="66992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2209800" y="1524000"/>
            <a:ext cx="3857625" cy="1093788"/>
          </a:xfrm>
          <a:prstGeom prst="rect">
            <a:avLst/>
          </a:prstGeom>
          <a:noFill/>
          <a:ln w="9525">
            <a:noFill/>
            <a:miter lim="800000"/>
            <a:headEnd/>
            <a:tailEnd/>
          </a:ln>
        </p:spPr>
      </p:pic>
      <p:pic>
        <p:nvPicPr>
          <p:cNvPr id="2056" name="Picture 8"/>
          <p:cNvPicPr>
            <a:picLocks noChangeAspect="1" noChangeArrowheads="1"/>
          </p:cNvPicPr>
          <p:nvPr/>
        </p:nvPicPr>
        <p:blipFill>
          <a:blip r:embed="rId6" cstate="print"/>
          <a:srcRect/>
          <a:stretch>
            <a:fillRect/>
          </a:stretch>
        </p:blipFill>
        <p:spPr bwMode="auto">
          <a:xfrm>
            <a:off x="2311400" y="2663825"/>
            <a:ext cx="3687763" cy="765175"/>
          </a:xfrm>
          <a:prstGeom prst="rect">
            <a:avLst/>
          </a:prstGeom>
          <a:noFill/>
          <a:ln w="9525">
            <a:noFill/>
            <a:miter lim="800000"/>
            <a:headEnd/>
            <a:tailEnd/>
          </a:ln>
        </p:spPr>
      </p:pic>
      <p:pic>
        <p:nvPicPr>
          <p:cNvPr id="2057" name="Picture 9"/>
          <p:cNvPicPr>
            <a:picLocks noChangeAspect="1" noChangeArrowheads="1"/>
          </p:cNvPicPr>
          <p:nvPr/>
        </p:nvPicPr>
        <p:blipFill>
          <a:blip r:embed="rId7" cstate="print"/>
          <a:srcRect/>
          <a:stretch>
            <a:fillRect/>
          </a:stretch>
        </p:blipFill>
        <p:spPr bwMode="auto">
          <a:xfrm>
            <a:off x="2295525" y="3522663"/>
            <a:ext cx="3760788" cy="973137"/>
          </a:xfrm>
          <a:prstGeom prst="rect">
            <a:avLst/>
          </a:prstGeom>
          <a:noFill/>
          <a:ln w="9525">
            <a:noFill/>
            <a:miter lim="800000"/>
            <a:headEnd/>
            <a:tailEnd/>
          </a:ln>
        </p:spPr>
      </p:pic>
      <p:pic>
        <p:nvPicPr>
          <p:cNvPr id="2058" name="Picture 10"/>
          <p:cNvPicPr>
            <a:picLocks noChangeAspect="1" noChangeArrowheads="1"/>
          </p:cNvPicPr>
          <p:nvPr/>
        </p:nvPicPr>
        <p:blipFill>
          <a:blip r:embed="rId8" cstate="print"/>
          <a:srcRect/>
          <a:stretch>
            <a:fillRect/>
          </a:stretch>
        </p:blipFill>
        <p:spPr bwMode="auto">
          <a:xfrm>
            <a:off x="2295525" y="4495800"/>
            <a:ext cx="3684588" cy="1068388"/>
          </a:xfrm>
          <a:prstGeom prst="rect">
            <a:avLst/>
          </a:prstGeom>
          <a:noFill/>
          <a:ln w="9525">
            <a:noFill/>
            <a:miter lim="800000"/>
            <a:headEnd/>
            <a:tailEnd/>
          </a:ln>
        </p:spPr>
      </p:pic>
      <p:pic>
        <p:nvPicPr>
          <p:cNvPr id="2059" name="Picture 11"/>
          <p:cNvPicPr>
            <a:picLocks noChangeAspect="1" noChangeArrowheads="1"/>
          </p:cNvPicPr>
          <p:nvPr/>
        </p:nvPicPr>
        <p:blipFill>
          <a:blip r:embed="rId9" cstate="print"/>
          <a:srcRect/>
          <a:stretch>
            <a:fillRect/>
          </a:stretch>
        </p:blipFill>
        <p:spPr bwMode="auto">
          <a:xfrm>
            <a:off x="2346325" y="5580063"/>
            <a:ext cx="3749675" cy="973137"/>
          </a:xfrm>
          <a:prstGeom prst="rect">
            <a:avLst/>
          </a:prstGeom>
          <a:noFill/>
          <a:ln w="9525">
            <a:noFill/>
            <a:miter lim="800000"/>
            <a:headEnd/>
            <a:tailEnd/>
          </a:ln>
        </p:spPr>
      </p:pic>
      <p:pic>
        <p:nvPicPr>
          <p:cNvPr id="2060" name="Picture 12"/>
          <p:cNvPicPr>
            <a:picLocks noChangeAspect="1" noChangeArrowheads="1"/>
          </p:cNvPicPr>
          <p:nvPr/>
        </p:nvPicPr>
        <p:blipFill>
          <a:blip r:embed="rId10" cstate="print"/>
          <a:srcRect/>
          <a:stretch>
            <a:fillRect/>
          </a:stretch>
        </p:blipFill>
        <p:spPr bwMode="auto">
          <a:xfrm>
            <a:off x="6400800" y="927100"/>
            <a:ext cx="1389063" cy="596900"/>
          </a:xfrm>
          <a:prstGeom prst="rect">
            <a:avLst/>
          </a:prstGeom>
          <a:noFill/>
          <a:ln w="9525">
            <a:noFill/>
            <a:miter lim="800000"/>
            <a:headEnd/>
            <a:tailEnd/>
          </a:ln>
        </p:spPr>
      </p:pic>
      <p:pic>
        <p:nvPicPr>
          <p:cNvPr id="2061" name="Picture 13"/>
          <p:cNvPicPr>
            <a:picLocks noChangeAspect="1" noChangeArrowheads="1"/>
          </p:cNvPicPr>
          <p:nvPr/>
        </p:nvPicPr>
        <p:blipFill>
          <a:blip r:embed="rId11" cstate="print"/>
          <a:srcRect/>
          <a:stretch>
            <a:fillRect/>
          </a:stretch>
        </p:blipFill>
        <p:spPr bwMode="auto">
          <a:xfrm>
            <a:off x="604838" y="1838325"/>
            <a:ext cx="1300162" cy="600075"/>
          </a:xfrm>
          <a:prstGeom prst="rect">
            <a:avLst/>
          </a:prstGeom>
          <a:noFill/>
          <a:ln w="9525">
            <a:noFill/>
            <a:miter lim="800000"/>
            <a:headEnd/>
            <a:tailEnd/>
          </a:ln>
        </p:spPr>
      </p:pic>
      <p:pic>
        <p:nvPicPr>
          <p:cNvPr id="2063" name="Picture 15"/>
          <p:cNvPicPr>
            <a:picLocks noChangeAspect="1" noChangeArrowheads="1"/>
          </p:cNvPicPr>
          <p:nvPr/>
        </p:nvPicPr>
        <p:blipFill>
          <a:blip r:embed="rId12" cstate="print"/>
          <a:srcRect/>
          <a:stretch>
            <a:fillRect/>
          </a:stretch>
        </p:blipFill>
        <p:spPr bwMode="auto">
          <a:xfrm>
            <a:off x="6411913" y="1676400"/>
            <a:ext cx="809625" cy="2624138"/>
          </a:xfrm>
          <a:prstGeom prst="rect">
            <a:avLst/>
          </a:prstGeom>
          <a:noFill/>
          <a:ln w="9525">
            <a:noFill/>
            <a:miter lim="800000"/>
            <a:headEnd/>
            <a:tailEnd/>
          </a:ln>
        </p:spPr>
      </p:pic>
      <p:pic>
        <p:nvPicPr>
          <p:cNvPr id="2062" name="Picture 14"/>
          <p:cNvPicPr>
            <a:picLocks noChangeAspect="1" noChangeArrowheads="1"/>
          </p:cNvPicPr>
          <p:nvPr/>
        </p:nvPicPr>
        <p:blipFill>
          <a:blip r:embed="rId13" cstate="print"/>
          <a:srcRect/>
          <a:stretch>
            <a:fillRect/>
          </a:stretch>
        </p:blipFill>
        <p:spPr bwMode="auto">
          <a:xfrm>
            <a:off x="6383338" y="1676400"/>
            <a:ext cx="685800" cy="685800"/>
          </a:xfrm>
          <a:prstGeom prst="rect">
            <a:avLst/>
          </a:prstGeom>
          <a:noFill/>
          <a:ln w="9525">
            <a:noFill/>
            <a:miter lim="800000"/>
            <a:headEnd/>
            <a:tailEnd/>
          </a:ln>
        </p:spPr>
      </p:pic>
      <p:grpSp>
        <p:nvGrpSpPr>
          <p:cNvPr id="2" name="Group 4"/>
          <p:cNvGrpSpPr>
            <a:grpSpLocks/>
          </p:cNvGrpSpPr>
          <p:nvPr/>
        </p:nvGrpSpPr>
        <p:grpSpPr bwMode="auto">
          <a:xfrm>
            <a:off x="1841500" y="398463"/>
            <a:ext cx="4635500" cy="6154737"/>
            <a:chOff x="1841156" y="457200"/>
            <a:chExt cx="4635844" cy="6155515"/>
          </a:xfrm>
        </p:grpSpPr>
        <p:pic>
          <p:nvPicPr>
            <p:cNvPr id="71698" name="Picture 3"/>
            <p:cNvPicPr>
              <a:picLocks noChangeAspect="1" noChangeArrowheads="1"/>
            </p:cNvPicPr>
            <p:nvPr/>
          </p:nvPicPr>
          <p:blipFill>
            <a:blip r:embed="rId14" cstate="print"/>
            <a:srcRect/>
            <a:stretch>
              <a:fillRect/>
            </a:stretch>
          </p:blipFill>
          <p:spPr bwMode="auto">
            <a:xfrm>
              <a:off x="6121068" y="457200"/>
              <a:ext cx="355932" cy="6155515"/>
            </a:xfrm>
            <a:prstGeom prst="rect">
              <a:avLst/>
            </a:prstGeom>
            <a:noFill/>
            <a:ln w="9525">
              <a:noFill/>
              <a:miter lim="800000"/>
              <a:headEnd/>
              <a:tailEnd/>
            </a:ln>
          </p:spPr>
        </p:pic>
        <p:pic>
          <p:nvPicPr>
            <p:cNvPr id="71699" name="Picture 2"/>
            <p:cNvPicPr>
              <a:picLocks noChangeAspect="1" noChangeArrowheads="1"/>
            </p:cNvPicPr>
            <p:nvPr/>
          </p:nvPicPr>
          <p:blipFill>
            <a:blip r:embed="rId15" cstate="print"/>
            <a:srcRect/>
            <a:stretch>
              <a:fillRect/>
            </a:stretch>
          </p:blipFill>
          <p:spPr bwMode="auto">
            <a:xfrm>
              <a:off x="1841156" y="485750"/>
              <a:ext cx="368644" cy="6126965"/>
            </a:xfrm>
            <a:prstGeom prst="rect">
              <a:avLst/>
            </a:prstGeom>
            <a:noFill/>
            <a:ln w="9525">
              <a:noFill/>
              <a:miter lim="800000"/>
              <a:headEnd/>
              <a:tailEnd/>
            </a:ln>
          </p:spPr>
        </p:pic>
      </p:grpSp>
      <p:pic>
        <p:nvPicPr>
          <p:cNvPr id="2066" name="Picture 18"/>
          <p:cNvPicPr>
            <a:picLocks noChangeAspect="1" noChangeArrowheads="1"/>
          </p:cNvPicPr>
          <p:nvPr/>
        </p:nvPicPr>
        <p:blipFill>
          <a:blip r:embed="rId16" cstate="print"/>
          <a:srcRect/>
          <a:stretch>
            <a:fillRect/>
          </a:stretch>
        </p:blipFill>
        <p:spPr bwMode="auto">
          <a:xfrm>
            <a:off x="1196975" y="2438400"/>
            <a:ext cx="784225" cy="2971800"/>
          </a:xfrm>
          <a:prstGeom prst="rect">
            <a:avLst/>
          </a:prstGeom>
          <a:noFill/>
          <a:ln w="9525">
            <a:noFill/>
            <a:miter lim="800000"/>
            <a:headEnd/>
            <a:tailEnd/>
          </a:ln>
        </p:spPr>
      </p:pic>
      <p:pic>
        <p:nvPicPr>
          <p:cNvPr id="2065" name="Picture 17"/>
          <p:cNvPicPr>
            <a:picLocks noChangeAspect="1" noChangeArrowheads="1"/>
          </p:cNvPicPr>
          <p:nvPr/>
        </p:nvPicPr>
        <p:blipFill>
          <a:blip r:embed="rId17" cstate="print"/>
          <a:srcRect/>
          <a:stretch>
            <a:fillRect/>
          </a:stretch>
        </p:blipFill>
        <p:spPr bwMode="auto">
          <a:xfrm>
            <a:off x="1295400" y="2438400"/>
            <a:ext cx="647700" cy="77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left)">
                                      <p:cBhvr>
                                        <p:cTn id="11" dur="500"/>
                                        <p:tgtEl>
                                          <p:spTgt spid="20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60"/>
                                        </p:tgtEl>
                                        <p:attrNameLst>
                                          <p:attrName>style.visibility</p:attrName>
                                        </p:attrNameLst>
                                      </p:cBhvr>
                                      <p:to>
                                        <p:strVal val="visible"/>
                                      </p:to>
                                    </p:set>
                                    <p:animEffect transition="in" filter="wipe(left)">
                                      <p:cBhvr>
                                        <p:cTn id="16" dur="500"/>
                                        <p:tgtEl>
                                          <p:spTgt spid="20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62"/>
                                        </p:tgtEl>
                                        <p:attrNameLst>
                                          <p:attrName>style.visibility</p:attrName>
                                        </p:attrNameLst>
                                      </p:cBhvr>
                                      <p:to>
                                        <p:strVal val="visible"/>
                                      </p:to>
                                    </p:set>
                                    <p:animEffect transition="in" filter="wipe(left)">
                                      <p:cBhvr>
                                        <p:cTn id="21" dur="500"/>
                                        <p:tgtEl>
                                          <p:spTgt spid="206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053"/>
                                        </p:tgtEl>
                                        <p:attrNameLst>
                                          <p:attrName>style.visibility</p:attrName>
                                        </p:attrNameLst>
                                      </p:cBhvr>
                                      <p:to>
                                        <p:strVal val="visible"/>
                                      </p:to>
                                    </p:set>
                                    <p:animEffect transition="in" filter="wipe(right)">
                                      <p:cBhvr>
                                        <p:cTn id="26" dur="500"/>
                                        <p:tgtEl>
                                          <p:spTgt spid="2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061"/>
                                        </p:tgtEl>
                                        <p:attrNameLst>
                                          <p:attrName>style.visibility</p:attrName>
                                        </p:attrNameLst>
                                      </p:cBhvr>
                                      <p:to>
                                        <p:strVal val="visible"/>
                                      </p:to>
                                    </p:set>
                                    <p:animEffect transition="in" filter="wipe(right)">
                                      <p:cBhvr>
                                        <p:cTn id="31" dur="500"/>
                                        <p:tgtEl>
                                          <p:spTgt spid="20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65"/>
                                        </p:tgtEl>
                                        <p:attrNameLst>
                                          <p:attrName>style.visibility</p:attrName>
                                        </p:attrNameLst>
                                      </p:cBhvr>
                                      <p:to>
                                        <p:strVal val="visible"/>
                                      </p:to>
                                    </p:set>
                                    <p:animEffect transition="in" filter="wipe(left)">
                                      <p:cBhvr>
                                        <p:cTn id="36" dur="500"/>
                                        <p:tgtEl>
                                          <p:spTgt spid="20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56"/>
                                        </p:tgtEl>
                                        <p:attrNameLst>
                                          <p:attrName>style.visibility</p:attrName>
                                        </p:attrNameLst>
                                      </p:cBhvr>
                                      <p:to>
                                        <p:strVal val="visible"/>
                                      </p:to>
                                    </p:set>
                                    <p:animEffect transition="in" filter="wipe(left)">
                                      <p:cBhvr>
                                        <p:cTn id="41" dur="500"/>
                                        <p:tgtEl>
                                          <p:spTgt spid="205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057"/>
                                        </p:tgtEl>
                                        <p:attrNameLst>
                                          <p:attrName>style.visibility</p:attrName>
                                        </p:attrNameLst>
                                      </p:cBhvr>
                                      <p:to>
                                        <p:strVal val="visible"/>
                                      </p:to>
                                    </p:set>
                                    <p:animEffect transition="in" filter="wipe(right)">
                                      <p:cBhvr>
                                        <p:cTn id="51" dur="500"/>
                                        <p:tgtEl>
                                          <p:spTgt spid="205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066"/>
                                        </p:tgtEl>
                                        <p:attrNameLst>
                                          <p:attrName>style.visibility</p:attrName>
                                        </p:attrNameLst>
                                      </p:cBhvr>
                                      <p:to>
                                        <p:strVal val="visible"/>
                                      </p:to>
                                    </p:set>
                                    <p:animEffect transition="in" filter="wipe(left)">
                                      <p:cBhvr>
                                        <p:cTn id="56" dur="500"/>
                                        <p:tgtEl>
                                          <p:spTgt spid="206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058"/>
                                        </p:tgtEl>
                                        <p:attrNameLst>
                                          <p:attrName>style.visibility</p:attrName>
                                        </p:attrNameLst>
                                      </p:cBhvr>
                                      <p:to>
                                        <p:strVal val="visible"/>
                                      </p:to>
                                    </p:set>
                                    <p:animEffect transition="in" filter="wipe(left)">
                                      <p:cBhvr>
                                        <p:cTn id="61" dur="500"/>
                                        <p:tgtEl>
                                          <p:spTgt spid="205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064"/>
                                        </p:tgtEl>
                                        <p:attrNameLst>
                                          <p:attrName>style.visibility</p:attrName>
                                        </p:attrNameLst>
                                      </p:cBhvr>
                                      <p:to>
                                        <p:strVal val="visible"/>
                                      </p:to>
                                    </p:set>
                                    <p:animEffect transition="in" filter="wipe(left)">
                                      <p:cBhvr>
                                        <p:cTn id="66" dur="500"/>
                                        <p:tgtEl>
                                          <p:spTgt spid="206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059"/>
                                        </p:tgtEl>
                                        <p:attrNameLst>
                                          <p:attrName>style.visibility</p:attrName>
                                        </p:attrNameLst>
                                      </p:cBhvr>
                                      <p:to>
                                        <p:strVal val="visible"/>
                                      </p:to>
                                    </p:set>
                                    <p:animEffect transition="in" filter="wipe(right)">
                                      <p:cBhvr>
                                        <p:cTn id="71"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16" y="-387424"/>
            <a:ext cx="8579296" cy="1417638"/>
          </a:xfrm>
        </p:spPr>
        <p:txBody>
          <a:bodyPr/>
          <a:lstStyle/>
          <a:p>
            <a:r>
              <a:rPr lang="en-IN" b="1" dirty="0">
                <a:solidFill>
                  <a:srgbClr val="021EAA"/>
                </a:solidFill>
                <a:uFill>
                  <a:solidFill>
                    <a:srgbClr val="021EAA"/>
                  </a:solidFill>
                </a:uFill>
              </a:rPr>
              <a:t>Web </a:t>
            </a:r>
            <a:r>
              <a:rPr lang="en-IN" b="1" dirty="0" smtClean="0">
                <a:solidFill>
                  <a:srgbClr val="021EAA"/>
                </a:solidFill>
                <a:uFill>
                  <a:solidFill>
                    <a:srgbClr val="021EAA"/>
                  </a:solidFill>
                </a:uFill>
              </a:rPr>
              <a:t>Caching :Proxy Server</a:t>
            </a:r>
            <a:endParaRPr lang="en-IN" b="1" dirty="0"/>
          </a:p>
        </p:txBody>
      </p:sp>
      <p:sp>
        <p:nvSpPr>
          <p:cNvPr id="3" name="Content Placeholder 2"/>
          <p:cNvSpPr>
            <a:spLocks noGrp="1"/>
          </p:cNvSpPr>
          <p:nvPr>
            <p:ph idx="1"/>
          </p:nvPr>
        </p:nvSpPr>
        <p:spPr>
          <a:xfrm>
            <a:off x="179512" y="836712"/>
            <a:ext cx="8507288" cy="5688632"/>
          </a:xfrm>
        </p:spPr>
        <p:txBody>
          <a:bodyPr>
            <a:normAutofit fontScale="92500"/>
          </a:bodyPr>
          <a:lstStyle/>
          <a:p>
            <a:r>
              <a:rPr lang="en-IN" dirty="0" smtClean="0"/>
              <a:t>HTTP supports </a:t>
            </a:r>
            <a:r>
              <a:rPr lang="en-IN" dirty="0" smtClean="0">
                <a:solidFill>
                  <a:srgbClr val="021EAA"/>
                </a:solidFill>
                <a:uFill>
                  <a:solidFill>
                    <a:srgbClr val="021EAA"/>
                  </a:solidFill>
                </a:uFill>
              </a:rPr>
              <a:t>proxy server.</a:t>
            </a:r>
          </a:p>
          <a:p>
            <a:r>
              <a:rPr lang="en-IN" dirty="0" smtClean="0">
                <a:uFill>
                  <a:solidFill>
                    <a:srgbClr val="021EAA"/>
                  </a:solidFill>
                </a:uFill>
              </a:rPr>
              <a:t>A proxy server is a computer </a:t>
            </a:r>
            <a:r>
              <a:rPr lang="en-IN" dirty="0" smtClean="0">
                <a:solidFill>
                  <a:srgbClr val="021EAA"/>
                </a:solidFill>
                <a:uFill>
                  <a:solidFill>
                    <a:srgbClr val="021EAA"/>
                  </a:solidFill>
                </a:uFill>
              </a:rPr>
              <a:t>that keeps copies of responses to recent requests.</a:t>
            </a:r>
          </a:p>
          <a:p>
            <a:r>
              <a:rPr lang="en-IN" dirty="0" smtClean="0">
                <a:uFill>
                  <a:solidFill>
                    <a:srgbClr val="021EAA"/>
                  </a:solidFill>
                </a:uFill>
              </a:rPr>
              <a:t>The </a:t>
            </a:r>
            <a:r>
              <a:rPr lang="en-IN" b="1" dirty="0" smtClean="0">
                <a:uFill>
                  <a:solidFill>
                    <a:srgbClr val="021EAA"/>
                  </a:solidFill>
                </a:uFill>
              </a:rPr>
              <a:t>HTTP client </a:t>
            </a:r>
            <a:r>
              <a:rPr lang="en-IN" dirty="0" smtClean="0">
                <a:uFill>
                  <a:solidFill>
                    <a:srgbClr val="021EAA"/>
                  </a:solidFill>
                </a:uFill>
              </a:rPr>
              <a:t>sends a </a:t>
            </a:r>
            <a:r>
              <a:rPr lang="en-IN" b="1" dirty="0" smtClean="0">
                <a:uFill>
                  <a:solidFill>
                    <a:srgbClr val="021EAA"/>
                  </a:solidFill>
                </a:uFill>
              </a:rPr>
              <a:t>request </a:t>
            </a:r>
            <a:r>
              <a:rPr lang="en-IN" dirty="0" smtClean="0">
                <a:uFill>
                  <a:solidFill>
                    <a:srgbClr val="021EAA"/>
                  </a:solidFill>
                </a:uFill>
              </a:rPr>
              <a:t>to the proxy server. The </a:t>
            </a:r>
            <a:r>
              <a:rPr lang="en-IN" b="1" dirty="0" smtClean="0">
                <a:uFill>
                  <a:solidFill>
                    <a:srgbClr val="021EAA"/>
                  </a:solidFill>
                </a:uFill>
              </a:rPr>
              <a:t>proxy server checks </a:t>
            </a:r>
            <a:r>
              <a:rPr lang="en-IN" dirty="0" smtClean="0">
                <a:uFill>
                  <a:solidFill>
                    <a:srgbClr val="021EAA"/>
                  </a:solidFill>
                </a:uFill>
              </a:rPr>
              <a:t>its </a:t>
            </a:r>
            <a:r>
              <a:rPr lang="en-IN" b="1" dirty="0" smtClean="0">
                <a:uFill>
                  <a:solidFill>
                    <a:srgbClr val="021EAA"/>
                  </a:solidFill>
                </a:uFill>
              </a:rPr>
              <a:t>cache</a:t>
            </a:r>
            <a:r>
              <a:rPr lang="en-IN" dirty="0" smtClean="0">
                <a:uFill>
                  <a:solidFill>
                    <a:srgbClr val="021EAA"/>
                  </a:solidFill>
                </a:uFill>
              </a:rPr>
              <a:t>.</a:t>
            </a:r>
          </a:p>
          <a:p>
            <a:r>
              <a:rPr lang="en-IN" dirty="0" smtClean="0">
                <a:uFill>
                  <a:solidFill>
                    <a:srgbClr val="021EAA"/>
                  </a:solidFill>
                </a:uFill>
              </a:rPr>
              <a:t>If the response is not stored in the cache, the proxy server sends the request to the corresponding server.</a:t>
            </a:r>
          </a:p>
          <a:p>
            <a:r>
              <a:rPr lang="en-IN" dirty="0" smtClean="0">
                <a:uFill>
                  <a:solidFill>
                    <a:srgbClr val="021EAA"/>
                  </a:solidFill>
                </a:uFill>
              </a:rPr>
              <a:t>Incoming </a:t>
            </a:r>
            <a:r>
              <a:rPr lang="en-IN" b="1" dirty="0" smtClean="0">
                <a:uFill>
                  <a:solidFill>
                    <a:srgbClr val="021EAA"/>
                  </a:solidFill>
                </a:uFill>
              </a:rPr>
              <a:t>responses are sent to the proxy server </a:t>
            </a:r>
            <a:r>
              <a:rPr lang="en-IN" dirty="0" smtClean="0">
                <a:uFill>
                  <a:solidFill>
                    <a:srgbClr val="021EAA"/>
                  </a:solidFill>
                </a:uFill>
              </a:rPr>
              <a:t>and </a:t>
            </a:r>
            <a:r>
              <a:rPr lang="en-IN" b="1" dirty="0" smtClean="0">
                <a:uFill>
                  <a:solidFill>
                    <a:srgbClr val="021EAA"/>
                  </a:solidFill>
                </a:uFill>
              </a:rPr>
              <a:t>stored for future </a:t>
            </a:r>
            <a:r>
              <a:rPr lang="en-IN" dirty="0" smtClean="0">
                <a:uFill>
                  <a:solidFill>
                    <a:srgbClr val="021EAA"/>
                  </a:solidFill>
                </a:uFill>
              </a:rPr>
              <a:t>requests from other clients.</a:t>
            </a:r>
          </a:p>
          <a:p>
            <a:r>
              <a:rPr lang="en-IN" b="1" dirty="0" smtClean="0">
                <a:uFill>
                  <a:solidFill>
                    <a:srgbClr val="021EAA"/>
                  </a:solidFill>
                </a:uFill>
              </a:rPr>
              <a:t>Acts </a:t>
            </a:r>
            <a:r>
              <a:rPr lang="en-IN" dirty="0" smtClean="0">
                <a:uFill>
                  <a:solidFill>
                    <a:srgbClr val="021EAA"/>
                  </a:solidFill>
                </a:uFill>
              </a:rPr>
              <a:t>as both </a:t>
            </a:r>
            <a:r>
              <a:rPr lang="en-IN" b="1" dirty="0" smtClean="0">
                <a:uFill>
                  <a:solidFill>
                    <a:srgbClr val="021EAA"/>
                  </a:solidFill>
                </a:uFill>
              </a:rPr>
              <a:t>client and server.</a:t>
            </a:r>
            <a:endParaRPr lang="en-IN" b="1" dirty="0"/>
          </a:p>
        </p:txBody>
      </p:sp>
    </p:spTree>
    <p:extLst>
      <p:ext uri="{BB962C8B-B14F-4D97-AF65-F5344CB8AC3E}">
        <p14:creationId xmlns:p14="http://schemas.microsoft.com/office/powerpoint/2010/main" val="3589788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21EAA"/>
                </a:solidFill>
                <a:uFill>
                  <a:solidFill>
                    <a:srgbClr val="021EAA"/>
                  </a:solidFill>
                </a:uFill>
              </a:rPr>
              <a:t>Proxy Server</a:t>
            </a:r>
            <a:endParaRPr lang="en-IN" b="1" dirty="0"/>
          </a:p>
        </p:txBody>
      </p:sp>
      <p:sp>
        <p:nvSpPr>
          <p:cNvPr id="3" name="Content Placeholder 2"/>
          <p:cNvSpPr>
            <a:spLocks noGrp="1"/>
          </p:cNvSpPr>
          <p:nvPr>
            <p:ph idx="1"/>
          </p:nvPr>
        </p:nvSpPr>
        <p:spPr>
          <a:xfrm>
            <a:off x="107504" y="1417638"/>
            <a:ext cx="9036496" cy="4708525"/>
          </a:xfrm>
        </p:spPr>
        <p:txBody>
          <a:bodyPr/>
          <a:lstStyle/>
          <a:p>
            <a:r>
              <a:rPr lang="en-IN" dirty="0" smtClean="0"/>
              <a:t>It </a:t>
            </a:r>
            <a:r>
              <a:rPr lang="en-IN" b="1" dirty="0" smtClean="0"/>
              <a:t>reduces the load </a:t>
            </a:r>
            <a:r>
              <a:rPr lang="en-IN" dirty="0" smtClean="0"/>
              <a:t>on the original server, </a:t>
            </a:r>
            <a:r>
              <a:rPr lang="en-IN" b="1" dirty="0" smtClean="0"/>
              <a:t>decreases traffic and improves latency.</a:t>
            </a:r>
          </a:p>
          <a:p>
            <a:r>
              <a:rPr lang="en-IN" dirty="0" smtClean="0"/>
              <a:t>However, to use the proxy server, the </a:t>
            </a:r>
            <a:r>
              <a:rPr lang="en-IN" b="1" dirty="0" smtClean="0"/>
              <a:t>client must be configured </a:t>
            </a:r>
            <a:r>
              <a:rPr lang="en-IN" dirty="0" smtClean="0"/>
              <a:t>to access the proxy instead of the target server. </a:t>
            </a:r>
          </a:p>
          <a:p>
            <a:r>
              <a:rPr lang="en-IN" dirty="0" smtClean="0"/>
              <a:t>Normally located at the client site.</a:t>
            </a:r>
            <a:endParaRPr lang="en-IN" dirty="0"/>
          </a:p>
        </p:txBody>
      </p:sp>
    </p:spTree>
    <p:extLst>
      <p:ext uri="{BB962C8B-B14F-4D97-AF65-F5344CB8AC3E}">
        <p14:creationId xmlns:p14="http://schemas.microsoft.com/office/powerpoint/2010/main" val="1132707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0"/>
          <p:cNvSpPr txBox="1">
            <a:spLocks noChangeArrowheads="1"/>
          </p:cNvSpPr>
          <p:nvPr/>
        </p:nvSpPr>
        <p:spPr bwMode="auto">
          <a:xfrm>
            <a:off x="76200" y="696913"/>
            <a:ext cx="8839200" cy="4832350"/>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Figure </a:t>
            </a:r>
            <a:r>
              <a:rPr lang="en-US" sz="2800" b="0" i="0" dirty="0" smtClean="0">
                <a:latin typeface="Times New Roman" pitchFamily="18" charset="0"/>
                <a:cs typeface="Times New Roman" pitchFamily="18" charset="0"/>
              </a:rPr>
              <a:t>shows </a:t>
            </a:r>
            <a:r>
              <a:rPr lang="en-US" sz="2800" b="0" i="0" dirty="0">
                <a:latin typeface="Times New Roman" pitchFamily="18" charset="0"/>
                <a:cs typeface="Times New Roman" pitchFamily="18" charset="0"/>
              </a:rPr>
              <a:t>an example of a </a:t>
            </a:r>
            <a:r>
              <a:rPr lang="en-US" sz="2800" b="1" i="0" dirty="0">
                <a:latin typeface="Times New Roman" pitchFamily="18" charset="0"/>
                <a:cs typeface="Times New Roman" pitchFamily="18" charset="0"/>
              </a:rPr>
              <a:t>use of a proxy server </a:t>
            </a:r>
            <a:r>
              <a:rPr lang="en-US" sz="2800" b="0" i="0" dirty="0">
                <a:latin typeface="Times New Roman" pitchFamily="18" charset="0"/>
                <a:cs typeface="Times New Roman" pitchFamily="18" charset="0"/>
              </a:rPr>
              <a:t>in a local network, such as the network on a campus or in a company. The proxy server is </a:t>
            </a:r>
            <a:r>
              <a:rPr lang="en-US" sz="2800" b="1" i="0" dirty="0">
                <a:latin typeface="Times New Roman" pitchFamily="18" charset="0"/>
                <a:cs typeface="Times New Roman" pitchFamily="18" charset="0"/>
              </a:rPr>
              <a:t>installed in the local network</a:t>
            </a:r>
            <a:r>
              <a:rPr lang="en-US" sz="2800" b="0" i="0" dirty="0">
                <a:latin typeface="Times New Roman" pitchFamily="18" charset="0"/>
                <a:cs typeface="Times New Roman" pitchFamily="18" charset="0"/>
              </a:rPr>
              <a:t>. When an HTTP request is created by any of the clients (browsers), the request is first directed to the proxy server If the proxy server already has the corresponding web page, it sends the response to the client. Otherwise, the proxy server acts as a client and sends the request to the web server in the Internet. When the response is returned, the proxy server makes a copy and stores it in its cache before sending it to the requesting client.</a:t>
            </a:r>
          </a:p>
        </p:txBody>
      </p:sp>
      <p:grpSp>
        <p:nvGrpSpPr>
          <p:cNvPr id="2" name="Group 23"/>
          <p:cNvGrpSpPr>
            <a:grpSpLocks/>
          </p:cNvGrpSpPr>
          <p:nvPr/>
        </p:nvGrpSpPr>
        <p:grpSpPr bwMode="auto">
          <a:xfrm>
            <a:off x="0" y="0"/>
            <a:ext cx="9144000" cy="609600"/>
            <a:chOff x="0" y="2448"/>
            <a:chExt cx="5760" cy="384"/>
          </a:xfrm>
        </p:grpSpPr>
        <p:sp>
          <p:nvSpPr>
            <p:cNvPr id="7680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48" y="2510"/>
              <a:ext cx="1494" cy="291"/>
            </a:xfrm>
            <a:prstGeom prst="rect">
              <a:avLst/>
            </a:prstGeom>
            <a:solidFill>
              <a:srgbClr val="2CB843"/>
            </a:solidFill>
            <a:ln w="9525">
              <a:solidFill>
                <a:srgbClr val="00CC00"/>
              </a:solidFill>
              <a:miter lim="800000"/>
              <a:headEnd/>
              <a:tailEnd/>
            </a:ln>
            <a:effectLst/>
            <a:extLst/>
          </p:spPr>
          <p:txBody>
            <a:bodyPr wrap="square">
              <a:spAutoFit/>
            </a:bodyPr>
            <a:lstStyle/>
            <a:p>
              <a:pPr eaLnBrk="0" hangingPunct="0">
                <a:defRPr/>
              </a:pPr>
              <a:r>
                <a:rPr lang="en-US" sz="2400" dirty="0" smtClean="0">
                  <a:solidFill>
                    <a:schemeClr val="bg1"/>
                  </a:solidFill>
                  <a:latin typeface="Times New Roman" panose="02020603050405020304" pitchFamily="18" charset="0"/>
                  <a:ea typeface="Adobe Gothic Std B" pitchFamily="34" charset="-128"/>
                  <a:cs typeface="Times New Roman" panose="02020603050405020304" pitchFamily="18" charset="0"/>
                </a:rPr>
                <a:t>Example</a:t>
              </a:r>
              <a:endParaRPr lang="en-US" sz="2400" dirty="0">
                <a:solidFill>
                  <a:schemeClr val="bg1"/>
                </a:solidFill>
                <a:latin typeface="Times New Roman" panose="02020603050405020304" pitchFamily="18" charset="0"/>
                <a:ea typeface="Adobe Gothic Std B" pitchFamily="34" charset="-128"/>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4"/>
          <p:cNvSpPr>
            <a:spLocks noChangeArrowheads="1"/>
          </p:cNvSpPr>
          <p:nvPr/>
        </p:nvSpPr>
        <p:spPr bwMode="auto">
          <a:xfrm>
            <a:off x="152400" y="76200"/>
            <a:ext cx="8153400" cy="400050"/>
          </a:xfrm>
          <a:prstGeom prst="rect">
            <a:avLst/>
          </a:prstGeom>
          <a:solidFill>
            <a:schemeClr val="bg1"/>
          </a:solidFill>
          <a:ln w="9525">
            <a:noFill/>
            <a:miter lim="800000"/>
            <a:headEnd/>
            <a:tailEnd/>
          </a:ln>
        </p:spPr>
        <p:txBody>
          <a:bodyPr>
            <a:spAutoFit/>
          </a:bodyPr>
          <a:lstStyle/>
          <a:p>
            <a:pPr eaLnBrk="0" hangingPunct="0"/>
            <a:r>
              <a:rPr lang="en-US" sz="2000" dirty="0">
                <a:solidFill>
                  <a:srgbClr val="FF0000"/>
                </a:solidFill>
                <a:latin typeface="Times-BoldItalic"/>
              </a:rPr>
              <a:t>Figure </a:t>
            </a:r>
            <a:r>
              <a:rPr lang="en-US" sz="2000" dirty="0" smtClean="0">
                <a:solidFill>
                  <a:srgbClr val="FF0000"/>
                </a:solidFill>
                <a:latin typeface="Times-BoldItalic"/>
              </a:rPr>
              <a:t>:  </a:t>
            </a:r>
            <a:r>
              <a:rPr lang="en-US" sz="2000" dirty="0" smtClean="0">
                <a:latin typeface="Times-BoldItalic"/>
              </a:rPr>
              <a:t> </a:t>
            </a:r>
            <a:r>
              <a:rPr lang="en-US" sz="2000" dirty="0">
                <a:latin typeface="Times-BoldItalic"/>
              </a:rPr>
              <a:t>Example of a proxy server</a:t>
            </a:r>
            <a:endParaRPr lang="en-US" sz="2000" dirty="0">
              <a:solidFill>
                <a:schemeClr val="bg2"/>
              </a:solidFill>
              <a:latin typeface="Times-BoldItalic"/>
            </a:endParaRPr>
          </a:p>
        </p:txBody>
      </p:sp>
      <p:pic>
        <p:nvPicPr>
          <p:cNvPr id="77827" name="Picture 4"/>
          <p:cNvPicPr>
            <a:picLocks noChangeAspect="1" noChangeArrowheads="1"/>
          </p:cNvPicPr>
          <p:nvPr/>
        </p:nvPicPr>
        <p:blipFill>
          <a:blip r:embed="rId3" cstate="print"/>
          <a:srcRect/>
          <a:stretch>
            <a:fillRect/>
          </a:stretch>
        </p:blipFill>
        <p:spPr bwMode="auto">
          <a:xfrm>
            <a:off x="574675" y="1978025"/>
            <a:ext cx="8340725" cy="335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idx="1"/>
          </p:nvPr>
        </p:nvSpPr>
        <p:spPr bwMode="auto">
          <a:xfrm>
            <a:off x="179512" y="188641"/>
            <a:ext cx="8784976" cy="6336704"/>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r>
              <a:rPr lang="en-US" dirty="0" smtClean="0">
                <a:solidFill>
                  <a:srgbClr val="FF0000"/>
                </a:solidFill>
              </a:rPr>
              <a:t>How long the response should remain in proxy?</a:t>
            </a:r>
          </a:p>
          <a:p>
            <a:r>
              <a:rPr lang="en-US" dirty="0" smtClean="0"/>
              <a:t>Different strategies are used</a:t>
            </a:r>
          </a:p>
          <a:p>
            <a:r>
              <a:rPr lang="en-US" dirty="0" smtClean="0"/>
              <a:t> </a:t>
            </a:r>
            <a:r>
              <a:rPr lang="en-US" dirty="0" err="1" smtClean="0"/>
              <a:t>Eg</a:t>
            </a:r>
            <a:r>
              <a:rPr lang="en-US" dirty="0" smtClean="0"/>
              <a:t>: news page everyday early morning access and keep it until next day</a:t>
            </a:r>
          </a:p>
          <a:p>
            <a:r>
              <a:rPr lang="en-US" dirty="0" smtClean="0"/>
              <a:t>Add different headers (to give more info)</a:t>
            </a:r>
          </a:p>
          <a:p>
            <a:r>
              <a:rPr lang="en-US" b="1" dirty="0" smtClean="0">
                <a:solidFill>
                  <a:srgbClr val="0C00FA"/>
                </a:solidFill>
              </a:rPr>
              <a:t>HTTP Security</a:t>
            </a:r>
            <a:r>
              <a:rPr lang="en-US" dirty="0" smtClean="0">
                <a:solidFill>
                  <a:srgbClr val="0C00FA"/>
                </a:solidFill>
              </a:rPr>
              <a:t> </a:t>
            </a:r>
            <a:r>
              <a:rPr lang="en-US" dirty="0" smtClean="0"/>
              <a:t>– HTTP no security, if required use HTTPs. </a:t>
            </a:r>
          </a:p>
          <a:p>
            <a:r>
              <a:rPr lang="en-US" dirty="0" smtClean="0"/>
              <a:t>HTTP can be run over the Secure Socket Layer(SSL). In this case, HTTP is referred to as HTTPS.</a:t>
            </a:r>
          </a:p>
          <a:p>
            <a:r>
              <a:rPr lang="en-US" dirty="0" smtClean="0"/>
              <a:t>HTTPS provides </a:t>
            </a:r>
            <a:r>
              <a:rPr lang="en-US" b="1" dirty="0" smtClean="0"/>
              <a:t>confidentiality, client and server authentication and data integrity.</a:t>
            </a:r>
            <a:endParaRPr lang="en-IN" b="1"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798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98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798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98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98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798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9881" name="Text Box 9"/>
          <p:cNvSpPr txBox="1">
            <a:spLocks noChangeArrowheads="1"/>
          </p:cNvSpPr>
          <p:nvPr/>
        </p:nvSpPr>
        <p:spPr bwMode="auto">
          <a:xfrm>
            <a:off x="1143000" y="0"/>
            <a:ext cx="5456430" cy="646331"/>
          </a:xfrm>
          <a:prstGeom prst="rect">
            <a:avLst/>
          </a:prstGeom>
          <a:noFill/>
          <a:ln w="9525">
            <a:noFill/>
            <a:miter lim="800000"/>
            <a:headEnd/>
            <a:tailEnd/>
          </a:ln>
        </p:spPr>
        <p:txBody>
          <a:bodyPr wrap="none">
            <a:spAutoFit/>
          </a:bodyPr>
          <a:lstStyle/>
          <a:p>
            <a:pPr eaLnBrk="0" hangingPunct="0"/>
            <a:r>
              <a:rPr lang="en-US" sz="3600" dirty="0" smtClean="0">
                <a:solidFill>
                  <a:srgbClr val="FF0000"/>
                </a:solidFill>
                <a:latin typeface="Times New Roman" pitchFamily="18" charset="0"/>
              </a:rPr>
              <a:t>File Transfer Protocol-- </a:t>
            </a:r>
            <a:r>
              <a:rPr lang="en-US" sz="3600" dirty="0">
                <a:solidFill>
                  <a:srgbClr val="FF0000"/>
                </a:solidFill>
                <a:latin typeface="Times New Roman" pitchFamily="18" charset="0"/>
              </a:rPr>
              <a:t>FTP</a:t>
            </a:r>
          </a:p>
        </p:txBody>
      </p:sp>
      <p:sp>
        <p:nvSpPr>
          <p:cNvPr id="6155" name="Rectangle 10"/>
          <p:cNvSpPr>
            <a:spLocks noChangeArrowheads="1"/>
          </p:cNvSpPr>
          <p:nvPr/>
        </p:nvSpPr>
        <p:spPr bwMode="auto">
          <a:xfrm>
            <a:off x="76200" y="1068606"/>
            <a:ext cx="8888288" cy="5201424"/>
          </a:xfrm>
          <a:prstGeom prst="rect">
            <a:avLst/>
          </a:prstGeom>
          <a:solidFill>
            <a:schemeClr val="bg1"/>
          </a:solidFill>
          <a:ln w="9525">
            <a:noFill/>
            <a:miter lim="800000"/>
            <a:headEnd/>
            <a:tailEnd/>
          </a:ln>
        </p:spPr>
        <p:txBody>
          <a:bodyPr wrap="square">
            <a:spAutoFit/>
          </a:bodyPr>
          <a:lstStyle/>
          <a:p>
            <a:pPr lvl="1" indent="-457200" algn="just" eaLnBrk="0" hangingPunct="0">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File Transfer Protocol (FTP)</a:t>
            </a:r>
            <a:r>
              <a:rPr lang="en-US" sz="2800" b="0" dirty="0">
                <a:latin typeface="Times New Roman" panose="02020603050405020304" pitchFamily="18" charset="0"/>
                <a:cs typeface="Times New Roman" panose="02020603050405020304" pitchFamily="18" charset="0"/>
              </a:rPr>
              <a:t> is the standard protocol provided by TCP/IP for </a:t>
            </a:r>
            <a:r>
              <a:rPr lang="en-US" sz="2800" b="1" dirty="0">
                <a:latin typeface="Times New Roman" panose="02020603050405020304" pitchFamily="18" charset="0"/>
                <a:cs typeface="Times New Roman" panose="02020603050405020304" pitchFamily="18" charset="0"/>
              </a:rPr>
              <a:t>copying a file from one host to another. </a:t>
            </a:r>
            <a:endParaRPr lang="en-US" sz="2800" b="1" dirty="0" smtClean="0">
              <a:latin typeface="Times New Roman" panose="02020603050405020304" pitchFamily="18" charset="0"/>
              <a:cs typeface="Times New Roman" panose="02020603050405020304" pitchFamily="18" charset="0"/>
            </a:endParaRPr>
          </a:p>
          <a:p>
            <a:pPr lvl="1" indent="-457200" algn="just" eaLnBrk="0" hangingPunct="0">
              <a:buFont typeface="Arial" panose="020B0604020202020204" pitchFamily="34" charset="0"/>
              <a:buChar char="•"/>
              <a:defRPr/>
            </a:pPr>
            <a:r>
              <a:rPr lang="en-US" sz="2800" b="0" dirty="0" smtClean="0">
                <a:latin typeface="Times New Roman" panose="02020603050405020304" pitchFamily="18" charset="0"/>
                <a:cs typeface="Times New Roman" panose="02020603050405020304" pitchFamily="18" charset="0"/>
              </a:rPr>
              <a:t>Although </a:t>
            </a:r>
            <a:r>
              <a:rPr lang="en-US" sz="2800" b="0" dirty="0">
                <a:latin typeface="Times New Roman" panose="02020603050405020304" pitchFamily="18" charset="0"/>
                <a:cs typeface="Times New Roman" panose="02020603050405020304" pitchFamily="18" charset="0"/>
              </a:rPr>
              <a:t>transferring files from one system to another seems </a:t>
            </a:r>
            <a:r>
              <a:rPr lang="en-US" sz="2800" b="1" dirty="0">
                <a:latin typeface="Times New Roman" panose="02020603050405020304" pitchFamily="18" charset="0"/>
                <a:cs typeface="Times New Roman" panose="02020603050405020304" pitchFamily="18" charset="0"/>
              </a:rPr>
              <a:t>simple and </a:t>
            </a:r>
            <a:r>
              <a:rPr lang="en-US" sz="2800" b="1" dirty="0" smtClean="0">
                <a:latin typeface="Times New Roman" panose="02020603050405020304" pitchFamily="18" charset="0"/>
                <a:cs typeface="Times New Roman" panose="02020603050405020304" pitchFamily="18" charset="0"/>
              </a:rPr>
              <a:t>straightforward, </a:t>
            </a:r>
            <a:r>
              <a:rPr lang="en-US" sz="2800" b="0" dirty="0" smtClean="0">
                <a:latin typeface="Times New Roman" panose="02020603050405020304" pitchFamily="18" charset="0"/>
                <a:cs typeface="Times New Roman" panose="02020603050405020304" pitchFamily="18" charset="0"/>
              </a:rPr>
              <a:t>some problems must be dealt with first. </a:t>
            </a:r>
          </a:p>
          <a:p>
            <a:pPr lvl="1" indent="-457200" algn="just" eaLnBrk="0" hangingPunct="0">
              <a:buFont typeface="Arial" panose="020B0604020202020204" pitchFamily="34" charset="0"/>
              <a:buChar char="•"/>
              <a:defRPr/>
            </a:pPr>
            <a:r>
              <a:rPr lang="en-US" sz="2800" b="0" dirty="0" smtClean="0">
                <a:latin typeface="Times New Roman" panose="02020603050405020304" pitchFamily="18" charset="0"/>
                <a:cs typeface="Times New Roman" panose="02020603050405020304" pitchFamily="18" charset="0"/>
              </a:rPr>
              <a:t>For example, </a:t>
            </a:r>
            <a:r>
              <a:rPr lang="en-US" sz="2800" dirty="0" smtClean="0">
                <a:latin typeface="Times New Roman" panose="02020603050405020304" pitchFamily="18" charset="0"/>
                <a:cs typeface="Times New Roman" panose="02020603050405020304" pitchFamily="18" charset="0"/>
              </a:rPr>
              <a:t>two systems may use different </a:t>
            </a:r>
            <a:r>
              <a:rPr lang="en-US" sz="2800" b="1" dirty="0" smtClean="0">
                <a:latin typeface="Times New Roman" panose="02020603050405020304" pitchFamily="18" charset="0"/>
                <a:cs typeface="Times New Roman" panose="02020603050405020304" pitchFamily="18" charset="0"/>
              </a:rPr>
              <a:t>file name conventions. </a:t>
            </a:r>
            <a:r>
              <a:rPr lang="en-US" sz="2800" dirty="0" smtClean="0">
                <a:latin typeface="Times New Roman" panose="02020603050405020304" pitchFamily="18" charset="0"/>
                <a:cs typeface="Times New Roman" panose="02020603050405020304" pitchFamily="18" charset="0"/>
              </a:rPr>
              <a:t>Two systems may have </a:t>
            </a:r>
            <a:r>
              <a:rPr lang="en-US" sz="2800" b="1" dirty="0" smtClean="0">
                <a:latin typeface="Times New Roman" panose="02020603050405020304" pitchFamily="18" charset="0"/>
                <a:cs typeface="Times New Roman" panose="02020603050405020304" pitchFamily="18" charset="0"/>
              </a:rPr>
              <a:t>different ways to represent data.</a:t>
            </a:r>
            <a:r>
              <a:rPr lang="en-US" sz="2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Two systems may have</a:t>
            </a:r>
            <a:r>
              <a:rPr lang="en-IN" sz="2400" dirty="0" smtClean="0">
                <a:uFill>
                  <a:solidFill/>
                </a:uFill>
                <a:latin typeface="Times New Roman" panose="02020603050405020304" pitchFamily="18" charset="0"/>
                <a:cs typeface="Times New Roman" panose="02020603050405020304" pitchFamily="18" charset="0"/>
              </a:rPr>
              <a:t> </a:t>
            </a:r>
            <a:r>
              <a:rPr lang="en-IN" sz="2400" b="1" dirty="0" smtClean="0">
                <a:uFill>
                  <a:solidFill/>
                </a:uFill>
                <a:latin typeface="Times New Roman" panose="02020603050405020304" pitchFamily="18" charset="0"/>
                <a:cs typeface="Times New Roman" panose="02020603050405020304" pitchFamily="18" charset="0"/>
              </a:rPr>
              <a:t>different directory structures.</a:t>
            </a:r>
          </a:p>
          <a:p>
            <a:pPr marL="457200" indent="-457200" algn="just" eaLnBrk="0" hangingPunct="0">
              <a:buFont typeface="Arial" panose="020B0604020202020204" pitchFamily="34" charset="0"/>
              <a:buChar char="•"/>
              <a:defRPr/>
            </a:pPr>
            <a:r>
              <a:rPr lang="en-US" sz="2800" b="0" dirty="0" smtClean="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All of these problems have been </a:t>
            </a:r>
            <a:r>
              <a:rPr lang="en-US" sz="2800" b="1" dirty="0">
                <a:latin typeface="Times New Roman" panose="02020603050405020304" pitchFamily="18" charset="0"/>
                <a:cs typeface="Times New Roman" panose="02020603050405020304" pitchFamily="18" charset="0"/>
              </a:rPr>
              <a:t>solved by FTP in a very simple and elegant approach.</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4"/>
          <p:cNvSpPr>
            <a:spLocks noChangeArrowheads="1"/>
          </p:cNvSpPr>
          <p:nvPr/>
        </p:nvSpPr>
        <p:spPr bwMode="auto">
          <a:xfrm>
            <a:off x="0" y="0"/>
            <a:ext cx="8153400" cy="523220"/>
          </a:xfrm>
          <a:prstGeom prst="rect">
            <a:avLst/>
          </a:prstGeom>
          <a:solidFill>
            <a:schemeClr val="bg1"/>
          </a:solidFill>
          <a:ln w="9525">
            <a:noFill/>
            <a:miter lim="800000"/>
            <a:headEnd/>
            <a:tailEnd/>
          </a:ln>
        </p:spPr>
        <p:txBody>
          <a:bodyPr>
            <a:spAutoFit/>
          </a:bodyPr>
          <a:lstStyle/>
          <a:p>
            <a:pPr eaLnBrk="0" hangingPunct="0"/>
            <a:r>
              <a:rPr lang="en-US" sz="2800" b="1" dirty="0">
                <a:solidFill>
                  <a:srgbClr val="0C00FA"/>
                </a:solidFill>
                <a:latin typeface="Times-BoldItalic"/>
              </a:rPr>
              <a:t>Basic Model of  FTP</a:t>
            </a:r>
          </a:p>
        </p:txBody>
      </p:sp>
      <p:pic>
        <p:nvPicPr>
          <p:cNvPr id="31748" name="Picture 6"/>
          <p:cNvPicPr>
            <a:picLocks noChangeAspect="1" noChangeArrowheads="1"/>
          </p:cNvPicPr>
          <p:nvPr/>
        </p:nvPicPr>
        <p:blipFill>
          <a:blip r:embed="rId3" cstate="print"/>
          <a:srcRect/>
          <a:stretch>
            <a:fillRect/>
          </a:stretch>
        </p:blipFill>
        <p:spPr bwMode="auto">
          <a:xfrm>
            <a:off x="203200" y="1600200"/>
            <a:ext cx="3530600" cy="2797175"/>
          </a:xfrm>
          <a:prstGeom prst="rect">
            <a:avLst/>
          </a:prstGeom>
          <a:noFill/>
          <a:ln w="9525">
            <a:noFill/>
            <a:miter lim="800000"/>
            <a:headEnd/>
            <a:tailEnd/>
          </a:ln>
        </p:spPr>
      </p:pic>
      <p:pic>
        <p:nvPicPr>
          <p:cNvPr id="31749" name="Picture 7"/>
          <p:cNvPicPr>
            <a:picLocks noChangeAspect="1" noChangeArrowheads="1"/>
          </p:cNvPicPr>
          <p:nvPr/>
        </p:nvPicPr>
        <p:blipFill>
          <a:blip r:embed="rId4" cstate="print"/>
          <a:srcRect/>
          <a:stretch>
            <a:fillRect/>
          </a:stretch>
        </p:blipFill>
        <p:spPr bwMode="auto">
          <a:xfrm>
            <a:off x="5468938" y="2133600"/>
            <a:ext cx="3446462" cy="2192338"/>
          </a:xfrm>
          <a:prstGeom prst="rect">
            <a:avLst/>
          </a:prstGeom>
          <a:noFill/>
          <a:ln w="9525">
            <a:noFill/>
            <a:miter lim="800000"/>
            <a:headEnd/>
            <a:tailEnd/>
          </a:ln>
        </p:spPr>
      </p:pic>
      <p:pic>
        <p:nvPicPr>
          <p:cNvPr id="31750" name="Picture 10"/>
          <p:cNvPicPr>
            <a:picLocks noChangeAspect="1" noChangeArrowheads="1"/>
          </p:cNvPicPr>
          <p:nvPr/>
        </p:nvPicPr>
        <p:blipFill>
          <a:blip r:embed="rId5" cstate="print"/>
          <a:srcRect/>
          <a:stretch>
            <a:fillRect/>
          </a:stretch>
        </p:blipFill>
        <p:spPr bwMode="auto">
          <a:xfrm>
            <a:off x="3389313" y="2478088"/>
            <a:ext cx="2325687" cy="623887"/>
          </a:xfrm>
          <a:prstGeom prst="rect">
            <a:avLst/>
          </a:prstGeom>
          <a:noFill/>
          <a:ln w="9525">
            <a:noFill/>
            <a:miter lim="800000"/>
            <a:headEnd/>
            <a:tailEnd/>
          </a:ln>
        </p:spPr>
      </p:pic>
      <p:pic>
        <p:nvPicPr>
          <p:cNvPr id="31751" name="Picture 11"/>
          <p:cNvPicPr>
            <a:picLocks noChangeAspect="1" noChangeArrowheads="1"/>
          </p:cNvPicPr>
          <p:nvPr/>
        </p:nvPicPr>
        <p:blipFill>
          <a:blip r:embed="rId6" cstate="print"/>
          <a:srcRect/>
          <a:stretch>
            <a:fillRect/>
          </a:stretch>
        </p:blipFill>
        <p:spPr bwMode="auto">
          <a:xfrm>
            <a:off x="3389313" y="3678238"/>
            <a:ext cx="2325687" cy="647700"/>
          </a:xfrm>
          <a:prstGeom prst="rect">
            <a:avLst/>
          </a:prstGeom>
          <a:noFill/>
          <a:ln w="9525">
            <a:noFill/>
            <a:miter lim="800000"/>
            <a:headEnd/>
            <a:tailEnd/>
          </a:ln>
        </p:spPr>
      </p:pic>
      <p:sp>
        <p:nvSpPr>
          <p:cNvPr id="80904" name="TextBox 7"/>
          <p:cNvSpPr txBox="1">
            <a:spLocks noChangeArrowheads="1"/>
          </p:cNvSpPr>
          <p:nvPr/>
        </p:nvSpPr>
        <p:spPr bwMode="auto">
          <a:xfrm>
            <a:off x="4023518" y="94129"/>
            <a:ext cx="4129881" cy="708025"/>
          </a:xfrm>
          <a:prstGeom prst="rect">
            <a:avLst/>
          </a:prstGeom>
          <a:noFill/>
          <a:ln w="9525">
            <a:noFill/>
            <a:miter lim="800000"/>
            <a:headEnd/>
            <a:tailEnd/>
          </a:ln>
        </p:spPr>
        <p:txBody>
          <a:bodyPr wrap="square">
            <a:spAutoFit/>
          </a:bodyPr>
          <a:lstStyle/>
          <a:p>
            <a:r>
              <a:rPr lang="en-US" sz="2000" b="0" i="0" dirty="0">
                <a:latin typeface="Times New Roman" panose="02020603050405020304" pitchFamily="18" charset="0"/>
                <a:cs typeface="Times New Roman" panose="02020603050405020304" pitchFamily="18" charset="0"/>
              </a:rPr>
              <a:t>Client – 3 components</a:t>
            </a:r>
          </a:p>
          <a:p>
            <a:r>
              <a:rPr lang="en-US" sz="2000" b="0" i="0" dirty="0">
                <a:latin typeface="Times New Roman" panose="02020603050405020304" pitchFamily="18" charset="0"/>
                <a:cs typeface="Times New Roman" panose="02020603050405020304" pitchFamily="18" charset="0"/>
              </a:rPr>
              <a:t>Server – 2 Components</a:t>
            </a:r>
            <a:endParaRPr lang="en-IN" sz="2000" b="0" i="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0" y="4820959"/>
            <a:ext cx="8820472" cy="830997"/>
          </a:xfrm>
          <a:prstGeom prst="rect">
            <a:avLst/>
          </a:prstGeom>
          <a:noFill/>
        </p:spPr>
        <p:txBody>
          <a:bodyPr wrap="square">
            <a:spAutoFit/>
          </a:bodyPr>
          <a:lstStyle/>
          <a:p>
            <a:pPr>
              <a:defRPr/>
            </a:pPr>
            <a:r>
              <a:rPr lang="en-US" sz="2400" b="0" i="0" dirty="0">
                <a:latin typeface="Times New Roman" panose="02020603050405020304" pitchFamily="18" charset="0"/>
                <a:cs typeface="Times New Roman" panose="02020603050405020304" pitchFamily="18" charset="0"/>
              </a:rPr>
              <a:t>Separation of commands and data transfer makes FTP more efficient</a:t>
            </a:r>
          </a:p>
          <a:p>
            <a:pPr>
              <a:defRPr/>
            </a:pPr>
            <a:r>
              <a:rPr lang="en-US" sz="2400" b="0" i="0" dirty="0">
                <a:latin typeface="Times New Roman" panose="02020603050405020304" pitchFamily="18" charset="0"/>
                <a:cs typeface="Times New Roman" panose="02020603050405020304" pitchFamily="18" charset="0"/>
              </a:rPr>
              <a:t>Communication is through commands and </a:t>
            </a:r>
            <a:r>
              <a:rPr lang="en-US" sz="2400" b="0" i="0" dirty="0" smtClean="0">
                <a:latin typeface="Times New Roman" panose="02020603050405020304" pitchFamily="18" charset="0"/>
                <a:cs typeface="Times New Roman" panose="02020603050405020304" pitchFamily="18" charset="0"/>
              </a:rPr>
              <a:t>responses</a:t>
            </a:r>
            <a:endParaRPr lang="en-US" sz="2400" b="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ppt_w</p:attrName>
                                        </p:attrNameLst>
                                      </p:cBhvr>
                                      <p:tavLst>
                                        <p:tav tm="0">
                                          <p:val>
                                            <p:fltVal val="0"/>
                                          </p:val>
                                        </p:tav>
                                        <p:tav tm="100000">
                                          <p:val>
                                            <p:strVal val="#ppt_w"/>
                                          </p:val>
                                        </p:tav>
                                      </p:tavLst>
                                    </p:anim>
                                    <p:anim calcmode="lin" valueType="num">
                                      <p:cBhvr>
                                        <p:cTn id="8" dur="500" fill="hold"/>
                                        <p:tgtEl>
                                          <p:spTgt spid="31748"/>
                                        </p:tgtEl>
                                        <p:attrNameLst>
                                          <p:attrName>ppt_h</p:attrName>
                                        </p:attrNameLst>
                                      </p:cBhvr>
                                      <p:tavLst>
                                        <p:tav tm="0">
                                          <p:val>
                                            <p:fltVal val="0"/>
                                          </p:val>
                                        </p:tav>
                                        <p:tav tm="100000">
                                          <p:val>
                                            <p:strVal val="#ppt_h"/>
                                          </p:val>
                                        </p:tav>
                                      </p:tavLst>
                                    </p:anim>
                                    <p:animEffect transition="in" filter="fade">
                                      <p:cBhvr>
                                        <p:cTn id="9" dur="500"/>
                                        <p:tgtEl>
                                          <p:spTgt spid="317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1749"/>
                                        </p:tgtEl>
                                        <p:attrNameLst>
                                          <p:attrName>style.visibility</p:attrName>
                                        </p:attrNameLst>
                                      </p:cBhvr>
                                      <p:to>
                                        <p:strVal val="visible"/>
                                      </p:to>
                                    </p:set>
                                    <p:anim calcmode="lin" valueType="num">
                                      <p:cBhvr>
                                        <p:cTn id="14" dur="500" fill="hold"/>
                                        <p:tgtEl>
                                          <p:spTgt spid="31749"/>
                                        </p:tgtEl>
                                        <p:attrNameLst>
                                          <p:attrName>ppt_w</p:attrName>
                                        </p:attrNameLst>
                                      </p:cBhvr>
                                      <p:tavLst>
                                        <p:tav tm="0">
                                          <p:val>
                                            <p:fltVal val="0"/>
                                          </p:val>
                                        </p:tav>
                                        <p:tav tm="100000">
                                          <p:val>
                                            <p:strVal val="#ppt_w"/>
                                          </p:val>
                                        </p:tav>
                                      </p:tavLst>
                                    </p:anim>
                                    <p:anim calcmode="lin" valueType="num">
                                      <p:cBhvr>
                                        <p:cTn id="15" dur="500" fill="hold"/>
                                        <p:tgtEl>
                                          <p:spTgt spid="31749"/>
                                        </p:tgtEl>
                                        <p:attrNameLst>
                                          <p:attrName>ppt_h</p:attrName>
                                        </p:attrNameLst>
                                      </p:cBhvr>
                                      <p:tavLst>
                                        <p:tav tm="0">
                                          <p:val>
                                            <p:fltVal val="0"/>
                                          </p:val>
                                        </p:tav>
                                        <p:tav tm="100000">
                                          <p:val>
                                            <p:strVal val="#ppt_h"/>
                                          </p:val>
                                        </p:tav>
                                      </p:tavLst>
                                    </p:anim>
                                    <p:animEffect transition="in" filter="fade">
                                      <p:cBhvr>
                                        <p:cTn id="16" dur="500"/>
                                        <p:tgtEl>
                                          <p:spTgt spid="317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31750"/>
                                        </p:tgtEl>
                                        <p:attrNameLst>
                                          <p:attrName>style.visibility</p:attrName>
                                        </p:attrNameLst>
                                      </p:cBhvr>
                                      <p:to>
                                        <p:strVal val="visible"/>
                                      </p:to>
                                    </p:set>
                                    <p:animEffect transition="in" filter="barn(inVertical)">
                                      <p:cBhvr>
                                        <p:cTn id="21" dur="500"/>
                                        <p:tgtEl>
                                          <p:spTgt spid="317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31751"/>
                                        </p:tgtEl>
                                        <p:attrNameLst>
                                          <p:attrName>style.visibility</p:attrName>
                                        </p:attrNameLst>
                                      </p:cBhvr>
                                      <p:to>
                                        <p:strVal val="visible"/>
                                      </p:to>
                                    </p:set>
                                    <p:animEffect transition="in" filter="barn(inVertical)">
                                      <p:cBhvr>
                                        <p:cTn id="26"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FF0000"/>
                </a:solidFill>
              </a:rPr>
              <a:t>Lifetime of Two connections</a:t>
            </a:r>
            <a:endParaRPr lang="en-IN" b="1" dirty="0" smtClean="0">
              <a:solidFill>
                <a:srgbClr val="FF0000"/>
              </a:solidFill>
            </a:endParaRPr>
          </a:p>
        </p:txBody>
      </p:sp>
      <p:sp>
        <p:nvSpPr>
          <p:cNvPr id="3" name="Content Placeholder 2"/>
          <p:cNvSpPr>
            <a:spLocks noGrp="1"/>
          </p:cNvSpPr>
          <p:nvPr>
            <p:ph idx="1"/>
          </p:nvPr>
        </p:nvSpPr>
        <p:spPr>
          <a:xfrm>
            <a:off x="323528" y="1340768"/>
            <a:ext cx="8712968" cy="4785395"/>
          </a:xfrm>
        </p:spPr>
        <p:txBody>
          <a:bodyPr/>
          <a:lstStyle/>
          <a:p>
            <a:pPr>
              <a:defRPr/>
            </a:pPr>
            <a:r>
              <a:rPr lang="en-IN" dirty="0" smtClean="0">
                <a:solidFill>
                  <a:srgbClr val="0C00FA"/>
                </a:solidFill>
                <a:uFill>
                  <a:solidFill/>
                </a:uFill>
              </a:rPr>
              <a:t>Control connection </a:t>
            </a:r>
            <a:r>
              <a:rPr lang="en-IN" dirty="0" smtClean="0">
                <a:uFill>
                  <a:solidFill/>
                </a:uFill>
              </a:rPr>
              <a:t>remains open for entire interactive FTP session.</a:t>
            </a:r>
          </a:p>
          <a:p>
            <a:pPr>
              <a:defRPr/>
            </a:pPr>
            <a:r>
              <a:rPr lang="en-US" dirty="0" smtClean="0">
                <a:uFill>
                  <a:solidFill/>
                </a:uFill>
              </a:rPr>
              <a:t>The </a:t>
            </a:r>
            <a:r>
              <a:rPr lang="en-US" dirty="0" smtClean="0">
                <a:solidFill>
                  <a:srgbClr val="0C00FA"/>
                </a:solidFill>
                <a:uFill>
                  <a:solidFill/>
                </a:uFill>
              </a:rPr>
              <a:t>Data connection </a:t>
            </a:r>
            <a:r>
              <a:rPr lang="en-US" dirty="0" smtClean="0">
                <a:uFill>
                  <a:solidFill/>
                </a:uFill>
              </a:rPr>
              <a:t>is opened and closed for each file transfer activity.</a:t>
            </a:r>
          </a:p>
          <a:p>
            <a:pPr>
              <a:defRPr/>
            </a:pPr>
            <a:r>
              <a:rPr lang="en-US" dirty="0" smtClean="0">
                <a:uFill>
                  <a:solidFill/>
                </a:uFill>
              </a:rPr>
              <a:t>Port 21 – control connection</a:t>
            </a:r>
          </a:p>
          <a:p>
            <a:pPr>
              <a:defRPr/>
            </a:pPr>
            <a:r>
              <a:rPr lang="en-US" dirty="0" smtClean="0">
                <a:uFill>
                  <a:solidFill/>
                </a:uFill>
              </a:rPr>
              <a:t>Port 20 -  data connection</a:t>
            </a:r>
            <a:endParaRPr lang="en-IN" dirty="0" smtClean="0">
              <a:uFill>
                <a:solidFill/>
              </a:uFill>
            </a:endParaRPr>
          </a:p>
          <a:p>
            <a:pPr>
              <a:defRPr/>
            </a:pPr>
            <a:endParaRPr lang="en-IN" dirty="0" smtClean="0">
              <a:uFill>
                <a:solidFill/>
              </a:uFill>
            </a:endParaRPr>
          </a:p>
          <a:p>
            <a:pPr>
              <a:defRPr/>
            </a:pPr>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p:nvPr>
        </p:nvSpPr>
        <p:spPr>
          <a:xfrm>
            <a:off x="336550" y="0"/>
            <a:ext cx="7769225" cy="1252538"/>
          </a:xfrm>
        </p:spPr>
        <p:txBody>
          <a:bodyPr/>
          <a:lstStyle>
            <a:lvl1pPr>
              <a:defRPr sz="5000"/>
            </a:lvl1pPr>
          </a:lstStyle>
          <a:p>
            <a:pPr>
              <a:defRPr sz="1800">
                <a:solidFill>
                  <a:srgbClr val="000000"/>
                </a:solidFill>
                <a:uFillTx/>
              </a:defRPr>
            </a:pPr>
            <a:r>
              <a:rPr sz="3500" dirty="0" smtClean="0">
                <a:solidFill>
                  <a:srgbClr val="021EAA"/>
                </a:solidFill>
                <a:uFill>
                  <a:solidFill>
                    <a:srgbClr val="021EAA"/>
                  </a:solidFill>
                </a:uFill>
              </a:rPr>
              <a:t>FTP</a:t>
            </a:r>
            <a:r>
              <a:rPr lang="en-US" sz="3500" dirty="0" smtClean="0">
                <a:solidFill>
                  <a:srgbClr val="021EAA"/>
                </a:solidFill>
                <a:uFill>
                  <a:solidFill>
                    <a:srgbClr val="021EAA"/>
                  </a:solidFill>
                </a:uFill>
              </a:rPr>
              <a:t> operations</a:t>
            </a:r>
            <a:r>
              <a:rPr sz="3500" dirty="0" smtClean="0">
                <a:solidFill>
                  <a:srgbClr val="021EAA"/>
                </a:solidFill>
                <a:uFill>
                  <a:solidFill>
                    <a:srgbClr val="021EAA"/>
                  </a:solidFill>
                </a:uFill>
              </a:rPr>
              <a:t>: </a:t>
            </a:r>
            <a:r>
              <a:rPr sz="3500" dirty="0">
                <a:solidFill>
                  <a:srgbClr val="021EAA"/>
                </a:solidFill>
                <a:uFill>
                  <a:solidFill>
                    <a:srgbClr val="021EAA"/>
                  </a:solidFill>
                </a:uFill>
              </a:rPr>
              <a:t>separate control, data connections</a:t>
            </a:r>
          </a:p>
        </p:txBody>
      </p:sp>
      <p:sp>
        <p:nvSpPr>
          <p:cNvPr id="93" name="Shape 93"/>
          <p:cNvSpPr>
            <a:spLocks noGrp="1"/>
          </p:cNvSpPr>
          <p:nvPr>
            <p:ph type="body" idx="1"/>
          </p:nvPr>
        </p:nvSpPr>
        <p:spPr>
          <a:xfrm>
            <a:off x="346075" y="1244302"/>
            <a:ext cx="4835525" cy="5353050"/>
          </a:xfrm>
        </p:spPr>
        <p:txBody>
          <a:bodyPr/>
          <a:lstStyle/>
          <a:p>
            <a:pPr marL="269667" indent="-241093">
              <a:defRPr sz="1800">
                <a:uFillTx/>
              </a:defRPr>
            </a:pPr>
            <a:r>
              <a:rPr sz="2100" dirty="0">
                <a:uFill>
                  <a:solidFill/>
                </a:uFill>
              </a:rPr>
              <a:t>FTP client contacts FTP server at port 21, using TCP </a:t>
            </a:r>
          </a:p>
          <a:p>
            <a:pPr marL="269667" indent="-241093">
              <a:defRPr sz="1800">
                <a:uFillTx/>
              </a:defRPr>
            </a:pPr>
            <a:r>
              <a:rPr sz="2100" dirty="0">
                <a:uFill>
                  <a:solidFill/>
                </a:uFill>
              </a:rPr>
              <a:t>client authorized over control connection</a:t>
            </a:r>
          </a:p>
          <a:p>
            <a:pPr marL="269667" indent="-241093">
              <a:defRPr sz="1800">
                <a:uFillTx/>
              </a:defRPr>
            </a:pPr>
            <a:r>
              <a:rPr sz="2100" dirty="0">
                <a:uFill>
                  <a:solidFill/>
                </a:uFill>
              </a:rPr>
              <a:t>client browses remote directory, sends commands over control connection</a:t>
            </a:r>
          </a:p>
          <a:p>
            <a:pPr marL="269667" indent="-241093">
              <a:defRPr sz="1800">
                <a:uFillTx/>
              </a:defRPr>
            </a:pPr>
            <a:r>
              <a:rPr sz="2100" dirty="0">
                <a:uFill>
                  <a:solidFill/>
                </a:uFill>
              </a:rPr>
              <a:t>when server receives file transfer command, </a:t>
            </a:r>
            <a:r>
              <a:rPr sz="2100" i="1" dirty="0">
                <a:solidFill>
                  <a:srgbClr val="D81E00"/>
                </a:solidFill>
                <a:uFill>
                  <a:solidFill>
                    <a:srgbClr val="D81E00"/>
                  </a:solidFill>
                </a:uFill>
              </a:rPr>
              <a:t>server</a:t>
            </a:r>
            <a:r>
              <a:rPr sz="2100" dirty="0">
                <a:uFill>
                  <a:solidFill/>
                </a:uFill>
              </a:rPr>
              <a:t> opens </a:t>
            </a:r>
            <a:r>
              <a:rPr sz="2100" i="1" dirty="0">
                <a:uFill>
                  <a:solidFill/>
                </a:uFill>
              </a:rPr>
              <a:t>2</a:t>
            </a:r>
            <a:r>
              <a:rPr sz="2100" i="1" baseline="30399" dirty="0">
                <a:uFill>
                  <a:solidFill/>
                </a:uFill>
              </a:rPr>
              <a:t>nd</a:t>
            </a:r>
            <a:r>
              <a:rPr sz="2100" i="1" dirty="0">
                <a:uFill>
                  <a:solidFill/>
                </a:uFill>
              </a:rPr>
              <a:t> </a:t>
            </a:r>
            <a:r>
              <a:rPr sz="2100" dirty="0">
                <a:uFill>
                  <a:solidFill/>
                </a:uFill>
              </a:rPr>
              <a:t>TCP data connection (for file) </a:t>
            </a:r>
            <a:r>
              <a:rPr sz="2100" i="1" dirty="0">
                <a:uFill>
                  <a:solidFill/>
                </a:uFill>
              </a:rPr>
              <a:t>to </a:t>
            </a:r>
            <a:r>
              <a:rPr sz="2100" dirty="0">
                <a:uFill>
                  <a:solidFill/>
                </a:uFill>
              </a:rPr>
              <a:t>client</a:t>
            </a:r>
          </a:p>
          <a:p>
            <a:pPr marL="269667" indent="-241093">
              <a:defRPr sz="1800">
                <a:uFillTx/>
              </a:defRPr>
            </a:pPr>
            <a:r>
              <a:rPr sz="2100" dirty="0">
                <a:uFill>
                  <a:solidFill/>
                </a:uFill>
              </a:rPr>
              <a:t>after transferring one file, server closes data connection</a:t>
            </a:r>
          </a:p>
          <a:p>
            <a:pPr marL="269667" indent="-241093">
              <a:defRPr sz="1800">
                <a:uFillTx/>
              </a:defRPr>
            </a:pPr>
            <a:r>
              <a:rPr sz="2100" dirty="0">
                <a:uFill>
                  <a:solidFill/>
                </a:uFill>
              </a:rPr>
              <a:t>Control connection remains open for entire </a:t>
            </a:r>
            <a:r>
              <a:rPr sz="2100" dirty="0" smtClean="0">
                <a:uFill>
                  <a:solidFill/>
                </a:uFill>
              </a:rPr>
              <a:t>session</a:t>
            </a:r>
            <a:endParaRPr lang="en-US" sz="2100" dirty="0" smtClean="0">
              <a:uFill>
                <a:solidFill/>
              </a:uFill>
            </a:endParaRPr>
          </a:p>
          <a:p>
            <a:pPr marL="269667" indent="-241093">
              <a:defRPr sz="1800">
                <a:uFillTx/>
              </a:defRPr>
            </a:pPr>
            <a:r>
              <a:rPr lang="en-IN" sz="2100" dirty="0" smtClean="0">
                <a:uFill>
                  <a:solidFill/>
                </a:uFill>
                <a:sym typeface="Gill Sans MT"/>
              </a:rPr>
              <a:t>server opens another TCP data connection to transfer another file</a:t>
            </a:r>
            <a:endParaRPr lang="en-IN" sz="2100" dirty="0" smtClean="0">
              <a:uFill>
                <a:solidFill/>
              </a:uFill>
            </a:endParaRPr>
          </a:p>
          <a:p>
            <a:pPr marL="269667" indent="-241093">
              <a:defRPr sz="1800">
                <a:uFillTx/>
              </a:defRPr>
            </a:pPr>
            <a:endParaRPr sz="2100" dirty="0">
              <a:uFill>
                <a:solidFill/>
              </a:uFill>
            </a:endParaRPr>
          </a:p>
        </p:txBody>
      </p:sp>
      <p:sp>
        <p:nvSpPr>
          <p:cNvPr id="94" name="Shape 94"/>
          <p:cNvSpPr/>
          <p:nvPr/>
        </p:nvSpPr>
        <p:spPr>
          <a:xfrm>
            <a:off x="4918075" y="2533650"/>
            <a:ext cx="571500" cy="471488"/>
          </a:xfrm>
          <a:prstGeom prst="rect">
            <a:avLst/>
          </a:prstGeom>
          <a:ln w="12700">
            <a:miter lim="400000"/>
          </a:ln>
          <a:extLst>
            <a:ext uri="{C572A759-6A51-4108-AA02-DFA0A04FC94B}"/>
          </a:extLst>
        </p:spPr>
        <p:txBody>
          <a:bodyPr wrap="none" lIns="0" tIns="0" rIns="0" bIns="0">
            <a:spAutoFit/>
          </a:bodyPr>
          <a:lstStyle/>
          <a:p>
            <a:pPr algn="ctr">
              <a:lnSpc>
                <a:spcPct val="90000"/>
              </a:lnSpc>
              <a:spcBef>
                <a:spcPts val="0"/>
              </a:spcBef>
              <a:buClr>
                <a:srgbClr val="000000"/>
              </a:buClr>
              <a:buFont typeface="Arial"/>
              <a:buNone/>
              <a:defRPr sz="1800">
                <a:uFillTx/>
              </a:defRPr>
            </a:pPr>
            <a:r>
              <a:rPr sz="1700" dirty="0">
                <a:uFill>
                  <a:solidFill/>
                </a:uFill>
              </a:rPr>
              <a:t>FTP</a:t>
            </a:r>
          </a:p>
          <a:p>
            <a:pPr algn="ctr">
              <a:lnSpc>
                <a:spcPct val="90000"/>
              </a:lnSpc>
              <a:spcBef>
                <a:spcPts val="0"/>
              </a:spcBef>
              <a:buClr>
                <a:srgbClr val="000000"/>
              </a:buClr>
              <a:buFont typeface="Arial"/>
              <a:buNone/>
              <a:defRPr sz="1800">
                <a:uFillTx/>
              </a:defRPr>
            </a:pPr>
            <a:r>
              <a:rPr sz="1700" dirty="0">
                <a:uFill>
                  <a:solidFill/>
                </a:uFill>
              </a:rPr>
              <a:t>client</a:t>
            </a:r>
          </a:p>
        </p:txBody>
      </p:sp>
      <p:sp>
        <p:nvSpPr>
          <p:cNvPr id="95" name="Shape 95"/>
          <p:cNvSpPr/>
          <p:nvPr/>
        </p:nvSpPr>
        <p:spPr>
          <a:xfrm>
            <a:off x="7943850" y="2543175"/>
            <a:ext cx="657225" cy="471488"/>
          </a:xfrm>
          <a:prstGeom prst="rect">
            <a:avLst/>
          </a:prstGeom>
          <a:ln w="12700">
            <a:miter lim="400000"/>
          </a:ln>
          <a:extLst>
            <a:ext uri="{C572A759-6A51-4108-AA02-DFA0A04FC94B}"/>
          </a:extLst>
        </p:spPr>
        <p:txBody>
          <a:bodyPr wrap="none" lIns="0" tIns="0" rIns="0" bIns="0">
            <a:spAutoFit/>
          </a:bodyPr>
          <a:lstStyle/>
          <a:p>
            <a:pPr algn="ctr">
              <a:lnSpc>
                <a:spcPct val="90000"/>
              </a:lnSpc>
              <a:spcBef>
                <a:spcPts val="0"/>
              </a:spcBef>
              <a:buClr>
                <a:srgbClr val="000000"/>
              </a:buClr>
              <a:buFont typeface="Arial"/>
              <a:buNone/>
              <a:defRPr sz="1800">
                <a:uFillTx/>
              </a:defRPr>
            </a:pPr>
            <a:r>
              <a:rPr sz="1700" dirty="0">
                <a:uFill>
                  <a:solidFill/>
                </a:uFill>
              </a:rPr>
              <a:t>FTP</a:t>
            </a:r>
          </a:p>
          <a:p>
            <a:pPr algn="ctr">
              <a:lnSpc>
                <a:spcPct val="90000"/>
              </a:lnSpc>
              <a:spcBef>
                <a:spcPts val="0"/>
              </a:spcBef>
              <a:buClr>
                <a:srgbClr val="000000"/>
              </a:buClr>
              <a:buFont typeface="Arial"/>
              <a:buNone/>
              <a:defRPr sz="1800">
                <a:uFillTx/>
              </a:defRPr>
            </a:pPr>
            <a:r>
              <a:rPr sz="1700" dirty="0">
                <a:uFill>
                  <a:solidFill/>
                </a:uFill>
              </a:rPr>
              <a:t>server</a:t>
            </a:r>
          </a:p>
        </p:txBody>
      </p:sp>
      <p:sp>
        <p:nvSpPr>
          <p:cNvPr id="82952" name="Shape 96"/>
          <p:cNvSpPr>
            <a:spLocks noChangeShapeType="1"/>
          </p:cNvSpPr>
          <p:nvPr/>
        </p:nvSpPr>
        <p:spPr bwMode="auto">
          <a:xfrm>
            <a:off x="5508625" y="2011363"/>
            <a:ext cx="2562225" cy="1587"/>
          </a:xfrm>
          <a:prstGeom prst="line">
            <a:avLst/>
          </a:prstGeom>
          <a:noFill/>
          <a:ln w="28575">
            <a:solidFill>
              <a:srgbClr val="D81E00"/>
            </a:solidFill>
            <a:round/>
            <a:headEnd type="triangle" w="med" len="med"/>
            <a:tailEnd type="triangle" w="med" len="med"/>
          </a:ln>
        </p:spPr>
        <p:txBody>
          <a:bodyPr lIns="0" tIns="0" rIns="0" bIns="0" anchor="ctr"/>
          <a:lstStyle/>
          <a:p>
            <a:endParaRPr lang="en-IN"/>
          </a:p>
        </p:txBody>
      </p:sp>
      <p:sp>
        <p:nvSpPr>
          <p:cNvPr id="82953" name="Shape 97"/>
          <p:cNvSpPr>
            <a:spLocks noChangeShapeType="1"/>
          </p:cNvSpPr>
          <p:nvPr/>
        </p:nvSpPr>
        <p:spPr bwMode="auto">
          <a:xfrm flipV="1">
            <a:off x="5527675" y="2325688"/>
            <a:ext cx="2562225" cy="9525"/>
          </a:xfrm>
          <a:prstGeom prst="line">
            <a:avLst/>
          </a:prstGeom>
          <a:noFill/>
          <a:ln w="28575">
            <a:solidFill>
              <a:srgbClr val="D81E00"/>
            </a:solidFill>
            <a:round/>
            <a:headEnd type="triangle" w="med" len="med"/>
            <a:tailEnd type="triangle" w="med" len="med"/>
          </a:ln>
        </p:spPr>
        <p:txBody>
          <a:bodyPr lIns="0" tIns="0" rIns="0" bIns="0" anchor="ctr"/>
          <a:lstStyle/>
          <a:p>
            <a:endParaRPr lang="en-IN"/>
          </a:p>
        </p:txBody>
      </p:sp>
      <p:sp>
        <p:nvSpPr>
          <p:cNvPr id="98" name="Shape 98"/>
          <p:cNvSpPr/>
          <p:nvPr/>
        </p:nvSpPr>
        <p:spPr>
          <a:xfrm>
            <a:off x="5578475" y="1473200"/>
            <a:ext cx="2428875" cy="392113"/>
          </a:xfrm>
          <a:prstGeom prst="rect">
            <a:avLst/>
          </a:prstGeom>
          <a:ln w="12700">
            <a:miter lim="400000"/>
          </a:ln>
          <a:extLst>
            <a:ext uri="{C572A759-6A51-4108-AA02-DFA0A04FC94B}"/>
          </a:extLst>
        </p:spPr>
        <p:txBody>
          <a:bodyPr lIns="0" tIns="0" rIns="0" bIns="0">
            <a:spAutoFit/>
          </a:bodyPr>
          <a:lstStyle/>
          <a:p>
            <a:pPr algn="ctr">
              <a:lnSpc>
                <a:spcPct val="85000"/>
              </a:lnSpc>
              <a:spcBef>
                <a:spcPts val="0"/>
              </a:spcBef>
              <a:buClr>
                <a:srgbClr val="D81E00"/>
              </a:buClr>
              <a:buFont typeface="Arial"/>
              <a:buNone/>
              <a:defRPr sz="1800">
                <a:uFillTx/>
              </a:defRPr>
            </a:pPr>
            <a:r>
              <a:rPr sz="1500" dirty="0">
                <a:solidFill>
                  <a:srgbClr val="D81E00"/>
                </a:solidFill>
                <a:uFill>
                  <a:solidFill>
                    <a:srgbClr val="D81E00"/>
                  </a:solidFill>
                </a:uFill>
              </a:rPr>
              <a:t>TCP control connection,</a:t>
            </a:r>
          </a:p>
          <a:p>
            <a:pPr algn="ctr">
              <a:lnSpc>
                <a:spcPct val="85000"/>
              </a:lnSpc>
              <a:spcBef>
                <a:spcPts val="0"/>
              </a:spcBef>
              <a:buClr>
                <a:srgbClr val="D81E00"/>
              </a:buClr>
              <a:buFont typeface="Arial"/>
              <a:buNone/>
              <a:defRPr sz="1800">
                <a:uFillTx/>
              </a:defRPr>
            </a:pPr>
            <a:r>
              <a:rPr sz="1500" dirty="0">
                <a:solidFill>
                  <a:srgbClr val="D81E00"/>
                </a:solidFill>
                <a:uFill>
                  <a:solidFill>
                    <a:srgbClr val="D81E00"/>
                  </a:solidFill>
                </a:uFill>
              </a:rPr>
              <a:t>server port 21</a:t>
            </a:r>
          </a:p>
        </p:txBody>
      </p:sp>
      <p:sp>
        <p:nvSpPr>
          <p:cNvPr id="99" name="Shape 99"/>
          <p:cNvSpPr/>
          <p:nvPr/>
        </p:nvSpPr>
        <p:spPr>
          <a:xfrm>
            <a:off x="5553075" y="2401888"/>
            <a:ext cx="2428875" cy="392112"/>
          </a:xfrm>
          <a:prstGeom prst="rect">
            <a:avLst/>
          </a:prstGeom>
          <a:ln w="12700">
            <a:miter lim="400000"/>
          </a:ln>
          <a:extLst>
            <a:ext uri="{C572A759-6A51-4108-AA02-DFA0A04FC94B}"/>
          </a:extLst>
        </p:spPr>
        <p:txBody>
          <a:bodyPr lIns="0" tIns="0" rIns="0" bIns="0">
            <a:spAutoFit/>
          </a:bodyPr>
          <a:lstStyle/>
          <a:p>
            <a:pPr algn="ctr">
              <a:lnSpc>
                <a:spcPct val="85000"/>
              </a:lnSpc>
              <a:spcBef>
                <a:spcPts val="0"/>
              </a:spcBef>
              <a:buClr>
                <a:srgbClr val="D81E00"/>
              </a:buClr>
              <a:buFont typeface="Arial"/>
              <a:buNone/>
              <a:defRPr sz="1800">
                <a:uFillTx/>
              </a:defRPr>
            </a:pPr>
            <a:r>
              <a:rPr sz="1500" dirty="0">
                <a:solidFill>
                  <a:srgbClr val="D81E00"/>
                </a:solidFill>
                <a:uFill>
                  <a:solidFill>
                    <a:srgbClr val="D81E00"/>
                  </a:solidFill>
                </a:uFill>
              </a:rPr>
              <a:t>TCP data connection,</a:t>
            </a:r>
          </a:p>
          <a:p>
            <a:pPr algn="ctr">
              <a:lnSpc>
                <a:spcPct val="85000"/>
              </a:lnSpc>
              <a:spcBef>
                <a:spcPts val="0"/>
              </a:spcBef>
              <a:buClr>
                <a:srgbClr val="D81E00"/>
              </a:buClr>
              <a:buFont typeface="Arial"/>
              <a:buNone/>
              <a:defRPr sz="1800">
                <a:uFillTx/>
              </a:defRPr>
            </a:pPr>
            <a:r>
              <a:rPr sz="1500" dirty="0">
                <a:solidFill>
                  <a:srgbClr val="D81E00"/>
                </a:solidFill>
                <a:uFill>
                  <a:solidFill>
                    <a:srgbClr val="D81E00"/>
                  </a:solidFill>
                </a:uFill>
              </a:rPr>
              <a:t>server port 20</a:t>
            </a:r>
          </a:p>
        </p:txBody>
      </p:sp>
      <p:pic>
        <p:nvPicPr>
          <p:cNvPr id="82956" name="underline_base.png"/>
          <p:cNvPicPr>
            <a:picLocks noChangeAspect="1" noChangeArrowheads="1"/>
          </p:cNvPicPr>
          <p:nvPr/>
        </p:nvPicPr>
        <p:blipFill>
          <a:blip r:embed="rId2" cstate="print"/>
          <a:srcRect/>
          <a:stretch>
            <a:fillRect/>
          </a:stretch>
        </p:blipFill>
        <p:spPr bwMode="auto">
          <a:xfrm>
            <a:off x="366713" y="1095723"/>
            <a:ext cx="7769225" cy="173037"/>
          </a:xfrm>
          <a:prstGeom prst="rect">
            <a:avLst/>
          </a:prstGeom>
          <a:noFill/>
          <a:ln w="12700">
            <a:noFill/>
            <a:miter lim="400000"/>
            <a:headEnd/>
            <a:tailEnd/>
          </a:ln>
        </p:spPr>
      </p:pic>
      <p:sp>
        <p:nvSpPr>
          <p:cNvPr id="82957" name="Shape 102"/>
          <p:cNvSpPr>
            <a:spLocks noChangeShapeType="1"/>
          </p:cNvSpPr>
          <p:nvPr/>
        </p:nvSpPr>
        <p:spPr bwMode="auto">
          <a:xfrm>
            <a:off x="5726113" y="2697163"/>
            <a:ext cx="390525" cy="1587"/>
          </a:xfrm>
          <a:prstGeom prst="line">
            <a:avLst/>
          </a:prstGeom>
          <a:noFill/>
          <a:ln w="9525">
            <a:solidFill>
              <a:srgbClr val="000000"/>
            </a:solidFill>
            <a:round/>
            <a:headEnd/>
            <a:tailEnd/>
          </a:ln>
        </p:spPr>
        <p:txBody>
          <a:bodyPr lIns="0" tIns="0" rIns="0" bIns="0" anchor="ctr"/>
          <a:lstStyle/>
          <a:p>
            <a:endParaRPr lang="en-IN"/>
          </a:p>
        </p:txBody>
      </p:sp>
      <p:grpSp>
        <p:nvGrpSpPr>
          <p:cNvPr id="2" name="Group 135"/>
          <p:cNvGrpSpPr>
            <a:grpSpLocks/>
          </p:cNvGrpSpPr>
          <p:nvPr/>
        </p:nvGrpSpPr>
        <p:grpSpPr bwMode="auto">
          <a:xfrm>
            <a:off x="8129588" y="1674813"/>
            <a:ext cx="447675" cy="728662"/>
            <a:chOff x="0" y="0"/>
            <a:chExt cx="637626" cy="1036320"/>
          </a:xfrm>
        </p:grpSpPr>
        <p:sp>
          <p:nvSpPr>
            <p:cNvPr id="82962" name="Shape 103"/>
            <p:cNvSpPr>
              <a:spLocks/>
            </p:cNvSpPr>
            <p:nvPr/>
          </p:nvSpPr>
          <p:spPr bwMode="auto">
            <a:xfrm>
              <a:off x="500418" y="1730"/>
              <a:ext cx="125549" cy="9887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3844" y="0"/>
                  </a:moveTo>
                  <a:lnTo>
                    <a:pt x="21600" y="2670"/>
                  </a:lnTo>
                  <a:lnTo>
                    <a:pt x="21112" y="20670"/>
                  </a:lnTo>
                  <a:lnTo>
                    <a:pt x="0" y="21600"/>
                  </a:lnTo>
                  <a:lnTo>
                    <a:pt x="3844" y="0"/>
                  </a:lnTo>
                  <a:close/>
                </a:path>
              </a:pathLst>
            </a:custGeom>
            <a:gradFill rotWithShape="1">
              <a:gsLst>
                <a:gs pos="0">
                  <a:srgbClr val="E4E4E4"/>
                </a:gs>
                <a:gs pos="100000">
                  <a:srgbClr val="424242"/>
                </a:gs>
              </a:gsLst>
              <a:lin ang="0"/>
            </a:gradFill>
            <a:ln w="9525" cap="flat">
              <a:noFill/>
              <a:round/>
              <a:headEnd/>
              <a:tailEnd/>
            </a:ln>
          </p:spPr>
          <p:txBody>
            <a:bodyPr lIns="0" tIns="0" rIns="0" bIns="0" anchor="ctr"/>
            <a:lstStyle/>
            <a:p>
              <a:endParaRPr lang="en-IN"/>
            </a:p>
          </p:txBody>
        </p:sp>
        <p:sp>
          <p:nvSpPr>
            <p:cNvPr id="82963" name="Shape 104"/>
            <p:cNvSpPr>
              <a:spLocks noChangeArrowheads="1"/>
            </p:cNvSpPr>
            <p:nvPr/>
          </p:nvSpPr>
          <p:spPr bwMode="auto">
            <a:xfrm>
              <a:off x="29279" y="0"/>
              <a:ext cx="464929" cy="988743"/>
            </a:xfrm>
            <a:prstGeom prst="rect">
              <a:avLst/>
            </a:prstGeom>
            <a:gradFill rotWithShape="1">
              <a:gsLst>
                <a:gs pos="0">
                  <a:srgbClr val="363636"/>
                </a:gs>
                <a:gs pos="100000">
                  <a:srgbClr val="929292"/>
                </a:gs>
              </a:gsLst>
              <a:lin ang="0"/>
            </a:gradFill>
            <a:ln w="9525">
              <a:noFill/>
              <a:round/>
              <a:headEnd/>
              <a:tailEnd/>
            </a:ln>
          </p:spPr>
          <p:txBody>
            <a:bodyPr lIns="0" tIns="0" rIns="0" bIns="0" anchor="ctr"/>
            <a:lstStyle/>
            <a:p>
              <a:endParaRPr lang="en-US"/>
            </a:p>
          </p:txBody>
        </p:sp>
        <p:sp>
          <p:nvSpPr>
            <p:cNvPr id="82964" name="Shape 105"/>
            <p:cNvSpPr>
              <a:spLocks/>
            </p:cNvSpPr>
            <p:nvPr/>
          </p:nvSpPr>
          <p:spPr bwMode="auto">
            <a:xfrm>
              <a:off x="526418" y="60985"/>
              <a:ext cx="72488" cy="902064"/>
            </a:xfrm>
            <a:custGeom>
              <a:avLst/>
              <a:gdLst>
                <a:gd name="T0" fmla="*/ 2147483647 w 20883"/>
                <a:gd name="T1" fmla="*/ 2147483647 h 21300"/>
                <a:gd name="T2" fmla="*/ 2147483647 w 20883"/>
                <a:gd name="T3" fmla="*/ 2147483647 h 21300"/>
                <a:gd name="T4" fmla="*/ 2147483647 w 20883"/>
                <a:gd name="T5" fmla="*/ 2147483647 h 21300"/>
                <a:gd name="T6" fmla="*/ 2147483647 w 20883"/>
                <a:gd name="T7" fmla="*/ 2147483647 h 21300"/>
                <a:gd name="T8" fmla="*/ 0 60000 65536"/>
                <a:gd name="T9" fmla="*/ 5898240 60000 65536"/>
                <a:gd name="T10" fmla="*/ 11796480 60000 65536"/>
                <a:gd name="T11" fmla="*/ 17694720 60000 65536"/>
                <a:gd name="T12" fmla="*/ 0 w 20883"/>
                <a:gd name="T13" fmla="*/ 0 h 21300"/>
                <a:gd name="T14" fmla="*/ 20883 w 20883"/>
                <a:gd name="T15" fmla="*/ 21300 h 21300"/>
              </a:gdLst>
              <a:ahLst/>
              <a:cxnLst>
                <a:cxn ang="T8">
                  <a:pos x="T0" y="T1"/>
                </a:cxn>
                <a:cxn ang="T9">
                  <a:pos x="T2" y="T3"/>
                </a:cxn>
                <a:cxn ang="T10">
                  <a:pos x="T4" y="T5"/>
                </a:cxn>
                <a:cxn ang="T11">
                  <a:pos x="T6" y="T7"/>
                </a:cxn>
              </a:cxnLst>
              <a:rect l="T12" t="T13" r="T14" b="T15"/>
              <a:pathLst>
                <a:path w="20883" h="21300" extrusionOk="0">
                  <a:moveTo>
                    <a:pt x="0" y="0"/>
                  </a:moveTo>
                  <a:cubicBezTo>
                    <a:pt x="0" y="0"/>
                    <a:pt x="5118" y="238"/>
                    <a:pt x="20883" y="1856"/>
                  </a:cubicBezTo>
                  <a:cubicBezTo>
                    <a:pt x="-717" y="10464"/>
                    <a:pt x="3480" y="21600"/>
                    <a:pt x="0" y="21293"/>
                  </a:cubicBezTo>
                  <a:lnTo>
                    <a:pt x="0" y="0"/>
                  </a:lnTo>
                  <a:close/>
                </a:path>
              </a:pathLst>
            </a:custGeom>
            <a:gradFill rotWithShape="1">
              <a:gsLst>
                <a:gs pos="0">
                  <a:srgbClr val="929292"/>
                </a:gs>
                <a:gs pos="100000">
                  <a:srgbClr val="F9F9F9"/>
                </a:gs>
              </a:gsLst>
              <a:lin ang="0"/>
            </a:gradFill>
            <a:ln w="9525" cap="flat">
              <a:noFill/>
              <a:round/>
              <a:headEnd/>
              <a:tailEnd/>
            </a:ln>
          </p:spPr>
          <p:txBody>
            <a:bodyPr lIns="0" tIns="0" rIns="0" bIns="0" anchor="ctr"/>
            <a:lstStyle/>
            <a:p>
              <a:endParaRPr lang="en-IN"/>
            </a:p>
          </p:txBody>
        </p:sp>
        <p:sp>
          <p:nvSpPr>
            <p:cNvPr id="82965" name="Shape 106"/>
            <p:cNvSpPr>
              <a:spLocks/>
            </p:cNvSpPr>
            <p:nvPr/>
          </p:nvSpPr>
          <p:spPr bwMode="auto">
            <a:xfrm>
              <a:off x="507517" y="523783"/>
              <a:ext cx="116676" cy="817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rotWithShape="1">
              <a:gsLst>
                <a:gs pos="0">
                  <a:srgbClr val="363636"/>
                </a:gs>
                <a:gs pos="100000">
                  <a:srgbClr val="929292"/>
                </a:gs>
              </a:gsLst>
              <a:lin ang="0"/>
            </a:gradFill>
            <a:ln w="9525" cap="flat">
              <a:noFill/>
              <a:round/>
              <a:headEnd/>
              <a:tailEnd/>
            </a:ln>
          </p:spPr>
          <p:txBody>
            <a:bodyPr lIns="0" tIns="0" rIns="0" bIns="0" anchor="ctr"/>
            <a:lstStyle/>
            <a:p>
              <a:endParaRPr lang="en-IN"/>
            </a:p>
          </p:txBody>
        </p:sp>
        <p:sp>
          <p:nvSpPr>
            <p:cNvPr id="82966" name="Shape 107"/>
            <p:cNvSpPr>
              <a:spLocks noChangeArrowheads="1"/>
            </p:cNvSpPr>
            <p:nvPr/>
          </p:nvSpPr>
          <p:spPr bwMode="auto">
            <a:xfrm>
              <a:off x="31498" y="115050"/>
              <a:ext cx="263963" cy="20330"/>
            </a:xfrm>
            <a:prstGeom prst="rect">
              <a:avLst/>
            </a:prstGeom>
            <a:solidFill>
              <a:srgbClr val="000000"/>
            </a:solidFill>
            <a:ln w="9525">
              <a:solidFill>
                <a:srgbClr val="000000"/>
              </a:solidFill>
              <a:miter lim="400000"/>
              <a:headEnd/>
              <a:tailEnd/>
            </a:ln>
          </p:spPr>
          <p:txBody>
            <a:bodyPr lIns="0" tIns="0" rIns="0" bIns="0" anchor="ctr"/>
            <a:lstStyle/>
            <a:p>
              <a:endParaRPr lang="en-US"/>
            </a:p>
          </p:txBody>
        </p:sp>
        <p:grpSp>
          <p:nvGrpSpPr>
            <p:cNvPr id="3" name="Group 110"/>
            <p:cNvGrpSpPr>
              <a:grpSpLocks/>
            </p:cNvGrpSpPr>
            <p:nvPr/>
          </p:nvGrpSpPr>
          <p:grpSpPr bwMode="auto">
            <a:xfrm>
              <a:off x="270885" y="103824"/>
              <a:ext cx="257396" cy="63167"/>
              <a:chOff x="0" y="0"/>
              <a:chExt cx="257395" cy="63166"/>
            </a:xfrm>
          </p:grpSpPr>
          <p:sp>
            <p:nvSpPr>
              <p:cNvPr id="82992" name="Shape 108"/>
              <p:cNvSpPr>
                <a:spLocks noChangeArrowheads="1"/>
              </p:cNvSpPr>
              <p:nvPr/>
            </p:nvSpPr>
            <p:spPr bwMode="auto">
              <a:xfrm>
                <a:off x="0" y="0"/>
                <a:ext cx="257396" cy="63167"/>
              </a:xfrm>
              <a:prstGeom prst="roundRect">
                <a:avLst>
                  <a:gd name="adj" fmla="val 35157"/>
                </a:avLst>
              </a:prstGeom>
              <a:solidFill>
                <a:srgbClr val="000000"/>
              </a:solidFill>
              <a:ln w="9525">
                <a:noFill/>
                <a:round/>
                <a:headEnd/>
                <a:tailEnd/>
              </a:ln>
            </p:spPr>
            <p:txBody>
              <a:bodyPr lIns="0" tIns="0" rIns="0" bIns="0" anchor="ctr"/>
              <a:lstStyle/>
              <a:p>
                <a:endParaRPr lang="en-US"/>
              </a:p>
            </p:txBody>
          </p:sp>
          <p:sp>
            <p:nvSpPr>
              <p:cNvPr id="82993" name="Shape 109"/>
              <p:cNvSpPr>
                <a:spLocks noChangeArrowheads="1"/>
              </p:cNvSpPr>
              <p:nvPr/>
            </p:nvSpPr>
            <p:spPr bwMode="auto">
              <a:xfrm>
                <a:off x="6754" y="3420"/>
                <a:ext cx="243887" cy="49632"/>
              </a:xfrm>
              <a:prstGeom prst="roundRect">
                <a:avLst>
                  <a:gd name="adj" fmla="val 35157"/>
                </a:avLst>
              </a:prstGeom>
              <a:gradFill rotWithShape="1">
                <a:gsLst>
                  <a:gs pos="0">
                    <a:srgbClr val="0433FF"/>
                  </a:gs>
                  <a:gs pos="50000">
                    <a:srgbClr val="A8D6FF"/>
                  </a:gs>
                  <a:gs pos="100000">
                    <a:srgbClr val="0433FF"/>
                  </a:gs>
                </a:gsLst>
                <a:lin ang="0"/>
              </a:gradFill>
              <a:ln w="9525">
                <a:noFill/>
                <a:round/>
                <a:headEnd/>
                <a:tailEnd/>
              </a:ln>
            </p:spPr>
            <p:txBody>
              <a:bodyPr lIns="0" tIns="0" rIns="0" bIns="0" anchor="ctr"/>
              <a:lstStyle/>
              <a:p>
                <a:endParaRPr lang="en-US"/>
              </a:p>
            </p:txBody>
          </p:sp>
        </p:grpSp>
        <p:sp>
          <p:nvSpPr>
            <p:cNvPr id="82968" name="Shape 111"/>
            <p:cNvSpPr>
              <a:spLocks noChangeArrowheads="1"/>
            </p:cNvSpPr>
            <p:nvPr/>
          </p:nvSpPr>
          <p:spPr bwMode="auto">
            <a:xfrm>
              <a:off x="38596" y="259644"/>
              <a:ext cx="263963" cy="20330"/>
            </a:xfrm>
            <a:prstGeom prst="rect">
              <a:avLst/>
            </a:prstGeom>
            <a:solidFill>
              <a:srgbClr val="000000"/>
            </a:solidFill>
            <a:ln w="9525">
              <a:solidFill>
                <a:srgbClr val="000000"/>
              </a:solidFill>
              <a:miter lim="400000"/>
              <a:headEnd/>
              <a:tailEnd/>
            </a:ln>
          </p:spPr>
          <p:txBody>
            <a:bodyPr lIns="0" tIns="0" rIns="0" bIns="0" anchor="ctr"/>
            <a:lstStyle/>
            <a:p>
              <a:endParaRPr lang="en-US"/>
            </a:p>
          </p:txBody>
        </p:sp>
        <p:grpSp>
          <p:nvGrpSpPr>
            <p:cNvPr id="4" name="Group 114"/>
            <p:cNvGrpSpPr>
              <a:grpSpLocks/>
            </p:cNvGrpSpPr>
            <p:nvPr/>
          </p:nvGrpSpPr>
          <p:grpSpPr bwMode="auto">
            <a:xfrm>
              <a:off x="274319" y="243957"/>
              <a:ext cx="257397" cy="58793"/>
              <a:chOff x="0" y="0"/>
              <a:chExt cx="257395" cy="58791"/>
            </a:xfrm>
          </p:grpSpPr>
          <p:sp>
            <p:nvSpPr>
              <p:cNvPr id="82990" name="Shape 112"/>
              <p:cNvSpPr>
                <a:spLocks noChangeArrowheads="1"/>
              </p:cNvSpPr>
              <p:nvPr/>
            </p:nvSpPr>
            <p:spPr bwMode="auto">
              <a:xfrm>
                <a:off x="0" y="0"/>
                <a:ext cx="257396" cy="58792"/>
              </a:xfrm>
              <a:prstGeom prst="roundRect">
                <a:avLst>
                  <a:gd name="adj" fmla="val 35157"/>
                </a:avLst>
              </a:prstGeom>
              <a:solidFill>
                <a:srgbClr val="000000"/>
              </a:solidFill>
              <a:ln w="9525">
                <a:noFill/>
                <a:round/>
                <a:headEnd/>
                <a:tailEnd/>
              </a:ln>
            </p:spPr>
            <p:txBody>
              <a:bodyPr lIns="0" tIns="0" rIns="0" bIns="0" anchor="ctr"/>
              <a:lstStyle/>
              <a:p>
                <a:endParaRPr lang="en-US"/>
              </a:p>
            </p:txBody>
          </p:sp>
          <p:sp>
            <p:nvSpPr>
              <p:cNvPr id="82991" name="Shape 113"/>
              <p:cNvSpPr>
                <a:spLocks noChangeArrowheads="1"/>
              </p:cNvSpPr>
              <p:nvPr/>
            </p:nvSpPr>
            <p:spPr bwMode="auto">
              <a:xfrm>
                <a:off x="1010" y="6671"/>
                <a:ext cx="243886" cy="45033"/>
              </a:xfrm>
              <a:prstGeom prst="roundRect">
                <a:avLst>
                  <a:gd name="adj" fmla="val 35157"/>
                </a:avLst>
              </a:prstGeom>
              <a:gradFill rotWithShape="1">
                <a:gsLst>
                  <a:gs pos="0">
                    <a:srgbClr val="0433FF"/>
                  </a:gs>
                  <a:gs pos="50000">
                    <a:srgbClr val="A8D6FF"/>
                  </a:gs>
                  <a:gs pos="100000">
                    <a:srgbClr val="0433FF"/>
                  </a:gs>
                </a:gsLst>
                <a:lin ang="0"/>
              </a:gradFill>
              <a:ln w="9525">
                <a:noFill/>
                <a:round/>
                <a:headEnd/>
                <a:tailEnd/>
              </a:ln>
            </p:spPr>
            <p:txBody>
              <a:bodyPr lIns="0" tIns="0" rIns="0" bIns="0" anchor="ctr"/>
              <a:lstStyle/>
              <a:p>
                <a:endParaRPr lang="en-US"/>
              </a:p>
            </p:txBody>
          </p:sp>
        </p:grpSp>
        <p:sp>
          <p:nvSpPr>
            <p:cNvPr id="82970" name="Shape 115"/>
            <p:cNvSpPr>
              <a:spLocks noChangeArrowheads="1"/>
            </p:cNvSpPr>
            <p:nvPr/>
          </p:nvSpPr>
          <p:spPr bwMode="auto">
            <a:xfrm>
              <a:off x="33019" y="401812"/>
              <a:ext cx="263963" cy="20329"/>
            </a:xfrm>
            <a:prstGeom prst="rect">
              <a:avLst/>
            </a:prstGeom>
            <a:solidFill>
              <a:srgbClr val="000000"/>
            </a:solidFill>
            <a:ln w="9525">
              <a:solidFill>
                <a:srgbClr val="000000"/>
              </a:solidFill>
              <a:miter lim="400000"/>
              <a:headEnd/>
              <a:tailEnd/>
            </a:ln>
          </p:spPr>
          <p:txBody>
            <a:bodyPr lIns="0" tIns="0" rIns="0" bIns="0" anchor="ctr"/>
            <a:lstStyle/>
            <a:p>
              <a:endParaRPr lang="en-US"/>
            </a:p>
          </p:txBody>
        </p:sp>
        <p:sp>
          <p:nvSpPr>
            <p:cNvPr id="82971" name="Shape 116"/>
            <p:cNvSpPr>
              <a:spLocks noChangeArrowheads="1"/>
            </p:cNvSpPr>
            <p:nvPr/>
          </p:nvSpPr>
          <p:spPr bwMode="auto">
            <a:xfrm>
              <a:off x="38596" y="530703"/>
              <a:ext cx="263963" cy="20329"/>
            </a:xfrm>
            <a:prstGeom prst="rect">
              <a:avLst/>
            </a:prstGeom>
            <a:solidFill>
              <a:srgbClr val="000000"/>
            </a:solidFill>
            <a:ln w="9525">
              <a:solidFill>
                <a:srgbClr val="000000"/>
              </a:solidFill>
              <a:miter lim="400000"/>
              <a:headEnd/>
              <a:tailEnd/>
            </a:ln>
          </p:spPr>
          <p:txBody>
            <a:bodyPr lIns="0" tIns="0" rIns="0" bIns="0" anchor="ctr"/>
            <a:lstStyle/>
            <a:p>
              <a:endParaRPr lang="en-US"/>
            </a:p>
          </p:txBody>
        </p:sp>
        <p:grpSp>
          <p:nvGrpSpPr>
            <p:cNvPr id="5" name="Group 119"/>
            <p:cNvGrpSpPr>
              <a:grpSpLocks/>
            </p:cNvGrpSpPr>
            <p:nvPr/>
          </p:nvGrpSpPr>
          <p:grpSpPr bwMode="auto">
            <a:xfrm>
              <a:off x="264318" y="519100"/>
              <a:ext cx="257484" cy="63432"/>
              <a:chOff x="0" y="0"/>
              <a:chExt cx="257482" cy="63431"/>
            </a:xfrm>
          </p:grpSpPr>
          <p:sp>
            <p:nvSpPr>
              <p:cNvPr id="82988" name="Shape 117"/>
              <p:cNvSpPr>
                <a:spLocks noChangeArrowheads="1"/>
              </p:cNvSpPr>
              <p:nvPr/>
            </p:nvSpPr>
            <p:spPr bwMode="auto">
              <a:xfrm>
                <a:off x="0" y="0"/>
                <a:ext cx="257483" cy="63432"/>
              </a:xfrm>
              <a:prstGeom prst="roundRect">
                <a:avLst>
                  <a:gd name="adj" fmla="val 35157"/>
                </a:avLst>
              </a:prstGeom>
              <a:solidFill>
                <a:srgbClr val="000000"/>
              </a:solidFill>
              <a:ln w="9525">
                <a:noFill/>
                <a:round/>
                <a:headEnd/>
                <a:tailEnd/>
              </a:ln>
            </p:spPr>
            <p:txBody>
              <a:bodyPr lIns="0" tIns="0" rIns="0" bIns="0" anchor="ctr"/>
              <a:lstStyle/>
              <a:p>
                <a:endParaRPr lang="en-US"/>
              </a:p>
            </p:txBody>
          </p:sp>
          <p:sp>
            <p:nvSpPr>
              <p:cNvPr id="82989" name="Shape 118"/>
              <p:cNvSpPr>
                <a:spLocks noChangeArrowheads="1"/>
              </p:cNvSpPr>
              <p:nvPr/>
            </p:nvSpPr>
            <p:spPr bwMode="auto">
              <a:xfrm>
                <a:off x="6765" y="7244"/>
                <a:ext cx="243950" cy="49806"/>
              </a:xfrm>
              <a:prstGeom prst="roundRect">
                <a:avLst>
                  <a:gd name="adj" fmla="val 35157"/>
                </a:avLst>
              </a:prstGeom>
              <a:gradFill rotWithShape="1">
                <a:gsLst>
                  <a:gs pos="0">
                    <a:srgbClr val="0433FF"/>
                  </a:gs>
                  <a:gs pos="50000">
                    <a:srgbClr val="A8D6FF"/>
                  </a:gs>
                  <a:gs pos="100000">
                    <a:srgbClr val="0433FF"/>
                  </a:gs>
                </a:gsLst>
                <a:lin ang="0"/>
              </a:gradFill>
              <a:ln w="9525">
                <a:noFill/>
                <a:round/>
                <a:headEnd/>
                <a:tailEnd/>
              </a:ln>
            </p:spPr>
            <p:txBody>
              <a:bodyPr lIns="0" tIns="0" rIns="0" bIns="0" anchor="ctr"/>
              <a:lstStyle/>
              <a:p>
                <a:endParaRPr lang="en-US"/>
              </a:p>
            </p:txBody>
          </p:sp>
        </p:grpSp>
        <p:sp>
          <p:nvSpPr>
            <p:cNvPr id="82973" name="Shape 120"/>
            <p:cNvSpPr>
              <a:spLocks/>
            </p:cNvSpPr>
            <p:nvPr/>
          </p:nvSpPr>
          <p:spPr bwMode="auto">
            <a:xfrm>
              <a:off x="509292" y="400081"/>
              <a:ext cx="116676" cy="8131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63" y="0"/>
                  </a:moveTo>
                  <a:cubicBezTo>
                    <a:pt x="3951" y="956"/>
                    <a:pt x="11985" y="7073"/>
                    <a:pt x="21600" y="12234"/>
                  </a:cubicBezTo>
                  <a:cubicBezTo>
                    <a:pt x="21468" y="15483"/>
                    <a:pt x="21468" y="15101"/>
                    <a:pt x="21468" y="21600"/>
                  </a:cubicBezTo>
                  <a:cubicBezTo>
                    <a:pt x="21468" y="21600"/>
                    <a:pt x="11129" y="14814"/>
                    <a:pt x="0" y="9558"/>
                  </a:cubicBezTo>
                  <a:cubicBezTo>
                    <a:pt x="0" y="4588"/>
                    <a:pt x="263" y="1625"/>
                    <a:pt x="263" y="0"/>
                  </a:cubicBezTo>
                  <a:close/>
                </a:path>
              </a:pathLst>
            </a:custGeom>
            <a:gradFill rotWithShape="1">
              <a:gsLst>
                <a:gs pos="0">
                  <a:srgbClr val="363636"/>
                </a:gs>
                <a:gs pos="100000">
                  <a:srgbClr val="929292"/>
                </a:gs>
              </a:gsLst>
              <a:lin ang="0"/>
            </a:gradFill>
            <a:ln w="9525" cap="flat">
              <a:noFill/>
              <a:round/>
              <a:headEnd/>
              <a:tailEnd/>
            </a:ln>
          </p:spPr>
          <p:txBody>
            <a:bodyPr lIns="0" tIns="0" rIns="0" bIns="0" anchor="ctr"/>
            <a:lstStyle/>
            <a:p>
              <a:endParaRPr lang="en-IN"/>
            </a:p>
          </p:txBody>
        </p:sp>
        <p:grpSp>
          <p:nvGrpSpPr>
            <p:cNvPr id="6" name="Group 123"/>
            <p:cNvGrpSpPr>
              <a:grpSpLocks/>
            </p:cNvGrpSpPr>
            <p:nvPr/>
          </p:nvGrpSpPr>
          <p:grpSpPr bwMode="auto">
            <a:xfrm>
              <a:off x="266449" y="388404"/>
              <a:ext cx="257484" cy="60986"/>
              <a:chOff x="0" y="0"/>
              <a:chExt cx="257482" cy="60985"/>
            </a:xfrm>
          </p:grpSpPr>
          <p:sp>
            <p:nvSpPr>
              <p:cNvPr id="82986" name="Shape 121"/>
              <p:cNvSpPr>
                <a:spLocks noChangeArrowheads="1"/>
              </p:cNvSpPr>
              <p:nvPr/>
            </p:nvSpPr>
            <p:spPr bwMode="auto">
              <a:xfrm>
                <a:off x="0" y="0"/>
                <a:ext cx="257483" cy="60986"/>
              </a:xfrm>
              <a:prstGeom prst="roundRect">
                <a:avLst>
                  <a:gd name="adj" fmla="val 35157"/>
                </a:avLst>
              </a:prstGeom>
              <a:solidFill>
                <a:srgbClr val="000000"/>
              </a:solidFill>
              <a:ln w="9525">
                <a:noFill/>
                <a:round/>
                <a:headEnd/>
                <a:tailEnd/>
              </a:ln>
            </p:spPr>
            <p:txBody>
              <a:bodyPr lIns="0" tIns="0" rIns="0" bIns="0" anchor="ctr"/>
              <a:lstStyle/>
              <a:p>
                <a:endParaRPr lang="en-US"/>
              </a:p>
            </p:txBody>
          </p:sp>
          <p:sp>
            <p:nvSpPr>
              <p:cNvPr id="82987" name="Shape 122"/>
              <p:cNvSpPr>
                <a:spLocks noChangeArrowheads="1"/>
              </p:cNvSpPr>
              <p:nvPr/>
            </p:nvSpPr>
            <p:spPr bwMode="auto">
              <a:xfrm>
                <a:off x="6765" y="6920"/>
                <a:ext cx="243950" cy="47578"/>
              </a:xfrm>
              <a:prstGeom prst="roundRect">
                <a:avLst>
                  <a:gd name="adj" fmla="val 35157"/>
                </a:avLst>
              </a:prstGeom>
              <a:gradFill rotWithShape="1">
                <a:gsLst>
                  <a:gs pos="0">
                    <a:srgbClr val="0433FF"/>
                  </a:gs>
                  <a:gs pos="50000">
                    <a:srgbClr val="A8D6FF"/>
                  </a:gs>
                  <a:gs pos="100000">
                    <a:srgbClr val="0433FF"/>
                  </a:gs>
                </a:gsLst>
                <a:lin ang="0"/>
              </a:gradFill>
              <a:ln w="9525">
                <a:noFill/>
                <a:round/>
                <a:headEnd/>
                <a:tailEnd/>
              </a:ln>
            </p:spPr>
            <p:txBody>
              <a:bodyPr lIns="0" tIns="0" rIns="0" bIns="0" anchor="ctr"/>
              <a:lstStyle/>
              <a:p>
                <a:endParaRPr lang="en-US"/>
              </a:p>
            </p:txBody>
          </p:sp>
        </p:grpSp>
        <p:sp>
          <p:nvSpPr>
            <p:cNvPr id="82975" name="Shape 124"/>
            <p:cNvSpPr>
              <a:spLocks noChangeArrowheads="1"/>
            </p:cNvSpPr>
            <p:nvPr/>
          </p:nvSpPr>
          <p:spPr bwMode="auto">
            <a:xfrm>
              <a:off x="491989" y="0"/>
              <a:ext cx="29281" cy="991338"/>
            </a:xfrm>
            <a:prstGeom prst="rect">
              <a:avLst/>
            </a:prstGeom>
            <a:gradFill rotWithShape="1">
              <a:gsLst>
                <a:gs pos="0">
                  <a:srgbClr val="424242"/>
                </a:gs>
                <a:gs pos="50000">
                  <a:srgbClr val="E4E4E4"/>
                </a:gs>
                <a:gs pos="100000">
                  <a:srgbClr val="424242"/>
                </a:gs>
              </a:gsLst>
              <a:lin ang="0"/>
            </a:gradFill>
            <a:ln w="9525">
              <a:solidFill>
                <a:srgbClr val="000000"/>
              </a:solidFill>
              <a:miter lim="400000"/>
              <a:headEnd/>
              <a:tailEnd/>
            </a:ln>
          </p:spPr>
          <p:txBody>
            <a:bodyPr lIns="0" tIns="0" rIns="0" bIns="0" anchor="ctr"/>
            <a:lstStyle/>
            <a:p>
              <a:endParaRPr lang="en-US"/>
            </a:p>
          </p:txBody>
        </p:sp>
        <p:sp>
          <p:nvSpPr>
            <p:cNvPr id="82976" name="Shape 125"/>
            <p:cNvSpPr>
              <a:spLocks/>
            </p:cNvSpPr>
            <p:nvPr/>
          </p:nvSpPr>
          <p:spPr bwMode="auto">
            <a:xfrm>
              <a:off x="519939" y="249997"/>
              <a:ext cx="105142" cy="9212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92" y="0"/>
                  </a:moveTo>
                  <a:cubicBezTo>
                    <a:pt x="4014" y="844"/>
                    <a:pt x="10508" y="5738"/>
                    <a:pt x="21308" y="12150"/>
                  </a:cubicBezTo>
                  <a:cubicBezTo>
                    <a:pt x="21162" y="15019"/>
                    <a:pt x="21600" y="15862"/>
                    <a:pt x="21600" y="21600"/>
                  </a:cubicBezTo>
                  <a:cubicBezTo>
                    <a:pt x="21600" y="21600"/>
                    <a:pt x="11676" y="14850"/>
                    <a:pt x="0" y="8437"/>
                  </a:cubicBezTo>
                  <a:cubicBezTo>
                    <a:pt x="0" y="4050"/>
                    <a:pt x="292" y="1434"/>
                    <a:pt x="292" y="0"/>
                  </a:cubicBezTo>
                  <a:close/>
                </a:path>
              </a:pathLst>
            </a:custGeom>
            <a:gradFill rotWithShape="1">
              <a:gsLst>
                <a:gs pos="0">
                  <a:srgbClr val="363636"/>
                </a:gs>
                <a:gs pos="100000">
                  <a:srgbClr val="929292"/>
                </a:gs>
              </a:gsLst>
              <a:lin ang="0"/>
            </a:gradFill>
            <a:ln w="9525" cap="flat">
              <a:noFill/>
              <a:round/>
              <a:headEnd/>
              <a:tailEnd/>
            </a:ln>
          </p:spPr>
          <p:txBody>
            <a:bodyPr lIns="0" tIns="0" rIns="0" bIns="0" anchor="ctr"/>
            <a:lstStyle/>
            <a:p>
              <a:endParaRPr lang="en-IN"/>
            </a:p>
          </p:txBody>
        </p:sp>
        <p:sp>
          <p:nvSpPr>
            <p:cNvPr id="82977" name="Shape 126"/>
            <p:cNvSpPr>
              <a:spLocks/>
            </p:cNvSpPr>
            <p:nvPr/>
          </p:nvSpPr>
          <p:spPr bwMode="auto">
            <a:xfrm>
              <a:off x="521268" y="108563"/>
              <a:ext cx="114301" cy="10380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cubicBezTo>
                    <a:pt x="3624" y="750"/>
                    <a:pt x="10516" y="5700"/>
                    <a:pt x="21600" y="12300"/>
                  </a:cubicBezTo>
                  <a:cubicBezTo>
                    <a:pt x="21458" y="14850"/>
                    <a:pt x="20179" y="16500"/>
                    <a:pt x="20179" y="21600"/>
                  </a:cubicBezTo>
                  <a:cubicBezTo>
                    <a:pt x="20179" y="21600"/>
                    <a:pt x="11582" y="13425"/>
                    <a:pt x="568" y="9300"/>
                  </a:cubicBezTo>
                  <a:cubicBezTo>
                    <a:pt x="568" y="5400"/>
                    <a:pt x="0" y="1275"/>
                    <a:pt x="0" y="0"/>
                  </a:cubicBezTo>
                  <a:close/>
                </a:path>
              </a:pathLst>
            </a:custGeom>
            <a:gradFill rotWithShape="1">
              <a:gsLst>
                <a:gs pos="0">
                  <a:srgbClr val="363636"/>
                </a:gs>
                <a:gs pos="100000">
                  <a:srgbClr val="929292"/>
                </a:gs>
              </a:gsLst>
              <a:lin ang="0"/>
            </a:gradFill>
            <a:ln w="9525" cap="flat">
              <a:noFill/>
              <a:round/>
              <a:headEnd/>
              <a:tailEnd/>
            </a:ln>
          </p:spPr>
          <p:txBody>
            <a:bodyPr lIns="0" tIns="0" rIns="0" bIns="0" anchor="ctr"/>
            <a:lstStyle/>
            <a:p>
              <a:endParaRPr lang="en-IN"/>
            </a:p>
          </p:txBody>
        </p:sp>
        <p:sp>
          <p:nvSpPr>
            <p:cNvPr id="82978" name="Shape 127"/>
            <p:cNvSpPr>
              <a:spLocks/>
            </p:cNvSpPr>
            <p:nvPr/>
          </p:nvSpPr>
          <p:spPr bwMode="auto">
            <a:xfrm>
              <a:off x="617219" y="943760"/>
              <a:ext cx="20408" cy="40658"/>
            </a:xfrm>
            <a:custGeom>
              <a:avLst/>
              <a:gdLst>
                <a:gd name="T0" fmla="*/ 31519 w 19679"/>
                <a:gd name="T1" fmla="*/ 2147483647 h 19679"/>
                <a:gd name="T2" fmla="*/ 31519 w 19679"/>
                <a:gd name="T3" fmla="*/ 2147483647 h 19679"/>
                <a:gd name="T4" fmla="*/ 31519 w 19679"/>
                <a:gd name="T5" fmla="*/ 2147483647 h 19679"/>
                <a:gd name="T6" fmla="*/ 31519 w 19679"/>
                <a:gd name="T7" fmla="*/ 214748364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24242"/>
            </a:solidFill>
            <a:ln w="9525" cap="flat">
              <a:noFill/>
              <a:round/>
              <a:headEnd/>
              <a:tailEnd/>
            </a:ln>
          </p:spPr>
          <p:txBody>
            <a:bodyPr lIns="0" tIns="0" rIns="0" bIns="0" anchor="ctr"/>
            <a:lstStyle/>
            <a:p>
              <a:endParaRPr lang="en-IN"/>
            </a:p>
          </p:txBody>
        </p:sp>
        <p:sp>
          <p:nvSpPr>
            <p:cNvPr id="82979" name="Shape 128"/>
            <p:cNvSpPr>
              <a:spLocks/>
            </p:cNvSpPr>
            <p:nvPr/>
          </p:nvSpPr>
          <p:spPr bwMode="auto">
            <a:xfrm>
              <a:off x="515501" y="945058"/>
              <a:ext cx="108692" cy="8650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9540"/>
                  </a:moveTo>
                  <a:lnTo>
                    <a:pt x="141" y="21600"/>
                  </a:lnTo>
                  <a:lnTo>
                    <a:pt x="21600" y="9900"/>
                  </a:lnTo>
                  <a:lnTo>
                    <a:pt x="21176" y="0"/>
                  </a:lnTo>
                  <a:lnTo>
                    <a:pt x="0" y="9540"/>
                  </a:lnTo>
                  <a:close/>
                </a:path>
              </a:pathLst>
            </a:custGeom>
            <a:solidFill>
              <a:srgbClr val="424242"/>
            </a:solidFill>
            <a:ln w="9525" cap="flat">
              <a:noFill/>
              <a:round/>
              <a:headEnd/>
              <a:tailEnd/>
            </a:ln>
          </p:spPr>
          <p:txBody>
            <a:bodyPr lIns="0" tIns="0" rIns="0" bIns="0" anchor="ctr"/>
            <a:lstStyle/>
            <a:p>
              <a:endParaRPr lang="en-IN"/>
            </a:p>
          </p:txBody>
        </p:sp>
        <p:sp>
          <p:nvSpPr>
            <p:cNvPr id="82980" name="Shape 129"/>
            <p:cNvSpPr>
              <a:spLocks noChangeArrowheads="1"/>
            </p:cNvSpPr>
            <p:nvPr/>
          </p:nvSpPr>
          <p:spPr bwMode="auto">
            <a:xfrm>
              <a:off x="0" y="973171"/>
              <a:ext cx="532804" cy="63150"/>
            </a:xfrm>
            <a:prstGeom prst="roundRect">
              <a:avLst>
                <a:gd name="adj" fmla="val 35157"/>
              </a:avLst>
            </a:prstGeom>
            <a:solidFill>
              <a:srgbClr val="E4E4E4"/>
            </a:solidFill>
            <a:ln w="9525">
              <a:solidFill>
                <a:srgbClr val="000000"/>
              </a:solidFill>
              <a:round/>
              <a:headEnd/>
              <a:tailEnd/>
            </a:ln>
          </p:spPr>
          <p:txBody>
            <a:bodyPr lIns="0" tIns="0" rIns="0" bIns="0" anchor="ctr"/>
            <a:lstStyle/>
            <a:p>
              <a:endParaRPr lang="en-US"/>
            </a:p>
          </p:txBody>
        </p:sp>
        <p:sp>
          <p:nvSpPr>
            <p:cNvPr id="82981" name="Shape 130"/>
            <p:cNvSpPr>
              <a:spLocks noChangeArrowheads="1"/>
            </p:cNvSpPr>
            <p:nvPr/>
          </p:nvSpPr>
          <p:spPr bwMode="auto">
            <a:xfrm>
              <a:off x="29280" y="986580"/>
              <a:ext cx="474245" cy="36332"/>
            </a:xfrm>
            <a:prstGeom prst="roundRect">
              <a:avLst>
                <a:gd name="adj" fmla="val 35157"/>
              </a:avLst>
            </a:prstGeom>
            <a:gradFill rotWithShape="1">
              <a:gsLst>
                <a:gs pos="0">
                  <a:srgbClr val="000000"/>
                </a:gs>
                <a:gs pos="100000">
                  <a:srgbClr val="929292"/>
                </a:gs>
              </a:gsLst>
              <a:lin ang="0"/>
            </a:gradFill>
            <a:ln w="9525">
              <a:solidFill>
                <a:srgbClr val="000000"/>
              </a:solidFill>
              <a:round/>
              <a:headEnd/>
              <a:tailEnd/>
            </a:ln>
          </p:spPr>
          <p:txBody>
            <a:bodyPr lIns="0" tIns="0" rIns="0" bIns="0" anchor="ctr"/>
            <a:lstStyle/>
            <a:p>
              <a:endParaRPr lang="en-US"/>
            </a:p>
          </p:txBody>
        </p:sp>
        <p:sp>
          <p:nvSpPr>
            <p:cNvPr id="82982" name="Shape 131"/>
            <p:cNvSpPr>
              <a:spLocks/>
            </p:cNvSpPr>
            <p:nvPr/>
          </p:nvSpPr>
          <p:spPr bwMode="auto">
            <a:xfrm>
              <a:off x="74529" y="844280"/>
              <a:ext cx="70095" cy="63149"/>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8D142"/>
            </a:solidFill>
            <a:ln w="9525" cap="flat">
              <a:noFill/>
              <a:round/>
              <a:headEnd/>
              <a:tailEnd/>
            </a:ln>
          </p:spPr>
          <p:txBody>
            <a:bodyPr lIns="0" tIns="0" rIns="0" bIns="0" anchor="ctr"/>
            <a:lstStyle/>
            <a:p>
              <a:endParaRPr lang="en-IN"/>
            </a:p>
          </p:txBody>
        </p:sp>
        <p:sp>
          <p:nvSpPr>
            <p:cNvPr id="82983" name="Shape 132"/>
            <p:cNvSpPr>
              <a:spLocks/>
            </p:cNvSpPr>
            <p:nvPr/>
          </p:nvSpPr>
          <p:spPr bwMode="auto">
            <a:xfrm>
              <a:off x="153496" y="846876"/>
              <a:ext cx="70095" cy="60986"/>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2600"/>
            </a:solidFill>
            <a:ln w="9525" cap="flat">
              <a:noFill/>
              <a:round/>
              <a:headEnd/>
              <a:tailEnd/>
            </a:ln>
          </p:spPr>
          <p:txBody>
            <a:bodyPr lIns="0" tIns="0" rIns="0" bIns="0" anchor="ctr"/>
            <a:lstStyle/>
            <a:p>
              <a:endParaRPr lang="en-IN"/>
            </a:p>
          </p:txBody>
        </p:sp>
        <p:sp>
          <p:nvSpPr>
            <p:cNvPr id="82984" name="Shape 133"/>
            <p:cNvSpPr>
              <a:spLocks/>
            </p:cNvSpPr>
            <p:nvPr/>
          </p:nvSpPr>
          <p:spPr bwMode="auto">
            <a:xfrm>
              <a:off x="236219" y="844281"/>
              <a:ext cx="70095" cy="60986"/>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8D142"/>
            </a:solidFill>
            <a:ln w="9525" cap="flat">
              <a:noFill/>
              <a:round/>
              <a:headEnd/>
              <a:tailEnd/>
            </a:ln>
          </p:spPr>
          <p:txBody>
            <a:bodyPr lIns="0" tIns="0" rIns="0" bIns="0" anchor="ctr"/>
            <a:lstStyle/>
            <a:p>
              <a:endParaRPr lang="en-IN"/>
            </a:p>
          </p:txBody>
        </p:sp>
        <p:sp>
          <p:nvSpPr>
            <p:cNvPr id="82985" name="Shape 134"/>
            <p:cNvSpPr>
              <a:spLocks noChangeArrowheads="1"/>
            </p:cNvSpPr>
            <p:nvPr/>
          </p:nvSpPr>
          <p:spPr bwMode="auto">
            <a:xfrm>
              <a:off x="408585" y="607259"/>
              <a:ext cx="38598" cy="329582"/>
            </a:xfrm>
            <a:prstGeom prst="rect">
              <a:avLst/>
            </a:prstGeom>
            <a:solidFill>
              <a:srgbClr val="363636"/>
            </a:solidFill>
            <a:ln w="9525">
              <a:solidFill>
                <a:srgbClr val="000000"/>
              </a:solidFill>
              <a:miter lim="400000"/>
              <a:headEnd/>
              <a:tailEnd/>
            </a:ln>
          </p:spPr>
          <p:txBody>
            <a:bodyPr lIns="0" tIns="0" rIns="0" bIns="0" anchor="ctr"/>
            <a:lstStyle/>
            <a:p>
              <a:endParaRPr lang="en-US"/>
            </a:p>
          </p:txBody>
        </p:sp>
      </p:grpSp>
      <p:grpSp>
        <p:nvGrpSpPr>
          <p:cNvPr id="7" name="Group 138"/>
          <p:cNvGrpSpPr>
            <a:grpSpLocks/>
          </p:cNvGrpSpPr>
          <p:nvPr/>
        </p:nvGrpSpPr>
        <p:grpSpPr bwMode="auto">
          <a:xfrm>
            <a:off x="4656138" y="1665288"/>
            <a:ext cx="873125" cy="893762"/>
            <a:chOff x="0" y="0"/>
            <a:chExt cx="1241777" cy="1271129"/>
          </a:xfrm>
        </p:grpSpPr>
        <p:pic>
          <p:nvPicPr>
            <p:cNvPr id="82960" name="desktop_computer_stylized_medium.png"/>
            <p:cNvPicPr>
              <a:picLocks noChangeAspect="1" noChangeArrowheads="1"/>
            </p:cNvPicPr>
            <p:nvPr/>
          </p:nvPicPr>
          <p:blipFill>
            <a:blip r:embed="rId3" cstate="print"/>
            <a:srcRect/>
            <a:stretch>
              <a:fillRect/>
            </a:stretch>
          </p:blipFill>
          <p:spPr bwMode="auto">
            <a:xfrm flipH="1">
              <a:off x="-1" y="0"/>
              <a:ext cx="1241779" cy="1271130"/>
            </a:xfrm>
            <a:prstGeom prst="rect">
              <a:avLst/>
            </a:prstGeom>
            <a:noFill/>
            <a:ln w="12700">
              <a:noFill/>
              <a:miter lim="400000"/>
              <a:headEnd/>
              <a:tailEnd/>
            </a:ln>
          </p:spPr>
        </p:pic>
        <p:sp>
          <p:nvSpPr>
            <p:cNvPr id="82961" name="Shape 137"/>
            <p:cNvSpPr>
              <a:spLocks/>
            </p:cNvSpPr>
            <p:nvPr/>
          </p:nvSpPr>
          <p:spPr bwMode="auto">
            <a:xfrm flipH="1">
              <a:off x="529116" y="121936"/>
              <a:ext cx="603801" cy="58207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lnTo>
                    <a:pt x="18202" y="822"/>
                  </a:lnTo>
                  <a:lnTo>
                    <a:pt x="21600" y="17257"/>
                  </a:lnTo>
                  <a:lnTo>
                    <a:pt x="4733" y="21600"/>
                  </a:lnTo>
                  <a:lnTo>
                    <a:pt x="0" y="0"/>
                  </a:lnTo>
                  <a:close/>
                </a:path>
              </a:pathLst>
            </a:custGeom>
            <a:gradFill rotWithShape="1">
              <a:gsLst>
                <a:gs pos="0">
                  <a:srgbClr val="021EAA"/>
                </a:gs>
                <a:gs pos="100000">
                  <a:srgbClr val="FFFFFF"/>
                </a:gs>
              </a:gsLst>
              <a:lin ang="2700000"/>
            </a:gradFill>
            <a:ln w="9525" cap="flat">
              <a:noFill/>
              <a:round/>
              <a:headEnd/>
              <a:tailEnd/>
            </a:ln>
          </p:spPr>
          <p:txBody>
            <a:bodyPr lIns="0" tIns="0" rIns="0" bIns="0" anchor="ctr"/>
            <a:lstStyle/>
            <a:p>
              <a:endParaRPr lang="en-IN"/>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3">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3">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93">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8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84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8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8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84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8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8441" name="Text Box 9"/>
          <p:cNvSpPr txBox="1">
            <a:spLocks noChangeArrowheads="1"/>
          </p:cNvSpPr>
          <p:nvPr/>
        </p:nvSpPr>
        <p:spPr bwMode="auto">
          <a:xfrm>
            <a:off x="1143000" y="0"/>
            <a:ext cx="7162800" cy="646331"/>
          </a:xfrm>
          <a:prstGeom prst="rect">
            <a:avLst/>
          </a:prstGeom>
          <a:noFill/>
          <a:ln w="9525">
            <a:noFill/>
            <a:miter lim="800000"/>
            <a:headEnd/>
            <a:tailEnd/>
          </a:ln>
        </p:spPr>
        <p:txBody>
          <a:bodyPr wrap="square">
            <a:spAutoFit/>
          </a:bodyPr>
          <a:lstStyle/>
          <a:p>
            <a:pPr eaLnBrk="0" hangingPunct="0"/>
            <a:r>
              <a:rPr lang="en-US" sz="3600" dirty="0" smtClean="0">
                <a:solidFill>
                  <a:srgbClr val="FF0000"/>
                </a:solidFill>
                <a:latin typeface="Times New Roman" pitchFamily="18" charset="0"/>
              </a:rPr>
              <a:t> </a:t>
            </a:r>
            <a:r>
              <a:rPr lang="en-US" sz="3600" b="1" dirty="0">
                <a:solidFill>
                  <a:srgbClr val="FF0000"/>
                </a:solidFill>
                <a:latin typeface="Times New Roman" pitchFamily="18" charset="0"/>
              </a:rPr>
              <a:t>Application-Layer Paradigm</a:t>
            </a:r>
          </a:p>
        </p:txBody>
      </p:sp>
      <p:sp>
        <p:nvSpPr>
          <p:cNvPr id="6155" name="Rectangle 10"/>
          <p:cNvSpPr>
            <a:spLocks noChangeArrowheads="1"/>
          </p:cNvSpPr>
          <p:nvPr/>
        </p:nvSpPr>
        <p:spPr bwMode="auto">
          <a:xfrm>
            <a:off x="304800" y="1098551"/>
            <a:ext cx="8587680" cy="6124754"/>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2800" b="0" dirty="0">
                <a:latin typeface="Times New Roman" pitchFamily="18" charset="0"/>
                <a:cs typeface="+mn-cs"/>
              </a:rPr>
              <a:t>It should be clear that to use the </a:t>
            </a:r>
            <a:r>
              <a:rPr lang="en-US" sz="2800" b="1" dirty="0">
                <a:latin typeface="Times New Roman" pitchFamily="18" charset="0"/>
                <a:cs typeface="+mn-cs"/>
              </a:rPr>
              <a:t>Internet</a:t>
            </a:r>
            <a:r>
              <a:rPr lang="en-US" sz="2800" b="0" dirty="0">
                <a:latin typeface="Times New Roman" pitchFamily="18" charset="0"/>
                <a:cs typeface="+mn-cs"/>
              </a:rPr>
              <a:t> </a:t>
            </a:r>
            <a:r>
              <a:rPr lang="en-US" sz="2800" dirty="0">
                <a:latin typeface="Times New Roman" pitchFamily="18" charset="0"/>
                <a:cs typeface="+mn-cs"/>
              </a:rPr>
              <a:t>we need </a:t>
            </a:r>
            <a:r>
              <a:rPr lang="en-US" sz="2800" b="1" dirty="0">
                <a:latin typeface="Times New Roman" pitchFamily="18" charset="0"/>
                <a:cs typeface="+mn-cs"/>
              </a:rPr>
              <a:t>two application programs </a:t>
            </a:r>
            <a:r>
              <a:rPr lang="en-US" sz="2800" dirty="0">
                <a:latin typeface="Times New Roman" pitchFamily="18" charset="0"/>
                <a:cs typeface="+mn-cs"/>
              </a:rPr>
              <a:t>to interact with each other: </a:t>
            </a:r>
            <a:endParaRPr lang="en-US" sz="280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b="1" dirty="0" smtClean="0">
                <a:latin typeface="Times New Roman" pitchFamily="18" charset="0"/>
                <a:cs typeface="+mn-cs"/>
              </a:rPr>
              <a:t>one</a:t>
            </a:r>
            <a:r>
              <a:rPr lang="en-US" sz="2800" b="0" dirty="0" smtClean="0">
                <a:latin typeface="Times New Roman" pitchFamily="18" charset="0"/>
                <a:cs typeface="+mn-cs"/>
              </a:rPr>
              <a:t> </a:t>
            </a:r>
            <a:r>
              <a:rPr lang="en-US" sz="2800" b="0" dirty="0">
                <a:latin typeface="Times New Roman" pitchFamily="18" charset="0"/>
                <a:cs typeface="+mn-cs"/>
              </a:rPr>
              <a:t>running on a </a:t>
            </a:r>
            <a:r>
              <a:rPr lang="en-US" sz="2800" b="0" dirty="0" smtClean="0">
                <a:latin typeface="Times New Roman" pitchFamily="18" charset="0"/>
                <a:cs typeface="+mn-cs"/>
              </a:rPr>
              <a:t>one </a:t>
            </a:r>
            <a:r>
              <a:rPr lang="en-US" sz="2800" b="1" dirty="0" smtClean="0">
                <a:latin typeface="Times New Roman" pitchFamily="18" charset="0"/>
                <a:cs typeface="+mn-cs"/>
              </a:rPr>
              <a:t>computer </a:t>
            </a:r>
            <a:r>
              <a:rPr lang="en-US" sz="2800" b="0" dirty="0" smtClean="0">
                <a:latin typeface="Times New Roman" pitchFamily="18" charset="0"/>
                <a:cs typeface="+mn-cs"/>
              </a:rPr>
              <a:t>, </a:t>
            </a:r>
            <a:r>
              <a:rPr lang="en-US" sz="2800" b="0" dirty="0">
                <a:latin typeface="Times New Roman" pitchFamily="18" charset="0"/>
                <a:cs typeface="+mn-cs"/>
              </a:rPr>
              <a:t>the other running on </a:t>
            </a:r>
            <a:r>
              <a:rPr lang="en-US" sz="2800" b="1" dirty="0">
                <a:latin typeface="Times New Roman" pitchFamily="18" charset="0"/>
                <a:cs typeface="+mn-cs"/>
              </a:rPr>
              <a:t>another computer </a:t>
            </a:r>
            <a:r>
              <a:rPr lang="en-US" sz="2800" b="0" dirty="0">
                <a:latin typeface="Times New Roman" pitchFamily="18" charset="0"/>
                <a:cs typeface="+mn-cs"/>
              </a:rPr>
              <a:t>somewhere else in the world. </a:t>
            </a:r>
            <a:endParaRPr lang="en-US" sz="2800" b="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b="0" dirty="0" smtClean="0">
                <a:latin typeface="Times New Roman" pitchFamily="18" charset="0"/>
                <a:cs typeface="+mn-cs"/>
              </a:rPr>
              <a:t>The </a:t>
            </a:r>
            <a:r>
              <a:rPr lang="en-US" sz="2800" b="1" dirty="0">
                <a:latin typeface="Times New Roman" pitchFamily="18" charset="0"/>
                <a:cs typeface="+mn-cs"/>
              </a:rPr>
              <a:t>two programs </a:t>
            </a:r>
            <a:r>
              <a:rPr lang="en-US" sz="2800" b="0" dirty="0">
                <a:latin typeface="Times New Roman" pitchFamily="18" charset="0"/>
                <a:cs typeface="+mn-cs"/>
              </a:rPr>
              <a:t>need to </a:t>
            </a:r>
            <a:r>
              <a:rPr lang="en-US" sz="2800" b="1" dirty="0">
                <a:latin typeface="Times New Roman" pitchFamily="18" charset="0"/>
                <a:cs typeface="+mn-cs"/>
              </a:rPr>
              <a:t>send messages to each other </a:t>
            </a:r>
            <a:r>
              <a:rPr lang="en-US" sz="2800" b="0" dirty="0">
                <a:latin typeface="Times New Roman" pitchFamily="18" charset="0"/>
                <a:cs typeface="+mn-cs"/>
              </a:rPr>
              <a:t>through the Internet infrastructure. </a:t>
            </a:r>
          </a:p>
          <a:p>
            <a:pPr marL="457200" indent="-457200" algn="just" eaLnBrk="0" hangingPunct="0">
              <a:buFont typeface="Arial" panose="020B0604020202020204" pitchFamily="34" charset="0"/>
              <a:buChar char="•"/>
              <a:defRPr/>
            </a:pPr>
            <a:r>
              <a:rPr lang="en-US" sz="2800" b="0" dirty="0">
                <a:latin typeface="Times New Roman" pitchFamily="18" charset="0"/>
                <a:cs typeface="+mn-cs"/>
              </a:rPr>
              <a:t>Both application programs be able to </a:t>
            </a:r>
            <a:r>
              <a:rPr lang="en-US" sz="2800" b="1" dirty="0">
                <a:latin typeface="Times New Roman" pitchFamily="18" charset="0"/>
                <a:cs typeface="+mn-cs"/>
              </a:rPr>
              <a:t>request services and provide </a:t>
            </a:r>
            <a:r>
              <a:rPr lang="en-US" sz="2800" b="1" dirty="0" smtClean="0">
                <a:latin typeface="Times New Roman" pitchFamily="18" charset="0"/>
                <a:cs typeface="+mn-cs"/>
              </a:rPr>
              <a:t>services.</a:t>
            </a:r>
          </a:p>
          <a:p>
            <a:pPr marL="457200" indent="-457200" algn="just" eaLnBrk="0" hangingPunct="0">
              <a:buFont typeface="Arial" panose="020B0604020202020204" pitchFamily="34" charset="0"/>
              <a:buChar char="•"/>
              <a:defRPr/>
            </a:pPr>
            <a:r>
              <a:rPr lang="en-US" sz="2800" b="1" dirty="0" smtClean="0">
                <a:latin typeface="Times New Roman" pitchFamily="18" charset="0"/>
              </a:rPr>
              <a:t>Two paradigms </a:t>
            </a:r>
            <a:r>
              <a:rPr lang="en-US" sz="2800" dirty="0" smtClean="0">
                <a:latin typeface="Times New Roman" pitchFamily="18" charset="0"/>
              </a:rPr>
              <a:t>have been developed during the lifetime of the internet</a:t>
            </a:r>
          </a:p>
          <a:p>
            <a:pPr marL="514350" indent="-514350" algn="just" eaLnBrk="0" hangingPunct="0">
              <a:buAutoNum type="arabicPeriod"/>
              <a:defRPr/>
            </a:pPr>
            <a:r>
              <a:rPr lang="en-US" sz="2800" dirty="0" smtClean="0">
                <a:solidFill>
                  <a:srgbClr val="0C00FA"/>
                </a:solidFill>
                <a:effectLst>
                  <a:outerShdw blurRad="38100" dist="38100" dir="2700000" algn="tl">
                    <a:srgbClr val="000000">
                      <a:alpha val="43137"/>
                    </a:srgbClr>
                  </a:outerShdw>
                </a:effectLst>
                <a:latin typeface="Times New Roman" pitchFamily="18" charset="0"/>
              </a:rPr>
              <a:t>Client-Server paradigm </a:t>
            </a:r>
          </a:p>
          <a:p>
            <a:pPr marL="514350" indent="-514350" algn="just" eaLnBrk="0" hangingPunct="0">
              <a:buAutoNum type="arabicPeriod"/>
              <a:defRPr/>
            </a:pPr>
            <a:r>
              <a:rPr lang="en-US" sz="2800" dirty="0" smtClean="0">
                <a:solidFill>
                  <a:srgbClr val="0C00FA"/>
                </a:solidFill>
                <a:effectLst>
                  <a:outerShdw blurRad="38100" dist="38100" dir="2700000" algn="tl">
                    <a:srgbClr val="000000">
                      <a:alpha val="43137"/>
                    </a:srgbClr>
                  </a:outerShdw>
                </a:effectLst>
                <a:latin typeface="Times New Roman" pitchFamily="18" charset="0"/>
              </a:rPr>
              <a:t> </a:t>
            </a:r>
            <a:r>
              <a:rPr lang="en-US" sz="2800" dirty="0">
                <a:solidFill>
                  <a:srgbClr val="0C00FA"/>
                </a:solidFill>
                <a:effectLst>
                  <a:outerShdw blurRad="38100" dist="38100" dir="2700000" algn="tl">
                    <a:srgbClr val="000000">
                      <a:alpha val="43137"/>
                    </a:srgbClr>
                  </a:outerShdw>
                </a:effectLst>
                <a:latin typeface="Times New Roman" pitchFamily="18" charset="0"/>
              </a:rPr>
              <a:t>Peer-to-Peer (P2P) </a:t>
            </a:r>
            <a:r>
              <a:rPr lang="en-US" sz="2800" dirty="0" smtClean="0">
                <a:solidFill>
                  <a:srgbClr val="0C00FA"/>
                </a:solidFill>
                <a:effectLst>
                  <a:outerShdw blurRad="38100" dist="38100" dir="2700000" algn="tl">
                    <a:srgbClr val="000000">
                      <a:alpha val="43137"/>
                    </a:srgbClr>
                  </a:outerShdw>
                </a:effectLst>
                <a:latin typeface="Times New Roman" pitchFamily="18" charset="0"/>
              </a:rPr>
              <a:t> paradigm</a:t>
            </a:r>
            <a:endParaRPr lang="en-US" sz="2800" dirty="0">
              <a:solidFill>
                <a:srgbClr val="0C00FA"/>
              </a:solidFill>
              <a:effectLst>
                <a:outerShdw blurRad="38100" dist="38100" dir="2700000" algn="tl">
                  <a:srgbClr val="000000">
                    <a:alpha val="43137"/>
                  </a:srgbClr>
                </a:outerShdw>
              </a:effectLst>
              <a:latin typeface="Times New Roman" pitchFamily="18" charset="0"/>
            </a:endParaRPr>
          </a:p>
          <a:p>
            <a:pPr algn="just" eaLnBrk="0" hangingPunct="0">
              <a:defRPr/>
            </a:pPr>
            <a:endParaRPr lang="en-US" sz="2800" b="1" dirty="0" smtClean="0">
              <a:latin typeface="Times New Roman" pitchFamily="18" charset="0"/>
            </a:endParaRPr>
          </a:p>
          <a:p>
            <a:pPr marL="457200" indent="-457200" algn="just" eaLnBrk="0" hangingPunct="0">
              <a:buFont typeface="Arial" panose="020B0604020202020204" pitchFamily="34" charset="0"/>
              <a:buChar char="•"/>
              <a:defRPr/>
            </a:pPr>
            <a:endParaRPr lang="en-US" sz="2800" b="0" dirty="0">
              <a:latin typeface="Times New Roman" pitchFamily="18" charset="0"/>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4876800" cy="400050"/>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000" i="0" kern="0" dirty="0">
                <a:solidFill>
                  <a:srgbClr val="002060"/>
                </a:solidFill>
                <a:latin typeface="Times-BoldItalic"/>
              </a:rPr>
              <a:t>Control connections</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7"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9"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4"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1"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228600" y="1600200"/>
            <a:ext cx="8351838" cy="4240213"/>
            <a:chOff x="411163" y="1322388"/>
            <a:chExt cx="8351837" cy="4240212"/>
          </a:xfrm>
        </p:grpSpPr>
        <p:pic>
          <p:nvPicPr>
            <p:cNvPr id="84999" name="Picture 9"/>
            <p:cNvPicPr>
              <a:picLocks noChangeAspect="1" noChangeArrowheads="1"/>
            </p:cNvPicPr>
            <p:nvPr/>
          </p:nvPicPr>
          <p:blipFill>
            <a:blip r:embed="rId3" cstate="print"/>
            <a:srcRect/>
            <a:stretch>
              <a:fillRect/>
            </a:stretch>
          </p:blipFill>
          <p:spPr bwMode="auto">
            <a:xfrm>
              <a:off x="411163" y="1322388"/>
              <a:ext cx="8351837" cy="4240212"/>
            </a:xfrm>
            <a:prstGeom prst="rect">
              <a:avLst/>
            </a:prstGeom>
            <a:noFill/>
            <a:ln w="9525">
              <a:noFill/>
              <a:miter lim="800000"/>
              <a:headEnd/>
              <a:tailEnd/>
            </a:ln>
          </p:spPr>
        </p:pic>
        <p:sp>
          <p:nvSpPr>
            <p:cNvPr id="85000" name="Rectangle 19"/>
            <p:cNvSpPr>
              <a:spLocks noChangeArrowheads="1"/>
            </p:cNvSpPr>
            <p:nvPr/>
          </p:nvSpPr>
          <p:spPr bwMode="auto">
            <a:xfrm>
              <a:off x="530991" y="1322388"/>
              <a:ext cx="8155809" cy="4240212"/>
            </a:xfrm>
            <a:prstGeom prst="rect">
              <a:avLst/>
            </a:prstGeom>
            <a:noFill/>
            <a:ln w="101600" algn="ctr">
              <a:solidFill>
                <a:srgbClr val="3366FF"/>
              </a:solidFill>
              <a:round/>
              <a:headEnd/>
              <a:tailEnd/>
            </a:ln>
          </p:spPr>
          <p:txBody>
            <a:bodyPr/>
            <a:lstStyle/>
            <a:p>
              <a:pPr eaLnBrk="0" hangingPunct="0"/>
              <a:endParaRPr lang="en-US"/>
            </a:p>
          </p:txBody>
        </p:sp>
      </p:grpSp>
      <p:sp>
        <p:nvSpPr>
          <p:cNvPr id="21" name="Rectangle 20"/>
          <p:cNvSpPr/>
          <p:nvPr/>
        </p:nvSpPr>
        <p:spPr>
          <a:xfrm>
            <a:off x="533400" y="990600"/>
            <a:ext cx="7467600" cy="461963"/>
          </a:xfrm>
          <a:prstGeom prst="rect">
            <a:avLst/>
          </a:prstGeom>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2.4</a:t>
            </a:r>
            <a:r>
              <a:rPr lang="en-US" sz="2400" b="0" i="0" kern="0" dirty="0">
                <a:solidFill>
                  <a:srgbClr val="FF0000"/>
                </a:solidFill>
                <a:latin typeface="Times-BoldItalic"/>
              </a:rPr>
              <a:t>: </a:t>
            </a:r>
            <a:r>
              <a:rPr lang="en-US" sz="2400" i="0" kern="0" dirty="0">
                <a:solidFill>
                  <a:srgbClr val="002060"/>
                </a:solidFill>
                <a:latin typeface="Times-BoldItalic"/>
              </a:rPr>
              <a:t>Some FTP commands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762000" y="12954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2.4</a:t>
            </a:r>
            <a:r>
              <a:rPr lang="en-US" sz="2000" b="0" i="0" kern="0" dirty="0">
                <a:solidFill>
                  <a:srgbClr val="FF0000"/>
                </a:solidFill>
                <a:latin typeface="Times-BoldItalic"/>
              </a:rPr>
              <a:t>: </a:t>
            </a:r>
            <a:r>
              <a:rPr lang="en-US" sz="2000" i="0" kern="0" dirty="0">
                <a:solidFill>
                  <a:srgbClr val="002060"/>
                </a:solidFill>
                <a:latin typeface="Times-BoldItalic"/>
              </a:rPr>
              <a:t>Some FTP commands (continued)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7"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9"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4"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1"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457200" y="2362200"/>
            <a:ext cx="8261350" cy="2305050"/>
            <a:chOff x="441325" y="2362200"/>
            <a:chExt cx="8261350" cy="2305050"/>
          </a:xfrm>
        </p:grpSpPr>
        <p:pic>
          <p:nvPicPr>
            <p:cNvPr id="86022" name="Picture 2"/>
            <p:cNvPicPr>
              <a:picLocks noChangeAspect="1" noChangeArrowheads="1"/>
            </p:cNvPicPr>
            <p:nvPr/>
          </p:nvPicPr>
          <p:blipFill>
            <a:blip r:embed="rId3" cstate="print"/>
            <a:srcRect/>
            <a:stretch>
              <a:fillRect/>
            </a:stretch>
          </p:blipFill>
          <p:spPr bwMode="auto">
            <a:xfrm>
              <a:off x="441325" y="2362200"/>
              <a:ext cx="8261350" cy="2305050"/>
            </a:xfrm>
            <a:prstGeom prst="rect">
              <a:avLst/>
            </a:prstGeom>
            <a:noFill/>
            <a:ln w="9525">
              <a:noFill/>
              <a:miter lim="800000"/>
              <a:headEnd/>
              <a:tailEnd/>
            </a:ln>
          </p:spPr>
        </p:pic>
        <p:sp>
          <p:nvSpPr>
            <p:cNvPr id="86023" name="Rectangle 19"/>
            <p:cNvSpPr>
              <a:spLocks noChangeArrowheads="1"/>
            </p:cNvSpPr>
            <p:nvPr/>
          </p:nvSpPr>
          <p:spPr bwMode="auto">
            <a:xfrm>
              <a:off x="530992" y="2362200"/>
              <a:ext cx="8155808" cy="2286000"/>
            </a:xfrm>
            <a:prstGeom prst="rect">
              <a:avLst/>
            </a:prstGeom>
            <a:noFill/>
            <a:ln w="101600" algn="ctr">
              <a:solidFill>
                <a:srgbClr val="3366FF"/>
              </a:solidFill>
              <a:round/>
              <a:headEnd/>
              <a:tailEnd/>
            </a:ln>
          </p:spPr>
          <p:txBody>
            <a:bodyPr/>
            <a:lstStyle/>
            <a:p>
              <a:pPr eaLnBrk="0" hangingPunct="0"/>
              <a:endParaRPr lang="en-US"/>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762000" y="76200"/>
            <a:ext cx="48768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2.5</a:t>
            </a:r>
            <a:r>
              <a:rPr lang="en-US" sz="2000" b="0" i="0" kern="0" dirty="0">
                <a:solidFill>
                  <a:srgbClr val="FF0000"/>
                </a:solidFill>
                <a:latin typeface="Times-BoldItalic"/>
              </a:rPr>
              <a:t>: </a:t>
            </a:r>
            <a:r>
              <a:rPr lang="en-US" sz="2000" i="0" kern="0" dirty="0">
                <a:solidFill>
                  <a:srgbClr val="002060"/>
                </a:solidFill>
                <a:latin typeface="Times-BoldItalic"/>
              </a:rPr>
              <a:t>Some responses in FTP</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7"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9"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4"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1"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409575" y="2068513"/>
            <a:ext cx="8408988" cy="2651125"/>
            <a:chOff x="409575" y="2068511"/>
            <a:chExt cx="8408937" cy="2651761"/>
          </a:xfrm>
        </p:grpSpPr>
        <p:pic>
          <p:nvPicPr>
            <p:cNvPr id="87047" name="Picture 6"/>
            <p:cNvPicPr>
              <a:picLocks noChangeAspect="1" noChangeArrowheads="1"/>
            </p:cNvPicPr>
            <p:nvPr/>
          </p:nvPicPr>
          <p:blipFill>
            <a:blip r:embed="rId3" cstate="print"/>
            <a:srcRect/>
            <a:stretch>
              <a:fillRect/>
            </a:stretch>
          </p:blipFill>
          <p:spPr bwMode="auto">
            <a:xfrm>
              <a:off x="409575" y="2068512"/>
              <a:ext cx="8408937" cy="2651760"/>
            </a:xfrm>
            <a:prstGeom prst="rect">
              <a:avLst/>
            </a:prstGeom>
            <a:noFill/>
            <a:ln w="9525">
              <a:noFill/>
              <a:miter lim="800000"/>
              <a:headEnd/>
              <a:tailEnd/>
            </a:ln>
          </p:spPr>
        </p:pic>
        <p:sp>
          <p:nvSpPr>
            <p:cNvPr id="87048" name="Rectangle 19"/>
            <p:cNvSpPr>
              <a:spLocks noChangeArrowheads="1"/>
            </p:cNvSpPr>
            <p:nvPr/>
          </p:nvSpPr>
          <p:spPr bwMode="auto">
            <a:xfrm>
              <a:off x="461140" y="2068511"/>
              <a:ext cx="8357372" cy="2560320"/>
            </a:xfrm>
            <a:prstGeom prst="rect">
              <a:avLst/>
            </a:prstGeom>
            <a:noFill/>
            <a:ln w="101600" algn="ctr">
              <a:solidFill>
                <a:srgbClr val="3366FF"/>
              </a:solidFill>
              <a:round/>
              <a:headEnd/>
              <a:tailEnd/>
            </a:ln>
          </p:spPr>
          <p:txBody>
            <a:bodyPr/>
            <a:lstStyle/>
            <a:p>
              <a:pPr eaLnBrk="0" hangingPunct="0"/>
              <a:endParaRPr lang="en-US"/>
            </a:p>
          </p:txBody>
        </p:sp>
      </p:grpSp>
      <p:sp>
        <p:nvSpPr>
          <p:cNvPr id="87046" name="TextBox 20"/>
          <p:cNvSpPr txBox="1">
            <a:spLocks noChangeArrowheads="1"/>
          </p:cNvSpPr>
          <p:nvPr/>
        </p:nvSpPr>
        <p:spPr bwMode="auto">
          <a:xfrm>
            <a:off x="232541" y="711200"/>
            <a:ext cx="9019979" cy="954107"/>
          </a:xfrm>
          <a:prstGeom prst="rect">
            <a:avLst/>
          </a:prstGeom>
          <a:noFill/>
          <a:ln w="9525">
            <a:noFill/>
            <a:miter lim="800000"/>
            <a:headEnd/>
            <a:tailEnd/>
          </a:ln>
        </p:spPr>
        <p:txBody>
          <a:bodyPr wrap="square">
            <a:spAutoFit/>
          </a:bodyPr>
          <a:lstStyle/>
          <a:p>
            <a:r>
              <a:rPr lang="en-US" sz="2800" dirty="0">
                <a:latin typeface="Times New Roman" panose="02020603050405020304" pitchFamily="18" charset="0"/>
                <a:cs typeface="Times New Roman" panose="02020603050405020304" pitchFamily="18" charset="0"/>
              </a:rPr>
              <a:t>Every FTP command generates </a:t>
            </a:r>
            <a:r>
              <a:rPr lang="en-US" sz="2800" dirty="0" err="1">
                <a:latin typeface="Times New Roman" panose="02020603050405020304" pitchFamily="18" charset="0"/>
                <a:cs typeface="Times New Roman" panose="02020603050405020304" pitchFamily="18" charset="0"/>
              </a:rPr>
              <a:t>atleast</a:t>
            </a:r>
            <a:r>
              <a:rPr lang="en-US" sz="2800" dirty="0">
                <a:latin typeface="Times New Roman" panose="02020603050405020304" pitchFamily="18" charset="0"/>
                <a:cs typeface="Times New Roman" panose="02020603050405020304" pitchFamily="18" charset="0"/>
              </a:rPr>
              <a:t> one response –  three digit number followed by text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bwMode="auto">
          <a:xfrm>
            <a:off x="457200" y="274638"/>
            <a:ext cx="8229600" cy="8683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b="1" dirty="0" smtClean="0"/>
              <a:t>Communication over data connection</a:t>
            </a:r>
            <a:endParaRPr lang="en-IN" sz="4000" b="1" dirty="0" smtClean="0"/>
          </a:p>
        </p:txBody>
      </p:sp>
      <p:sp>
        <p:nvSpPr>
          <p:cNvPr id="90115" name="Content Placeholder 2"/>
          <p:cNvSpPr>
            <a:spLocks noGrp="1"/>
          </p:cNvSpPr>
          <p:nvPr>
            <p:ph idx="1"/>
          </p:nvPr>
        </p:nvSpPr>
        <p:spPr bwMode="auto">
          <a:xfrm>
            <a:off x="0" y="980728"/>
            <a:ext cx="9144000" cy="5877272"/>
          </a:xfrm>
          <a:noFill/>
          <a:ln>
            <a:miter lim="800000"/>
            <a:headEnd/>
            <a:tailEnd/>
          </a:ln>
        </p:spPr>
        <p:txBody>
          <a:bodyPr vert="horz" wrap="square" lIns="91440" tIns="45720" rIns="91440" bIns="45720" numCol="1" anchor="t" anchorCtr="0" compatLnSpc="1">
            <a:prstTxWarp prst="textNoShape">
              <a:avLst/>
            </a:prstTxWarp>
            <a:noAutofit/>
          </a:bodyPr>
          <a:lstStyle/>
          <a:p>
            <a:r>
              <a:rPr lang="en-US" sz="2800" dirty="0" smtClean="0"/>
              <a:t>The client define the </a:t>
            </a:r>
            <a:r>
              <a:rPr lang="en-US" sz="2800" b="1" dirty="0" smtClean="0"/>
              <a:t>type of the file, structure of the data and transmission mode</a:t>
            </a:r>
            <a:r>
              <a:rPr lang="en-US" sz="2800" dirty="0" smtClean="0"/>
              <a:t> using control connection (prepare for transmission).</a:t>
            </a:r>
          </a:p>
          <a:p>
            <a:r>
              <a:rPr lang="en-US" sz="2800" b="1" dirty="0" smtClean="0"/>
              <a:t>File type</a:t>
            </a:r>
            <a:r>
              <a:rPr lang="en-US" sz="2800" dirty="0" smtClean="0"/>
              <a:t> could be </a:t>
            </a:r>
            <a:r>
              <a:rPr lang="en-US" sz="2800" b="1" dirty="0" smtClean="0"/>
              <a:t>ASCII (A), EBCDIC (E) or image (I)</a:t>
            </a:r>
            <a:r>
              <a:rPr lang="en-US" sz="2800" dirty="0" smtClean="0"/>
              <a:t> file</a:t>
            </a:r>
          </a:p>
          <a:p>
            <a:r>
              <a:rPr lang="en-US" sz="2800" b="1" dirty="0" smtClean="0"/>
              <a:t>Data structure</a:t>
            </a:r>
            <a:r>
              <a:rPr lang="en-US" sz="2800" dirty="0" smtClean="0"/>
              <a:t> could be a </a:t>
            </a:r>
            <a:r>
              <a:rPr lang="en-US" sz="2800" b="1" dirty="0" smtClean="0"/>
              <a:t>file structure</a:t>
            </a:r>
            <a:r>
              <a:rPr lang="en-US" sz="2800" dirty="0" smtClean="0"/>
              <a:t> (stream of bytes), </a:t>
            </a:r>
            <a:r>
              <a:rPr lang="en-US" sz="2800" b="1" dirty="0" smtClean="0"/>
              <a:t>record structure</a:t>
            </a:r>
            <a:r>
              <a:rPr lang="en-US" sz="2800" dirty="0" smtClean="0"/>
              <a:t> (file divided into records) or </a:t>
            </a:r>
            <a:r>
              <a:rPr lang="en-US" sz="2800" b="1" dirty="0" smtClean="0"/>
              <a:t>page structure</a:t>
            </a:r>
            <a:r>
              <a:rPr lang="en-US" sz="2800" dirty="0" smtClean="0"/>
              <a:t> (file is divided into pages with page No. and page header)</a:t>
            </a:r>
          </a:p>
          <a:p>
            <a:r>
              <a:rPr lang="en-US" sz="2800" dirty="0" smtClean="0"/>
              <a:t>Transmission mode could be </a:t>
            </a:r>
            <a:r>
              <a:rPr lang="en-US" sz="2800" b="1" dirty="0" smtClean="0"/>
              <a:t>stream mode, block mode or compressed mode</a:t>
            </a:r>
          </a:p>
          <a:p>
            <a:r>
              <a:rPr lang="en-US" sz="2800" dirty="0" smtClean="0"/>
              <a:t>Now file transfer can occur using data connection – retrieving a file, storing a file or directory listing</a:t>
            </a:r>
            <a:endParaRPr lang="en-IN" sz="28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0"/>
          <p:cNvSpPr txBox="1">
            <a:spLocks noChangeArrowheads="1"/>
          </p:cNvSpPr>
          <p:nvPr/>
        </p:nvSpPr>
        <p:spPr bwMode="auto">
          <a:xfrm>
            <a:off x="76200" y="696913"/>
            <a:ext cx="8839200" cy="4400550"/>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Following figure shows an example of using FTP for </a:t>
            </a:r>
            <a:r>
              <a:rPr lang="en-US" sz="2800" b="1" i="0" dirty="0">
                <a:latin typeface="Times New Roman" pitchFamily="18" charset="0"/>
                <a:cs typeface="Times New Roman" pitchFamily="18" charset="0"/>
              </a:rPr>
              <a:t>retrieving a file. </a:t>
            </a:r>
            <a:r>
              <a:rPr lang="en-US" sz="2800" b="0" i="0" dirty="0">
                <a:latin typeface="Times New Roman" pitchFamily="18" charset="0"/>
                <a:cs typeface="Times New Roman" pitchFamily="18" charset="0"/>
              </a:rPr>
              <a:t>The figure shows only one file to be transferred. The control connection remains open all the time, but the data connection is opened and closed repeatedly. We assume the file is transferred in six sections. After all records have been transferred, the server control process announces that the file transfer is done. Since the client control process has no file to retrieve, it issues the </a:t>
            </a:r>
            <a:r>
              <a:rPr lang="en-US" sz="2800" b="1" i="0" dirty="0">
                <a:latin typeface="Times New Roman" pitchFamily="18" charset="0"/>
                <a:cs typeface="Times New Roman" pitchFamily="18" charset="0"/>
              </a:rPr>
              <a:t>QUIT</a:t>
            </a:r>
            <a:r>
              <a:rPr lang="en-US" sz="2800" b="0" i="0" dirty="0">
                <a:latin typeface="Times New Roman" pitchFamily="18" charset="0"/>
                <a:cs typeface="Times New Roman" pitchFamily="18" charset="0"/>
              </a:rPr>
              <a:t> command, which causes the service connection to be closed.</a:t>
            </a:r>
          </a:p>
        </p:txBody>
      </p:sp>
      <p:grpSp>
        <p:nvGrpSpPr>
          <p:cNvPr id="2" name="Group 23"/>
          <p:cNvGrpSpPr>
            <a:grpSpLocks/>
          </p:cNvGrpSpPr>
          <p:nvPr/>
        </p:nvGrpSpPr>
        <p:grpSpPr bwMode="auto">
          <a:xfrm>
            <a:off x="0" y="0"/>
            <a:ext cx="9144000" cy="609600"/>
            <a:chOff x="0" y="2448"/>
            <a:chExt cx="5760" cy="384"/>
          </a:xfrm>
        </p:grpSpPr>
        <p:sp>
          <p:nvSpPr>
            <p:cNvPr id="9114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2.11</a:t>
              </a: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4"/>
          <p:cNvSpPr>
            <a:spLocks noChangeArrowheads="1"/>
          </p:cNvSpPr>
          <p:nvPr/>
        </p:nvSpPr>
        <p:spPr bwMode="auto">
          <a:xfrm>
            <a:off x="152400" y="76200"/>
            <a:ext cx="8153400" cy="523220"/>
          </a:xfrm>
          <a:prstGeom prst="rect">
            <a:avLst/>
          </a:prstGeom>
          <a:solidFill>
            <a:schemeClr val="bg1"/>
          </a:solidFill>
          <a:ln w="9525">
            <a:noFill/>
            <a:miter lim="800000"/>
            <a:headEnd/>
            <a:tailEnd/>
          </a:ln>
        </p:spPr>
        <p:txBody>
          <a:bodyPr>
            <a:spAutoFit/>
          </a:bodyPr>
          <a:lstStyle/>
          <a:p>
            <a:pPr eaLnBrk="0" hangingPunct="0"/>
            <a:r>
              <a:rPr lang="en-US" sz="2800" b="1" dirty="0" smtClean="0">
                <a:latin typeface="Times-BoldItalic"/>
              </a:rPr>
              <a:t>Example</a:t>
            </a:r>
            <a:endParaRPr lang="en-US" sz="2800" b="1" dirty="0">
              <a:solidFill>
                <a:schemeClr val="bg2"/>
              </a:solidFill>
              <a:latin typeface="Times-BoldItalic"/>
            </a:endParaRPr>
          </a:p>
        </p:txBody>
      </p:sp>
      <p:grpSp>
        <p:nvGrpSpPr>
          <p:cNvPr id="2" name="Group 1"/>
          <p:cNvGrpSpPr>
            <a:grpSpLocks/>
          </p:cNvGrpSpPr>
          <p:nvPr/>
        </p:nvGrpSpPr>
        <p:grpSpPr bwMode="auto">
          <a:xfrm>
            <a:off x="1676400" y="685800"/>
            <a:ext cx="4359275" cy="5638800"/>
            <a:chOff x="1676401" y="685800"/>
            <a:chExt cx="4359859" cy="5638800"/>
          </a:xfrm>
        </p:grpSpPr>
        <p:pic>
          <p:nvPicPr>
            <p:cNvPr id="92171" name="Picture 2"/>
            <p:cNvPicPr>
              <a:picLocks noChangeAspect="1" noChangeArrowheads="1"/>
            </p:cNvPicPr>
            <p:nvPr/>
          </p:nvPicPr>
          <p:blipFill>
            <a:blip r:embed="rId3" cstate="print"/>
            <a:srcRect/>
            <a:stretch>
              <a:fillRect/>
            </a:stretch>
          </p:blipFill>
          <p:spPr bwMode="auto">
            <a:xfrm>
              <a:off x="1676401" y="685800"/>
              <a:ext cx="645127" cy="5638800"/>
            </a:xfrm>
            <a:prstGeom prst="rect">
              <a:avLst/>
            </a:prstGeom>
            <a:noFill/>
            <a:ln w="9525">
              <a:noFill/>
              <a:miter lim="800000"/>
              <a:headEnd/>
              <a:tailEnd/>
            </a:ln>
          </p:spPr>
        </p:pic>
        <p:pic>
          <p:nvPicPr>
            <p:cNvPr id="92172" name="Picture 3"/>
            <p:cNvPicPr>
              <a:picLocks noChangeAspect="1" noChangeArrowheads="1"/>
            </p:cNvPicPr>
            <p:nvPr/>
          </p:nvPicPr>
          <p:blipFill>
            <a:blip r:embed="rId4" cstate="print"/>
            <a:srcRect/>
            <a:stretch>
              <a:fillRect/>
            </a:stretch>
          </p:blipFill>
          <p:spPr bwMode="auto">
            <a:xfrm>
              <a:off x="5410200" y="685800"/>
              <a:ext cx="626060" cy="5638800"/>
            </a:xfrm>
            <a:prstGeom prst="rect">
              <a:avLst/>
            </a:prstGeom>
            <a:noFill/>
            <a:ln w="9525">
              <a:noFill/>
              <a:miter lim="800000"/>
              <a:headEnd/>
              <a:tailEnd/>
            </a:ln>
          </p:spPr>
        </p:pic>
      </p:grpSp>
      <p:pic>
        <p:nvPicPr>
          <p:cNvPr id="3076" name="Picture 4"/>
          <p:cNvPicPr>
            <a:picLocks noChangeAspect="1" noChangeArrowheads="1"/>
          </p:cNvPicPr>
          <p:nvPr/>
        </p:nvPicPr>
        <p:blipFill>
          <a:blip r:embed="rId5" cstate="print"/>
          <a:srcRect/>
          <a:stretch>
            <a:fillRect/>
          </a:stretch>
        </p:blipFill>
        <p:spPr bwMode="auto">
          <a:xfrm>
            <a:off x="1681163" y="4283075"/>
            <a:ext cx="568325" cy="908050"/>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2314575" y="1295400"/>
            <a:ext cx="3101975" cy="2801938"/>
          </a:xfrm>
          <a:prstGeom prst="rect">
            <a:avLst/>
          </a:prstGeom>
          <a:noFill/>
          <a:ln w="9525">
            <a:noFill/>
            <a:miter lim="800000"/>
            <a:headEnd/>
            <a:tailEnd/>
          </a:ln>
        </p:spPr>
      </p:pic>
      <p:pic>
        <p:nvPicPr>
          <p:cNvPr id="3078" name="Picture 6"/>
          <p:cNvPicPr>
            <a:picLocks noChangeAspect="1" noChangeArrowheads="1"/>
          </p:cNvPicPr>
          <p:nvPr/>
        </p:nvPicPr>
        <p:blipFill>
          <a:blip r:embed="rId7" cstate="print"/>
          <a:srcRect/>
          <a:stretch>
            <a:fillRect/>
          </a:stretch>
        </p:blipFill>
        <p:spPr bwMode="auto">
          <a:xfrm>
            <a:off x="2498725" y="4343400"/>
            <a:ext cx="2835275" cy="733425"/>
          </a:xfrm>
          <a:prstGeom prst="rect">
            <a:avLst/>
          </a:prstGeom>
          <a:noFill/>
          <a:ln w="9525">
            <a:noFill/>
            <a:miter lim="800000"/>
            <a:headEnd/>
            <a:tailEnd/>
          </a:ln>
        </p:spPr>
      </p:pic>
      <p:pic>
        <p:nvPicPr>
          <p:cNvPr id="3079" name="Picture 7"/>
          <p:cNvPicPr>
            <a:picLocks noChangeAspect="1" noChangeArrowheads="1"/>
          </p:cNvPicPr>
          <p:nvPr/>
        </p:nvPicPr>
        <p:blipFill>
          <a:blip r:embed="rId8" cstate="print"/>
          <a:srcRect/>
          <a:stretch>
            <a:fillRect/>
          </a:stretch>
        </p:blipFill>
        <p:spPr bwMode="auto">
          <a:xfrm>
            <a:off x="2311400" y="5486400"/>
            <a:ext cx="3105150" cy="625475"/>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5467350" y="4283075"/>
            <a:ext cx="568325" cy="908050"/>
          </a:xfrm>
          <a:prstGeom prst="rect">
            <a:avLst/>
          </a:prstGeom>
          <a:noFill/>
          <a:ln w="9525">
            <a:noFill/>
            <a:miter lim="800000"/>
            <a:headEnd/>
            <a:tailEnd/>
          </a:ln>
        </p:spPr>
      </p:pic>
      <p:pic>
        <p:nvPicPr>
          <p:cNvPr id="3080" name="Picture 8"/>
          <p:cNvPicPr>
            <a:picLocks noChangeAspect="1" noChangeArrowheads="1"/>
          </p:cNvPicPr>
          <p:nvPr/>
        </p:nvPicPr>
        <p:blipFill>
          <a:blip r:embed="rId9" cstate="print"/>
          <a:srcRect/>
          <a:stretch>
            <a:fillRect/>
          </a:stretch>
        </p:blipFill>
        <p:spPr bwMode="auto">
          <a:xfrm>
            <a:off x="6781800" y="1531938"/>
            <a:ext cx="1858963" cy="19796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animEffect transition="in" filter="wipe(up)">
                                      <p:cBhvr>
                                        <p:cTn id="11" dur="500"/>
                                        <p:tgtEl>
                                          <p:spTgt spid="30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wipe(up)">
                                      <p:cBhvr>
                                        <p:cTn id="22" dur="500"/>
                                        <p:tgtEl>
                                          <p:spTgt spid="30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79"/>
                                        </p:tgtEl>
                                        <p:attrNameLst>
                                          <p:attrName>style.visibility</p:attrName>
                                        </p:attrNameLst>
                                      </p:cBhvr>
                                      <p:to>
                                        <p:strVal val="visible"/>
                                      </p:to>
                                    </p:set>
                                    <p:animEffect transition="in" filter="wipe(up)">
                                      <p:cBhvr>
                                        <p:cTn id="27" dur="500"/>
                                        <p:tgtEl>
                                          <p:spTgt spid="3079"/>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080"/>
                                        </p:tgtEl>
                                        <p:attrNameLst>
                                          <p:attrName>style.visibility</p:attrName>
                                        </p:attrNameLst>
                                      </p:cBhvr>
                                      <p:to>
                                        <p:strVal val="visible"/>
                                      </p:to>
                                    </p:set>
                                    <p:animEffect transition="in" filter="wipe(down)">
                                      <p:cBhvr>
                                        <p:cTn id="32" dur="580">
                                          <p:stCondLst>
                                            <p:cond delay="0"/>
                                          </p:stCondLst>
                                        </p:cTn>
                                        <p:tgtEl>
                                          <p:spTgt spid="3080"/>
                                        </p:tgtEl>
                                      </p:cBhvr>
                                    </p:animEffect>
                                    <p:anim calcmode="lin" valueType="num">
                                      <p:cBhvr>
                                        <p:cTn id="33" dur="1822" tmFilter="0,0; 0.14,0.36; 0.43,0.73; 0.71,0.91; 1.0,1.0">
                                          <p:stCondLst>
                                            <p:cond delay="0"/>
                                          </p:stCondLst>
                                        </p:cTn>
                                        <p:tgtEl>
                                          <p:spTgt spid="3080"/>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080"/>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080"/>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080"/>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080"/>
                                        </p:tgtEl>
                                        <p:attrNameLst>
                                          <p:attrName>ppt_y</p:attrName>
                                        </p:attrNameLst>
                                      </p:cBhvr>
                                      <p:tavLst>
                                        <p:tav tm="0" fmla="#ppt_y-sin(pi*$)/81">
                                          <p:val>
                                            <p:fltVal val="0"/>
                                          </p:val>
                                        </p:tav>
                                        <p:tav tm="100000">
                                          <p:val>
                                            <p:fltVal val="1"/>
                                          </p:val>
                                        </p:tav>
                                      </p:tavLst>
                                    </p:anim>
                                    <p:animScale>
                                      <p:cBhvr>
                                        <p:cTn id="38" dur="26">
                                          <p:stCondLst>
                                            <p:cond delay="650"/>
                                          </p:stCondLst>
                                        </p:cTn>
                                        <p:tgtEl>
                                          <p:spTgt spid="3080"/>
                                        </p:tgtEl>
                                      </p:cBhvr>
                                      <p:to x="100000" y="60000"/>
                                    </p:animScale>
                                    <p:animScale>
                                      <p:cBhvr>
                                        <p:cTn id="39" dur="166" decel="50000">
                                          <p:stCondLst>
                                            <p:cond delay="676"/>
                                          </p:stCondLst>
                                        </p:cTn>
                                        <p:tgtEl>
                                          <p:spTgt spid="3080"/>
                                        </p:tgtEl>
                                      </p:cBhvr>
                                      <p:to x="100000" y="100000"/>
                                    </p:animScale>
                                    <p:animScale>
                                      <p:cBhvr>
                                        <p:cTn id="40" dur="26">
                                          <p:stCondLst>
                                            <p:cond delay="1312"/>
                                          </p:stCondLst>
                                        </p:cTn>
                                        <p:tgtEl>
                                          <p:spTgt spid="3080"/>
                                        </p:tgtEl>
                                      </p:cBhvr>
                                      <p:to x="100000" y="80000"/>
                                    </p:animScale>
                                    <p:animScale>
                                      <p:cBhvr>
                                        <p:cTn id="41" dur="166" decel="50000">
                                          <p:stCondLst>
                                            <p:cond delay="1338"/>
                                          </p:stCondLst>
                                        </p:cTn>
                                        <p:tgtEl>
                                          <p:spTgt spid="3080"/>
                                        </p:tgtEl>
                                      </p:cBhvr>
                                      <p:to x="100000" y="100000"/>
                                    </p:animScale>
                                    <p:animScale>
                                      <p:cBhvr>
                                        <p:cTn id="42" dur="26">
                                          <p:stCondLst>
                                            <p:cond delay="1642"/>
                                          </p:stCondLst>
                                        </p:cTn>
                                        <p:tgtEl>
                                          <p:spTgt spid="3080"/>
                                        </p:tgtEl>
                                      </p:cBhvr>
                                      <p:to x="100000" y="90000"/>
                                    </p:animScale>
                                    <p:animScale>
                                      <p:cBhvr>
                                        <p:cTn id="43" dur="166" decel="50000">
                                          <p:stCondLst>
                                            <p:cond delay="1668"/>
                                          </p:stCondLst>
                                        </p:cTn>
                                        <p:tgtEl>
                                          <p:spTgt spid="3080"/>
                                        </p:tgtEl>
                                      </p:cBhvr>
                                      <p:to x="100000" y="100000"/>
                                    </p:animScale>
                                    <p:animScale>
                                      <p:cBhvr>
                                        <p:cTn id="44" dur="26">
                                          <p:stCondLst>
                                            <p:cond delay="1808"/>
                                          </p:stCondLst>
                                        </p:cTn>
                                        <p:tgtEl>
                                          <p:spTgt spid="3080"/>
                                        </p:tgtEl>
                                      </p:cBhvr>
                                      <p:to x="100000" y="95000"/>
                                    </p:animScale>
                                    <p:animScale>
                                      <p:cBhvr>
                                        <p:cTn id="45" dur="166" decel="50000">
                                          <p:stCondLst>
                                            <p:cond delay="1834"/>
                                          </p:stCondLst>
                                        </p:cTn>
                                        <p:tgtEl>
                                          <p:spTgt spid="308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9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94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9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9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94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dirty="0">
              <a:latin typeface="Tahoma" pitchFamily="34" charset="0"/>
            </a:endParaRPr>
          </a:p>
        </p:txBody>
      </p:sp>
      <p:sp>
        <p:nvSpPr>
          <p:cNvPr id="19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dirty="0">
              <a:latin typeface="Tahoma" pitchFamily="34" charset="0"/>
            </a:endParaRPr>
          </a:p>
        </p:txBody>
      </p:sp>
      <p:sp>
        <p:nvSpPr>
          <p:cNvPr id="19465" name="Text Box 9"/>
          <p:cNvSpPr txBox="1">
            <a:spLocks noChangeArrowheads="1"/>
          </p:cNvSpPr>
          <p:nvPr/>
        </p:nvSpPr>
        <p:spPr bwMode="auto">
          <a:xfrm>
            <a:off x="1143000" y="0"/>
            <a:ext cx="6699270" cy="646331"/>
          </a:xfrm>
          <a:prstGeom prst="rect">
            <a:avLst/>
          </a:prstGeom>
          <a:noFill/>
          <a:ln w="9525">
            <a:noFill/>
            <a:miter lim="800000"/>
            <a:headEnd/>
            <a:tailEnd/>
          </a:ln>
        </p:spPr>
        <p:txBody>
          <a:bodyPr wrap="none">
            <a:spAutoFit/>
          </a:bodyPr>
          <a:lstStyle/>
          <a:p>
            <a:pPr eaLnBrk="0" hangingPunct="0"/>
            <a:r>
              <a:rPr lang="en-US" sz="3600" dirty="0" smtClean="0">
                <a:solidFill>
                  <a:srgbClr val="FF0000"/>
                </a:solidFill>
                <a:latin typeface="Times New Roman" pitchFamily="18" charset="0"/>
              </a:rPr>
              <a:t>Application-Layer </a:t>
            </a:r>
            <a:r>
              <a:rPr lang="en-US" sz="3600" dirty="0">
                <a:solidFill>
                  <a:srgbClr val="FF0000"/>
                </a:solidFill>
                <a:latin typeface="Times New Roman" pitchFamily="18" charset="0"/>
              </a:rPr>
              <a:t>Paradigm (</a:t>
            </a:r>
            <a:r>
              <a:rPr lang="en-US" sz="3600" dirty="0" err="1">
                <a:solidFill>
                  <a:srgbClr val="FF0000"/>
                </a:solidFill>
                <a:latin typeface="Times New Roman" pitchFamily="18" charset="0"/>
              </a:rPr>
              <a:t>cont</a:t>
            </a:r>
            <a:r>
              <a:rPr lang="en-US" sz="3600" dirty="0">
                <a:solidFill>
                  <a:srgbClr val="FF0000"/>
                </a:solidFill>
                <a:latin typeface="Times New Roman" pitchFamily="18" charset="0"/>
              </a:rPr>
              <a:t>)</a:t>
            </a:r>
          </a:p>
        </p:txBody>
      </p:sp>
      <p:sp>
        <p:nvSpPr>
          <p:cNvPr id="12" name="Rectangle 11"/>
          <p:cNvSpPr/>
          <p:nvPr/>
        </p:nvSpPr>
        <p:spPr>
          <a:xfrm>
            <a:off x="228600" y="1295400"/>
            <a:ext cx="8686800" cy="1692275"/>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Traditional Paradigm: Client-Server</a:t>
            </a:r>
          </a:p>
          <a:p>
            <a:pPr marL="457200" indent="-457200" algn="just" eaLnBrk="0" hangingPunct="0">
              <a:buFontTx/>
              <a:buChar char="-"/>
              <a:defRPr/>
            </a:pPr>
            <a:r>
              <a:rPr lang="en-US" sz="3600" dirty="0">
                <a:solidFill>
                  <a:srgbClr val="0000CC"/>
                </a:solidFill>
                <a:effectLst>
                  <a:outerShdw blurRad="38100" dist="38100" dir="2700000" algn="tl">
                    <a:srgbClr val="000000">
                      <a:alpha val="43137"/>
                    </a:srgbClr>
                  </a:outerShdw>
                </a:effectLst>
                <a:latin typeface="Times New Roman" pitchFamily="18" charset="0"/>
                <a:cs typeface="+mn-cs"/>
              </a:rPr>
              <a:t>Server </a:t>
            </a:r>
            <a:r>
              <a:rPr lang="en-US" sz="3600" b="0" i="0" dirty="0">
                <a:latin typeface="Times New Roman" pitchFamily="18" charset="0"/>
                <a:cs typeface="+mn-cs"/>
              </a:rPr>
              <a:t>- </a:t>
            </a:r>
            <a:r>
              <a:rPr lang="en-US" sz="2800" b="0" i="0" dirty="0">
                <a:latin typeface="Times New Roman" pitchFamily="18" charset="0"/>
                <a:cs typeface="+mn-cs"/>
              </a:rPr>
              <a:t>provide service and runs continuously</a:t>
            </a:r>
          </a:p>
          <a:p>
            <a:pPr marL="457200" indent="-457200" algn="just" eaLnBrk="0" hangingPunct="0">
              <a:defRPr/>
            </a:pPr>
            <a:r>
              <a:rPr lang="en-US" sz="3600" b="0" i="0" dirty="0">
                <a:solidFill>
                  <a:srgbClr val="0000CC"/>
                </a:solidFill>
                <a:effectLst>
                  <a:outerShdw blurRad="38100" dist="38100" dir="2700000" algn="tl">
                    <a:srgbClr val="000000">
                      <a:alpha val="43137"/>
                    </a:srgbClr>
                  </a:outerShdw>
                </a:effectLst>
                <a:latin typeface="Times New Roman" pitchFamily="18" charset="0"/>
                <a:cs typeface="+mn-cs"/>
              </a:rPr>
              <a:t>-  Client – </a:t>
            </a:r>
            <a:r>
              <a:rPr lang="en-US" sz="2800" b="0" i="0" dirty="0">
                <a:latin typeface="Times New Roman" pitchFamily="18" charset="0"/>
                <a:cs typeface="+mn-cs"/>
              </a:rPr>
              <a:t>Request for service</a:t>
            </a:r>
            <a:endParaRPr lang="en-US" sz="2800" dirty="0">
              <a:latin typeface="Times New Roman" pitchFamily="18" charset="0"/>
              <a:cs typeface="+mn-cs"/>
            </a:endParaRPr>
          </a:p>
        </p:txBody>
      </p:sp>
      <p:sp>
        <p:nvSpPr>
          <p:cNvPr id="14" name="Rectangle 13"/>
          <p:cNvSpPr/>
          <p:nvPr/>
        </p:nvSpPr>
        <p:spPr>
          <a:xfrm>
            <a:off x="228600" y="2971800"/>
            <a:ext cx="8686800" cy="1384995"/>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New Paradigm: Peer-to-Peer </a:t>
            </a:r>
            <a:r>
              <a:rPr lang="en-US" b="0" i="0" dirty="0">
                <a:effectLst>
                  <a:outerShdw blurRad="38100" dist="38100" dir="2700000" algn="tl">
                    <a:srgbClr val="000000">
                      <a:alpha val="43137"/>
                    </a:srgbClr>
                  </a:outerShdw>
                </a:effectLst>
                <a:latin typeface="Times New Roman" pitchFamily="18" charset="0"/>
              </a:rPr>
              <a:t>(P2P) </a:t>
            </a:r>
            <a:r>
              <a:rPr lang="en-US" sz="2800" b="0" i="0" dirty="0" smtClean="0">
                <a:latin typeface="Times New Roman" pitchFamily="18" charset="0"/>
              </a:rPr>
              <a:t>E.g.: </a:t>
            </a:r>
            <a:r>
              <a:rPr lang="en-US" sz="2800" b="0" i="0" dirty="0">
                <a:latin typeface="Times New Roman" pitchFamily="18" charset="0"/>
              </a:rPr>
              <a:t>Internet Telephony</a:t>
            </a:r>
            <a:endParaRPr lang="en-US" sz="2800" dirty="0">
              <a:solidFill>
                <a:srgbClr val="0000CC"/>
              </a:solidFill>
              <a:latin typeface="Times New Roman" pitchFamily="18" charset="0"/>
              <a:cs typeface="+mn-cs"/>
            </a:endParaRPr>
          </a:p>
          <a:p>
            <a:pPr marL="457200" indent="-457200" algn="just" eaLnBrk="0" hangingPunct="0">
              <a:buFontTx/>
              <a:buChar char="-"/>
              <a:defRPr/>
            </a:pPr>
            <a:r>
              <a:rPr lang="en-US" sz="2800" b="0" i="0" dirty="0">
                <a:latin typeface="Times New Roman" pitchFamily="18" charset="0"/>
                <a:cs typeface="+mn-cs"/>
              </a:rPr>
              <a:t>Responsibility is shared between peers</a:t>
            </a:r>
          </a:p>
          <a:p>
            <a:pPr marL="457200" indent="-457200" algn="just" eaLnBrk="0" hangingPunct="0">
              <a:buFontTx/>
              <a:buChar char="-"/>
              <a:defRPr/>
            </a:pPr>
            <a:r>
              <a:rPr lang="en-US" sz="2800" b="0" i="0" dirty="0">
                <a:latin typeface="Times New Roman" pitchFamily="18" charset="0"/>
                <a:cs typeface="+mn-cs"/>
              </a:rPr>
              <a:t>Security is a big challenge</a:t>
            </a:r>
          </a:p>
        </p:txBody>
      </p:sp>
      <p:sp>
        <p:nvSpPr>
          <p:cNvPr id="15" name="Rectangle 14"/>
          <p:cNvSpPr/>
          <p:nvPr/>
        </p:nvSpPr>
        <p:spPr>
          <a:xfrm>
            <a:off x="228600" y="4800600"/>
            <a:ext cx="8686800" cy="923330"/>
          </a:xfrm>
          <a:prstGeom prst="rect">
            <a:avLst/>
          </a:prstGeom>
        </p:spPr>
        <p:txBody>
          <a:bodyPr>
            <a:spAutoFit/>
          </a:bodyPr>
          <a:lstStyle/>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cs typeface="+mn-cs"/>
              </a:rPr>
              <a:t>Mixed Paradigm</a:t>
            </a:r>
          </a:p>
          <a:p>
            <a:pPr marL="457200" indent="-457200" algn="just" eaLnBrk="0" hangingPunct="0">
              <a:defRPr/>
            </a:pPr>
            <a:r>
              <a:rPr lang="en-US" sz="3600" b="0" i="0" dirty="0">
                <a:effectLst>
                  <a:outerShdw blurRad="38100" dist="38100" dir="2700000" algn="tl">
                    <a:srgbClr val="000000">
                      <a:alpha val="43137"/>
                    </a:srgbClr>
                  </a:outerShdw>
                </a:effectLst>
                <a:latin typeface="Times New Roman" pitchFamily="18" charset="0"/>
                <a:cs typeface="+mn-cs"/>
              </a:rPr>
              <a:t>-</a:t>
            </a:r>
            <a:r>
              <a:rPr lang="en-US" sz="2800" b="0" i="0" dirty="0">
                <a:latin typeface="Times New Roman" pitchFamily="18" charset="0"/>
                <a:cs typeface="+mn-cs"/>
              </a:rPr>
              <a:t> Combines the </a:t>
            </a:r>
            <a:r>
              <a:rPr lang="en-US" sz="2800" b="0" i="0" dirty="0" smtClean="0">
                <a:latin typeface="Times New Roman" pitchFamily="18" charset="0"/>
                <a:cs typeface="+mn-cs"/>
              </a:rPr>
              <a:t>advantages </a:t>
            </a:r>
            <a:r>
              <a:rPr lang="en-US" sz="2800" b="0" i="0" dirty="0">
                <a:latin typeface="Times New Roman" pitchFamily="18" charset="0"/>
                <a:cs typeface="+mn-cs"/>
              </a:rPr>
              <a:t>of two Paradigm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3451</TotalTime>
  <Words>4717</Words>
  <Application>Microsoft Office PowerPoint</Application>
  <PresentationFormat>On-screen Show (4:3)</PresentationFormat>
  <Paragraphs>451</Paragraphs>
  <Slides>85</Slides>
  <Notes>45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85</vt:i4>
      </vt:variant>
    </vt:vector>
  </HeadingPairs>
  <TitlesOfParts>
    <vt:vector size="99" baseType="lpstr">
      <vt:lpstr>Adobe Gothic Std B</vt:lpstr>
      <vt:lpstr>Arial</vt:lpstr>
      <vt:lpstr>Calibri</vt:lpstr>
      <vt:lpstr>Comic Sans MS</vt:lpstr>
      <vt:lpstr>Courier New</vt:lpstr>
      <vt:lpstr>Gill Sans MT</vt:lpstr>
      <vt:lpstr>Tahoma</vt:lpstr>
      <vt:lpstr>Times</vt:lpstr>
      <vt:lpstr>Times New Roman</vt:lpstr>
      <vt:lpstr>Times-BoldItalic</vt:lpstr>
      <vt:lpstr>Times-Roman</vt:lpstr>
      <vt:lpstr>Wingdings</vt:lpstr>
      <vt:lpstr>Wingdings 2</vt:lpstr>
      <vt:lpstr>Office Theme</vt:lpstr>
      <vt:lpstr>PowerPoint Presentation</vt:lpstr>
      <vt:lpstr>Content</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Client-Server paradigm  </vt:lpstr>
      <vt:lpstr>PowerPoint Presentation</vt:lpstr>
      <vt:lpstr>peer-to-peer paradigm </vt:lpstr>
      <vt:lpstr>PowerPoint Presentation</vt:lpstr>
      <vt:lpstr>Application Programming Interface </vt:lpstr>
      <vt:lpstr>Socket Interface</vt:lpstr>
      <vt:lpstr>PowerPoint Presentation</vt:lpstr>
      <vt:lpstr>PowerPoint Presentation</vt:lpstr>
      <vt:lpstr>Socket</vt:lpstr>
      <vt:lpstr>PowerPoint Presentation</vt:lpstr>
      <vt:lpstr>PowerPoint Presentation</vt:lpstr>
      <vt:lpstr>PowerPoint Presentation</vt:lpstr>
      <vt:lpstr>A socket address</vt:lpstr>
      <vt:lpstr>PowerPoint Presentation</vt:lpstr>
      <vt:lpstr>Using Services of  the Transport Layer </vt:lpstr>
      <vt:lpstr>Using Services of Transport Layer </vt:lpstr>
      <vt:lpstr>Using Services of Transport Layer </vt:lpstr>
      <vt:lpstr>  STANDARD CLIENT-SERVER  APPLICATIONS  </vt:lpstr>
      <vt:lpstr>PowerPoint Presentation</vt:lpstr>
      <vt:lpstr>World Wide Web</vt:lpstr>
      <vt:lpstr>Architecture of the Web</vt:lpstr>
      <vt:lpstr>PowerPoint Presentation</vt:lpstr>
      <vt:lpstr>PowerPoint Presentation</vt:lpstr>
      <vt:lpstr>PowerPoint Presentation</vt:lpstr>
      <vt:lpstr>Web Server</vt:lpstr>
      <vt:lpstr>Uniform Resource Locator (URL)</vt:lpstr>
      <vt:lpstr>Uniform Resource Locator (URL)</vt:lpstr>
      <vt:lpstr>PowerPoint Presentation</vt:lpstr>
      <vt:lpstr>Web Documents</vt:lpstr>
      <vt:lpstr>PowerPoint Presentation</vt:lpstr>
      <vt:lpstr>HTTP(Hypertext Transfer Protocol) </vt:lpstr>
      <vt:lpstr>HTTP</vt:lpstr>
      <vt:lpstr>Non-persistent versus Persistent connection </vt:lpstr>
      <vt:lpstr>Non-persistent versus Persistent connection </vt:lpstr>
      <vt:lpstr>PowerPoint Presentation</vt:lpstr>
      <vt:lpstr>PowerPoint Presentation</vt:lpstr>
      <vt:lpstr>PowerPoint Presentation</vt:lpstr>
      <vt:lpstr>PowerPoint Presentation</vt:lpstr>
      <vt:lpstr>Message Formats</vt:lpstr>
      <vt:lpstr>PowerPoint Presentation</vt:lpstr>
      <vt:lpstr>Request Message</vt:lpstr>
      <vt:lpstr>PowerPoint Presentation</vt:lpstr>
      <vt:lpstr>PowerPoint Presentation</vt:lpstr>
      <vt:lpstr>Response Message</vt:lpstr>
      <vt:lpstr>PowerPoint Presentation</vt:lpstr>
      <vt:lpstr>HTTP response status codes</vt:lpstr>
      <vt:lpstr>HTTP response status codes</vt:lpstr>
      <vt:lpstr>PowerPoint Presentation</vt:lpstr>
      <vt:lpstr>PowerPoint Presentation</vt:lpstr>
      <vt:lpstr>PowerPoint Presentation</vt:lpstr>
      <vt:lpstr>PowerPoint Presentation</vt:lpstr>
      <vt:lpstr>Conditional Request</vt:lpstr>
      <vt:lpstr>PowerPoint Presentation</vt:lpstr>
      <vt:lpstr>Stateless Protocol</vt:lpstr>
      <vt:lpstr>Cookies</vt:lpstr>
      <vt:lpstr>Cookies</vt:lpstr>
      <vt:lpstr>Creating and storing Cookies</vt:lpstr>
      <vt:lpstr>PowerPoint Presentation</vt:lpstr>
      <vt:lpstr>PowerPoint Presentation</vt:lpstr>
      <vt:lpstr>Web Caching :Proxy Server</vt:lpstr>
      <vt:lpstr>Proxy Server</vt:lpstr>
      <vt:lpstr>PowerPoint Presentation</vt:lpstr>
      <vt:lpstr>PowerPoint Presentation</vt:lpstr>
      <vt:lpstr>PowerPoint Presentation</vt:lpstr>
      <vt:lpstr>PowerPoint Presentation</vt:lpstr>
      <vt:lpstr>PowerPoint Presentation</vt:lpstr>
      <vt:lpstr>Lifetime of Two connections</vt:lpstr>
      <vt:lpstr>FTP operations: separate control, data connections</vt:lpstr>
      <vt:lpstr>PowerPoint Presentation</vt:lpstr>
      <vt:lpstr>PowerPoint Presentation</vt:lpstr>
      <vt:lpstr>PowerPoint Presentation</vt:lpstr>
      <vt:lpstr>Communication over data connection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 S</dc:creator>
  <cp:lastModifiedBy>Windows User</cp:lastModifiedBy>
  <cp:revision>117</cp:revision>
  <dcterms:created xsi:type="dcterms:W3CDTF">2017-09-14T04:38:19Z</dcterms:created>
  <dcterms:modified xsi:type="dcterms:W3CDTF">2018-08-31T12:39:26Z</dcterms:modified>
</cp:coreProperties>
</file>