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7" r:id="rId2"/>
    <p:sldId id="261" r:id="rId3"/>
    <p:sldId id="260" r:id="rId4"/>
    <p:sldId id="262" r:id="rId5"/>
    <p:sldId id="315" r:id="rId6"/>
    <p:sldId id="316" r:id="rId7"/>
    <p:sldId id="263" r:id="rId8"/>
    <p:sldId id="264" r:id="rId9"/>
    <p:sldId id="265" r:id="rId10"/>
    <p:sldId id="323" r:id="rId11"/>
    <p:sldId id="266" r:id="rId12"/>
    <p:sldId id="267" r:id="rId13"/>
    <p:sldId id="324" r:id="rId14"/>
    <p:sldId id="268" r:id="rId15"/>
    <p:sldId id="269" r:id="rId16"/>
    <p:sldId id="325" r:id="rId17"/>
    <p:sldId id="270" r:id="rId18"/>
    <p:sldId id="271" r:id="rId19"/>
    <p:sldId id="272" r:id="rId20"/>
    <p:sldId id="317" r:id="rId21"/>
    <p:sldId id="273" r:id="rId22"/>
    <p:sldId id="274" r:id="rId23"/>
    <p:sldId id="275" r:id="rId24"/>
    <p:sldId id="276" r:id="rId25"/>
    <p:sldId id="326" r:id="rId26"/>
    <p:sldId id="277" r:id="rId27"/>
    <p:sldId id="331" r:id="rId28"/>
    <p:sldId id="278" r:id="rId29"/>
    <p:sldId id="279" r:id="rId30"/>
    <p:sldId id="281" r:id="rId31"/>
    <p:sldId id="282" r:id="rId32"/>
    <p:sldId id="319" r:id="rId33"/>
    <p:sldId id="284" r:id="rId34"/>
    <p:sldId id="285" r:id="rId35"/>
    <p:sldId id="320" r:id="rId36"/>
    <p:sldId id="321" r:id="rId37"/>
    <p:sldId id="286" r:id="rId38"/>
    <p:sldId id="287" r:id="rId39"/>
    <p:sldId id="288" r:id="rId40"/>
    <p:sldId id="289" r:id="rId41"/>
    <p:sldId id="322" r:id="rId42"/>
    <p:sldId id="290" r:id="rId43"/>
    <p:sldId id="332"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5" r:id="rId58"/>
    <p:sldId id="306" r:id="rId59"/>
    <p:sldId id="307" r:id="rId60"/>
    <p:sldId id="308" r:id="rId61"/>
    <p:sldId id="309" r:id="rId62"/>
    <p:sldId id="310" r:id="rId63"/>
    <p:sldId id="311" r:id="rId64"/>
    <p:sldId id="312" r:id="rId65"/>
    <p:sldId id="31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714D6A-6539-4E15-AB87-46892122253C}" type="datetimeFigureOut">
              <a:rPr lang="en-IN" smtClean="0"/>
              <a:t>07-09-2018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1B305-139C-4C6B-A415-3E0E92797D9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a:ln/>
        </p:spPr>
      </p:sp>
      <p:sp>
        <p:nvSpPr>
          <p:cNvPr id="220163" name="Notes Placeholder 2"/>
          <p:cNvSpPr>
            <a:spLocks noGrp="1"/>
          </p:cNvSpPr>
          <p:nvPr>
            <p:ph type="body" idx="1"/>
          </p:nvPr>
        </p:nvSpPr>
        <p:spPr>
          <a:noFill/>
          <a:ln/>
        </p:spPr>
        <p:txBody>
          <a:bodyPr/>
          <a:lstStyle/>
          <a:p>
            <a:endParaRPr lang="en-IN" smtClean="0"/>
          </a:p>
        </p:txBody>
      </p:sp>
      <p:sp>
        <p:nvSpPr>
          <p:cNvPr id="4" name="Footer Placeholder 3"/>
          <p:cNvSpPr>
            <a:spLocks noGrp="1"/>
          </p:cNvSpPr>
          <p:nvPr>
            <p:ph type="ftr" sz="quarter" idx="4"/>
          </p:nvPr>
        </p:nvSpPr>
        <p:spPr/>
        <p:txBody>
          <a:bodyPr/>
          <a:lstStyle/>
          <a:p>
            <a:pPr>
              <a:defRPr/>
            </a:pPr>
            <a:r>
              <a:rPr lang="en-US" smtClean="0"/>
              <a:t>1.#</a:t>
            </a:r>
            <a:endParaRPr lang="en-US"/>
          </a:p>
        </p:txBody>
      </p:sp>
      <p:sp>
        <p:nvSpPr>
          <p:cNvPr id="5" name="Slide Number Placeholder 4"/>
          <p:cNvSpPr>
            <a:spLocks noGrp="1"/>
          </p:cNvSpPr>
          <p:nvPr>
            <p:ph type="sldNum" sz="quarter" idx="5"/>
          </p:nvPr>
        </p:nvSpPr>
        <p:spPr/>
        <p:txBody>
          <a:bodyPr/>
          <a:lstStyle/>
          <a:p>
            <a:pPr>
              <a:defRPr/>
            </a:pPr>
            <a:fld id="{AE5C2102-8185-4A21-92A5-874F76D294BF}" type="slidenum">
              <a:rPr lang="en-US" smtClean="0"/>
              <a:pPr>
                <a:defRPr/>
              </a:pPr>
              <a:t>23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B36595-AAB1-4BC0-98B0-20667DBBBEF4}" type="slidenum">
              <a:rPr lang="en-US">
                <a:solidFill>
                  <a:prstClr val="black"/>
                </a:solidFill>
              </a:rPr>
              <a:pPr>
                <a:defRPr/>
              </a:pPr>
              <a:t>24</a:t>
            </a:fld>
            <a:endParaRPr lang="en-US" dirty="0">
              <a:solidFill>
                <a:prstClr val="black"/>
              </a:solidFill>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fld id="{1425033D-82DF-4C70-BCE7-523E7410DCAB}" type="slidenum">
              <a:rPr lang="en-US" sz="1200" b="0" i="0" smtClean="0">
                <a:latin typeface="Times New Roman" pitchFamily="18" charset="0"/>
              </a:rPr>
              <a:pPr eaLnBrk="1" hangingPunct="1">
                <a:defRPr/>
              </a:pPr>
              <a:t>28</a:t>
            </a:fld>
            <a:endParaRPr lang="en-US" sz="1200" b="0" i="0" dirty="0" smtClean="0">
              <a:latin typeface="Times New Roman" pitchFamily="18" charset="0"/>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DAAABC-B970-40BA-9BF5-DBDFDC6F0C9C}" type="slidenum">
              <a:rPr lang="en-US">
                <a:solidFill>
                  <a:prstClr val="black"/>
                </a:solidFill>
              </a:rPr>
              <a:pPr>
                <a:defRPr/>
              </a:pPr>
              <a:t>46</a:t>
            </a:fld>
            <a:endParaRPr lang="en-US" dirty="0">
              <a:solidFill>
                <a:prstClr val="black"/>
              </a:solidFill>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9D76B16-224D-4F4F-B6F6-3E318A052528}" type="slidenum">
              <a:rPr lang="en-US">
                <a:solidFill>
                  <a:prstClr val="black"/>
                </a:solidFill>
              </a:rPr>
              <a:pPr>
                <a:defRPr/>
              </a:pPr>
              <a:t>47</a:t>
            </a:fld>
            <a:endParaRPr lang="en-US" dirty="0">
              <a:solidFill>
                <a:prstClr val="black"/>
              </a:solidFill>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53D26D3-E2DE-4C5E-9C93-8AAB8DE60E22}" type="slidenum">
              <a:rPr lang="en-US">
                <a:solidFill>
                  <a:prstClr val="black"/>
                </a:solidFill>
              </a:rPr>
              <a:pPr>
                <a:defRPr/>
              </a:pPr>
              <a:t>48</a:t>
            </a:fld>
            <a:endParaRPr lang="en-US" dirty="0">
              <a:solidFill>
                <a:prstClr val="black"/>
              </a:solidFill>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43087D6-A2AC-4264-949C-6A8AE815AB5B}" type="slidenum">
              <a:rPr lang="en-US">
                <a:solidFill>
                  <a:prstClr val="black"/>
                </a:solidFill>
              </a:rPr>
              <a:pPr>
                <a:defRPr/>
              </a:pPr>
              <a:t>49</a:t>
            </a:fld>
            <a:endParaRPr lang="en-US" dirty="0">
              <a:solidFill>
                <a:prstClr val="black"/>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D145AC-4252-4C88-9534-C0B49443C804}" type="slidenum">
              <a:rPr lang="en-US">
                <a:solidFill>
                  <a:prstClr val="black"/>
                </a:solidFill>
              </a:rPr>
              <a:pPr>
                <a:defRPr/>
              </a:pPr>
              <a:t>50</a:t>
            </a:fld>
            <a:endParaRPr lang="en-US" dirty="0">
              <a:solidFill>
                <a:prstClr val="black"/>
              </a:solidFill>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63E1B07-32E0-4545-95C2-B8C6794858EB}" type="slidenum">
              <a:rPr lang="en-US">
                <a:solidFill>
                  <a:prstClr val="black"/>
                </a:solidFill>
              </a:rPr>
              <a:pPr>
                <a:defRPr/>
              </a:pPr>
              <a:t>57</a:t>
            </a:fld>
            <a:endParaRPr lang="en-US" dirty="0">
              <a:solidFill>
                <a:prstClr val="black"/>
              </a:solidFill>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892C29C-CD84-4C26-A52D-784F3ED456F5}" type="slidenum">
              <a:rPr lang="en-US">
                <a:solidFill>
                  <a:prstClr val="black"/>
                </a:solidFill>
              </a:rPr>
              <a:pPr>
                <a:defRPr/>
              </a:pPr>
              <a:t>58</a:t>
            </a:fld>
            <a:endParaRPr lang="en-US" dirty="0">
              <a:solidFill>
                <a:prstClr val="black"/>
              </a:solidFill>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4A59707-EAD1-4D87-A7BF-884517A0F42C}" type="slidenum">
              <a:rPr lang="en-US">
                <a:solidFill>
                  <a:prstClr val="black"/>
                </a:solidFill>
              </a:rPr>
              <a:pPr>
                <a:defRPr/>
              </a:pPr>
              <a:t>59</a:t>
            </a:fld>
            <a:endParaRPr lang="en-US" dirty="0">
              <a:solidFill>
                <a:prstClr val="black"/>
              </a:solidFill>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D48A60C-3522-4127-8871-8FE74D368930}" type="slidenum">
              <a:rPr lang="en-US">
                <a:solidFill>
                  <a:prstClr val="black"/>
                </a:solidFill>
              </a:rPr>
              <a:pPr>
                <a:defRPr/>
              </a:pPr>
              <a:t>60</a:t>
            </a:fld>
            <a:endParaRPr lang="en-US" dirty="0">
              <a:solidFill>
                <a:prstClr val="black"/>
              </a:solidFill>
            </a:endParaRPr>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4680B8-42DE-428F-AE9D-9A6742C60035}" type="slidenum">
              <a:rPr lang="en-US">
                <a:solidFill>
                  <a:prstClr val="black"/>
                </a:solidFill>
              </a:rPr>
              <a:pPr>
                <a:defRPr/>
              </a:pPr>
              <a:t>61</a:t>
            </a:fld>
            <a:endParaRPr lang="en-US" dirty="0">
              <a:solidFill>
                <a:prstClr val="black"/>
              </a:solidFill>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DBACF41-EAB3-4D24-8C37-88A411C347FB}" type="slidenum">
              <a:rPr lang="en-US">
                <a:solidFill>
                  <a:prstClr val="black"/>
                </a:solidFill>
              </a:rPr>
              <a:pPr>
                <a:defRPr/>
              </a:pPr>
              <a:t>62</a:t>
            </a:fld>
            <a:endParaRPr lang="en-US" dirty="0">
              <a:solidFill>
                <a:prstClr val="black"/>
              </a:solidFill>
            </a:endParaRPr>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EEF3C4B-CF38-4B93-A3FF-01B1D941DFBD}" type="slidenum">
              <a:rPr lang="en-US">
                <a:solidFill>
                  <a:prstClr val="black"/>
                </a:solidFill>
              </a:rPr>
              <a:pPr>
                <a:defRPr/>
              </a:pPr>
              <a:t>18</a:t>
            </a:fld>
            <a:endParaRPr lang="en-US" dirty="0">
              <a:solidFill>
                <a:prstClr val="black"/>
              </a:solidFill>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B2C279-6C3C-47A6-892E-F2F36177F421}"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AAC0D-11A7-4C5A-B12B-E4E2A9936D5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B2C279-6C3C-47A6-892E-F2F36177F421}"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AAC0D-11A7-4C5A-B12B-E4E2A9936D5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B2C279-6C3C-47A6-892E-F2F36177F421}"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AAC0D-11A7-4C5A-B12B-E4E2A9936D5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B2C279-6C3C-47A6-892E-F2F36177F421}"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AAC0D-11A7-4C5A-B12B-E4E2A9936D5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B2C279-6C3C-47A6-892E-F2F36177F421}"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AAC0D-11A7-4C5A-B12B-E4E2A9936D5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B2C279-6C3C-47A6-892E-F2F36177F421}"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AAC0D-11A7-4C5A-B12B-E4E2A9936D5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B2C279-6C3C-47A6-892E-F2F36177F421}" type="datetimeFigureOut">
              <a:rPr lang="en-IN" smtClean="0"/>
              <a:t>07-09-2018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8AAC0D-11A7-4C5A-B12B-E4E2A9936D5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B2C279-6C3C-47A6-892E-F2F36177F421}" type="datetimeFigureOut">
              <a:rPr lang="en-IN" smtClean="0"/>
              <a:t>07-09-2018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8AAC0D-11A7-4C5A-B12B-E4E2A9936D5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2C279-6C3C-47A6-892E-F2F36177F421}" type="datetimeFigureOut">
              <a:rPr lang="en-IN" smtClean="0"/>
              <a:t>07-09-2018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8AAC0D-11A7-4C5A-B12B-E4E2A9936D5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2C279-6C3C-47A6-892E-F2F36177F421}"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AAC0D-11A7-4C5A-B12B-E4E2A9936D5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2C279-6C3C-47A6-892E-F2F36177F421}"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AAC0D-11A7-4C5A-B12B-E4E2A9936D5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2C279-6C3C-47A6-892E-F2F36177F421}" type="datetimeFigureOut">
              <a:rPr lang="en-IN" smtClean="0"/>
              <a:t>07-09-2018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AAC0D-11A7-4C5A-B12B-E4E2A9936D5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image" Target="../media/image42.emf"/><Relationship Id="rId3" Type="http://schemas.openxmlformats.org/officeDocument/2006/relationships/image" Target="../media/image32.png"/><Relationship Id="rId7" Type="http://schemas.openxmlformats.org/officeDocument/2006/relationships/image" Target="../media/image36.emf"/><Relationship Id="rId12" Type="http://schemas.openxmlformats.org/officeDocument/2006/relationships/image" Target="../media/image41.em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emf"/><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image" Target="../media/image51.emf"/><Relationship Id="rId3" Type="http://schemas.openxmlformats.org/officeDocument/2006/relationships/image" Target="../media/image32.png"/><Relationship Id="rId7" Type="http://schemas.openxmlformats.org/officeDocument/2006/relationships/image" Target="../media/image45.emf"/><Relationship Id="rId12" Type="http://schemas.openxmlformats.org/officeDocument/2006/relationships/image" Target="../media/image50.e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9.emf"/><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48.emf"/><Relationship Id="rId4" Type="http://schemas.openxmlformats.org/officeDocument/2006/relationships/image" Target="../media/image33.png"/><Relationship Id="rId9" Type="http://schemas.openxmlformats.org/officeDocument/2006/relationships/image" Target="../media/image47.emf"/><Relationship Id="rId14" Type="http://schemas.openxmlformats.org/officeDocument/2006/relationships/image" Target="../media/image52.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59.png"/><Relationship Id="rId7" Type="http://schemas.openxmlformats.org/officeDocument/2006/relationships/image" Target="../media/image63.emf"/><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2.emf"/><Relationship Id="rId11" Type="http://schemas.openxmlformats.org/officeDocument/2006/relationships/image" Target="../media/image67.png"/><Relationship Id="rId5" Type="http://schemas.openxmlformats.org/officeDocument/2006/relationships/image" Target="../media/image61.emf"/><Relationship Id="rId10" Type="http://schemas.openxmlformats.org/officeDocument/2006/relationships/image" Target="../media/image66.emf"/><Relationship Id="rId4" Type="http://schemas.openxmlformats.org/officeDocument/2006/relationships/image" Target="../media/image60.emf"/><Relationship Id="rId9" Type="http://schemas.openxmlformats.org/officeDocument/2006/relationships/image" Target="../media/image6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7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4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97.emf"/><Relationship Id="rId13" Type="http://schemas.openxmlformats.org/officeDocument/2006/relationships/image" Target="../media/image102.png"/><Relationship Id="rId3" Type="http://schemas.openxmlformats.org/officeDocument/2006/relationships/image" Target="../media/image92.png"/><Relationship Id="rId7" Type="http://schemas.openxmlformats.org/officeDocument/2006/relationships/image" Target="../media/image96.png"/><Relationship Id="rId12" Type="http://schemas.openxmlformats.org/officeDocument/2006/relationships/image" Target="../media/image101.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emf"/><Relationship Id="rId10" Type="http://schemas.openxmlformats.org/officeDocument/2006/relationships/image" Target="../media/image99.png"/><Relationship Id="rId4" Type="http://schemas.openxmlformats.org/officeDocument/2006/relationships/image" Target="../media/image93.png"/><Relationship Id="rId9" Type="http://schemas.openxmlformats.org/officeDocument/2006/relationships/image" Target="../media/image98.emf"/></Relationships>
</file>

<file path=ppt/slides/_rels/slide53.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3" Type="http://schemas.openxmlformats.org/officeDocument/2006/relationships/image" Target="../media/image103.png"/><Relationship Id="rId7" Type="http://schemas.openxmlformats.org/officeDocument/2006/relationships/image" Target="../media/image107.png"/><Relationship Id="rId12" Type="http://schemas.openxmlformats.org/officeDocument/2006/relationships/image" Target="../media/image112.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06.png"/><Relationship Id="rId11" Type="http://schemas.openxmlformats.org/officeDocument/2006/relationships/image" Target="../media/image111.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16.png"/></Relationships>
</file>

<file path=ppt/slides/_rels/slide5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5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emf"/><Relationship Id="rId5" Type="http://schemas.openxmlformats.org/officeDocument/2006/relationships/image" Target="../media/image15.png"/><Relationship Id="rId10" Type="http://schemas.openxmlformats.org/officeDocument/2006/relationships/image" Target="../media/image20.emf"/><Relationship Id="rId4" Type="http://schemas.openxmlformats.org/officeDocument/2006/relationships/image" Target="../media/image14.png"/><Relationship Id="rId9"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972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972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972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972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972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972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97289" name="Text Box 9"/>
          <p:cNvSpPr txBox="1">
            <a:spLocks noChangeArrowheads="1"/>
          </p:cNvSpPr>
          <p:nvPr/>
        </p:nvSpPr>
        <p:spPr bwMode="auto">
          <a:xfrm>
            <a:off x="1143000" y="0"/>
            <a:ext cx="7162800" cy="646331"/>
          </a:xfrm>
          <a:prstGeom prst="rect">
            <a:avLst/>
          </a:prstGeom>
          <a:noFill/>
          <a:ln w="9525">
            <a:noFill/>
            <a:miter lim="800000"/>
            <a:headEnd/>
            <a:tailEnd/>
          </a:ln>
        </p:spPr>
        <p:txBody>
          <a:bodyPr wrap="square">
            <a:spAutoFit/>
          </a:bodyPr>
          <a:lstStyle/>
          <a:p>
            <a:pPr eaLnBrk="0" hangingPunct="0"/>
            <a:r>
              <a:rPr lang="en-US" sz="3600" dirty="0" smtClean="0">
                <a:solidFill>
                  <a:srgbClr val="FF0000"/>
                </a:solidFill>
                <a:latin typeface="Times New Roman" pitchFamily="18" charset="0"/>
              </a:rPr>
              <a:t>Domain </a:t>
            </a:r>
            <a:r>
              <a:rPr lang="en-US" sz="3600" dirty="0">
                <a:solidFill>
                  <a:srgbClr val="FF0000"/>
                </a:solidFill>
                <a:latin typeface="Times New Roman" pitchFamily="18" charset="0"/>
              </a:rPr>
              <a:t>Name System (DNS)</a:t>
            </a:r>
          </a:p>
        </p:txBody>
      </p:sp>
      <p:sp>
        <p:nvSpPr>
          <p:cNvPr id="6155" name="Rectangle 10"/>
          <p:cNvSpPr>
            <a:spLocks noChangeArrowheads="1"/>
          </p:cNvSpPr>
          <p:nvPr/>
        </p:nvSpPr>
        <p:spPr bwMode="auto">
          <a:xfrm>
            <a:off x="76200" y="1068606"/>
            <a:ext cx="8960296" cy="5693866"/>
          </a:xfrm>
          <a:prstGeom prst="rect">
            <a:avLst/>
          </a:prstGeom>
          <a:solidFill>
            <a:schemeClr val="bg1"/>
          </a:solidFill>
          <a:ln w="9525">
            <a:noFill/>
            <a:miter lim="800000"/>
            <a:headEnd/>
            <a:tailEnd/>
          </a:ln>
        </p:spPr>
        <p:txBody>
          <a:bodyPr wrap="square">
            <a:spAutoFit/>
          </a:bodyPr>
          <a:lstStyle/>
          <a:p>
            <a:pPr marL="457200" indent="-457200" algn="just" eaLnBrk="0" hangingPunct="0">
              <a:buFont typeface="Arial" panose="020B0604020202020204" pitchFamily="34" charset="0"/>
              <a:buChar char="•"/>
              <a:defRPr/>
            </a:pPr>
            <a:r>
              <a:rPr lang="en-US" sz="3200" b="0" i="0" dirty="0">
                <a:latin typeface="Times New Roman" pitchFamily="18" charset="0"/>
                <a:cs typeface="+mn-cs"/>
              </a:rPr>
              <a:t>To </a:t>
            </a:r>
            <a:r>
              <a:rPr lang="en-US" sz="3200" b="1" i="0" dirty="0">
                <a:latin typeface="Times New Roman" pitchFamily="18" charset="0"/>
                <a:cs typeface="+mn-cs"/>
              </a:rPr>
              <a:t>identify an entity</a:t>
            </a:r>
            <a:r>
              <a:rPr lang="en-US" sz="3200" b="0" i="0" dirty="0">
                <a:latin typeface="Times New Roman" pitchFamily="18" charset="0"/>
                <a:cs typeface="+mn-cs"/>
              </a:rPr>
              <a:t>, TCP/IP protocols use the </a:t>
            </a:r>
            <a:r>
              <a:rPr lang="en-US" sz="3200" b="1" i="0" dirty="0">
                <a:latin typeface="Times New Roman" pitchFamily="18" charset="0"/>
                <a:cs typeface="+mn-cs"/>
              </a:rPr>
              <a:t>IP address,</a:t>
            </a:r>
            <a:r>
              <a:rPr lang="en-US" sz="3200" b="0" i="0" dirty="0">
                <a:latin typeface="Times New Roman" pitchFamily="18" charset="0"/>
                <a:cs typeface="+mn-cs"/>
              </a:rPr>
              <a:t> which </a:t>
            </a:r>
            <a:r>
              <a:rPr lang="en-US" sz="3200" b="1" i="0" dirty="0">
                <a:latin typeface="Times New Roman" pitchFamily="18" charset="0"/>
                <a:cs typeface="+mn-cs"/>
              </a:rPr>
              <a:t>uniquely identifies </a:t>
            </a:r>
            <a:r>
              <a:rPr lang="en-US" sz="3200" b="0" i="0" dirty="0">
                <a:latin typeface="Times New Roman" pitchFamily="18" charset="0"/>
                <a:cs typeface="+mn-cs"/>
              </a:rPr>
              <a:t>the connection of a </a:t>
            </a:r>
            <a:r>
              <a:rPr lang="en-US" sz="3200" b="1" i="0" dirty="0">
                <a:latin typeface="Times New Roman" pitchFamily="18" charset="0"/>
                <a:cs typeface="+mn-cs"/>
              </a:rPr>
              <a:t>host </a:t>
            </a:r>
            <a:r>
              <a:rPr lang="en-US" sz="3200" b="0" i="0" dirty="0">
                <a:latin typeface="Times New Roman" pitchFamily="18" charset="0"/>
                <a:cs typeface="+mn-cs"/>
              </a:rPr>
              <a:t>to the Internet</a:t>
            </a:r>
            <a:r>
              <a:rPr lang="en-US" sz="3200" b="0" i="0" dirty="0" smtClean="0">
                <a:latin typeface="Times New Roman" pitchFamily="18" charset="0"/>
                <a:cs typeface="+mn-cs"/>
              </a:rPr>
              <a:t>.</a:t>
            </a:r>
          </a:p>
          <a:p>
            <a:pPr marL="457200" indent="-457200" algn="just" eaLnBrk="0" hangingPunct="0">
              <a:buFont typeface="Arial" panose="020B0604020202020204" pitchFamily="34" charset="0"/>
              <a:buChar char="•"/>
              <a:defRPr/>
            </a:pPr>
            <a:r>
              <a:rPr lang="en-US" sz="3200" b="0" i="0" dirty="0" smtClean="0">
                <a:latin typeface="Times New Roman" pitchFamily="18" charset="0"/>
                <a:cs typeface="+mn-cs"/>
              </a:rPr>
              <a:t> </a:t>
            </a:r>
            <a:r>
              <a:rPr lang="en-US" sz="3200" b="0" i="0" dirty="0">
                <a:latin typeface="Times New Roman" pitchFamily="18" charset="0"/>
                <a:cs typeface="+mn-cs"/>
              </a:rPr>
              <a:t>However, </a:t>
            </a:r>
            <a:r>
              <a:rPr lang="en-US" sz="3200" i="0" dirty="0">
                <a:latin typeface="Times New Roman" pitchFamily="18" charset="0"/>
                <a:cs typeface="+mn-cs"/>
              </a:rPr>
              <a:t>people </a:t>
            </a:r>
            <a:r>
              <a:rPr lang="en-US" sz="3200" b="1" i="0" dirty="0">
                <a:latin typeface="Times New Roman" pitchFamily="18" charset="0"/>
                <a:cs typeface="+mn-cs"/>
              </a:rPr>
              <a:t>prefer to use names </a:t>
            </a:r>
            <a:r>
              <a:rPr lang="en-US" sz="3200" i="0" dirty="0">
                <a:latin typeface="Times New Roman" pitchFamily="18" charset="0"/>
                <a:cs typeface="+mn-cs"/>
              </a:rPr>
              <a:t>instead of numeric addresses. </a:t>
            </a:r>
            <a:r>
              <a:rPr lang="en-US" sz="3200" b="0" i="0" dirty="0">
                <a:latin typeface="Times New Roman" pitchFamily="18" charset="0"/>
                <a:cs typeface="+mn-cs"/>
              </a:rPr>
              <a:t>Therefore, the Internet needs to have a </a:t>
            </a:r>
            <a:r>
              <a:rPr lang="en-US" sz="3200" b="1" i="0" dirty="0">
                <a:latin typeface="Times New Roman" pitchFamily="18" charset="0"/>
                <a:cs typeface="+mn-cs"/>
              </a:rPr>
              <a:t>directory system </a:t>
            </a:r>
            <a:r>
              <a:rPr lang="en-US" sz="3200" i="0" dirty="0">
                <a:latin typeface="Times New Roman" pitchFamily="18" charset="0"/>
                <a:cs typeface="+mn-cs"/>
              </a:rPr>
              <a:t>that </a:t>
            </a:r>
            <a:r>
              <a:rPr lang="en-US" sz="3200" b="1" i="0" dirty="0">
                <a:latin typeface="Times New Roman" pitchFamily="18" charset="0"/>
                <a:cs typeface="+mn-cs"/>
              </a:rPr>
              <a:t>can map a name to an address. </a:t>
            </a:r>
            <a:endParaRPr lang="en-US" sz="3200" b="1" i="0" dirty="0" smtClean="0">
              <a:latin typeface="Times New Roman" pitchFamily="18" charset="0"/>
              <a:cs typeface="+mn-cs"/>
            </a:endParaRPr>
          </a:p>
          <a:p>
            <a:pPr marL="457200" indent="-457200" algn="just" eaLnBrk="0" hangingPunct="0">
              <a:buFont typeface="Arial" panose="020B0604020202020204" pitchFamily="34" charset="0"/>
              <a:buChar char="•"/>
              <a:defRPr/>
            </a:pPr>
            <a:r>
              <a:rPr lang="en-US" sz="2800" b="0" i="0" dirty="0" smtClean="0">
                <a:latin typeface="Times New Roman" pitchFamily="18" charset="0"/>
                <a:cs typeface="+mn-cs"/>
              </a:rPr>
              <a:t>This </a:t>
            </a:r>
            <a:r>
              <a:rPr lang="en-US" sz="2800" b="0" i="0" dirty="0">
                <a:latin typeface="Times New Roman" pitchFamily="18" charset="0"/>
                <a:cs typeface="+mn-cs"/>
              </a:rPr>
              <a:t>is analogous to the </a:t>
            </a:r>
            <a:r>
              <a:rPr lang="en-US" sz="2800" b="1" i="0" dirty="0">
                <a:latin typeface="Times New Roman" pitchFamily="18" charset="0"/>
                <a:cs typeface="+mn-cs"/>
              </a:rPr>
              <a:t>telephone network</a:t>
            </a:r>
            <a:r>
              <a:rPr lang="en-US" sz="2800" b="0" i="0" dirty="0">
                <a:latin typeface="Times New Roman" pitchFamily="18" charset="0"/>
                <a:cs typeface="+mn-cs"/>
              </a:rPr>
              <a:t>. A telephone network is </a:t>
            </a:r>
            <a:r>
              <a:rPr lang="en-US" sz="2800" b="1" i="0" dirty="0">
                <a:latin typeface="Times New Roman" pitchFamily="18" charset="0"/>
                <a:cs typeface="+mn-cs"/>
              </a:rPr>
              <a:t>designed to use telephone numbers</a:t>
            </a:r>
            <a:r>
              <a:rPr lang="en-US" sz="2800" b="0" i="0" dirty="0">
                <a:latin typeface="Times New Roman" pitchFamily="18" charset="0"/>
                <a:cs typeface="+mn-cs"/>
              </a:rPr>
              <a:t>, not names. People can either keep a </a:t>
            </a:r>
            <a:r>
              <a:rPr lang="en-US" sz="2800" b="1" i="0" dirty="0">
                <a:latin typeface="Times New Roman" pitchFamily="18" charset="0"/>
                <a:cs typeface="+mn-cs"/>
              </a:rPr>
              <a:t>private file to map a name to the corresponding telephone number </a:t>
            </a:r>
            <a:r>
              <a:rPr lang="en-US" sz="2800" b="0" i="0" dirty="0">
                <a:latin typeface="Times New Roman" pitchFamily="18" charset="0"/>
                <a:cs typeface="+mn-cs"/>
              </a:rPr>
              <a:t>or can call the telephone directory to do so.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r>
              <a:rPr lang="en-US" b="1" dirty="0">
                <a:solidFill>
                  <a:srgbClr val="0070C0"/>
                </a:solidFill>
                <a:latin typeface="Times New Roman" panose="02020603050405020304" pitchFamily="18" charset="0"/>
                <a:cs typeface="Times New Roman" panose="02020603050405020304" pitchFamily="18" charset="0"/>
              </a:rPr>
              <a:t>Domain names and labels</a:t>
            </a:r>
          </a:p>
        </p:txBody>
      </p:sp>
      <p:sp>
        <p:nvSpPr>
          <p:cNvPr id="3" name="Content Placeholder 2"/>
          <p:cNvSpPr>
            <a:spLocks noGrp="1"/>
          </p:cNvSpPr>
          <p:nvPr>
            <p:ph idx="1"/>
          </p:nvPr>
        </p:nvSpPr>
        <p:spPr/>
        <p:txBody>
          <a:bodyPr/>
          <a:lstStyle/>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FQDN (Fully Qualified Domain Name) </a:t>
            </a:r>
            <a:r>
              <a:rPr lang="en-US" dirty="0">
                <a:latin typeface="Times New Roman" panose="02020603050405020304" pitchFamily="18" charset="0"/>
                <a:cs typeface="Times New Roman" panose="02020603050405020304" pitchFamily="18" charset="0"/>
              </a:rPr>
              <a:t>label terminated by null string.</a:t>
            </a:r>
          </a:p>
          <a:p>
            <a:r>
              <a:rPr lang="en-IN" dirty="0">
                <a:solidFill>
                  <a:srgbClr val="0070C0"/>
                </a:solidFill>
                <a:latin typeface="Times New Roman" panose="02020603050405020304" pitchFamily="18" charset="0"/>
                <a:cs typeface="Times New Roman" panose="02020603050405020304" pitchFamily="18" charset="0"/>
              </a:rPr>
              <a:t>EX---pc15.tek.omnisecu.com.</a:t>
            </a:r>
            <a:endParaRPr lang="en-US" dirty="0">
              <a:solidFill>
                <a:srgbClr val="0070C0"/>
              </a:solidFill>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2. PQDN </a:t>
            </a:r>
            <a:r>
              <a:rPr lang="en-US" b="1" dirty="0">
                <a:latin typeface="Times New Roman" panose="02020603050405020304" pitchFamily="18" charset="0"/>
                <a:cs typeface="Times New Roman" panose="02020603050405020304" pitchFamily="18" charset="0"/>
              </a:rPr>
              <a:t>(Partially Qualified Domain Name) </a:t>
            </a:r>
            <a:r>
              <a:rPr lang="en-US" dirty="0">
                <a:latin typeface="Times New Roman" panose="02020603050405020304" pitchFamily="18" charset="0"/>
                <a:cs typeface="Times New Roman" panose="02020603050405020304" pitchFamily="18" charset="0"/>
              </a:rPr>
              <a:t>not terminated by a dot</a:t>
            </a:r>
            <a:r>
              <a:rPr lang="en-US" dirty="0" smtClean="0">
                <a:latin typeface="Times New Roman" panose="02020603050405020304" pitchFamily="18" charset="0"/>
                <a:cs typeface="Times New Roman" panose="02020603050405020304" pitchFamily="18" charset="0"/>
              </a:rPr>
              <a:t>. A PQDN starts from a node, but it does not reach a root.</a:t>
            </a:r>
            <a:endParaRPr lang="en-US" dirty="0">
              <a:latin typeface="Times New Roman" panose="02020603050405020304" pitchFamily="18" charset="0"/>
              <a:cs typeface="Times New Roman" panose="02020603050405020304" pitchFamily="18" charset="0"/>
            </a:endParaRPr>
          </a:p>
          <a:p>
            <a:r>
              <a:rPr lang="en-IN" dirty="0">
                <a:solidFill>
                  <a:srgbClr val="0070C0"/>
                </a:solidFill>
                <a:latin typeface="Times New Roman" panose="02020603050405020304" pitchFamily="18" charset="0"/>
                <a:cs typeface="Times New Roman" panose="02020603050405020304" pitchFamily="18" charset="0"/>
              </a:rPr>
              <a:t>EX---pc15.</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406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4"/>
          <p:cNvSpPr>
            <a:spLocks noChangeArrowheads="1"/>
          </p:cNvSpPr>
          <p:nvPr/>
        </p:nvSpPr>
        <p:spPr bwMode="auto">
          <a:xfrm>
            <a:off x="0" y="20419"/>
            <a:ext cx="8153400" cy="707886"/>
          </a:xfrm>
          <a:prstGeom prst="rect">
            <a:avLst/>
          </a:prstGeom>
          <a:solidFill>
            <a:schemeClr val="bg1"/>
          </a:solidFill>
          <a:ln w="9525">
            <a:noFill/>
            <a:miter lim="800000"/>
            <a:headEnd/>
            <a:tailEnd/>
          </a:ln>
        </p:spPr>
        <p:txBody>
          <a:bodyPr>
            <a:spAutoFit/>
          </a:bodyPr>
          <a:lstStyle/>
          <a:p>
            <a:pPr eaLnBrk="0" hangingPunct="0"/>
            <a:r>
              <a:rPr lang="en-US" sz="4000" b="1" dirty="0" smtClean="0">
                <a:latin typeface="Times New Roman" panose="02020603050405020304" pitchFamily="18" charset="0"/>
                <a:cs typeface="Times New Roman" panose="02020603050405020304" pitchFamily="18" charset="0"/>
              </a:rPr>
              <a:t>Domains</a:t>
            </a:r>
            <a:endParaRPr lang="en-US" sz="4000" b="1" dirty="0">
              <a:solidFill>
                <a:schemeClr val="bg2"/>
              </a:solidFill>
              <a:latin typeface="Times New Roman" panose="02020603050405020304" pitchFamily="18" charset="0"/>
              <a:cs typeface="Times New Roman" panose="02020603050405020304" pitchFamily="18" charset="0"/>
            </a:endParaRPr>
          </a:p>
        </p:txBody>
      </p:sp>
      <p:pic>
        <p:nvPicPr>
          <p:cNvPr id="58373" name="Picture 5"/>
          <p:cNvPicPr>
            <a:picLocks noChangeAspect="1" noChangeArrowheads="1"/>
          </p:cNvPicPr>
          <p:nvPr/>
        </p:nvPicPr>
        <p:blipFill>
          <a:blip r:embed="rId3" cstate="print"/>
          <a:srcRect/>
          <a:stretch>
            <a:fillRect/>
          </a:stretch>
        </p:blipFill>
        <p:spPr bwMode="auto">
          <a:xfrm>
            <a:off x="5334000" y="833438"/>
            <a:ext cx="800100" cy="952500"/>
          </a:xfrm>
          <a:prstGeom prst="rect">
            <a:avLst/>
          </a:prstGeom>
          <a:noFill/>
          <a:ln w="9525">
            <a:noFill/>
            <a:miter lim="800000"/>
            <a:headEnd/>
            <a:tailEnd/>
          </a:ln>
        </p:spPr>
      </p:pic>
      <p:pic>
        <p:nvPicPr>
          <p:cNvPr id="58375" name="Picture 7"/>
          <p:cNvPicPr>
            <a:picLocks noChangeAspect="1" noChangeArrowheads="1"/>
          </p:cNvPicPr>
          <p:nvPr/>
        </p:nvPicPr>
        <p:blipFill>
          <a:blip r:embed="rId4" cstate="print"/>
          <a:srcRect/>
          <a:stretch>
            <a:fillRect/>
          </a:stretch>
        </p:blipFill>
        <p:spPr bwMode="auto">
          <a:xfrm>
            <a:off x="152400" y="1447800"/>
            <a:ext cx="5346700" cy="3492500"/>
          </a:xfrm>
          <a:prstGeom prst="rect">
            <a:avLst/>
          </a:prstGeom>
          <a:noFill/>
          <a:ln w="9525">
            <a:noFill/>
            <a:miter lim="800000"/>
            <a:headEnd/>
            <a:tailEnd/>
          </a:ln>
        </p:spPr>
      </p:pic>
      <p:pic>
        <p:nvPicPr>
          <p:cNvPr id="58376" name="Picture 8"/>
          <p:cNvPicPr>
            <a:picLocks noChangeAspect="1" noChangeArrowheads="1"/>
          </p:cNvPicPr>
          <p:nvPr/>
        </p:nvPicPr>
        <p:blipFill>
          <a:blip r:embed="rId5" cstate="print"/>
          <a:srcRect/>
          <a:stretch>
            <a:fillRect/>
          </a:stretch>
        </p:blipFill>
        <p:spPr bwMode="auto">
          <a:xfrm>
            <a:off x="4495800" y="1781175"/>
            <a:ext cx="3505200" cy="2943225"/>
          </a:xfrm>
          <a:prstGeom prst="rect">
            <a:avLst/>
          </a:prstGeom>
          <a:noFill/>
          <a:ln w="9525">
            <a:noFill/>
            <a:miter lim="800000"/>
            <a:headEnd/>
            <a:tailEnd/>
          </a:ln>
        </p:spPr>
      </p:pic>
      <p:pic>
        <p:nvPicPr>
          <p:cNvPr id="58377" name="Picture 9"/>
          <p:cNvPicPr>
            <a:picLocks noChangeAspect="1" noChangeArrowheads="1"/>
          </p:cNvPicPr>
          <p:nvPr/>
        </p:nvPicPr>
        <p:blipFill>
          <a:blip r:embed="rId6" cstate="print"/>
          <a:srcRect/>
          <a:stretch>
            <a:fillRect/>
          </a:stretch>
        </p:blipFill>
        <p:spPr bwMode="auto">
          <a:xfrm>
            <a:off x="5924550" y="1557338"/>
            <a:ext cx="1238250" cy="652462"/>
          </a:xfrm>
          <a:prstGeom prst="rect">
            <a:avLst/>
          </a:prstGeom>
          <a:noFill/>
          <a:ln w="9525">
            <a:noFill/>
            <a:miter lim="800000"/>
            <a:headEnd/>
            <a:tailEnd/>
          </a:ln>
        </p:spPr>
      </p:pic>
      <p:sp>
        <p:nvSpPr>
          <p:cNvPr id="106504" name="TextBox 7"/>
          <p:cNvSpPr txBox="1">
            <a:spLocks noChangeArrowheads="1"/>
          </p:cNvSpPr>
          <p:nvPr/>
        </p:nvSpPr>
        <p:spPr bwMode="auto">
          <a:xfrm>
            <a:off x="152400" y="5334000"/>
            <a:ext cx="8884096" cy="1384995"/>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sz="2800" i="0" dirty="0" smtClean="0">
                <a:latin typeface="Times New Roman" panose="02020603050405020304" pitchFamily="18" charset="0"/>
                <a:cs typeface="Times New Roman" panose="02020603050405020304" pitchFamily="18" charset="0"/>
              </a:rPr>
              <a:t>A Domain </a:t>
            </a:r>
            <a:r>
              <a:rPr lang="en-US" sz="2800" i="0" dirty="0">
                <a:latin typeface="Times New Roman" panose="02020603050405020304" pitchFamily="18" charset="0"/>
                <a:cs typeface="Times New Roman" panose="02020603050405020304" pitchFamily="18" charset="0"/>
              </a:rPr>
              <a:t>is the </a:t>
            </a:r>
            <a:r>
              <a:rPr lang="en-US" sz="2800" b="1" i="0" dirty="0">
                <a:latin typeface="Times New Roman" panose="02020603050405020304" pitchFamily="18" charset="0"/>
                <a:cs typeface="Times New Roman" panose="02020603050405020304" pitchFamily="18" charset="0"/>
              </a:rPr>
              <a:t>subtree of the Domain Name </a:t>
            </a:r>
            <a:r>
              <a:rPr lang="en-US" sz="2800" b="1" i="0" dirty="0" smtClean="0">
                <a:latin typeface="Times New Roman" panose="02020603050405020304" pitchFamily="18" charset="0"/>
                <a:cs typeface="Times New Roman" panose="02020603050405020304" pitchFamily="18" charset="0"/>
              </a:rPr>
              <a:t>space</a:t>
            </a:r>
            <a:r>
              <a:rPr lang="en-US" sz="2800" i="0" dirty="0" smtClean="0">
                <a:latin typeface="Times New Roman" panose="02020603050405020304" pitchFamily="18" charset="0"/>
                <a:cs typeface="Times New Roman" panose="02020603050405020304" pitchFamily="18" charset="0"/>
              </a:rPr>
              <a:t>.</a:t>
            </a:r>
            <a:endParaRPr lang="en-US" sz="2800" i="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i="0" dirty="0" smtClean="0">
                <a:latin typeface="Times New Roman" panose="02020603050405020304" pitchFamily="18" charset="0"/>
                <a:cs typeface="Times New Roman" panose="02020603050405020304" pitchFamily="18" charset="0"/>
              </a:rPr>
              <a:t>The name </a:t>
            </a:r>
            <a:r>
              <a:rPr lang="en-US" sz="2800" i="0" dirty="0">
                <a:latin typeface="Times New Roman" panose="02020603050405020304" pitchFamily="18" charset="0"/>
                <a:cs typeface="Times New Roman" panose="02020603050405020304" pitchFamily="18" charset="0"/>
              </a:rPr>
              <a:t>of the </a:t>
            </a:r>
            <a:r>
              <a:rPr lang="en-US" sz="2800" b="1" i="0" dirty="0">
                <a:latin typeface="Times New Roman" panose="02020603050405020304" pitchFamily="18" charset="0"/>
                <a:cs typeface="Times New Roman" panose="02020603050405020304" pitchFamily="18" charset="0"/>
              </a:rPr>
              <a:t>domain is the name of the node </a:t>
            </a:r>
            <a:r>
              <a:rPr lang="en-US" sz="2800" i="0" dirty="0">
                <a:latin typeface="Times New Roman" panose="02020603050405020304" pitchFamily="18" charset="0"/>
                <a:cs typeface="Times New Roman" panose="02020603050405020304" pitchFamily="18" charset="0"/>
              </a:rPr>
              <a:t>at the top of the </a:t>
            </a:r>
            <a:r>
              <a:rPr lang="en-US" sz="2800" i="0" dirty="0" smtClean="0">
                <a:latin typeface="Times New Roman" panose="02020603050405020304" pitchFamily="18" charset="0"/>
                <a:cs typeface="Times New Roman" panose="02020603050405020304" pitchFamily="18" charset="0"/>
              </a:rPr>
              <a:t>subtree.</a:t>
            </a:r>
            <a:endParaRPr lang="en-IN" sz="2800" i="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8373"/>
                                        </p:tgtEl>
                                        <p:attrNameLst>
                                          <p:attrName>style.visibility</p:attrName>
                                        </p:attrNameLst>
                                      </p:cBhvr>
                                      <p:to>
                                        <p:strVal val="visible"/>
                                      </p:to>
                                    </p:set>
                                    <p:anim calcmode="lin" valueType="num">
                                      <p:cBhvr>
                                        <p:cTn id="7" dur="500" fill="hold"/>
                                        <p:tgtEl>
                                          <p:spTgt spid="58373"/>
                                        </p:tgtEl>
                                        <p:attrNameLst>
                                          <p:attrName>ppt_w</p:attrName>
                                        </p:attrNameLst>
                                      </p:cBhvr>
                                      <p:tavLst>
                                        <p:tav tm="0">
                                          <p:val>
                                            <p:fltVal val="0"/>
                                          </p:val>
                                        </p:tav>
                                        <p:tav tm="100000">
                                          <p:val>
                                            <p:strVal val="#ppt_w"/>
                                          </p:val>
                                        </p:tav>
                                      </p:tavLst>
                                    </p:anim>
                                    <p:anim calcmode="lin" valueType="num">
                                      <p:cBhvr>
                                        <p:cTn id="8" dur="500" fill="hold"/>
                                        <p:tgtEl>
                                          <p:spTgt spid="58373"/>
                                        </p:tgtEl>
                                        <p:attrNameLst>
                                          <p:attrName>ppt_h</p:attrName>
                                        </p:attrNameLst>
                                      </p:cBhvr>
                                      <p:tavLst>
                                        <p:tav tm="0">
                                          <p:val>
                                            <p:fltVal val="0"/>
                                          </p:val>
                                        </p:tav>
                                        <p:tav tm="100000">
                                          <p:val>
                                            <p:strVal val="#ppt_h"/>
                                          </p:val>
                                        </p:tav>
                                      </p:tavLst>
                                    </p:anim>
                                    <p:animEffect transition="in" filter="fade">
                                      <p:cBhvr>
                                        <p:cTn id="9" dur="500"/>
                                        <p:tgtEl>
                                          <p:spTgt spid="5837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58375"/>
                                        </p:tgtEl>
                                        <p:attrNameLst>
                                          <p:attrName>style.visibility</p:attrName>
                                        </p:attrNameLst>
                                      </p:cBhvr>
                                      <p:to>
                                        <p:strVal val="visible"/>
                                      </p:to>
                                    </p:set>
                                    <p:animEffect transition="in" filter="wipe(up)">
                                      <p:cBhvr>
                                        <p:cTn id="14" dur="500"/>
                                        <p:tgtEl>
                                          <p:spTgt spid="5837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58376"/>
                                        </p:tgtEl>
                                        <p:attrNameLst>
                                          <p:attrName>style.visibility</p:attrName>
                                        </p:attrNameLst>
                                      </p:cBhvr>
                                      <p:to>
                                        <p:strVal val="visible"/>
                                      </p:to>
                                    </p:set>
                                    <p:animEffect transition="in" filter="wipe(up)">
                                      <p:cBhvr>
                                        <p:cTn id="19" dur="500"/>
                                        <p:tgtEl>
                                          <p:spTgt spid="5837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58377"/>
                                        </p:tgtEl>
                                        <p:attrNameLst>
                                          <p:attrName>style.visibility</p:attrName>
                                        </p:attrNameLst>
                                      </p:cBhvr>
                                      <p:to>
                                        <p:strVal val="visible"/>
                                      </p:to>
                                    </p:set>
                                    <p:animEffect transition="in" filter="wipe(up)">
                                      <p:cBhvr>
                                        <p:cTn id="24" dur="500"/>
                                        <p:tgtEl>
                                          <p:spTgt spid="5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4"/>
          <p:cNvSpPr>
            <a:spLocks noChangeArrowheads="1"/>
          </p:cNvSpPr>
          <p:nvPr/>
        </p:nvSpPr>
        <p:spPr bwMode="auto">
          <a:xfrm>
            <a:off x="152400" y="76200"/>
            <a:ext cx="8153400" cy="646331"/>
          </a:xfrm>
          <a:prstGeom prst="rect">
            <a:avLst/>
          </a:prstGeom>
          <a:solidFill>
            <a:schemeClr val="bg1"/>
          </a:solidFill>
          <a:ln w="9525">
            <a:noFill/>
            <a:miter lim="800000"/>
            <a:headEnd/>
            <a:tailEnd/>
          </a:ln>
        </p:spPr>
        <p:txBody>
          <a:bodyPr>
            <a:spAutoFit/>
          </a:bodyPr>
          <a:lstStyle/>
          <a:p>
            <a:pPr eaLnBrk="0" hangingPunct="0"/>
            <a:r>
              <a:rPr lang="en-US" sz="3600" b="1" dirty="0" smtClean="0">
                <a:latin typeface="Times New Roman" panose="02020603050405020304" pitchFamily="18" charset="0"/>
                <a:cs typeface="Times New Roman" panose="02020603050405020304" pitchFamily="18" charset="0"/>
              </a:rPr>
              <a:t>Hierarchy </a:t>
            </a:r>
            <a:r>
              <a:rPr lang="en-US" sz="3600" b="1" dirty="0">
                <a:latin typeface="Times New Roman" panose="02020603050405020304" pitchFamily="18" charset="0"/>
                <a:cs typeface="Times New Roman" panose="02020603050405020304" pitchFamily="18" charset="0"/>
              </a:rPr>
              <a:t>of name servers</a:t>
            </a:r>
            <a:endParaRPr lang="en-US" sz="3600" b="1" dirty="0">
              <a:solidFill>
                <a:schemeClr val="bg2"/>
              </a:solidFill>
              <a:latin typeface="Times New Roman" panose="02020603050405020304" pitchFamily="18" charset="0"/>
              <a:cs typeface="Times New Roman" panose="02020603050405020304" pitchFamily="18" charset="0"/>
            </a:endParaRPr>
          </a:p>
        </p:txBody>
      </p:sp>
      <p:sp>
        <p:nvSpPr>
          <p:cNvPr id="107525" name="TextBox 4"/>
          <p:cNvSpPr txBox="1">
            <a:spLocks noChangeArrowheads="1"/>
          </p:cNvSpPr>
          <p:nvPr/>
        </p:nvSpPr>
        <p:spPr bwMode="auto">
          <a:xfrm>
            <a:off x="152400" y="990600"/>
            <a:ext cx="8812088" cy="4524315"/>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3200" b="0" i="0" dirty="0">
                <a:latin typeface="Times New Roman" panose="02020603050405020304" pitchFamily="18" charset="0"/>
                <a:cs typeface="Times New Roman" panose="02020603050405020304" pitchFamily="18" charset="0"/>
              </a:rPr>
              <a:t>Information is </a:t>
            </a:r>
            <a:r>
              <a:rPr lang="en-US" sz="3200" i="0" dirty="0">
                <a:latin typeface="Times New Roman" panose="02020603050405020304" pitchFamily="18" charset="0"/>
                <a:cs typeface="Times New Roman" panose="02020603050405020304" pitchFamily="18" charset="0"/>
              </a:rPr>
              <a:t>distributed </a:t>
            </a:r>
            <a:r>
              <a:rPr lang="en-US" sz="3200" b="0" i="0" dirty="0">
                <a:latin typeface="Times New Roman" panose="02020603050405020304" pitchFamily="18" charset="0"/>
                <a:cs typeface="Times New Roman" panose="02020603050405020304" pitchFamily="18" charset="0"/>
              </a:rPr>
              <a:t>among several </a:t>
            </a:r>
            <a:r>
              <a:rPr lang="en-US" sz="3200" b="0" i="0" dirty="0" smtClean="0">
                <a:latin typeface="Times New Roman" panose="02020603050405020304" pitchFamily="18" charset="0"/>
                <a:cs typeface="Times New Roman" panose="02020603050405020304" pitchFamily="18" charset="0"/>
              </a:rPr>
              <a:t>computers called </a:t>
            </a:r>
            <a:r>
              <a:rPr lang="en-US" sz="3200" b="1" i="0" dirty="0" smtClean="0">
                <a:latin typeface="Times New Roman" panose="02020603050405020304" pitchFamily="18" charset="0"/>
                <a:cs typeface="Times New Roman" panose="02020603050405020304" pitchFamily="18" charset="0"/>
              </a:rPr>
              <a:t>DNS </a:t>
            </a:r>
            <a:r>
              <a:rPr lang="en-US" sz="3200" b="1" i="0" dirty="0">
                <a:latin typeface="Times New Roman" panose="02020603050405020304" pitchFamily="18" charset="0"/>
                <a:cs typeface="Times New Roman" panose="02020603050405020304" pitchFamily="18" charset="0"/>
              </a:rPr>
              <a:t>servers </a:t>
            </a:r>
            <a:r>
              <a:rPr lang="en-US" sz="3200" dirty="0">
                <a:latin typeface="Times New Roman" panose="02020603050405020304" pitchFamily="18" charset="0"/>
                <a:cs typeface="Times New Roman" panose="02020603050405020304" pitchFamily="18" charset="0"/>
              </a:rPr>
              <a:t>.</a:t>
            </a:r>
            <a:endParaRPr lang="en-US" sz="3200" i="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i="0" dirty="0" smtClean="0">
                <a:latin typeface="Times New Roman" panose="02020603050405020304" pitchFamily="18" charset="0"/>
                <a:cs typeface="Times New Roman" panose="02020603050405020304" pitchFamily="18" charset="0"/>
              </a:rPr>
              <a:t>Domains </a:t>
            </a:r>
            <a:r>
              <a:rPr lang="en-US" sz="3200" b="0" i="0" dirty="0">
                <a:latin typeface="Times New Roman" panose="02020603050405020304" pitchFamily="18" charset="0"/>
                <a:cs typeface="Times New Roman" panose="02020603050405020304" pitchFamily="18" charset="0"/>
              </a:rPr>
              <a:t>can be subdivided into </a:t>
            </a:r>
            <a:r>
              <a:rPr lang="en-US" sz="3200" i="0" dirty="0">
                <a:latin typeface="Times New Roman" panose="02020603050405020304" pitchFamily="18" charset="0"/>
                <a:cs typeface="Times New Roman" panose="02020603050405020304" pitchFamily="18" charset="0"/>
              </a:rPr>
              <a:t>smaller </a:t>
            </a:r>
            <a:r>
              <a:rPr lang="en-US" sz="3200" b="1" i="0" dirty="0" smtClean="0">
                <a:latin typeface="Times New Roman" panose="02020603050405020304" pitchFamily="18" charset="0"/>
                <a:cs typeface="Times New Roman" panose="02020603050405020304" pitchFamily="18" charset="0"/>
              </a:rPr>
              <a:t>subdomains.</a:t>
            </a:r>
            <a:endParaRPr lang="en-US" sz="3200" b="1"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b="0" i="0" dirty="0">
                <a:latin typeface="Times New Roman" panose="02020603050405020304" pitchFamily="18" charset="0"/>
                <a:cs typeface="Times New Roman" panose="02020603050405020304" pitchFamily="18" charset="0"/>
              </a:rPr>
              <a:t>Each server is responsible </a:t>
            </a:r>
            <a:r>
              <a:rPr lang="en-US" sz="3200" b="0" i="0" dirty="0" smtClean="0">
                <a:latin typeface="Times New Roman" panose="02020603050405020304" pitchFamily="18" charset="0"/>
                <a:cs typeface="Times New Roman" panose="02020603050405020304" pitchFamily="18" charset="0"/>
              </a:rPr>
              <a:t>(authoritative)for </a:t>
            </a:r>
            <a:r>
              <a:rPr lang="en-US" sz="3200" b="0" i="0" dirty="0">
                <a:latin typeface="Times New Roman" panose="02020603050405020304" pitchFamily="18" charset="0"/>
                <a:cs typeface="Times New Roman" panose="02020603050405020304" pitchFamily="18" charset="0"/>
              </a:rPr>
              <a:t>larger or smaller domains called </a:t>
            </a:r>
            <a:r>
              <a:rPr lang="en-US" sz="3200" b="1" i="0" dirty="0" smtClean="0">
                <a:latin typeface="Times New Roman" panose="02020603050405020304" pitchFamily="18" charset="0"/>
                <a:cs typeface="Times New Roman" panose="02020603050405020304" pitchFamily="18" charset="0"/>
              </a:rPr>
              <a:t>Zones</a:t>
            </a:r>
            <a:r>
              <a:rPr lang="en-US" sz="3200" i="0" dirty="0" smtClean="0">
                <a:latin typeface="Times New Roman" panose="02020603050405020304" pitchFamily="18" charset="0"/>
                <a:cs typeface="Times New Roman" panose="02020603050405020304" pitchFamily="18" charset="0"/>
              </a:rPr>
              <a:t>.</a:t>
            </a:r>
            <a:endParaRPr lang="en-US" sz="320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b="0" i="0" dirty="0">
                <a:latin typeface="Times New Roman" panose="02020603050405020304" pitchFamily="18" charset="0"/>
                <a:cs typeface="Times New Roman" panose="02020603050405020304" pitchFamily="18" charset="0"/>
              </a:rPr>
              <a:t>Zone server makes a database called a </a:t>
            </a:r>
            <a:r>
              <a:rPr lang="en-US" sz="3200" b="1" i="0" dirty="0">
                <a:latin typeface="Times New Roman" panose="02020603050405020304" pitchFamily="18" charset="0"/>
                <a:cs typeface="Times New Roman" panose="02020603050405020304" pitchFamily="18" charset="0"/>
              </a:rPr>
              <a:t>Zone File </a:t>
            </a:r>
            <a:r>
              <a:rPr lang="en-US" sz="3200" b="0" i="0" dirty="0">
                <a:latin typeface="Times New Roman" panose="02020603050405020304" pitchFamily="18" charset="0"/>
                <a:cs typeface="Times New Roman" panose="02020603050405020304" pitchFamily="18" charset="0"/>
              </a:rPr>
              <a:t>and keeps all the information for every node under that domain </a:t>
            </a:r>
            <a:r>
              <a:rPr lang="en-US" sz="3200" b="0" i="0" dirty="0" smtClean="0">
                <a:latin typeface="Times New Roman" panose="02020603050405020304" pitchFamily="18" charset="0"/>
                <a:cs typeface="Times New Roman" panose="02020603050405020304" pitchFamily="18" charset="0"/>
              </a:rPr>
              <a:t>.</a:t>
            </a:r>
            <a:endParaRPr lang="en-IN" sz="3200" b="0" i="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152400" y="908720"/>
            <a:ext cx="8596063" cy="4464496"/>
          </a:xfrm>
          <a:prstGeom prst="rect">
            <a:avLst/>
          </a:prstGeom>
          <a:noFill/>
          <a:ln w="9525">
            <a:noFill/>
            <a:miter lim="800000"/>
            <a:headEnd/>
            <a:tailEnd/>
          </a:ln>
        </p:spPr>
      </p:pic>
    </p:spTree>
    <p:extLst>
      <p:ext uri="{BB962C8B-B14F-4D97-AF65-F5344CB8AC3E}">
        <p14:creationId xmlns:p14="http://schemas.microsoft.com/office/powerpoint/2010/main" val="307073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4"/>
          <p:cNvSpPr>
            <a:spLocks noChangeArrowheads="1"/>
          </p:cNvSpPr>
          <p:nvPr/>
        </p:nvSpPr>
        <p:spPr bwMode="auto">
          <a:xfrm>
            <a:off x="152400" y="76200"/>
            <a:ext cx="8153400" cy="461665"/>
          </a:xfrm>
          <a:prstGeom prst="rect">
            <a:avLst/>
          </a:prstGeom>
          <a:solidFill>
            <a:schemeClr val="bg1"/>
          </a:solidFill>
          <a:ln w="9525">
            <a:noFill/>
            <a:miter lim="800000"/>
            <a:headEnd/>
            <a:tailEnd/>
          </a:ln>
        </p:spPr>
        <p:txBody>
          <a:bodyPr>
            <a:spAutoFit/>
          </a:bodyPr>
          <a:lstStyle/>
          <a:p>
            <a:pPr eaLnBrk="0" hangingPunct="0"/>
            <a:r>
              <a:rPr lang="en-US" sz="2400" b="1" dirty="0" smtClean="0">
                <a:latin typeface="Times-BoldItalic"/>
              </a:rPr>
              <a:t>Zone</a:t>
            </a:r>
            <a:endParaRPr lang="en-US" sz="2400" b="1" dirty="0">
              <a:solidFill>
                <a:schemeClr val="bg2"/>
              </a:solidFill>
              <a:latin typeface="Times-BoldItalic"/>
            </a:endParaRPr>
          </a:p>
        </p:txBody>
      </p:sp>
      <p:pic>
        <p:nvPicPr>
          <p:cNvPr id="98308" name="Picture 4"/>
          <p:cNvPicPr>
            <a:picLocks noChangeAspect="1" noChangeArrowheads="1"/>
          </p:cNvPicPr>
          <p:nvPr/>
        </p:nvPicPr>
        <p:blipFill>
          <a:blip r:embed="rId3" cstate="print"/>
          <a:srcRect/>
          <a:stretch>
            <a:fillRect/>
          </a:stretch>
        </p:blipFill>
        <p:spPr bwMode="auto">
          <a:xfrm>
            <a:off x="892175" y="1477963"/>
            <a:ext cx="6804025" cy="39322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wipe(up)">
                                      <p:cBhvr>
                                        <p:cTn id="7" dur="500"/>
                                        <p:tgtEl>
                                          <p:spTgt spid="9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bwMode="auto">
          <a:xfrm>
            <a:off x="27708" y="30413"/>
            <a:ext cx="8504731" cy="950315"/>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latin typeface="Times New Roman" panose="02020603050405020304" pitchFamily="18" charset="0"/>
                <a:cs typeface="Times New Roman" panose="02020603050405020304" pitchFamily="18" charset="0"/>
              </a:rPr>
              <a:t>Root Server</a:t>
            </a:r>
            <a:endParaRPr lang="en-IN" b="1" dirty="0" smtClean="0">
              <a:latin typeface="Times New Roman" panose="02020603050405020304" pitchFamily="18" charset="0"/>
              <a:cs typeface="Times New Roman" panose="02020603050405020304" pitchFamily="18" charset="0"/>
            </a:endParaRPr>
          </a:p>
        </p:txBody>
      </p:sp>
      <p:sp>
        <p:nvSpPr>
          <p:cNvPr id="109571" name="Content Placeholder 2"/>
          <p:cNvSpPr>
            <a:spLocks noGrp="1"/>
          </p:cNvSpPr>
          <p:nvPr>
            <p:ph idx="1"/>
          </p:nvPr>
        </p:nvSpPr>
        <p:spPr bwMode="auto">
          <a:xfrm>
            <a:off x="27708" y="980728"/>
            <a:ext cx="9116292" cy="5877272"/>
          </a:xfrm>
          <a:noFill/>
          <a:ln>
            <a:miter lim="800000"/>
            <a:headEnd/>
            <a:tailEnd/>
          </a:ln>
        </p:spPr>
        <p:txBody>
          <a:bodyPr vert="horz" wrap="square" lIns="91440" tIns="45720" rIns="91440" bIns="45720" numCol="1" anchor="t" anchorCtr="0" compatLnSpc="1">
            <a:prstTxWarp prst="textNoShape">
              <a:avLst/>
            </a:prstTxWarp>
            <a:normAutofit/>
          </a:bodyPr>
          <a:lstStyle/>
          <a:p>
            <a:r>
              <a:rPr lang="en-US" dirty="0" smtClean="0">
                <a:latin typeface="Times New Roman" panose="02020603050405020304" pitchFamily="18" charset="0"/>
                <a:cs typeface="Times New Roman" panose="02020603050405020304" pitchFamily="18" charset="0"/>
              </a:rPr>
              <a:t>A </a:t>
            </a:r>
            <a:r>
              <a:rPr lang="en-US" b="1" dirty="0" smtClean="0">
                <a:latin typeface="Times New Roman" panose="02020603050405020304" pitchFamily="18" charset="0"/>
                <a:cs typeface="Times New Roman" panose="02020603050405020304" pitchFamily="18" charset="0"/>
              </a:rPr>
              <a:t>root server </a:t>
            </a:r>
            <a:r>
              <a:rPr lang="en-US" dirty="0" smtClean="0">
                <a:latin typeface="Times New Roman" panose="02020603050405020304" pitchFamily="18" charset="0"/>
                <a:cs typeface="Times New Roman" panose="02020603050405020304" pitchFamily="18" charset="0"/>
              </a:rPr>
              <a:t>is a server whose zone consists of the </a:t>
            </a:r>
            <a:r>
              <a:rPr lang="en-US" b="1" dirty="0" smtClean="0">
                <a:latin typeface="Times New Roman" panose="02020603050405020304" pitchFamily="18" charset="0"/>
                <a:cs typeface="Times New Roman" panose="02020603050405020304" pitchFamily="18" charset="0"/>
              </a:rPr>
              <a:t>whole tree</a:t>
            </a:r>
            <a:r>
              <a:rPr lang="en-US" dirty="0" smtClean="0">
                <a:latin typeface="Times New Roman" panose="02020603050405020304" pitchFamily="18" charset="0"/>
                <a:cs typeface="Times New Roman" panose="02020603050405020304" pitchFamily="18" charset="0"/>
              </a:rPr>
              <a:t>. It delegates authority to other servers by keeping references to those servers.</a:t>
            </a:r>
          </a:p>
          <a:p>
            <a:r>
              <a:rPr lang="en-US" dirty="0" smtClean="0">
                <a:latin typeface="Times New Roman" panose="02020603050405020304" pitchFamily="18" charset="0"/>
                <a:cs typeface="Times New Roman" panose="02020603050405020304" pitchFamily="18" charset="0"/>
              </a:rPr>
              <a:t>There are </a:t>
            </a:r>
            <a:r>
              <a:rPr lang="en-US" b="1" dirty="0" smtClean="0">
                <a:latin typeface="Times New Roman" panose="02020603050405020304" pitchFamily="18" charset="0"/>
                <a:cs typeface="Times New Roman" panose="02020603050405020304" pitchFamily="18" charset="0"/>
              </a:rPr>
              <a:t>several Root Servers</a:t>
            </a:r>
            <a:r>
              <a:rPr lang="en-US" dirty="0" smtClean="0">
                <a:latin typeface="Times New Roman" panose="02020603050405020304" pitchFamily="18" charset="0"/>
                <a:cs typeface="Times New Roman" panose="02020603050405020304" pitchFamily="18" charset="0"/>
              </a:rPr>
              <a:t>. Root servers are distributed all over the world.</a:t>
            </a:r>
          </a:p>
          <a:p>
            <a:r>
              <a:rPr lang="en-US" b="1" dirty="0" smtClean="0">
                <a:latin typeface="Times New Roman" panose="02020603050405020304" pitchFamily="18" charset="0"/>
                <a:cs typeface="Times New Roman" panose="02020603050405020304" pitchFamily="18" charset="0"/>
              </a:rPr>
              <a:t>Primary and Secondary servers.</a:t>
            </a:r>
          </a:p>
          <a:p>
            <a:pPr>
              <a:buFont typeface="Wingdings" pitchFamily="2" charset="2"/>
              <a:buNone/>
            </a:pPr>
            <a:r>
              <a:rPr lang="en-US"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Root Server</a:t>
            </a:r>
            <a:endParaRPr lang="en-IN" dirty="0"/>
          </a:p>
        </p:txBody>
      </p:sp>
      <p:sp>
        <p:nvSpPr>
          <p:cNvPr id="3" name="Content Placeholder 2"/>
          <p:cNvSpPr>
            <a:spLocks noGrp="1"/>
          </p:cNvSpPr>
          <p:nvPr>
            <p:ph idx="1"/>
          </p:nvPr>
        </p:nvSpPr>
        <p:spPr>
          <a:xfrm>
            <a:off x="0" y="1268760"/>
            <a:ext cx="9036496" cy="5589240"/>
          </a:xfrm>
        </p:spPr>
        <p:txBody>
          <a:bodyPr>
            <a:normAutofit/>
          </a:bodyPr>
          <a:lstStyle/>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Primary server</a:t>
            </a:r>
            <a:r>
              <a:rPr lang="en-US" dirty="0">
                <a:latin typeface="Times New Roman" panose="02020603050405020304" pitchFamily="18" charset="0"/>
                <a:cs typeface="Times New Roman" panose="02020603050405020304" pitchFamily="18" charset="0"/>
              </a:rPr>
              <a:t> stores the zone file for which it is an authority and is responsible for </a:t>
            </a:r>
            <a:r>
              <a:rPr lang="en-US" b="1" dirty="0">
                <a:latin typeface="Times New Roman" panose="02020603050405020304" pitchFamily="18" charset="0"/>
                <a:cs typeface="Times New Roman" panose="02020603050405020304" pitchFamily="18" charset="0"/>
              </a:rPr>
              <a:t>creating, maintaining and updating the zone file</a:t>
            </a:r>
            <a:r>
              <a:rPr lang="en-US" dirty="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2. A </a:t>
            </a:r>
            <a:r>
              <a:rPr lang="en-US" b="1" dirty="0">
                <a:latin typeface="Times New Roman" panose="02020603050405020304" pitchFamily="18" charset="0"/>
                <a:cs typeface="Times New Roman" panose="02020603050405020304" pitchFamily="18" charset="0"/>
              </a:rPr>
              <a:t>Secondary server</a:t>
            </a:r>
            <a:r>
              <a:rPr lang="en-US" dirty="0">
                <a:latin typeface="Times New Roman" panose="02020603050405020304" pitchFamily="18" charset="0"/>
                <a:cs typeface="Times New Roman" panose="02020603050405020304" pitchFamily="18" charset="0"/>
              </a:rPr>
              <a:t> transfers complete information about a zone from another server. It neither creates nor update zone files (</a:t>
            </a:r>
            <a:r>
              <a:rPr lang="en-US" b="1" dirty="0">
                <a:latin typeface="Times New Roman" panose="02020603050405020304" pitchFamily="18" charset="0"/>
                <a:cs typeface="Times New Roman" panose="02020603050405020304" pitchFamily="18" charset="0"/>
              </a:rPr>
              <a:t>it loads information from primary server</a:t>
            </a:r>
            <a:r>
              <a:rPr lang="en-US"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NOTE--- </a:t>
            </a:r>
            <a:r>
              <a:rPr lang="en-US" dirty="0">
                <a:latin typeface="Times New Roman" panose="02020603050405020304" pitchFamily="18" charset="0"/>
                <a:cs typeface="Times New Roman" panose="02020603050405020304" pitchFamily="18" charset="0"/>
              </a:rPr>
              <a:t>A primary server for one zone could be the secondary server for another zone.</a:t>
            </a:r>
          </a:p>
          <a:p>
            <a:endParaRPr lang="en-IN" dirty="0"/>
          </a:p>
        </p:txBody>
      </p:sp>
    </p:spTree>
    <p:extLst>
      <p:ext uri="{BB962C8B-B14F-4D97-AF65-F5344CB8AC3E}">
        <p14:creationId xmlns:p14="http://schemas.microsoft.com/office/powerpoint/2010/main" val="3399175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4"/>
          <p:cNvSpPr>
            <a:spLocks noChangeArrowheads="1"/>
          </p:cNvSpPr>
          <p:nvPr/>
        </p:nvSpPr>
        <p:spPr bwMode="auto">
          <a:xfrm>
            <a:off x="152400" y="76200"/>
            <a:ext cx="8153400" cy="707886"/>
          </a:xfrm>
          <a:prstGeom prst="rect">
            <a:avLst/>
          </a:prstGeom>
          <a:solidFill>
            <a:schemeClr val="bg1"/>
          </a:solidFill>
          <a:ln w="9525">
            <a:noFill/>
            <a:miter lim="800000"/>
            <a:headEnd/>
            <a:tailEnd/>
          </a:ln>
        </p:spPr>
        <p:txBody>
          <a:bodyPr>
            <a:spAutoFit/>
          </a:bodyPr>
          <a:lstStyle/>
          <a:p>
            <a:pPr eaLnBrk="0" hangingPunct="0"/>
            <a:r>
              <a:rPr lang="en-US" sz="4000" b="1" dirty="0" smtClean="0">
                <a:latin typeface="Times-BoldItalic"/>
              </a:rPr>
              <a:t>Generic </a:t>
            </a:r>
            <a:r>
              <a:rPr lang="en-US" sz="4000" b="1" dirty="0">
                <a:latin typeface="Times-BoldItalic"/>
              </a:rPr>
              <a:t>domains</a:t>
            </a:r>
            <a:endParaRPr lang="en-US" sz="4000" b="1" dirty="0">
              <a:solidFill>
                <a:schemeClr val="bg2"/>
              </a:solidFill>
              <a:latin typeface="Times-BoldItalic"/>
            </a:endParaRPr>
          </a:p>
        </p:txBody>
      </p:sp>
      <p:pic>
        <p:nvPicPr>
          <p:cNvPr id="61444" name="Picture 4"/>
          <p:cNvPicPr>
            <a:picLocks noChangeAspect="1" noChangeArrowheads="1"/>
          </p:cNvPicPr>
          <p:nvPr/>
        </p:nvPicPr>
        <p:blipFill>
          <a:blip r:embed="rId3" cstate="print"/>
          <a:srcRect/>
          <a:stretch>
            <a:fillRect/>
          </a:stretch>
        </p:blipFill>
        <p:spPr bwMode="auto">
          <a:xfrm>
            <a:off x="152401" y="2564904"/>
            <a:ext cx="8991600" cy="4016177"/>
          </a:xfrm>
          <a:prstGeom prst="rect">
            <a:avLst/>
          </a:prstGeom>
          <a:noFill/>
          <a:ln w="9525">
            <a:noFill/>
            <a:miter lim="800000"/>
            <a:headEnd/>
            <a:tailEnd/>
          </a:ln>
        </p:spPr>
      </p:pic>
      <p:sp>
        <p:nvSpPr>
          <p:cNvPr id="110597" name="TextBox 4"/>
          <p:cNvSpPr txBox="1">
            <a:spLocks noChangeArrowheads="1"/>
          </p:cNvSpPr>
          <p:nvPr/>
        </p:nvSpPr>
        <p:spPr bwMode="auto">
          <a:xfrm>
            <a:off x="152400" y="1370369"/>
            <a:ext cx="8653463" cy="954107"/>
          </a:xfrm>
          <a:prstGeom prst="rect">
            <a:avLst/>
          </a:prstGeom>
          <a:noFill/>
          <a:ln w="9525">
            <a:noFill/>
            <a:miter lim="800000"/>
            <a:headEnd/>
            <a:tailEnd/>
          </a:ln>
        </p:spPr>
        <p:txBody>
          <a:bodyPr wrap="square">
            <a:spAutoFit/>
          </a:bodyPr>
          <a:lstStyle/>
          <a:p>
            <a:r>
              <a:rPr lang="en-US" sz="2800" b="0" i="0" dirty="0">
                <a:latin typeface="Times New Roman" panose="02020603050405020304" pitchFamily="18" charset="0"/>
                <a:cs typeface="Times New Roman" panose="02020603050405020304" pitchFamily="18" charset="0"/>
              </a:rPr>
              <a:t>DNS protocol is divided into three sections – </a:t>
            </a:r>
            <a:r>
              <a:rPr lang="en-US" sz="2800" b="1" i="0" dirty="0">
                <a:latin typeface="Times New Roman" panose="02020603050405020304" pitchFamily="18" charset="0"/>
                <a:cs typeface="Times New Roman" panose="02020603050405020304" pitchFamily="18" charset="0"/>
              </a:rPr>
              <a:t>Generic domains, Country Domains and Inverse </a:t>
            </a:r>
            <a:r>
              <a:rPr lang="en-US" sz="2800" b="1" i="0" dirty="0" smtClean="0">
                <a:latin typeface="Times New Roman" panose="02020603050405020304" pitchFamily="18" charset="0"/>
                <a:cs typeface="Times New Roman" panose="02020603050405020304" pitchFamily="18" charset="0"/>
              </a:rPr>
              <a:t>domains. </a:t>
            </a:r>
            <a:endParaRPr lang="en-IN" sz="2800" b="1" i="0" dirty="0">
              <a:latin typeface="Times New Roman" panose="02020603050405020304" pitchFamily="18" charset="0"/>
              <a:cs typeface="Times New Roman" panose="02020603050405020304" pitchFamily="18" charset="0"/>
            </a:endParaRPr>
          </a:p>
        </p:txBody>
      </p:sp>
      <p:sp>
        <p:nvSpPr>
          <p:cNvPr id="110598" name="TextBox 5"/>
          <p:cNvSpPr txBox="1">
            <a:spLocks noChangeArrowheads="1"/>
          </p:cNvSpPr>
          <p:nvPr/>
        </p:nvSpPr>
        <p:spPr bwMode="auto">
          <a:xfrm>
            <a:off x="20038" y="823556"/>
            <a:ext cx="4104456" cy="461665"/>
          </a:xfrm>
          <a:prstGeom prst="rect">
            <a:avLst/>
          </a:prstGeom>
          <a:noFill/>
          <a:ln w="9525">
            <a:noFill/>
            <a:miter lim="800000"/>
            <a:headEnd/>
            <a:tailEnd/>
          </a:ln>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DNS in the Internet</a:t>
            </a:r>
            <a:endParaRPr lang="en-IN"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wipe(up)">
                                      <p:cBhvr>
                                        <p:cTn id="7" dur="2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838200" y="76200"/>
            <a:ext cx="8153400" cy="584775"/>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3200" b="1" i="0" kern="0" dirty="0" smtClean="0">
                <a:solidFill>
                  <a:srgbClr val="002060"/>
                </a:solidFill>
                <a:latin typeface="Times-BoldItalic"/>
              </a:rPr>
              <a:t>Generic </a:t>
            </a:r>
            <a:r>
              <a:rPr lang="en-US" sz="3200" b="1" i="0" kern="0" dirty="0">
                <a:solidFill>
                  <a:srgbClr val="002060"/>
                </a:solidFill>
                <a:latin typeface="Times-BoldItalic"/>
              </a:rPr>
              <a:t>domain labels</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7"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8"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9"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4"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5"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11"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2"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2"/>
          <p:cNvGrpSpPr>
            <a:grpSpLocks/>
          </p:cNvGrpSpPr>
          <p:nvPr/>
        </p:nvGrpSpPr>
        <p:grpSpPr bwMode="auto">
          <a:xfrm>
            <a:off x="232541" y="2184974"/>
            <a:ext cx="8659939" cy="4340370"/>
            <a:chOff x="457825" y="1828800"/>
            <a:chExt cx="8228975" cy="2281393"/>
          </a:xfrm>
        </p:grpSpPr>
        <p:grpSp>
          <p:nvGrpSpPr>
            <p:cNvPr id="8" name="Group 1"/>
            <p:cNvGrpSpPr>
              <a:grpSpLocks/>
            </p:cNvGrpSpPr>
            <p:nvPr/>
          </p:nvGrpSpPr>
          <p:grpSpPr bwMode="auto">
            <a:xfrm>
              <a:off x="457825" y="1828800"/>
              <a:ext cx="8228975" cy="2281393"/>
              <a:chOff x="340659" y="1219200"/>
              <a:chExt cx="8228975" cy="2281393"/>
            </a:xfrm>
          </p:grpSpPr>
          <p:pic>
            <p:nvPicPr>
              <p:cNvPr id="111625" name="Picture 6"/>
              <p:cNvPicPr>
                <a:picLocks noChangeAspect="1" noChangeArrowheads="1"/>
              </p:cNvPicPr>
              <p:nvPr/>
            </p:nvPicPr>
            <p:blipFill>
              <a:blip r:embed="rId3" cstate="print"/>
              <a:srcRect/>
              <a:stretch>
                <a:fillRect/>
              </a:stretch>
            </p:blipFill>
            <p:spPr bwMode="auto">
              <a:xfrm>
                <a:off x="340659" y="1219200"/>
                <a:ext cx="8210550" cy="1450975"/>
              </a:xfrm>
              <a:prstGeom prst="rect">
                <a:avLst/>
              </a:prstGeom>
              <a:noFill/>
              <a:ln w="9525">
                <a:noFill/>
                <a:miter lim="800000"/>
                <a:headEnd/>
                <a:tailEnd/>
              </a:ln>
            </p:spPr>
          </p:pic>
          <p:pic>
            <p:nvPicPr>
              <p:cNvPr id="111626" name="Picture 4"/>
              <p:cNvPicPr>
                <a:picLocks noChangeAspect="1" noChangeArrowheads="1"/>
              </p:cNvPicPr>
              <p:nvPr/>
            </p:nvPicPr>
            <p:blipFill>
              <a:blip r:embed="rId4" cstate="print"/>
              <a:srcRect/>
              <a:stretch>
                <a:fillRect/>
              </a:stretch>
            </p:blipFill>
            <p:spPr bwMode="auto">
              <a:xfrm>
                <a:off x="381000" y="2590800"/>
                <a:ext cx="8188634" cy="909793"/>
              </a:xfrm>
              <a:prstGeom prst="rect">
                <a:avLst/>
              </a:prstGeom>
              <a:noFill/>
              <a:ln w="9525">
                <a:noFill/>
                <a:miter lim="800000"/>
                <a:headEnd/>
                <a:tailEnd/>
              </a:ln>
            </p:spPr>
          </p:pic>
        </p:grpSp>
        <p:sp>
          <p:nvSpPr>
            <p:cNvPr id="111624" name="Rectangle 19"/>
            <p:cNvSpPr>
              <a:spLocks noChangeArrowheads="1"/>
            </p:cNvSpPr>
            <p:nvPr/>
          </p:nvSpPr>
          <p:spPr bwMode="auto">
            <a:xfrm>
              <a:off x="461140" y="1828801"/>
              <a:ext cx="8155809" cy="2281392"/>
            </a:xfrm>
            <a:prstGeom prst="rect">
              <a:avLst/>
            </a:prstGeom>
            <a:noFill/>
            <a:ln w="101600" algn="ctr">
              <a:solidFill>
                <a:srgbClr val="3366FF"/>
              </a:solidFill>
              <a:round/>
              <a:headEnd/>
              <a:tailEnd/>
            </a:ln>
          </p:spPr>
          <p:txBody>
            <a:bodyPr/>
            <a:lstStyle/>
            <a:p>
              <a:pPr eaLnBrk="0" hangingPunct="0"/>
              <a:endParaRPr lang="en-US"/>
            </a:p>
          </p:txBody>
        </p:sp>
      </p:grpSp>
      <p:sp>
        <p:nvSpPr>
          <p:cNvPr id="111622" name="TextBox 22"/>
          <p:cNvSpPr txBox="1">
            <a:spLocks noChangeArrowheads="1"/>
          </p:cNvSpPr>
          <p:nvPr/>
        </p:nvSpPr>
        <p:spPr bwMode="auto">
          <a:xfrm>
            <a:off x="689742" y="1066800"/>
            <a:ext cx="5898482" cy="584775"/>
          </a:xfrm>
          <a:prstGeom prst="rect">
            <a:avLst/>
          </a:prstGeom>
          <a:noFill/>
          <a:ln w="9525">
            <a:noFill/>
            <a:miter lim="800000"/>
            <a:headEnd/>
            <a:tailEnd/>
          </a:ln>
        </p:spPr>
        <p:txBody>
          <a:bodyPr wrap="square">
            <a:spAutoFit/>
          </a:bodyPr>
          <a:lstStyle/>
          <a:p>
            <a:r>
              <a:rPr lang="en-US" sz="3200" dirty="0">
                <a:latin typeface="Times New Roman" panose="02020603050405020304" pitchFamily="18" charset="0"/>
                <a:cs typeface="Times New Roman" panose="02020603050405020304" pitchFamily="18" charset="0"/>
              </a:rPr>
              <a:t>14 possible labels are there</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4"/>
          <p:cNvSpPr>
            <a:spLocks noChangeArrowheads="1"/>
          </p:cNvSpPr>
          <p:nvPr/>
        </p:nvSpPr>
        <p:spPr bwMode="auto">
          <a:xfrm>
            <a:off x="152400" y="76200"/>
            <a:ext cx="8452048" cy="584775"/>
          </a:xfrm>
          <a:prstGeom prst="rect">
            <a:avLst/>
          </a:prstGeom>
          <a:solidFill>
            <a:schemeClr val="bg1"/>
          </a:solidFill>
          <a:ln w="9525">
            <a:noFill/>
            <a:miter lim="800000"/>
            <a:headEnd/>
            <a:tailEnd/>
          </a:ln>
        </p:spPr>
        <p:txBody>
          <a:bodyPr wrap="square">
            <a:spAutoFit/>
          </a:bodyPr>
          <a:lstStyle/>
          <a:p>
            <a:pPr eaLnBrk="0" hangingPunct="0"/>
            <a:r>
              <a:rPr lang="en-US" sz="3200" b="1" dirty="0" smtClean="0">
                <a:latin typeface="Times New Roman" panose="02020603050405020304" pitchFamily="18" charset="0"/>
                <a:cs typeface="Times New Roman" panose="02020603050405020304" pitchFamily="18" charset="0"/>
              </a:rPr>
              <a:t>Country </a:t>
            </a:r>
            <a:r>
              <a:rPr lang="en-US" sz="3200" b="1" dirty="0">
                <a:latin typeface="Times New Roman" panose="02020603050405020304" pitchFamily="18" charset="0"/>
                <a:cs typeface="Times New Roman" panose="02020603050405020304" pitchFamily="18" charset="0"/>
              </a:rPr>
              <a:t>domains</a:t>
            </a:r>
            <a:endParaRPr lang="en-US" sz="3200" b="1" dirty="0">
              <a:solidFill>
                <a:schemeClr val="bg2"/>
              </a:solidFill>
              <a:latin typeface="Times New Roman" panose="02020603050405020304" pitchFamily="18" charset="0"/>
              <a:cs typeface="Times New Roman" panose="02020603050405020304" pitchFamily="18" charset="0"/>
            </a:endParaRPr>
          </a:p>
        </p:txBody>
      </p:sp>
      <p:pic>
        <p:nvPicPr>
          <p:cNvPr id="62468" name="Picture 4"/>
          <p:cNvPicPr>
            <a:picLocks noChangeAspect="1" noChangeArrowheads="1"/>
          </p:cNvPicPr>
          <p:nvPr/>
        </p:nvPicPr>
        <p:blipFill>
          <a:blip r:embed="rId3" cstate="print"/>
          <a:srcRect/>
          <a:stretch>
            <a:fillRect/>
          </a:stretch>
        </p:blipFill>
        <p:spPr bwMode="auto">
          <a:xfrm>
            <a:off x="539552" y="1700808"/>
            <a:ext cx="8064896" cy="43924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wipe(up)">
                                      <p:cBhvr>
                                        <p:cTn id="7" dur="20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bwMode="auto">
          <a:xfrm>
            <a:off x="107504" y="116632"/>
            <a:ext cx="8579296" cy="1301006"/>
          </a:xfrm>
          <a:noFill/>
          <a:ln>
            <a:miter lim="800000"/>
            <a:headEnd/>
            <a:tailEnd/>
          </a:ln>
        </p:spPr>
        <p:txBody>
          <a:bodyPr vert="horz" wrap="square" lIns="91440" tIns="45720" rIns="91440" bIns="45720" numCol="1" anchor="t" anchorCtr="0" compatLnSpc="1">
            <a:prstTxWarp prst="textNoShape">
              <a:avLst/>
            </a:prstTxWarp>
            <a:normAutofit/>
          </a:bodyPr>
          <a:lstStyle/>
          <a:p>
            <a:r>
              <a:rPr lang="en-US" dirty="0" smtClean="0">
                <a:solidFill>
                  <a:srgbClr val="FF0000"/>
                </a:solidFill>
                <a:latin typeface="Times New Roman" pitchFamily="18" charset="0"/>
              </a:rPr>
              <a:t>Domain Name System (DNS</a:t>
            </a:r>
            <a:r>
              <a:rPr lang="en-US" dirty="0" smtClean="0">
                <a:solidFill>
                  <a:schemeClr val="hlink"/>
                </a:solidFill>
                <a:latin typeface="Times New Roman" pitchFamily="18" charset="0"/>
              </a:rPr>
              <a:t>)</a:t>
            </a:r>
            <a:br>
              <a:rPr lang="en-US" dirty="0" smtClean="0">
                <a:solidFill>
                  <a:schemeClr val="hlink"/>
                </a:solidFill>
                <a:latin typeface="Times New Roman" pitchFamily="18" charset="0"/>
              </a:rPr>
            </a:br>
            <a:r>
              <a:rPr lang="en-US" sz="3200" dirty="0" smtClean="0">
                <a:solidFill>
                  <a:schemeClr val="tx1"/>
                </a:solidFill>
                <a:latin typeface="Times New Roman" pitchFamily="18" charset="0"/>
              </a:rPr>
              <a:t>(Getting the IP address of FTP server)</a:t>
            </a:r>
            <a:endParaRPr lang="en-IN" sz="3200" dirty="0" smtClean="0">
              <a:solidFill>
                <a:schemeClr val="tx1"/>
              </a:solidFill>
            </a:endParaRPr>
          </a:p>
        </p:txBody>
      </p:sp>
      <p:sp>
        <p:nvSpPr>
          <p:cNvPr id="101379" name="Content Placeholder 2"/>
          <p:cNvSpPr>
            <a:spLocks noGrp="1"/>
          </p:cNvSpPr>
          <p:nvPr>
            <p:ph idx="1"/>
          </p:nvPr>
        </p:nvSpPr>
        <p:spPr bwMode="auto">
          <a:xfrm>
            <a:off x="0" y="1268760"/>
            <a:ext cx="9144000" cy="5589240"/>
          </a:xfrm>
          <a:noFill/>
          <a:ln>
            <a:miter lim="800000"/>
            <a:headEnd/>
            <a:tailEnd/>
          </a:ln>
        </p:spPr>
        <p:txBody>
          <a:bodyPr vert="horz" wrap="square" lIns="91440" tIns="45720" rIns="91440" bIns="45720" numCol="1" anchor="t" anchorCtr="0" compatLnSpc="1">
            <a:prstTxWarp prst="textNoShape">
              <a:avLst/>
            </a:prstTxWarp>
            <a:normAutofit/>
          </a:bodyPr>
          <a:lstStyle/>
          <a:p>
            <a:r>
              <a:rPr lang="en-US" dirty="0" smtClean="0"/>
              <a:t> </a:t>
            </a:r>
            <a:r>
              <a:rPr lang="en-US" dirty="0" smtClean="0">
                <a:solidFill>
                  <a:srgbClr val="0070C0"/>
                </a:solidFill>
                <a:latin typeface="Times New Roman" panose="02020603050405020304" pitchFamily="18" charset="0"/>
                <a:cs typeface="Times New Roman" panose="02020603050405020304" pitchFamily="18" charset="0"/>
              </a:rPr>
              <a:t>Six Steps </a:t>
            </a:r>
            <a:r>
              <a:rPr lang="en-US" dirty="0" smtClean="0">
                <a:latin typeface="Times New Roman" panose="02020603050405020304" pitchFamily="18" charset="0"/>
                <a:cs typeface="Times New Roman" panose="02020603050405020304" pitchFamily="18" charset="0"/>
              </a:rPr>
              <a:t>followed </a:t>
            </a:r>
            <a:r>
              <a:rPr lang="en-US" dirty="0" smtClean="0">
                <a:solidFill>
                  <a:srgbClr val="0070C0"/>
                </a:solidFill>
                <a:latin typeface="Times New Roman" panose="02020603050405020304" pitchFamily="18" charset="0"/>
                <a:cs typeface="Times New Roman" panose="02020603050405020304" pitchFamily="18" charset="0"/>
              </a:rPr>
              <a:t>to map Name to an IP address</a:t>
            </a:r>
          </a:p>
          <a:p>
            <a:pPr marL="971550" lvl="1" indent="-514350">
              <a:buFont typeface="+mj-lt"/>
              <a:buAutoNum type="arabicPeriod"/>
            </a:pPr>
            <a:r>
              <a:rPr lang="en-US" dirty="0" smtClean="0">
                <a:latin typeface="Times New Roman" panose="02020603050405020304" pitchFamily="18" charset="0"/>
                <a:cs typeface="Times New Roman" panose="02020603050405020304" pitchFamily="18" charset="0"/>
              </a:rPr>
              <a:t>User passes the host name to the </a:t>
            </a:r>
            <a:r>
              <a:rPr lang="en-US" dirty="0">
                <a:latin typeface="Times New Roman" panose="02020603050405020304" pitchFamily="18" charset="0"/>
                <a:cs typeface="Times New Roman" panose="02020603050405020304" pitchFamily="18" charset="0"/>
              </a:rPr>
              <a:t>file transfer client</a:t>
            </a:r>
            <a:r>
              <a:rPr lang="en-US" dirty="0" smtClean="0">
                <a:latin typeface="Times New Roman" panose="02020603050405020304" pitchFamily="18" charset="0"/>
                <a:cs typeface="Times New Roman" panose="02020603050405020304" pitchFamily="18" charset="0"/>
              </a:rPr>
              <a:t>.</a:t>
            </a:r>
          </a:p>
          <a:p>
            <a:pPr marL="971550" lvl="1" indent="-514350">
              <a:buFont typeface="+mj-lt"/>
              <a:buAutoNum type="arabicPeriod"/>
            </a:pPr>
            <a:r>
              <a:rPr lang="en-US" dirty="0" smtClean="0">
                <a:latin typeface="Times New Roman" panose="02020603050405020304" pitchFamily="18" charset="0"/>
                <a:cs typeface="Times New Roman" panose="02020603050405020304" pitchFamily="18" charset="0"/>
              </a:rPr>
              <a:t>File </a:t>
            </a:r>
            <a:r>
              <a:rPr lang="en-US" dirty="0">
                <a:latin typeface="Times New Roman" panose="02020603050405020304" pitchFamily="18" charset="0"/>
                <a:cs typeface="Times New Roman" panose="02020603050405020304" pitchFamily="18" charset="0"/>
              </a:rPr>
              <a:t>transfer client </a:t>
            </a:r>
            <a:r>
              <a:rPr lang="en-US" dirty="0" smtClean="0">
                <a:latin typeface="Times New Roman" panose="02020603050405020304" pitchFamily="18" charset="0"/>
                <a:cs typeface="Times New Roman" panose="02020603050405020304" pitchFamily="18" charset="0"/>
              </a:rPr>
              <a:t>passes host name to DNS client.</a:t>
            </a:r>
          </a:p>
          <a:p>
            <a:pPr marL="971550" lvl="1" indent="-514350">
              <a:buFont typeface="+mj-lt"/>
              <a:buAutoNum type="arabicPeriod"/>
            </a:pPr>
            <a:r>
              <a:rPr lang="en-US" dirty="0" smtClean="0">
                <a:latin typeface="Times New Roman" panose="02020603050405020304" pitchFamily="18" charset="0"/>
                <a:cs typeface="Times New Roman" panose="02020603050405020304" pitchFamily="18" charset="0"/>
              </a:rPr>
              <a:t>DNS client sends the message to DNS server with a query about </a:t>
            </a:r>
            <a:r>
              <a:rPr lang="en-US" dirty="0">
                <a:latin typeface="Times New Roman" panose="02020603050405020304" pitchFamily="18" charset="0"/>
                <a:cs typeface="Times New Roman" panose="02020603050405020304" pitchFamily="18" charset="0"/>
              </a:rPr>
              <a:t>file transfer server  </a:t>
            </a:r>
            <a:r>
              <a:rPr lang="en-US" dirty="0" smtClean="0">
                <a:latin typeface="Times New Roman" panose="02020603050405020304" pitchFamily="18" charset="0"/>
                <a:cs typeface="Times New Roman" panose="02020603050405020304" pitchFamily="18" charset="0"/>
              </a:rPr>
              <a:t>name using the known IP address of the DNS server.</a:t>
            </a:r>
          </a:p>
          <a:p>
            <a:pPr marL="971550" lvl="1" indent="-514350">
              <a:buFont typeface="+mj-lt"/>
              <a:buAutoNum type="arabicPeriod"/>
            </a:pPr>
            <a:r>
              <a:rPr lang="en-US" dirty="0" smtClean="0">
                <a:latin typeface="Times New Roman" panose="02020603050405020304" pitchFamily="18" charset="0"/>
                <a:cs typeface="Times New Roman" panose="02020603050405020304" pitchFamily="18" charset="0"/>
              </a:rPr>
              <a:t>DNS server responds with the IP address of the desired file transfer server.</a:t>
            </a:r>
          </a:p>
          <a:p>
            <a:pPr marL="971550" lvl="1" indent="-514350">
              <a:buFont typeface="+mj-lt"/>
              <a:buAutoNum type="arabicPeriod"/>
            </a:pPr>
            <a:r>
              <a:rPr lang="en-US" dirty="0" smtClean="0">
                <a:latin typeface="Times New Roman" panose="02020603050405020304" pitchFamily="18" charset="0"/>
                <a:cs typeface="Times New Roman" panose="02020603050405020304" pitchFamily="18" charset="0"/>
              </a:rPr>
              <a:t>DNS client passes this(IP) to the file transfer client.</a:t>
            </a:r>
          </a:p>
          <a:p>
            <a:pPr marL="971550" lvl="1" indent="-514350">
              <a:buFont typeface="+mj-lt"/>
              <a:buAutoNum type="arabicPeriod"/>
            </a:pPr>
            <a:r>
              <a:rPr lang="en-US" dirty="0" smtClean="0">
                <a:latin typeface="Times New Roman" panose="02020603050405020304" pitchFamily="18" charset="0"/>
                <a:cs typeface="Times New Roman" panose="02020603050405020304" pitchFamily="18" charset="0"/>
              </a:rPr>
              <a:t>File transfer (FTP) </a:t>
            </a:r>
            <a:r>
              <a:rPr lang="en-US" dirty="0">
                <a:latin typeface="Times New Roman" panose="02020603050405020304" pitchFamily="18" charset="0"/>
                <a:cs typeface="Times New Roman" panose="02020603050405020304" pitchFamily="18" charset="0"/>
              </a:rPr>
              <a:t>client </a:t>
            </a:r>
            <a:r>
              <a:rPr lang="en-US" dirty="0" smtClean="0">
                <a:latin typeface="Times New Roman" panose="02020603050405020304" pitchFamily="18" charset="0"/>
                <a:cs typeface="Times New Roman" panose="02020603050405020304" pitchFamily="18" charset="0"/>
              </a:rPr>
              <a:t>gets the required IP to access the </a:t>
            </a:r>
            <a:r>
              <a:rPr lang="en-US" dirty="0">
                <a:latin typeface="Times New Roman" panose="02020603050405020304" pitchFamily="18" charset="0"/>
                <a:cs typeface="Times New Roman" panose="02020603050405020304" pitchFamily="18" charset="0"/>
              </a:rPr>
              <a:t>file transfer </a:t>
            </a:r>
            <a:r>
              <a:rPr lang="en-US" dirty="0" smtClean="0">
                <a:latin typeface="Times New Roman" panose="02020603050405020304" pitchFamily="18" charset="0"/>
                <a:cs typeface="Times New Roman" panose="02020603050405020304" pitchFamily="18" charset="0"/>
              </a:rPr>
              <a:t>(FTP) server.</a:t>
            </a:r>
          </a:p>
          <a:p>
            <a:pPr lvl="1">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lvl="1">
              <a:buFont typeface="Arial" pitchFamily="34" charset="0"/>
              <a:buChar char="•"/>
            </a:pPr>
            <a:endParaRPr lang="en-I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Resolution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Mapping a name to an address is called </a:t>
            </a:r>
            <a:r>
              <a:rPr lang="en-US" b="1" dirty="0">
                <a:latin typeface="Times New Roman" panose="02020603050405020304" pitchFamily="18" charset="0"/>
                <a:cs typeface="Times New Roman" panose="02020603050405020304" pitchFamily="18" charset="0"/>
              </a:rPr>
              <a:t>Name-address resolution. </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Client </a:t>
            </a:r>
            <a:r>
              <a:rPr lang="en-US" dirty="0">
                <a:latin typeface="Times New Roman" panose="02020603050405020304" pitchFamily="18" charset="0"/>
                <a:cs typeface="Times New Roman" panose="02020603050405020304" pitchFamily="18" charset="0"/>
              </a:rPr>
              <a:t>is called the </a:t>
            </a:r>
            <a:r>
              <a:rPr lang="en-US" b="1" dirty="0">
                <a:latin typeface="Times New Roman" panose="02020603050405020304" pitchFamily="18" charset="0"/>
                <a:cs typeface="Times New Roman" panose="02020603050405020304" pitchFamily="18" charset="0"/>
              </a:rPr>
              <a:t>resolver</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It can be </a:t>
            </a:r>
            <a:r>
              <a:rPr lang="en-US" b="1" dirty="0">
                <a:latin typeface="Times New Roman" panose="02020603050405020304" pitchFamily="18" charset="0"/>
                <a:cs typeface="Times New Roman" panose="02020603050405020304" pitchFamily="18" charset="0"/>
              </a:rPr>
              <a:t>Recursive or Iterative resolution</a:t>
            </a: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039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4"/>
          <p:cNvSpPr>
            <a:spLocks noChangeArrowheads="1"/>
          </p:cNvSpPr>
          <p:nvPr/>
        </p:nvSpPr>
        <p:spPr bwMode="auto">
          <a:xfrm>
            <a:off x="152400" y="76200"/>
            <a:ext cx="8153400" cy="707886"/>
          </a:xfrm>
          <a:prstGeom prst="rect">
            <a:avLst/>
          </a:prstGeom>
          <a:solidFill>
            <a:schemeClr val="bg1"/>
          </a:solidFill>
          <a:ln w="9525">
            <a:noFill/>
            <a:miter lim="800000"/>
            <a:headEnd/>
            <a:tailEnd/>
          </a:ln>
        </p:spPr>
        <p:txBody>
          <a:bodyPr>
            <a:spAutoFit/>
          </a:bodyPr>
          <a:lstStyle/>
          <a:p>
            <a:pPr eaLnBrk="0" hangingPunct="0"/>
            <a:r>
              <a:rPr lang="en-US" sz="4000" b="1" dirty="0">
                <a:solidFill>
                  <a:srgbClr val="FF0000"/>
                </a:solidFill>
                <a:latin typeface="Times New Roman" panose="02020603050405020304" pitchFamily="18" charset="0"/>
                <a:cs typeface="Times New Roman" panose="02020603050405020304" pitchFamily="18" charset="0"/>
              </a:rPr>
              <a:t>Figure </a:t>
            </a:r>
            <a:r>
              <a:rPr lang="en-US" sz="4000" b="1" dirty="0" smtClean="0">
                <a:solidFill>
                  <a:srgbClr val="FF0000"/>
                </a:solidFill>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Recursive resolution</a:t>
            </a:r>
            <a:endParaRPr lang="en-US" sz="4000" b="1" dirty="0">
              <a:solidFill>
                <a:schemeClr val="bg2"/>
              </a:solidFill>
              <a:latin typeface="Times New Roman" panose="02020603050405020304" pitchFamily="18" charset="0"/>
              <a:cs typeface="Times New Roman" panose="02020603050405020304" pitchFamily="18" charset="0"/>
            </a:endParaRPr>
          </a:p>
        </p:txBody>
      </p:sp>
      <p:pic>
        <p:nvPicPr>
          <p:cNvPr id="63493" name="Picture 5"/>
          <p:cNvPicPr>
            <a:picLocks noChangeAspect="1" noChangeArrowheads="1"/>
          </p:cNvPicPr>
          <p:nvPr/>
        </p:nvPicPr>
        <p:blipFill>
          <a:blip r:embed="rId3" cstate="print"/>
          <a:srcRect/>
          <a:stretch>
            <a:fillRect/>
          </a:stretch>
        </p:blipFill>
        <p:spPr bwMode="auto">
          <a:xfrm>
            <a:off x="381000" y="2722563"/>
            <a:ext cx="2330450" cy="1693862"/>
          </a:xfrm>
          <a:prstGeom prst="rect">
            <a:avLst/>
          </a:prstGeom>
          <a:noFill/>
          <a:ln w="9525">
            <a:noFill/>
            <a:miter lim="800000"/>
            <a:headEnd/>
            <a:tailEnd/>
          </a:ln>
        </p:spPr>
      </p:pic>
      <p:pic>
        <p:nvPicPr>
          <p:cNvPr id="63494" name="Picture 6"/>
          <p:cNvPicPr>
            <a:picLocks noChangeAspect="1" noChangeArrowheads="1"/>
          </p:cNvPicPr>
          <p:nvPr/>
        </p:nvPicPr>
        <p:blipFill>
          <a:blip r:embed="rId4" cstate="print"/>
          <a:srcRect/>
          <a:stretch>
            <a:fillRect/>
          </a:stretch>
        </p:blipFill>
        <p:spPr bwMode="auto">
          <a:xfrm>
            <a:off x="3733800" y="1408113"/>
            <a:ext cx="506413" cy="1106487"/>
          </a:xfrm>
          <a:prstGeom prst="rect">
            <a:avLst/>
          </a:prstGeom>
          <a:noFill/>
          <a:ln w="9525">
            <a:noFill/>
            <a:miter lim="800000"/>
            <a:headEnd/>
            <a:tailEnd/>
          </a:ln>
        </p:spPr>
      </p:pic>
      <p:pic>
        <p:nvPicPr>
          <p:cNvPr id="63495" name="Picture 7"/>
          <p:cNvPicPr>
            <a:picLocks noChangeAspect="1" noChangeArrowheads="1"/>
          </p:cNvPicPr>
          <p:nvPr/>
        </p:nvPicPr>
        <p:blipFill>
          <a:blip r:embed="rId5" cstate="print"/>
          <a:srcRect/>
          <a:stretch>
            <a:fillRect/>
          </a:stretch>
        </p:blipFill>
        <p:spPr bwMode="auto">
          <a:xfrm>
            <a:off x="5022850" y="3297238"/>
            <a:ext cx="920750" cy="889000"/>
          </a:xfrm>
          <a:prstGeom prst="rect">
            <a:avLst/>
          </a:prstGeom>
          <a:noFill/>
          <a:ln w="9525">
            <a:noFill/>
            <a:miter lim="800000"/>
            <a:headEnd/>
            <a:tailEnd/>
          </a:ln>
        </p:spPr>
      </p:pic>
      <p:pic>
        <p:nvPicPr>
          <p:cNvPr id="63496" name="Picture 8"/>
          <p:cNvPicPr>
            <a:picLocks noChangeAspect="1" noChangeArrowheads="1"/>
          </p:cNvPicPr>
          <p:nvPr/>
        </p:nvPicPr>
        <p:blipFill>
          <a:blip r:embed="rId6" cstate="print"/>
          <a:srcRect/>
          <a:stretch>
            <a:fillRect/>
          </a:stretch>
        </p:blipFill>
        <p:spPr bwMode="auto">
          <a:xfrm>
            <a:off x="6400800" y="2708275"/>
            <a:ext cx="2579688" cy="1708150"/>
          </a:xfrm>
          <a:prstGeom prst="rect">
            <a:avLst/>
          </a:prstGeom>
          <a:noFill/>
          <a:ln w="9525">
            <a:noFill/>
            <a:miter lim="800000"/>
            <a:headEnd/>
            <a:tailEnd/>
          </a:ln>
        </p:spPr>
      </p:pic>
      <p:pic>
        <p:nvPicPr>
          <p:cNvPr id="63497" name="Picture 9"/>
          <p:cNvPicPr>
            <a:picLocks noChangeAspect="1" noChangeArrowheads="1"/>
          </p:cNvPicPr>
          <p:nvPr/>
        </p:nvPicPr>
        <p:blipFill>
          <a:blip r:embed="rId7" cstate="print"/>
          <a:srcRect/>
          <a:stretch>
            <a:fillRect/>
          </a:stretch>
        </p:blipFill>
        <p:spPr bwMode="auto">
          <a:xfrm>
            <a:off x="990600" y="3446463"/>
            <a:ext cx="860425" cy="231775"/>
          </a:xfrm>
          <a:prstGeom prst="rect">
            <a:avLst/>
          </a:prstGeom>
          <a:noFill/>
          <a:ln w="9525">
            <a:noFill/>
            <a:miter lim="800000"/>
            <a:headEnd/>
            <a:tailEnd/>
          </a:ln>
        </p:spPr>
      </p:pic>
      <p:pic>
        <p:nvPicPr>
          <p:cNvPr id="63499" name="Picture 11"/>
          <p:cNvPicPr>
            <a:picLocks noChangeAspect="1" noChangeArrowheads="1"/>
          </p:cNvPicPr>
          <p:nvPr/>
        </p:nvPicPr>
        <p:blipFill>
          <a:blip r:embed="rId8" cstate="print"/>
          <a:srcRect/>
          <a:stretch>
            <a:fillRect/>
          </a:stretch>
        </p:blipFill>
        <p:spPr bwMode="auto">
          <a:xfrm>
            <a:off x="990600" y="3752850"/>
            <a:ext cx="827088" cy="231775"/>
          </a:xfrm>
          <a:prstGeom prst="rect">
            <a:avLst/>
          </a:prstGeom>
          <a:noFill/>
          <a:ln w="9525">
            <a:noFill/>
            <a:miter lim="800000"/>
            <a:headEnd/>
            <a:tailEnd/>
          </a:ln>
        </p:spPr>
      </p:pic>
      <p:pic>
        <p:nvPicPr>
          <p:cNvPr id="63501" name="Picture 13"/>
          <p:cNvPicPr>
            <a:picLocks noChangeAspect="1" noChangeArrowheads="1"/>
          </p:cNvPicPr>
          <p:nvPr/>
        </p:nvPicPr>
        <p:blipFill>
          <a:blip r:embed="rId9" cstate="print"/>
          <a:srcRect/>
          <a:stretch>
            <a:fillRect/>
          </a:stretch>
        </p:blipFill>
        <p:spPr bwMode="auto">
          <a:xfrm>
            <a:off x="2832100" y="2647950"/>
            <a:ext cx="901700" cy="889000"/>
          </a:xfrm>
          <a:prstGeom prst="rect">
            <a:avLst/>
          </a:prstGeom>
          <a:noFill/>
          <a:ln w="9525">
            <a:noFill/>
            <a:miter lim="800000"/>
            <a:headEnd/>
            <a:tailEnd/>
          </a:ln>
        </p:spPr>
      </p:pic>
      <p:pic>
        <p:nvPicPr>
          <p:cNvPr id="63503" name="Picture 15"/>
          <p:cNvPicPr>
            <a:picLocks noChangeAspect="1" noChangeArrowheads="1"/>
          </p:cNvPicPr>
          <p:nvPr/>
        </p:nvPicPr>
        <p:blipFill>
          <a:blip r:embed="rId10" cstate="print"/>
          <a:srcRect/>
          <a:stretch>
            <a:fillRect/>
          </a:stretch>
        </p:blipFill>
        <p:spPr bwMode="auto">
          <a:xfrm>
            <a:off x="3030538" y="2814638"/>
            <a:ext cx="1006475" cy="927100"/>
          </a:xfrm>
          <a:prstGeom prst="rect">
            <a:avLst/>
          </a:prstGeom>
          <a:noFill/>
          <a:ln w="9525">
            <a:noFill/>
            <a:miter lim="800000"/>
            <a:headEnd/>
            <a:tailEnd/>
          </a:ln>
        </p:spPr>
      </p:pic>
      <p:pic>
        <p:nvPicPr>
          <p:cNvPr id="63504" name="Picture 16"/>
          <p:cNvPicPr>
            <a:picLocks noChangeAspect="1" noChangeArrowheads="1"/>
          </p:cNvPicPr>
          <p:nvPr/>
        </p:nvPicPr>
        <p:blipFill>
          <a:blip r:embed="rId11" cstate="print"/>
          <a:srcRect/>
          <a:stretch>
            <a:fillRect/>
          </a:stretch>
        </p:blipFill>
        <p:spPr bwMode="auto">
          <a:xfrm>
            <a:off x="4605338" y="2235200"/>
            <a:ext cx="881062" cy="889000"/>
          </a:xfrm>
          <a:prstGeom prst="rect">
            <a:avLst/>
          </a:prstGeom>
          <a:noFill/>
          <a:ln w="9525">
            <a:noFill/>
            <a:miter lim="800000"/>
            <a:headEnd/>
            <a:tailEnd/>
          </a:ln>
        </p:spPr>
      </p:pic>
      <p:pic>
        <p:nvPicPr>
          <p:cNvPr id="63505" name="Picture 17"/>
          <p:cNvPicPr>
            <a:picLocks noChangeAspect="1" noChangeArrowheads="1"/>
          </p:cNvPicPr>
          <p:nvPr/>
        </p:nvPicPr>
        <p:blipFill>
          <a:blip r:embed="rId12" cstate="print"/>
          <a:srcRect/>
          <a:stretch>
            <a:fillRect/>
          </a:stretch>
        </p:blipFill>
        <p:spPr bwMode="auto">
          <a:xfrm>
            <a:off x="4370388" y="2438400"/>
            <a:ext cx="963612" cy="987425"/>
          </a:xfrm>
          <a:prstGeom prst="rect">
            <a:avLst/>
          </a:prstGeom>
          <a:noFill/>
          <a:ln w="9525">
            <a:noFill/>
            <a:miter lim="800000"/>
            <a:headEnd/>
            <a:tailEnd/>
          </a:ln>
        </p:spPr>
      </p:pic>
      <p:pic>
        <p:nvPicPr>
          <p:cNvPr id="63506" name="Picture 18"/>
          <p:cNvPicPr>
            <a:picLocks noChangeAspect="1" noChangeArrowheads="1"/>
          </p:cNvPicPr>
          <p:nvPr/>
        </p:nvPicPr>
        <p:blipFill>
          <a:blip r:embed="rId13" cstate="print"/>
          <a:srcRect/>
          <a:stretch>
            <a:fillRect/>
          </a:stretch>
        </p:blipFill>
        <p:spPr bwMode="auto">
          <a:xfrm>
            <a:off x="5791200" y="3409950"/>
            <a:ext cx="846138" cy="231775"/>
          </a:xfrm>
          <a:prstGeom prst="rect">
            <a:avLst/>
          </a:prstGeom>
          <a:noFill/>
          <a:ln w="9525">
            <a:noFill/>
            <a:miter lim="800000"/>
            <a:headEnd/>
            <a:tailEnd/>
          </a:ln>
        </p:spPr>
      </p:pic>
      <p:pic>
        <p:nvPicPr>
          <p:cNvPr id="63507" name="Picture 19"/>
          <p:cNvPicPr>
            <a:picLocks noChangeAspect="1" noChangeArrowheads="1"/>
          </p:cNvPicPr>
          <p:nvPr/>
        </p:nvPicPr>
        <p:blipFill>
          <a:blip r:embed="rId14" cstate="print"/>
          <a:srcRect/>
          <a:stretch>
            <a:fillRect/>
          </a:stretch>
        </p:blipFill>
        <p:spPr bwMode="auto">
          <a:xfrm>
            <a:off x="5811838" y="3733800"/>
            <a:ext cx="804862" cy="219075"/>
          </a:xfrm>
          <a:prstGeom prst="rect">
            <a:avLst/>
          </a:prstGeom>
          <a:noFill/>
          <a:ln w="9525">
            <a:noFill/>
            <a:miter lim="800000"/>
            <a:headEnd/>
            <a:tailEnd/>
          </a:ln>
        </p:spPr>
      </p:pic>
      <p:pic>
        <p:nvPicPr>
          <p:cNvPr id="63508" name="Picture 20"/>
          <p:cNvPicPr>
            <a:picLocks noChangeAspect="1" noChangeArrowheads="1"/>
          </p:cNvPicPr>
          <p:nvPr/>
        </p:nvPicPr>
        <p:blipFill>
          <a:blip r:embed="rId15" cstate="print"/>
          <a:srcRect/>
          <a:stretch>
            <a:fillRect/>
          </a:stretch>
        </p:blipFill>
        <p:spPr bwMode="auto">
          <a:xfrm>
            <a:off x="2555875" y="4953000"/>
            <a:ext cx="4035425" cy="6651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p:cTn id="7" dur="500" fill="hold"/>
                                        <p:tgtEl>
                                          <p:spTgt spid="63493"/>
                                        </p:tgtEl>
                                        <p:attrNameLst>
                                          <p:attrName>ppt_w</p:attrName>
                                        </p:attrNameLst>
                                      </p:cBhvr>
                                      <p:tavLst>
                                        <p:tav tm="0">
                                          <p:val>
                                            <p:fltVal val="0"/>
                                          </p:val>
                                        </p:tav>
                                        <p:tav tm="100000">
                                          <p:val>
                                            <p:strVal val="#ppt_w"/>
                                          </p:val>
                                        </p:tav>
                                      </p:tavLst>
                                    </p:anim>
                                    <p:anim calcmode="lin" valueType="num">
                                      <p:cBhvr>
                                        <p:cTn id="8" dur="500" fill="hold"/>
                                        <p:tgtEl>
                                          <p:spTgt spid="63493"/>
                                        </p:tgtEl>
                                        <p:attrNameLst>
                                          <p:attrName>ppt_h</p:attrName>
                                        </p:attrNameLst>
                                      </p:cBhvr>
                                      <p:tavLst>
                                        <p:tav tm="0">
                                          <p:val>
                                            <p:fltVal val="0"/>
                                          </p:val>
                                        </p:tav>
                                        <p:tav tm="100000">
                                          <p:val>
                                            <p:strVal val="#ppt_h"/>
                                          </p:val>
                                        </p:tav>
                                      </p:tavLst>
                                    </p:anim>
                                    <p:animEffect transition="in" filter="fade">
                                      <p:cBhvr>
                                        <p:cTn id="9" dur="500"/>
                                        <p:tgtEl>
                                          <p:spTgt spid="6349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63494"/>
                                        </p:tgtEl>
                                        <p:attrNameLst>
                                          <p:attrName>style.visibility</p:attrName>
                                        </p:attrNameLst>
                                      </p:cBhvr>
                                      <p:to>
                                        <p:strVal val="visible"/>
                                      </p:to>
                                    </p:set>
                                    <p:anim calcmode="lin" valueType="num">
                                      <p:cBhvr>
                                        <p:cTn id="14" dur="500" fill="hold"/>
                                        <p:tgtEl>
                                          <p:spTgt spid="63494"/>
                                        </p:tgtEl>
                                        <p:attrNameLst>
                                          <p:attrName>ppt_w</p:attrName>
                                        </p:attrNameLst>
                                      </p:cBhvr>
                                      <p:tavLst>
                                        <p:tav tm="0">
                                          <p:val>
                                            <p:fltVal val="0"/>
                                          </p:val>
                                        </p:tav>
                                        <p:tav tm="100000">
                                          <p:val>
                                            <p:strVal val="#ppt_w"/>
                                          </p:val>
                                        </p:tav>
                                      </p:tavLst>
                                    </p:anim>
                                    <p:anim calcmode="lin" valueType="num">
                                      <p:cBhvr>
                                        <p:cTn id="15" dur="500" fill="hold"/>
                                        <p:tgtEl>
                                          <p:spTgt spid="63494"/>
                                        </p:tgtEl>
                                        <p:attrNameLst>
                                          <p:attrName>ppt_h</p:attrName>
                                        </p:attrNameLst>
                                      </p:cBhvr>
                                      <p:tavLst>
                                        <p:tav tm="0">
                                          <p:val>
                                            <p:fltVal val="0"/>
                                          </p:val>
                                        </p:tav>
                                        <p:tav tm="100000">
                                          <p:val>
                                            <p:strVal val="#ppt_h"/>
                                          </p:val>
                                        </p:tav>
                                      </p:tavLst>
                                    </p:anim>
                                    <p:animEffect transition="in" filter="fade">
                                      <p:cBhvr>
                                        <p:cTn id="16" dur="500"/>
                                        <p:tgtEl>
                                          <p:spTgt spid="634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63495"/>
                                        </p:tgtEl>
                                        <p:attrNameLst>
                                          <p:attrName>style.visibility</p:attrName>
                                        </p:attrNameLst>
                                      </p:cBhvr>
                                      <p:to>
                                        <p:strVal val="visible"/>
                                      </p:to>
                                    </p:set>
                                    <p:anim calcmode="lin" valueType="num">
                                      <p:cBhvr>
                                        <p:cTn id="21" dur="500" fill="hold"/>
                                        <p:tgtEl>
                                          <p:spTgt spid="63495"/>
                                        </p:tgtEl>
                                        <p:attrNameLst>
                                          <p:attrName>ppt_w</p:attrName>
                                        </p:attrNameLst>
                                      </p:cBhvr>
                                      <p:tavLst>
                                        <p:tav tm="0">
                                          <p:val>
                                            <p:fltVal val="0"/>
                                          </p:val>
                                        </p:tav>
                                        <p:tav tm="100000">
                                          <p:val>
                                            <p:strVal val="#ppt_w"/>
                                          </p:val>
                                        </p:tav>
                                      </p:tavLst>
                                    </p:anim>
                                    <p:anim calcmode="lin" valueType="num">
                                      <p:cBhvr>
                                        <p:cTn id="22" dur="500" fill="hold"/>
                                        <p:tgtEl>
                                          <p:spTgt spid="63495"/>
                                        </p:tgtEl>
                                        <p:attrNameLst>
                                          <p:attrName>ppt_h</p:attrName>
                                        </p:attrNameLst>
                                      </p:cBhvr>
                                      <p:tavLst>
                                        <p:tav tm="0">
                                          <p:val>
                                            <p:fltVal val="0"/>
                                          </p:val>
                                        </p:tav>
                                        <p:tav tm="100000">
                                          <p:val>
                                            <p:strVal val="#ppt_h"/>
                                          </p:val>
                                        </p:tav>
                                      </p:tavLst>
                                    </p:anim>
                                    <p:animEffect transition="in" filter="fade">
                                      <p:cBhvr>
                                        <p:cTn id="23" dur="500"/>
                                        <p:tgtEl>
                                          <p:spTgt spid="6349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63496"/>
                                        </p:tgtEl>
                                        <p:attrNameLst>
                                          <p:attrName>style.visibility</p:attrName>
                                        </p:attrNameLst>
                                      </p:cBhvr>
                                      <p:to>
                                        <p:strVal val="visible"/>
                                      </p:to>
                                    </p:set>
                                    <p:anim calcmode="lin" valueType="num">
                                      <p:cBhvr>
                                        <p:cTn id="28" dur="500" fill="hold"/>
                                        <p:tgtEl>
                                          <p:spTgt spid="63496"/>
                                        </p:tgtEl>
                                        <p:attrNameLst>
                                          <p:attrName>ppt_w</p:attrName>
                                        </p:attrNameLst>
                                      </p:cBhvr>
                                      <p:tavLst>
                                        <p:tav tm="0">
                                          <p:val>
                                            <p:fltVal val="0"/>
                                          </p:val>
                                        </p:tav>
                                        <p:tav tm="100000">
                                          <p:val>
                                            <p:strVal val="#ppt_w"/>
                                          </p:val>
                                        </p:tav>
                                      </p:tavLst>
                                    </p:anim>
                                    <p:anim calcmode="lin" valueType="num">
                                      <p:cBhvr>
                                        <p:cTn id="29" dur="500" fill="hold"/>
                                        <p:tgtEl>
                                          <p:spTgt spid="63496"/>
                                        </p:tgtEl>
                                        <p:attrNameLst>
                                          <p:attrName>ppt_h</p:attrName>
                                        </p:attrNameLst>
                                      </p:cBhvr>
                                      <p:tavLst>
                                        <p:tav tm="0">
                                          <p:val>
                                            <p:fltVal val="0"/>
                                          </p:val>
                                        </p:tav>
                                        <p:tav tm="100000">
                                          <p:val>
                                            <p:strVal val="#ppt_h"/>
                                          </p:val>
                                        </p:tav>
                                      </p:tavLst>
                                    </p:anim>
                                    <p:animEffect transition="in" filter="fade">
                                      <p:cBhvr>
                                        <p:cTn id="30" dur="500"/>
                                        <p:tgtEl>
                                          <p:spTgt spid="6349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3497"/>
                                        </p:tgtEl>
                                        <p:attrNameLst>
                                          <p:attrName>style.visibility</p:attrName>
                                        </p:attrNameLst>
                                      </p:cBhvr>
                                      <p:to>
                                        <p:strVal val="visible"/>
                                      </p:to>
                                    </p:set>
                                    <p:animEffect transition="in" filter="wipe(left)">
                                      <p:cBhvr>
                                        <p:cTn id="35" dur="500"/>
                                        <p:tgtEl>
                                          <p:spTgt spid="6349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63501"/>
                                        </p:tgtEl>
                                        <p:attrNameLst>
                                          <p:attrName>style.visibility</p:attrName>
                                        </p:attrNameLst>
                                      </p:cBhvr>
                                      <p:to>
                                        <p:strVal val="visible"/>
                                      </p:to>
                                    </p:set>
                                    <p:animEffect transition="in" filter="wipe(down)">
                                      <p:cBhvr>
                                        <p:cTn id="40" dur="500"/>
                                        <p:tgtEl>
                                          <p:spTgt spid="6350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63504"/>
                                        </p:tgtEl>
                                        <p:attrNameLst>
                                          <p:attrName>style.visibility</p:attrName>
                                        </p:attrNameLst>
                                      </p:cBhvr>
                                      <p:to>
                                        <p:strVal val="visible"/>
                                      </p:to>
                                    </p:set>
                                    <p:animEffect transition="in" filter="wipe(up)">
                                      <p:cBhvr>
                                        <p:cTn id="45" dur="500"/>
                                        <p:tgtEl>
                                          <p:spTgt spid="635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63506"/>
                                        </p:tgtEl>
                                        <p:attrNameLst>
                                          <p:attrName>style.visibility</p:attrName>
                                        </p:attrNameLst>
                                      </p:cBhvr>
                                      <p:to>
                                        <p:strVal val="visible"/>
                                      </p:to>
                                    </p:set>
                                    <p:animEffect transition="in" filter="wipe(left)">
                                      <p:cBhvr>
                                        <p:cTn id="50" dur="500"/>
                                        <p:tgtEl>
                                          <p:spTgt spid="6350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63507"/>
                                        </p:tgtEl>
                                        <p:attrNameLst>
                                          <p:attrName>style.visibility</p:attrName>
                                        </p:attrNameLst>
                                      </p:cBhvr>
                                      <p:to>
                                        <p:strVal val="visible"/>
                                      </p:to>
                                    </p:set>
                                    <p:animEffect transition="in" filter="wipe(right)">
                                      <p:cBhvr>
                                        <p:cTn id="55" dur="500"/>
                                        <p:tgtEl>
                                          <p:spTgt spid="6350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63505"/>
                                        </p:tgtEl>
                                        <p:attrNameLst>
                                          <p:attrName>style.visibility</p:attrName>
                                        </p:attrNameLst>
                                      </p:cBhvr>
                                      <p:to>
                                        <p:strVal val="visible"/>
                                      </p:to>
                                    </p:set>
                                    <p:animEffect transition="in" filter="wipe(down)">
                                      <p:cBhvr>
                                        <p:cTn id="60" dur="500"/>
                                        <p:tgtEl>
                                          <p:spTgt spid="6350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63503"/>
                                        </p:tgtEl>
                                        <p:attrNameLst>
                                          <p:attrName>style.visibility</p:attrName>
                                        </p:attrNameLst>
                                      </p:cBhvr>
                                      <p:to>
                                        <p:strVal val="visible"/>
                                      </p:to>
                                    </p:set>
                                    <p:animEffect transition="in" filter="wipe(up)">
                                      <p:cBhvr>
                                        <p:cTn id="65" dur="500"/>
                                        <p:tgtEl>
                                          <p:spTgt spid="6350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2" fill="hold" nodeType="clickEffect">
                                  <p:stCondLst>
                                    <p:cond delay="0"/>
                                  </p:stCondLst>
                                  <p:childTnLst>
                                    <p:set>
                                      <p:cBhvr>
                                        <p:cTn id="69" dur="1" fill="hold">
                                          <p:stCondLst>
                                            <p:cond delay="0"/>
                                          </p:stCondLst>
                                        </p:cTn>
                                        <p:tgtEl>
                                          <p:spTgt spid="63499"/>
                                        </p:tgtEl>
                                        <p:attrNameLst>
                                          <p:attrName>style.visibility</p:attrName>
                                        </p:attrNameLst>
                                      </p:cBhvr>
                                      <p:to>
                                        <p:strVal val="visible"/>
                                      </p:to>
                                    </p:set>
                                    <p:animEffect transition="in" filter="wipe(right)">
                                      <p:cBhvr>
                                        <p:cTn id="70" dur="500"/>
                                        <p:tgtEl>
                                          <p:spTgt spid="6349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5" presetClass="entr" presetSubtype="0" fill="hold" nodeType="clickEffect">
                                  <p:stCondLst>
                                    <p:cond delay="0"/>
                                  </p:stCondLst>
                                  <p:childTnLst>
                                    <p:set>
                                      <p:cBhvr>
                                        <p:cTn id="74" dur="1" fill="hold">
                                          <p:stCondLst>
                                            <p:cond delay="0"/>
                                          </p:stCondLst>
                                        </p:cTn>
                                        <p:tgtEl>
                                          <p:spTgt spid="63508"/>
                                        </p:tgtEl>
                                        <p:attrNameLst>
                                          <p:attrName>style.visibility</p:attrName>
                                        </p:attrNameLst>
                                      </p:cBhvr>
                                      <p:to>
                                        <p:strVal val="visible"/>
                                      </p:to>
                                    </p:set>
                                    <p:animEffect transition="in" filter="fade">
                                      <p:cBhvr>
                                        <p:cTn id="75" dur="2000"/>
                                        <p:tgtEl>
                                          <p:spTgt spid="63508"/>
                                        </p:tgtEl>
                                      </p:cBhvr>
                                    </p:animEffect>
                                    <p:anim calcmode="lin" valueType="num">
                                      <p:cBhvr>
                                        <p:cTn id="76" dur="2000" fill="hold"/>
                                        <p:tgtEl>
                                          <p:spTgt spid="63508"/>
                                        </p:tgtEl>
                                        <p:attrNameLst>
                                          <p:attrName>ppt_w</p:attrName>
                                        </p:attrNameLst>
                                      </p:cBhvr>
                                      <p:tavLst>
                                        <p:tav tm="0" fmla="#ppt_w*sin(2.5*pi*$)">
                                          <p:val>
                                            <p:fltVal val="0"/>
                                          </p:val>
                                        </p:tav>
                                        <p:tav tm="100000">
                                          <p:val>
                                            <p:fltVal val="1"/>
                                          </p:val>
                                        </p:tav>
                                      </p:tavLst>
                                    </p:anim>
                                    <p:anim calcmode="lin" valueType="num">
                                      <p:cBhvr>
                                        <p:cTn id="77" dur="2000" fill="hold"/>
                                        <p:tgtEl>
                                          <p:spTgt spid="635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4"/>
          <p:cNvSpPr>
            <a:spLocks noChangeArrowheads="1"/>
          </p:cNvSpPr>
          <p:nvPr/>
        </p:nvSpPr>
        <p:spPr bwMode="auto">
          <a:xfrm>
            <a:off x="76200" y="0"/>
            <a:ext cx="7880176" cy="707886"/>
          </a:xfrm>
          <a:prstGeom prst="rect">
            <a:avLst/>
          </a:prstGeom>
          <a:solidFill>
            <a:schemeClr val="bg1"/>
          </a:solidFill>
          <a:ln w="9525">
            <a:noFill/>
            <a:miter lim="800000"/>
            <a:headEnd/>
            <a:tailEnd/>
          </a:ln>
        </p:spPr>
        <p:txBody>
          <a:bodyPr wrap="square">
            <a:spAutoFit/>
          </a:bodyPr>
          <a:lstStyle/>
          <a:p>
            <a:pPr eaLnBrk="0" hangingPunct="0"/>
            <a:r>
              <a:rPr lang="en-US" sz="2000" dirty="0" smtClean="0">
                <a:solidFill>
                  <a:srgbClr val="FF0000"/>
                </a:solidFill>
                <a:latin typeface="Times-BoldItalic"/>
              </a:rPr>
              <a:t>  </a:t>
            </a:r>
            <a:r>
              <a:rPr lang="en-US" sz="4000" b="1" dirty="0">
                <a:latin typeface="Times New Roman" panose="02020603050405020304" pitchFamily="18" charset="0"/>
                <a:cs typeface="Times New Roman" panose="02020603050405020304" pitchFamily="18" charset="0"/>
              </a:rPr>
              <a:t>Iterative resolution</a:t>
            </a:r>
            <a:endParaRPr lang="en-US" sz="4000" b="1" dirty="0">
              <a:solidFill>
                <a:schemeClr val="bg2"/>
              </a:solidFill>
              <a:latin typeface="Times New Roman" panose="02020603050405020304" pitchFamily="18" charset="0"/>
              <a:cs typeface="Times New Roman" panose="02020603050405020304" pitchFamily="18" charset="0"/>
            </a:endParaRPr>
          </a:p>
        </p:txBody>
      </p:sp>
      <p:pic>
        <p:nvPicPr>
          <p:cNvPr id="5" name="Picture 5"/>
          <p:cNvPicPr>
            <a:picLocks noChangeAspect="1" noChangeArrowheads="1"/>
          </p:cNvPicPr>
          <p:nvPr/>
        </p:nvPicPr>
        <p:blipFill>
          <a:blip r:embed="rId3" cstate="print"/>
          <a:srcRect/>
          <a:stretch>
            <a:fillRect/>
          </a:stretch>
        </p:blipFill>
        <p:spPr bwMode="auto">
          <a:xfrm>
            <a:off x="381000" y="2189163"/>
            <a:ext cx="2330450" cy="1693862"/>
          </a:xfrm>
          <a:prstGeom prst="rect">
            <a:avLst/>
          </a:prstGeom>
          <a:noFill/>
          <a:ln w="9525">
            <a:noFill/>
            <a:miter lim="800000"/>
            <a:headEnd/>
            <a:tailEnd/>
          </a:ln>
        </p:spPr>
      </p:pic>
      <p:pic>
        <p:nvPicPr>
          <p:cNvPr id="6" name="Picture 6"/>
          <p:cNvPicPr>
            <a:picLocks noChangeAspect="1" noChangeArrowheads="1"/>
          </p:cNvPicPr>
          <p:nvPr/>
        </p:nvPicPr>
        <p:blipFill>
          <a:blip r:embed="rId4" cstate="print"/>
          <a:srcRect/>
          <a:stretch>
            <a:fillRect/>
          </a:stretch>
        </p:blipFill>
        <p:spPr bwMode="auto">
          <a:xfrm>
            <a:off x="3994150" y="606425"/>
            <a:ext cx="506413" cy="1106488"/>
          </a:xfrm>
          <a:prstGeom prst="rect">
            <a:avLst/>
          </a:prstGeom>
          <a:noFill/>
          <a:ln w="9525">
            <a:noFill/>
            <a:miter lim="800000"/>
            <a:headEnd/>
            <a:tailEnd/>
          </a:ln>
        </p:spPr>
      </p:pic>
      <p:pic>
        <p:nvPicPr>
          <p:cNvPr id="7" name="Picture 7"/>
          <p:cNvPicPr>
            <a:picLocks noChangeAspect="1" noChangeArrowheads="1"/>
          </p:cNvPicPr>
          <p:nvPr/>
        </p:nvPicPr>
        <p:blipFill>
          <a:blip r:embed="rId5" cstate="print"/>
          <a:srcRect/>
          <a:stretch>
            <a:fillRect/>
          </a:stretch>
        </p:blipFill>
        <p:spPr bwMode="auto">
          <a:xfrm>
            <a:off x="4876800" y="2763838"/>
            <a:ext cx="920750" cy="889000"/>
          </a:xfrm>
          <a:prstGeom prst="rect">
            <a:avLst/>
          </a:prstGeom>
          <a:noFill/>
          <a:ln w="9525">
            <a:noFill/>
            <a:miter lim="800000"/>
            <a:headEnd/>
            <a:tailEnd/>
          </a:ln>
        </p:spPr>
      </p:pic>
      <p:pic>
        <p:nvPicPr>
          <p:cNvPr id="8" name="Picture 8"/>
          <p:cNvPicPr>
            <a:picLocks noChangeAspect="1" noChangeArrowheads="1"/>
          </p:cNvPicPr>
          <p:nvPr/>
        </p:nvPicPr>
        <p:blipFill>
          <a:blip r:embed="rId6" cstate="print"/>
          <a:srcRect/>
          <a:stretch>
            <a:fillRect/>
          </a:stretch>
        </p:blipFill>
        <p:spPr bwMode="auto">
          <a:xfrm>
            <a:off x="6400800" y="2174875"/>
            <a:ext cx="2579688" cy="1708150"/>
          </a:xfrm>
          <a:prstGeom prst="rect">
            <a:avLst/>
          </a:prstGeom>
          <a:noFill/>
          <a:ln w="9525">
            <a:noFill/>
            <a:miter lim="800000"/>
            <a:headEnd/>
            <a:tailEnd/>
          </a:ln>
        </p:spPr>
      </p:pic>
      <p:pic>
        <p:nvPicPr>
          <p:cNvPr id="64517" name="Picture 5"/>
          <p:cNvPicPr>
            <a:picLocks noChangeAspect="1" noChangeArrowheads="1"/>
          </p:cNvPicPr>
          <p:nvPr/>
        </p:nvPicPr>
        <p:blipFill>
          <a:blip r:embed="rId7" cstate="print"/>
          <a:srcRect/>
          <a:stretch>
            <a:fillRect/>
          </a:stretch>
        </p:blipFill>
        <p:spPr bwMode="auto">
          <a:xfrm>
            <a:off x="990600" y="2995613"/>
            <a:ext cx="895350" cy="242887"/>
          </a:xfrm>
          <a:prstGeom prst="rect">
            <a:avLst/>
          </a:prstGeom>
          <a:noFill/>
          <a:ln w="9525">
            <a:noFill/>
            <a:miter lim="800000"/>
            <a:headEnd/>
            <a:tailEnd/>
          </a:ln>
        </p:spPr>
      </p:pic>
      <p:pic>
        <p:nvPicPr>
          <p:cNvPr id="64518" name="Picture 6"/>
          <p:cNvPicPr>
            <a:picLocks noChangeAspect="1" noChangeArrowheads="1"/>
          </p:cNvPicPr>
          <p:nvPr/>
        </p:nvPicPr>
        <p:blipFill>
          <a:blip r:embed="rId8" cstate="print"/>
          <a:srcRect/>
          <a:stretch>
            <a:fillRect/>
          </a:stretch>
        </p:blipFill>
        <p:spPr bwMode="auto">
          <a:xfrm>
            <a:off x="990600" y="3328988"/>
            <a:ext cx="866775" cy="247650"/>
          </a:xfrm>
          <a:prstGeom prst="rect">
            <a:avLst/>
          </a:prstGeom>
          <a:noFill/>
          <a:ln w="9525">
            <a:noFill/>
            <a:miter lim="800000"/>
            <a:headEnd/>
            <a:tailEnd/>
          </a:ln>
        </p:spPr>
      </p:pic>
      <p:pic>
        <p:nvPicPr>
          <p:cNvPr id="64519" name="Picture 7"/>
          <p:cNvPicPr>
            <a:picLocks noChangeAspect="1" noChangeArrowheads="1"/>
          </p:cNvPicPr>
          <p:nvPr/>
        </p:nvPicPr>
        <p:blipFill>
          <a:blip r:embed="rId9" cstate="print"/>
          <a:srcRect/>
          <a:stretch>
            <a:fillRect/>
          </a:stretch>
        </p:blipFill>
        <p:spPr bwMode="auto">
          <a:xfrm>
            <a:off x="2863850" y="1865313"/>
            <a:ext cx="1187450" cy="1169987"/>
          </a:xfrm>
          <a:prstGeom prst="rect">
            <a:avLst/>
          </a:prstGeom>
          <a:noFill/>
          <a:ln w="9525">
            <a:noFill/>
            <a:miter lim="800000"/>
            <a:headEnd/>
            <a:tailEnd/>
          </a:ln>
        </p:spPr>
      </p:pic>
      <p:pic>
        <p:nvPicPr>
          <p:cNvPr id="64520" name="Picture 8"/>
          <p:cNvPicPr>
            <a:picLocks noChangeAspect="1" noChangeArrowheads="1"/>
          </p:cNvPicPr>
          <p:nvPr/>
        </p:nvPicPr>
        <p:blipFill>
          <a:blip r:embed="rId10" cstate="print"/>
          <a:srcRect/>
          <a:stretch>
            <a:fillRect/>
          </a:stretch>
        </p:blipFill>
        <p:spPr bwMode="auto">
          <a:xfrm>
            <a:off x="3082925" y="1096963"/>
            <a:ext cx="1450975" cy="2093912"/>
          </a:xfrm>
          <a:prstGeom prst="rect">
            <a:avLst/>
          </a:prstGeom>
          <a:noFill/>
          <a:ln w="9525">
            <a:noFill/>
            <a:miter lim="800000"/>
            <a:headEnd/>
            <a:tailEnd/>
          </a:ln>
        </p:spPr>
      </p:pic>
      <p:pic>
        <p:nvPicPr>
          <p:cNvPr id="64521" name="Picture 9"/>
          <p:cNvPicPr>
            <a:picLocks noChangeAspect="1" noChangeArrowheads="1"/>
          </p:cNvPicPr>
          <p:nvPr/>
        </p:nvPicPr>
        <p:blipFill>
          <a:blip r:embed="rId11" cstate="print"/>
          <a:srcRect/>
          <a:stretch>
            <a:fillRect/>
          </a:stretch>
        </p:blipFill>
        <p:spPr bwMode="auto">
          <a:xfrm>
            <a:off x="3008313" y="3232150"/>
            <a:ext cx="2114550" cy="276225"/>
          </a:xfrm>
          <a:prstGeom prst="rect">
            <a:avLst/>
          </a:prstGeom>
          <a:noFill/>
          <a:ln w="9525">
            <a:noFill/>
            <a:miter lim="800000"/>
            <a:headEnd/>
            <a:tailEnd/>
          </a:ln>
        </p:spPr>
      </p:pic>
      <p:pic>
        <p:nvPicPr>
          <p:cNvPr id="64522" name="Picture 10"/>
          <p:cNvPicPr>
            <a:picLocks noChangeAspect="1" noChangeArrowheads="1"/>
          </p:cNvPicPr>
          <p:nvPr/>
        </p:nvPicPr>
        <p:blipFill>
          <a:blip r:embed="rId12" cstate="print"/>
          <a:srcRect/>
          <a:stretch>
            <a:fillRect/>
          </a:stretch>
        </p:blipFill>
        <p:spPr bwMode="auto">
          <a:xfrm>
            <a:off x="3008313" y="3652838"/>
            <a:ext cx="2074862" cy="280987"/>
          </a:xfrm>
          <a:prstGeom prst="rect">
            <a:avLst/>
          </a:prstGeom>
          <a:noFill/>
          <a:ln w="9525">
            <a:noFill/>
            <a:miter lim="800000"/>
            <a:headEnd/>
            <a:tailEnd/>
          </a:ln>
        </p:spPr>
      </p:pic>
      <p:pic>
        <p:nvPicPr>
          <p:cNvPr id="64523" name="Picture 11"/>
          <p:cNvPicPr>
            <a:picLocks noChangeAspect="1" noChangeArrowheads="1"/>
          </p:cNvPicPr>
          <p:nvPr/>
        </p:nvPicPr>
        <p:blipFill>
          <a:blip r:embed="rId13" cstate="print"/>
          <a:srcRect/>
          <a:stretch>
            <a:fillRect/>
          </a:stretch>
        </p:blipFill>
        <p:spPr bwMode="auto">
          <a:xfrm>
            <a:off x="2024063" y="3949700"/>
            <a:ext cx="5054600" cy="527050"/>
          </a:xfrm>
          <a:prstGeom prst="rect">
            <a:avLst/>
          </a:prstGeom>
          <a:noFill/>
          <a:ln w="9525">
            <a:noFill/>
            <a:miter lim="800000"/>
            <a:headEnd/>
            <a:tailEnd/>
          </a:ln>
        </p:spPr>
      </p:pic>
      <p:pic>
        <p:nvPicPr>
          <p:cNvPr id="64524" name="Picture 12"/>
          <p:cNvPicPr>
            <a:picLocks noChangeAspect="1" noChangeArrowheads="1"/>
          </p:cNvPicPr>
          <p:nvPr/>
        </p:nvPicPr>
        <p:blipFill>
          <a:blip r:embed="rId14" cstate="print"/>
          <a:srcRect/>
          <a:stretch>
            <a:fillRect/>
          </a:stretch>
        </p:blipFill>
        <p:spPr bwMode="auto">
          <a:xfrm>
            <a:off x="1868488" y="3962400"/>
            <a:ext cx="5522912" cy="714375"/>
          </a:xfrm>
          <a:prstGeom prst="rect">
            <a:avLst/>
          </a:prstGeom>
          <a:noFill/>
          <a:ln w="9525">
            <a:noFill/>
            <a:miter lim="800000"/>
            <a:headEnd/>
            <a:tailEnd/>
          </a:ln>
        </p:spPr>
      </p:pic>
      <p:pic>
        <p:nvPicPr>
          <p:cNvPr id="17" name="Picture 20"/>
          <p:cNvPicPr>
            <a:picLocks noChangeAspect="1" noChangeArrowheads="1"/>
          </p:cNvPicPr>
          <p:nvPr/>
        </p:nvPicPr>
        <p:blipFill>
          <a:blip r:embed="rId15" cstate="print"/>
          <a:srcRect/>
          <a:stretch>
            <a:fillRect/>
          </a:stretch>
        </p:blipFill>
        <p:spPr bwMode="auto">
          <a:xfrm>
            <a:off x="2438400" y="4876800"/>
            <a:ext cx="4035425" cy="665163"/>
          </a:xfrm>
          <a:prstGeom prst="rect">
            <a:avLst/>
          </a:prstGeom>
          <a:noFill/>
          <a:ln w="9525">
            <a:noFill/>
            <a:miter lim="800000"/>
            <a:headEnd/>
            <a:tailEnd/>
          </a:ln>
        </p:spPr>
      </p:pic>
      <p:sp>
        <p:nvSpPr>
          <p:cNvPr id="114705" name="TextBox 17"/>
          <p:cNvSpPr txBox="1">
            <a:spLocks noChangeArrowheads="1"/>
          </p:cNvSpPr>
          <p:nvPr/>
        </p:nvSpPr>
        <p:spPr bwMode="auto">
          <a:xfrm>
            <a:off x="76200" y="5559564"/>
            <a:ext cx="8904288" cy="1384995"/>
          </a:xfrm>
          <a:prstGeom prst="rect">
            <a:avLst/>
          </a:prstGeom>
          <a:noFill/>
          <a:ln w="9525">
            <a:noFill/>
            <a:miter lim="800000"/>
            <a:headEnd/>
            <a:tailEnd/>
          </a:ln>
        </p:spPr>
        <p:txBody>
          <a:bodyPr wrap="square">
            <a:spAutoFit/>
          </a:bodyPr>
          <a:lstStyle/>
          <a:p>
            <a:r>
              <a:rPr lang="en-US" sz="2800" b="0" i="0" dirty="0">
                <a:latin typeface="Times New Roman" panose="02020603050405020304" pitchFamily="18" charset="0"/>
                <a:cs typeface="Times New Roman" panose="02020603050405020304" pitchFamily="18" charset="0"/>
              </a:rPr>
              <a:t>Here each server that does not know the mapping </a:t>
            </a:r>
            <a:r>
              <a:rPr lang="en-US" sz="2800" b="0" i="0" dirty="0" smtClean="0">
                <a:latin typeface="Times New Roman" panose="02020603050405020304" pitchFamily="18" charset="0"/>
                <a:cs typeface="Times New Roman" panose="02020603050405020304" pitchFamily="18" charset="0"/>
              </a:rPr>
              <a:t>,sends </a:t>
            </a:r>
            <a:r>
              <a:rPr lang="en-US" sz="2800" b="0" i="0" dirty="0">
                <a:latin typeface="Times New Roman" panose="02020603050405020304" pitchFamily="18" charset="0"/>
                <a:cs typeface="Times New Roman" panose="02020603050405020304" pitchFamily="18" charset="0"/>
              </a:rPr>
              <a:t>the IP address of the next server back to the requester. Here events 2, 4, 6 contains the same query. </a:t>
            </a:r>
            <a:endParaRPr lang="en-IN" sz="2800" b="0" i="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4517"/>
                                        </p:tgtEl>
                                        <p:attrNameLst>
                                          <p:attrName>style.visibility</p:attrName>
                                        </p:attrNameLst>
                                      </p:cBhvr>
                                      <p:to>
                                        <p:strVal val="visible"/>
                                      </p:to>
                                    </p:set>
                                    <p:animEffect transition="in" filter="wipe(left)">
                                      <p:cBhvr>
                                        <p:cTn id="35" dur="500"/>
                                        <p:tgtEl>
                                          <p:spTgt spid="6451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64519"/>
                                        </p:tgtEl>
                                        <p:attrNameLst>
                                          <p:attrName>style.visibility</p:attrName>
                                        </p:attrNameLst>
                                      </p:cBhvr>
                                      <p:to>
                                        <p:strVal val="visible"/>
                                      </p:to>
                                    </p:set>
                                    <p:animEffect transition="in" filter="wipe(down)">
                                      <p:cBhvr>
                                        <p:cTn id="40" dur="500"/>
                                        <p:tgtEl>
                                          <p:spTgt spid="6451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64520"/>
                                        </p:tgtEl>
                                        <p:attrNameLst>
                                          <p:attrName>style.visibility</p:attrName>
                                        </p:attrNameLst>
                                      </p:cBhvr>
                                      <p:to>
                                        <p:strVal val="visible"/>
                                      </p:to>
                                    </p:set>
                                    <p:animEffect transition="in" filter="wipe(up)">
                                      <p:cBhvr>
                                        <p:cTn id="45" dur="500"/>
                                        <p:tgtEl>
                                          <p:spTgt spid="645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64521"/>
                                        </p:tgtEl>
                                        <p:attrNameLst>
                                          <p:attrName>style.visibility</p:attrName>
                                        </p:attrNameLst>
                                      </p:cBhvr>
                                      <p:to>
                                        <p:strVal val="visible"/>
                                      </p:to>
                                    </p:set>
                                    <p:animEffect transition="in" filter="wipe(left)">
                                      <p:cBhvr>
                                        <p:cTn id="50" dur="500"/>
                                        <p:tgtEl>
                                          <p:spTgt spid="6452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64522"/>
                                        </p:tgtEl>
                                        <p:attrNameLst>
                                          <p:attrName>style.visibility</p:attrName>
                                        </p:attrNameLst>
                                      </p:cBhvr>
                                      <p:to>
                                        <p:strVal val="visible"/>
                                      </p:to>
                                    </p:set>
                                    <p:animEffect transition="in" filter="wipe(right)">
                                      <p:cBhvr>
                                        <p:cTn id="55" dur="500"/>
                                        <p:tgtEl>
                                          <p:spTgt spid="6452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64523"/>
                                        </p:tgtEl>
                                        <p:attrNameLst>
                                          <p:attrName>style.visibility</p:attrName>
                                        </p:attrNameLst>
                                      </p:cBhvr>
                                      <p:to>
                                        <p:strVal val="visible"/>
                                      </p:to>
                                    </p:set>
                                    <p:animEffect transition="in" filter="wipe(left)">
                                      <p:cBhvr>
                                        <p:cTn id="60" dur="500"/>
                                        <p:tgtEl>
                                          <p:spTgt spid="6452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2" fill="hold" nodeType="clickEffect">
                                  <p:stCondLst>
                                    <p:cond delay="0"/>
                                  </p:stCondLst>
                                  <p:childTnLst>
                                    <p:set>
                                      <p:cBhvr>
                                        <p:cTn id="64" dur="1" fill="hold">
                                          <p:stCondLst>
                                            <p:cond delay="0"/>
                                          </p:stCondLst>
                                        </p:cTn>
                                        <p:tgtEl>
                                          <p:spTgt spid="64524"/>
                                        </p:tgtEl>
                                        <p:attrNameLst>
                                          <p:attrName>style.visibility</p:attrName>
                                        </p:attrNameLst>
                                      </p:cBhvr>
                                      <p:to>
                                        <p:strVal val="visible"/>
                                      </p:to>
                                    </p:set>
                                    <p:animEffect transition="in" filter="wipe(right)">
                                      <p:cBhvr>
                                        <p:cTn id="65" dur="500"/>
                                        <p:tgtEl>
                                          <p:spTgt spid="6452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2" fill="hold" nodeType="clickEffect">
                                  <p:stCondLst>
                                    <p:cond delay="0"/>
                                  </p:stCondLst>
                                  <p:childTnLst>
                                    <p:set>
                                      <p:cBhvr>
                                        <p:cTn id="69" dur="1" fill="hold">
                                          <p:stCondLst>
                                            <p:cond delay="0"/>
                                          </p:stCondLst>
                                        </p:cTn>
                                        <p:tgtEl>
                                          <p:spTgt spid="64518"/>
                                        </p:tgtEl>
                                        <p:attrNameLst>
                                          <p:attrName>style.visibility</p:attrName>
                                        </p:attrNameLst>
                                      </p:cBhvr>
                                      <p:to>
                                        <p:strVal val="visible"/>
                                      </p:to>
                                    </p:set>
                                    <p:animEffect transition="in" filter="wipe(right)">
                                      <p:cBhvr>
                                        <p:cTn id="70" dur="500"/>
                                        <p:tgtEl>
                                          <p:spTgt spid="6451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5" presetClass="entr" presetSubtype="0" fill="hold"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2000"/>
                                        <p:tgtEl>
                                          <p:spTgt spid="17"/>
                                        </p:tgtEl>
                                      </p:cBhvr>
                                    </p:animEffect>
                                    <p:anim calcmode="lin" valueType="num">
                                      <p:cBhvr>
                                        <p:cTn id="76" dur="2000" fill="hold"/>
                                        <p:tgtEl>
                                          <p:spTgt spid="17"/>
                                        </p:tgtEl>
                                        <p:attrNameLst>
                                          <p:attrName>ppt_w</p:attrName>
                                        </p:attrNameLst>
                                      </p:cBhvr>
                                      <p:tavLst>
                                        <p:tav tm="0" fmla="#ppt_w*sin(2.5*pi*$)">
                                          <p:val>
                                            <p:fltVal val="0"/>
                                          </p:val>
                                        </p:tav>
                                        <p:tav tm="100000">
                                          <p:val>
                                            <p:fltVal val="1"/>
                                          </p:val>
                                        </p:tav>
                                      </p:tavLst>
                                    </p:anim>
                                    <p:anim calcmode="lin" valueType="num">
                                      <p:cBhvr>
                                        <p:cTn id="77"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bwMode="auto">
          <a:xfrm>
            <a:off x="138336" y="116632"/>
            <a:ext cx="8867328"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latin typeface="Times New Roman" panose="02020603050405020304" pitchFamily="18" charset="0"/>
                <a:cs typeface="Times New Roman" panose="02020603050405020304" pitchFamily="18" charset="0"/>
              </a:rPr>
              <a:t>Caching</a:t>
            </a:r>
            <a:endParaRPr lang="en-IN" b="1" dirty="0" smtClean="0">
              <a:latin typeface="Times New Roman" panose="02020603050405020304" pitchFamily="18" charset="0"/>
              <a:cs typeface="Times New Roman" panose="02020603050405020304" pitchFamily="18" charset="0"/>
            </a:endParaRPr>
          </a:p>
        </p:txBody>
      </p:sp>
      <p:sp>
        <p:nvSpPr>
          <p:cNvPr id="115715" name="Content Placeholder 2"/>
          <p:cNvSpPr>
            <a:spLocks noGrp="1"/>
          </p:cNvSpPr>
          <p:nvPr>
            <p:ph idx="1"/>
          </p:nvPr>
        </p:nvSpPr>
        <p:spPr bwMode="auto">
          <a:xfrm>
            <a:off x="138336" y="908720"/>
            <a:ext cx="9005664" cy="5832648"/>
          </a:xfrm>
          <a:noFill/>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r>
              <a:rPr lang="en-US" dirty="0" smtClean="0">
                <a:latin typeface="Times New Roman" panose="02020603050405020304" pitchFamily="18" charset="0"/>
                <a:cs typeface="Times New Roman" panose="02020603050405020304" pitchFamily="18" charset="0"/>
              </a:rPr>
              <a:t>Each time a server receives a query for a name that is not in its domain, it needs to search its database for a server IP address. Reduction of this search time would increase efficiency. DNS handles this with a mechanism called </a:t>
            </a:r>
            <a:r>
              <a:rPr lang="en-US" b="1" dirty="0" smtClean="0">
                <a:latin typeface="Times New Roman" panose="02020603050405020304" pitchFamily="18" charset="0"/>
                <a:cs typeface="Times New Roman" panose="02020603050405020304" pitchFamily="18" charset="0"/>
              </a:rPr>
              <a:t>caching.</a:t>
            </a:r>
          </a:p>
          <a:p>
            <a:r>
              <a:rPr lang="en-US" dirty="0" smtClean="0">
                <a:latin typeface="Times New Roman" panose="02020603050405020304" pitchFamily="18" charset="0"/>
                <a:cs typeface="Times New Roman" panose="02020603050405020304" pitchFamily="18" charset="0"/>
              </a:rPr>
              <a:t>When a server ask for a mapping from another sever and receives the response, it stores the information in Cache memory.</a:t>
            </a:r>
          </a:p>
          <a:p>
            <a:r>
              <a:rPr lang="en-US" dirty="0" smtClean="0">
                <a:latin typeface="Times New Roman" panose="02020603050405020304" pitchFamily="18" charset="0"/>
                <a:cs typeface="Times New Roman" panose="02020603050405020304" pitchFamily="18" charset="0"/>
              </a:rPr>
              <a:t>It </a:t>
            </a:r>
            <a:r>
              <a:rPr lang="en-US" b="1" dirty="0" smtClean="0">
                <a:latin typeface="Times New Roman" panose="02020603050405020304" pitchFamily="18" charset="0"/>
                <a:cs typeface="Times New Roman" panose="02020603050405020304" pitchFamily="18" charset="0"/>
              </a:rPr>
              <a:t>speeds up resolution</a:t>
            </a:r>
            <a:r>
              <a:rPr lang="en-US" dirty="0" smtClean="0">
                <a:latin typeface="Times New Roman" panose="02020603050405020304" pitchFamily="18" charset="0"/>
                <a:cs typeface="Times New Roman" panose="02020603050405020304" pitchFamily="18" charset="0"/>
              </a:rPr>
              <a:t> but it may be a </a:t>
            </a:r>
            <a:r>
              <a:rPr lang="en-US" b="1" dirty="0" smtClean="0">
                <a:latin typeface="Times New Roman" panose="02020603050405020304" pitchFamily="18" charset="0"/>
                <a:cs typeface="Times New Roman" panose="02020603050405020304" pitchFamily="18" charset="0"/>
              </a:rPr>
              <a:t>stale information.</a:t>
            </a:r>
          </a:p>
          <a:p>
            <a:r>
              <a:rPr lang="en-US" dirty="0" smtClean="0">
                <a:latin typeface="Times New Roman" panose="02020603050405020304" pitchFamily="18" charset="0"/>
                <a:cs typeface="Times New Roman" panose="02020603050405020304" pitchFamily="18" charset="0"/>
              </a:rPr>
              <a:t>To indicate that it is mentioned as </a:t>
            </a:r>
            <a:r>
              <a:rPr lang="en-US" b="1" dirty="0" smtClean="0">
                <a:latin typeface="Times New Roman" panose="02020603050405020304" pitchFamily="18" charset="0"/>
                <a:cs typeface="Times New Roman" panose="02020603050405020304" pitchFamily="18" charset="0"/>
              </a:rPr>
              <a:t>unauthoritative </a:t>
            </a:r>
            <a:r>
              <a:rPr lang="en-US" dirty="0" smtClean="0">
                <a:latin typeface="Times New Roman" panose="02020603050405020304" pitchFamily="18" charset="0"/>
                <a:cs typeface="Times New Roman" panose="02020603050405020304" pitchFamily="18" charset="0"/>
              </a:rPr>
              <a:t>and attached with </a:t>
            </a:r>
            <a:r>
              <a:rPr lang="en-US" b="1" dirty="0" smtClean="0">
                <a:latin typeface="Times New Roman" panose="02020603050405020304" pitchFamily="18" charset="0"/>
                <a:cs typeface="Times New Roman" panose="02020603050405020304" pitchFamily="18" charset="0"/>
              </a:rPr>
              <a:t>TTL(Time To Live).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20"/>
          <p:cNvSpPr>
            <a:spLocks noChangeArrowheads="1"/>
          </p:cNvSpPr>
          <p:nvPr/>
        </p:nvSpPr>
        <p:spPr bwMode="auto">
          <a:xfrm>
            <a:off x="457200" y="920750"/>
            <a:ext cx="8153400" cy="707886"/>
          </a:xfrm>
          <a:prstGeom prst="rect">
            <a:avLst/>
          </a:prstGeom>
          <a:noFill/>
          <a:ln w="9525">
            <a:noFill/>
            <a:miter lim="800000"/>
            <a:headEnd/>
            <a:tailEnd/>
          </a:ln>
        </p:spPr>
        <p:txBody>
          <a:bodyPr wrap="square">
            <a:spAutoFit/>
          </a:bodyPr>
          <a:lstStyle/>
          <a:p>
            <a:pPr>
              <a:buFont typeface="Wingdings" pitchFamily="2" charset="2"/>
              <a:buNone/>
            </a:pPr>
            <a:r>
              <a:rPr lang="en-US" sz="2000" dirty="0" smtClean="0"/>
              <a:t> </a:t>
            </a:r>
            <a:endParaRPr lang="en-US" sz="2000" dirty="0"/>
          </a:p>
          <a:p>
            <a:pPr>
              <a:buFont typeface="Wingdings" pitchFamily="2" charset="2"/>
              <a:buNone/>
            </a:pPr>
            <a:r>
              <a:rPr lang="en-US" sz="2000" dirty="0"/>
              <a:t>   </a:t>
            </a:r>
            <a:endParaRPr lang="en-IN" sz="2000" dirty="0"/>
          </a:p>
        </p:txBody>
      </p:sp>
      <p:sp>
        <p:nvSpPr>
          <p:cNvPr id="8" name="Title 7"/>
          <p:cNvSpPr>
            <a:spLocks noGrp="1"/>
          </p:cNvSpPr>
          <p:nvPr>
            <p:ph type="title"/>
          </p:nvPr>
        </p:nvSpPr>
        <p:spPr>
          <a:xfrm>
            <a:off x="107504" y="-90264"/>
            <a:ext cx="8229600" cy="1143000"/>
          </a:xfrm>
        </p:spPr>
        <p:txBody>
          <a:bodyPr>
            <a:normAutofit/>
          </a:bodyPr>
          <a:lstStyle/>
          <a:p>
            <a:r>
              <a:rPr lang="en-IN" b="1" dirty="0" smtClean="0">
                <a:latin typeface="Times New Roman" panose="02020603050405020304" pitchFamily="18" charset="0"/>
                <a:cs typeface="Times New Roman" panose="02020603050405020304" pitchFamily="18" charset="0"/>
              </a:rPr>
              <a:t>Resource Records</a:t>
            </a:r>
            <a:endParaRPr lang="en-IN"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0" y="920750"/>
            <a:ext cx="9144000" cy="5937250"/>
          </a:xfrm>
        </p:spPr>
        <p:txBody>
          <a:bodyPr>
            <a:noAutofit/>
          </a:bodyPr>
          <a:lstStyle/>
          <a:p>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zone information </a:t>
            </a:r>
            <a:r>
              <a:rPr lang="en-US" dirty="0" smtClean="0">
                <a:latin typeface="Times New Roman" panose="02020603050405020304" pitchFamily="18" charset="0"/>
                <a:cs typeface="Times New Roman" panose="02020603050405020304" pitchFamily="18" charset="0"/>
              </a:rPr>
              <a:t>associated with a server is implemented as a set of </a:t>
            </a:r>
            <a:r>
              <a:rPr lang="en-US" b="1" dirty="0" smtClean="0">
                <a:latin typeface="Times New Roman" panose="02020603050405020304" pitchFamily="18" charset="0"/>
                <a:cs typeface="Times New Roman" panose="02020603050405020304" pitchFamily="18" charset="0"/>
              </a:rPr>
              <a:t>resource records. </a:t>
            </a:r>
          </a:p>
          <a:p>
            <a:r>
              <a:rPr lang="en-US" dirty="0" smtClean="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 name server </a:t>
            </a:r>
            <a:r>
              <a:rPr lang="en-US" dirty="0" smtClean="0">
                <a:latin typeface="Times New Roman" panose="02020603050405020304" pitchFamily="18" charset="0"/>
                <a:cs typeface="Times New Roman" panose="02020603050405020304" pitchFamily="18" charset="0"/>
              </a:rPr>
              <a:t>stores a database of resource records.</a:t>
            </a:r>
          </a:p>
          <a:p>
            <a:r>
              <a:rPr lang="en-US" dirty="0" smtClean="0">
                <a:latin typeface="Times New Roman" panose="02020603050405020304" pitchFamily="18" charset="0"/>
                <a:cs typeface="Times New Roman" panose="02020603050405020304" pitchFamily="18" charset="0"/>
              </a:rPr>
              <a:t>Resource </a:t>
            </a:r>
            <a:r>
              <a:rPr lang="en-US" dirty="0">
                <a:latin typeface="Times New Roman" panose="02020603050405020304" pitchFamily="18" charset="0"/>
                <a:cs typeface="Times New Roman" panose="02020603050405020304" pitchFamily="18" charset="0"/>
              </a:rPr>
              <a:t>Records </a:t>
            </a:r>
            <a:r>
              <a:rPr lang="en-US" dirty="0" smtClean="0">
                <a:latin typeface="Times New Roman" panose="02020603050405020304" pitchFamily="18" charset="0"/>
                <a:cs typeface="Times New Roman" panose="02020603050405020304" pitchFamily="18" charset="0"/>
              </a:rPr>
              <a:t> is a 5-tuple structure </a:t>
            </a:r>
            <a:endParaRPr lang="en-US" dirty="0">
              <a:latin typeface="Times New Roman" panose="02020603050405020304" pitchFamily="18" charset="0"/>
              <a:cs typeface="Times New Roman" panose="02020603050405020304" pitchFamily="18" charset="0"/>
            </a:endParaRPr>
          </a:p>
          <a:p>
            <a:pPr>
              <a:buFont typeface="Wingdings" pitchFamily="2" charset="2"/>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Domain name, Type, Class, TTL, Value</a:t>
            </a:r>
            <a:r>
              <a:rPr lang="en-US" b="1" dirty="0" smtClean="0">
                <a:latin typeface="Times New Roman" panose="02020603050405020304" pitchFamily="18" charset="0"/>
                <a:cs typeface="Times New Roman" panose="02020603050405020304" pitchFamily="18" charset="0"/>
              </a:rPr>
              <a:t>)</a:t>
            </a:r>
          </a:p>
          <a:p>
            <a:pPr>
              <a:buFont typeface="Wingdings" pitchFamily="2" charset="2"/>
              <a:buNone/>
            </a:pPr>
            <a:r>
              <a:rPr lang="en-US" sz="2800" dirty="0">
                <a:latin typeface="Times New Roman" panose="02020603050405020304" pitchFamily="18" charset="0"/>
                <a:cs typeface="Times New Roman" panose="02020603050405020304" pitchFamily="18" charset="0"/>
              </a:rPr>
              <a:t>Domain Name - Identification for resource </a:t>
            </a:r>
            <a:r>
              <a:rPr lang="en-US" sz="2800" dirty="0" smtClean="0">
                <a:latin typeface="Times New Roman" panose="02020603050405020304" pitchFamily="18" charset="0"/>
                <a:cs typeface="Times New Roman" panose="02020603050405020304" pitchFamily="18" charset="0"/>
              </a:rPr>
              <a:t>records.  </a:t>
            </a:r>
          </a:p>
          <a:p>
            <a:pPr>
              <a:buFont typeface="Wingdings" pitchFamily="2" charset="2"/>
              <a:buNone/>
            </a:pPr>
            <a:r>
              <a:rPr lang="en-US" sz="2800" dirty="0" smtClean="0">
                <a:latin typeface="Times New Roman" panose="02020603050405020304" pitchFamily="18" charset="0"/>
                <a:cs typeface="Times New Roman" panose="02020603050405020304" pitchFamily="18" charset="0"/>
              </a:rPr>
              <a:t>value </a:t>
            </a:r>
            <a:r>
              <a:rPr lang="en-US" sz="2800" dirty="0">
                <a:latin typeface="Times New Roman" panose="02020603050405020304" pitchFamily="18" charset="0"/>
                <a:cs typeface="Times New Roman" panose="02020603050405020304" pitchFamily="18" charset="0"/>
              </a:rPr>
              <a:t>- Information </a:t>
            </a:r>
            <a:r>
              <a:rPr lang="en-US" sz="2800" dirty="0" smtClean="0">
                <a:latin typeface="Times New Roman" panose="02020603050405020304" pitchFamily="18" charset="0"/>
                <a:cs typeface="Times New Roman" panose="02020603050405020304" pitchFamily="18" charset="0"/>
              </a:rPr>
              <a:t>kept about the domain name.</a:t>
            </a:r>
            <a:endParaRPr lang="en-US" sz="2800" dirty="0">
              <a:latin typeface="Times New Roman" panose="02020603050405020304" pitchFamily="18" charset="0"/>
              <a:cs typeface="Times New Roman" panose="02020603050405020304" pitchFamily="18" charset="0"/>
            </a:endParaRPr>
          </a:p>
          <a:p>
            <a:pPr>
              <a:buFont typeface="Wingdings" pitchFamily="2" charset="2"/>
              <a:buNone/>
            </a:pPr>
            <a:r>
              <a:rPr lang="en-US" sz="2800" dirty="0" smtClean="0">
                <a:latin typeface="Times New Roman" panose="02020603050405020304" pitchFamily="18" charset="0"/>
                <a:cs typeface="Times New Roman" panose="02020603050405020304" pitchFamily="18" charset="0"/>
              </a:rPr>
              <a:t>Class </a:t>
            </a:r>
            <a:r>
              <a:rPr lang="en-US" sz="2800" dirty="0">
                <a:latin typeface="Times New Roman" panose="02020603050405020304" pitchFamily="18" charset="0"/>
                <a:cs typeface="Times New Roman" panose="02020603050405020304" pitchFamily="18" charset="0"/>
              </a:rPr>
              <a:t>- Type of network (IN for Internet</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buFont typeface="Wingdings" pitchFamily="2" charset="2"/>
              <a:buNone/>
            </a:pPr>
            <a:r>
              <a:rPr lang="en-US" sz="2800" dirty="0" smtClean="0">
                <a:latin typeface="Times New Roman" panose="02020603050405020304" pitchFamily="18" charset="0"/>
                <a:cs typeface="Times New Roman" panose="02020603050405020304" pitchFamily="18" charset="0"/>
              </a:rPr>
              <a:t>TTL </a:t>
            </a:r>
            <a:r>
              <a:rPr lang="en-US" sz="2800" dirty="0">
                <a:latin typeface="Times New Roman" panose="02020603050405020304" pitchFamily="18" charset="0"/>
                <a:cs typeface="Times New Roman" panose="02020603050405020304" pitchFamily="18" charset="0"/>
              </a:rPr>
              <a:t>– Time </a:t>
            </a:r>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Live in </a:t>
            </a:r>
            <a:r>
              <a:rPr lang="en-US" sz="2800" dirty="0" smtClean="0">
                <a:latin typeface="Times New Roman" panose="02020603050405020304" pitchFamily="18" charset="0"/>
                <a:cs typeface="Times New Roman" panose="02020603050405020304" pitchFamily="18" charset="0"/>
              </a:rPr>
              <a:t>seconds(valid).</a:t>
            </a:r>
            <a:endParaRPr lang="en-US" sz="2800" dirty="0">
              <a:latin typeface="Times New Roman" panose="02020603050405020304" pitchFamily="18" charset="0"/>
              <a:cs typeface="Times New Roman" panose="02020603050405020304" pitchFamily="18" charset="0"/>
            </a:endParaRPr>
          </a:p>
          <a:p>
            <a:pPr>
              <a:buFont typeface="Wingdings" pitchFamily="2" charset="2"/>
              <a:buNone/>
            </a:pPr>
            <a:r>
              <a:rPr lang="en-US" sz="2800" dirty="0" smtClean="0">
                <a:latin typeface="Times New Roman" panose="02020603050405020304" pitchFamily="18" charset="0"/>
                <a:cs typeface="Times New Roman" panose="02020603050405020304" pitchFamily="18" charset="0"/>
              </a:rPr>
              <a:t>Type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How the value should be interpreted, as </a:t>
            </a:r>
            <a:r>
              <a:rPr lang="en-US" sz="2800" dirty="0">
                <a:latin typeface="Times New Roman" panose="02020603050405020304" pitchFamily="18" charset="0"/>
                <a:cs typeface="Times New Roman" panose="02020603050405020304" pitchFamily="18" charset="0"/>
              </a:rPr>
              <a:t>shown below</a:t>
            </a:r>
            <a:endParaRPr lang="en-IN" sz="2800" dirty="0">
              <a:latin typeface="Times New Roman" panose="02020603050405020304" pitchFamily="18" charset="0"/>
              <a:cs typeface="Times New Roman" panose="02020603050405020304" pitchFamily="18" charset="0"/>
            </a:endParaRPr>
          </a:p>
          <a:p>
            <a:pPr>
              <a:buFont typeface="Wingdings" pitchFamily="2" charset="2"/>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Resource Records</a:t>
            </a:r>
            <a:endParaRPr lang="en-IN" dirty="0"/>
          </a:p>
        </p:txBody>
      </p:sp>
      <p:sp>
        <p:nvSpPr>
          <p:cNvPr id="3" name="Content Placeholder 2"/>
          <p:cNvSpPr>
            <a:spLocks noGrp="1"/>
          </p:cNvSpPr>
          <p:nvPr>
            <p:ph idx="1"/>
          </p:nvPr>
        </p:nvSpPr>
        <p:spPr/>
        <p:txBody>
          <a:bodyPr/>
          <a:lstStyle/>
          <a:p>
            <a:endParaRPr lang="en-IN" dirty="0"/>
          </a:p>
        </p:txBody>
      </p:sp>
      <p:grpSp>
        <p:nvGrpSpPr>
          <p:cNvPr id="4" name="Group 1"/>
          <p:cNvGrpSpPr>
            <a:grpSpLocks/>
          </p:cNvGrpSpPr>
          <p:nvPr/>
        </p:nvGrpSpPr>
        <p:grpSpPr bwMode="auto">
          <a:xfrm>
            <a:off x="457200" y="2420888"/>
            <a:ext cx="8229600" cy="3384376"/>
            <a:chOff x="715963" y="2209799"/>
            <a:chExt cx="7589837" cy="2019301"/>
          </a:xfrm>
        </p:grpSpPr>
        <p:pic>
          <p:nvPicPr>
            <p:cNvPr id="5" name="Picture 6"/>
            <p:cNvPicPr>
              <a:picLocks noChangeAspect="1" noChangeArrowheads="1"/>
            </p:cNvPicPr>
            <p:nvPr/>
          </p:nvPicPr>
          <p:blipFill>
            <a:blip r:embed="rId2" cstate="print"/>
            <a:srcRect/>
            <a:stretch>
              <a:fillRect/>
            </a:stretch>
          </p:blipFill>
          <p:spPr bwMode="auto">
            <a:xfrm>
              <a:off x="715963" y="2209800"/>
              <a:ext cx="7589837" cy="2019300"/>
            </a:xfrm>
            <a:prstGeom prst="rect">
              <a:avLst/>
            </a:prstGeom>
            <a:noFill/>
            <a:ln w="9525">
              <a:noFill/>
              <a:miter lim="800000"/>
              <a:headEnd/>
              <a:tailEnd/>
            </a:ln>
          </p:spPr>
        </p:pic>
        <p:sp>
          <p:nvSpPr>
            <p:cNvPr id="6" name="Rectangle 19"/>
            <p:cNvSpPr>
              <a:spLocks noChangeArrowheads="1"/>
            </p:cNvSpPr>
            <p:nvPr/>
          </p:nvSpPr>
          <p:spPr bwMode="auto">
            <a:xfrm>
              <a:off x="762001" y="2209799"/>
              <a:ext cx="7467600" cy="2019301"/>
            </a:xfrm>
            <a:prstGeom prst="rect">
              <a:avLst/>
            </a:prstGeom>
            <a:noFill/>
            <a:ln w="101600" algn="ctr">
              <a:solidFill>
                <a:srgbClr val="3366FF"/>
              </a:solidFill>
              <a:round/>
              <a:headEnd/>
              <a:tailEnd/>
            </a:ln>
          </p:spPr>
          <p:txBody>
            <a:bodyPr/>
            <a:lstStyle/>
            <a:p>
              <a:pPr eaLnBrk="0" hangingPunct="0"/>
              <a:endParaRPr lang="en-US"/>
            </a:p>
          </p:txBody>
        </p:sp>
      </p:grpSp>
    </p:spTree>
    <p:extLst>
      <p:ext uri="{BB962C8B-B14F-4D97-AF65-F5344CB8AC3E}">
        <p14:creationId xmlns:p14="http://schemas.microsoft.com/office/powerpoint/2010/main" val="1667243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4"/>
          <p:cNvSpPr>
            <a:spLocks noChangeArrowheads="1"/>
          </p:cNvSpPr>
          <p:nvPr/>
        </p:nvSpPr>
        <p:spPr bwMode="auto">
          <a:xfrm>
            <a:off x="152400" y="76200"/>
            <a:ext cx="8153400" cy="584775"/>
          </a:xfrm>
          <a:prstGeom prst="rect">
            <a:avLst/>
          </a:prstGeom>
          <a:solidFill>
            <a:schemeClr val="bg1"/>
          </a:solidFill>
          <a:ln w="9525">
            <a:noFill/>
            <a:miter lim="800000"/>
            <a:headEnd/>
            <a:tailEnd/>
          </a:ln>
        </p:spPr>
        <p:txBody>
          <a:bodyPr>
            <a:spAutoFit/>
          </a:bodyPr>
          <a:lstStyle/>
          <a:p>
            <a:pPr eaLnBrk="0" hangingPunct="0"/>
            <a:r>
              <a:rPr lang="en-US" sz="3200" b="1" dirty="0" smtClean="0">
                <a:latin typeface="Times New Roman" panose="02020603050405020304" pitchFamily="18" charset="0"/>
                <a:cs typeface="Times New Roman" panose="02020603050405020304" pitchFamily="18" charset="0"/>
              </a:rPr>
              <a:t>DNS Messages</a:t>
            </a:r>
            <a:endParaRPr lang="en-US" sz="3200" b="1" dirty="0">
              <a:solidFill>
                <a:schemeClr val="bg2"/>
              </a:solidFill>
              <a:latin typeface="Times New Roman" panose="02020603050405020304" pitchFamily="18" charset="0"/>
              <a:cs typeface="Times New Roman" panose="02020603050405020304" pitchFamily="18" charset="0"/>
            </a:endParaRPr>
          </a:p>
        </p:txBody>
      </p:sp>
      <p:pic>
        <p:nvPicPr>
          <p:cNvPr id="65541" name="Picture 5"/>
          <p:cNvPicPr>
            <a:picLocks noChangeAspect="1" noChangeArrowheads="1"/>
          </p:cNvPicPr>
          <p:nvPr/>
        </p:nvPicPr>
        <p:blipFill>
          <a:blip r:embed="rId3" cstate="print"/>
          <a:srcRect/>
          <a:stretch>
            <a:fillRect/>
          </a:stretch>
        </p:blipFill>
        <p:spPr bwMode="auto">
          <a:xfrm>
            <a:off x="1143000" y="2420888"/>
            <a:ext cx="7883525" cy="3795712"/>
          </a:xfrm>
          <a:prstGeom prst="rect">
            <a:avLst/>
          </a:prstGeom>
          <a:noFill/>
          <a:ln w="9525">
            <a:noFill/>
            <a:miter lim="800000"/>
            <a:headEnd/>
            <a:tailEnd/>
          </a:ln>
        </p:spPr>
      </p:pic>
      <p:pic>
        <p:nvPicPr>
          <p:cNvPr id="65542" name="Picture 6"/>
          <p:cNvPicPr>
            <a:picLocks noChangeAspect="1" noChangeArrowheads="1"/>
          </p:cNvPicPr>
          <p:nvPr/>
        </p:nvPicPr>
        <p:blipFill>
          <a:blip r:embed="rId4" cstate="print"/>
          <a:srcRect/>
          <a:stretch>
            <a:fillRect/>
          </a:stretch>
        </p:blipFill>
        <p:spPr bwMode="auto">
          <a:xfrm>
            <a:off x="316973" y="2660916"/>
            <a:ext cx="925512" cy="1685925"/>
          </a:xfrm>
          <a:prstGeom prst="rect">
            <a:avLst/>
          </a:prstGeom>
          <a:noFill/>
          <a:ln w="9525">
            <a:noFill/>
            <a:miter lim="800000"/>
            <a:headEnd/>
            <a:tailEnd/>
          </a:ln>
        </p:spPr>
      </p:pic>
      <p:sp>
        <p:nvSpPr>
          <p:cNvPr id="117767" name="TextBox 6"/>
          <p:cNvSpPr txBox="1">
            <a:spLocks noChangeArrowheads="1"/>
          </p:cNvSpPr>
          <p:nvPr/>
        </p:nvSpPr>
        <p:spPr bwMode="auto">
          <a:xfrm>
            <a:off x="-108520" y="762000"/>
            <a:ext cx="9252520" cy="1384995"/>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sz="2800" b="0" i="0" dirty="0" smtClean="0">
                <a:latin typeface="Times New Roman" panose="02020603050405020304" pitchFamily="18" charset="0"/>
                <a:cs typeface="Times New Roman" panose="02020603050405020304" pitchFamily="18" charset="0"/>
              </a:rPr>
              <a:t>To retrieve information about hosts, DNS uses two types of messages </a:t>
            </a:r>
            <a:r>
              <a:rPr lang="en-US" sz="2800" b="0" i="0" dirty="0">
                <a:latin typeface="Times New Roman" panose="02020603050405020304" pitchFamily="18" charset="0"/>
                <a:cs typeface="Times New Roman" panose="02020603050405020304" pitchFamily="18" charset="0"/>
              </a:rPr>
              <a:t>– </a:t>
            </a:r>
            <a:r>
              <a:rPr lang="en-US" sz="2800" b="1" i="0" dirty="0">
                <a:latin typeface="Times New Roman" panose="02020603050405020304" pitchFamily="18" charset="0"/>
                <a:cs typeface="Times New Roman" panose="02020603050405020304" pitchFamily="18" charset="0"/>
              </a:rPr>
              <a:t>Query message and Response message- </a:t>
            </a:r>
            <a:r>
              <a:rPr lang="en-US" sz="2800" b="0" i="0" dirty="0">
                <a:latin typeface="Times New Roman" panose="02020603050405020304" pitchFamily="18" charset="0"/>
                <a:cs typeface="Times New Roman" panose="02020603050405020304" pitchFamily="18" charset="0"/>
              </a:rPr>
              <a:t>both have same </a:t>
            </a:r>
            <a:r>
              <a:rPr lang="en-US" sz="2800" b="0" i="0" dirty="0" smtClean="0">
                <a:latin typeface="Times New Roman" panose="02020603050405020304" pitchFamily="18" charset="0"/>
                <a:cs typeface="Times New Roman" panose="02020603050405020304" pitchFamily="18" charset="0"/>
              </a:rPr>
              <a:t>format.</a:t>
            </a:r>
            <a:endParaRPr lang="en-IN" sz="2800" b="0" i="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5541"/>
                                        </p:tgtEl>
                                        <p:attrNameLst>
                                          <p:attrName>style.visibility</p:attrName>
                                        </p:attrNameLst>
                                      </p:cBhvr>
                                      <p:to>
                                        <p:strVal val="visible"/>
                                      </p:to>
                                    </p:set>
                                    <p:anim calcmode="lin" valueType="num">
                                      <p:cBhvr>
                                        <p:cTn id="7" dur="500" fill="hold"/>
                                        <p:tgtEl>
                                          <p:spTgt spid="65541"/>
                                        </p:tgtEl>
                                        <p:attrNameLst>
                                          <p:attrName>ppt_w</p:attrName>
                                        </p:attrNameLst>
                                      </p:cBhvr>
                                      <p:tavLst>
                                        <p:tav tm="0">
                                          <p:val>
                                            <p:fltVal val="0"/>
                                          </p:val>
                                        </p:tav>
                                        <p:tav tm="100000">
                                          <p:val>
                                            <p:strVal val="#ppt_w"/>
                                          </p:val>
                                        </p:tav>
                                      </p:tavLst>
                                    </p:anim>
                                    <p:anim calcmode="lin" valueType="num">
                                      <p:cBhvr>
                                        <p:cTn id="8" dur="500" fill="hold"/>
                                        <p:tgtEl>
                                          <p:spTgt spid="65541"/>
                                        </p:tgtEl>
                                        <p:attrNameLst>
                                          <p:attrName>ppt_h</p:attrName>
                                        </p:attrNameLst>
                                      </p:cBhvr>
                                      <p:tavLst>
                                        <p:tav tm="0">
                                          <p:val>
                                            <p:fltVal val="0"/>
                                          </p:val>
                                        </p:tav>
                                        <p:tav tm="100000">
                                          <p:val>
                                            <p:strVal val="#ppt_h"/>
                                          </p:val>
                                        </p:tav>
                                      </p:tavLst>
                                    </p:anim>
                                    <p:animEffect transition="in" filter="fade">
                                      <p:cBhvr>
                                        <p:cTn id="9" dur="500"/>
                                        <p:tgtEl>
                                          <p:spTgt spid="6554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6" presetClass="entr" presetSubtype="0" fill="hold" nodeType="clickEffect">
                                  <p:stCondLst>
                                    <p:cond delay="0"/>
                                  </p:stCondLst>
                                  <p:childTnLst>
                                    <p:set>
                                      <p:cBhvr>
                                        <p:cTn id="13" dur="1" fill="hold">
                                          <p:stCondLst>
                                            <p:cond delay="0"/>
                                          </p:stCondLst>
                                        </p:cTn>
                                        <p:tgtEl>
                                          <p:spTgt spid="65542"/>
                                        </p:tgtEl>
                                        <p:attrNameLst>
                                          <p:attrName>style.visibility</p:attrName>
                                        </p:attrNameLst>
                                      </p:cBhvr>
                                      <p:to>
                                        <p:strVal val="visible"/>
                                      </p:to>
                                    </p:set>
                                    <p:animEffect transition="in" filter="wipe(down)">
                                      <p:cBhvr>
                                        <p:cTn id="14" dur="580">
                                          <p:stCondLst>
                                            <p:cond delay="0"/>
                                          </p:stCondLst>
                                        </p:cTn>
                                        <p:tgtEl>
                                          <p:spTgt spid="65542"/>
                                        </p:tgtEl>
                                      </p:cBhvr>
                                    </p:animEffect>
                                    <p:anim calcmode="lin" valueType="num">
                                      <p:cBhvr>
                                        <p:cTn id="15" dur="1822" tmFilter="0,0; 0.14,0.36; 0.43,0.73; 0.71,0.91; 1.0,1.0">
                                          <p:stCondLst>
                                            <p:cond delay="0"/>
                                          </p:stCondLst>
                                        </p:cTn>
                                        <p:tgtEl>
                                          <p:spTgt spid="6554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554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554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554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5542"/>
                                        </p:tgtEl>
                                        <p:attrNameLst>
                                          <p:attrName>ppt_y</p:attrName>
                                        </p:attrNameLst>
                                      </p:cBhvr>
                                      <p:tavLst>
                                        <p:tav tm="0" fmla="#ppt_y-sin(pi*$)/81">
                                          <p:val>
                                            <p:fltVal val="0"/>
                                          </p:val>
                                        </p:tav>
                                        <p:tav tm="100000">
                                          <p:val>
                                            <p:fltVal val="1"/>
                                          </p:val>
                                        </p:tav>
                                      </p:tavLst>
                                    </p:anim>
                                    <p:animScale>
                                      <p:cBhvr>
                                        <p:cTn id="20" dur="26">
                                          <p:stCondLst>
                                            <p:cond delay="650"/>
                                          </p:stCondLst>
                                        </p:cTn>
                                        <p:tgtEl>
                                          <p:spTgt spid="65542"/>
                                        </p:tgtEl>
                                      </p:cBhvr>
                                      <p:to x="100000" y="60000"/>
                                    </p:animScale>
                                    <p:animScale>
                                      <p:cBhvr>
                                        <p:cTn id="21" dur="166" decel="50000">
                                          <p:stCondLst>
                                            <p:cond delay="676"/>
                                          </p:stCondLst>
                                        </p:cTn>
                                        <p:tgtEl>
                                          <p:spTgt spid="65542"/>
                                        </p:tgtEl>
                                      </p:cBhvr>
                                      <p:to x="100000" y="100000"/>
                                    </p:animScale>
                                    <p:animScale>
                                      <p:cBhvr>
                                        <p:cTn id="22" dur="26">
                                          <p:stCondLst>
                                            <p:cond delay="1312"/>
                                          </p:stCondLst>
                                        </p:cTn>
                                        <p:tgtEl>
                                          <p:spTgt spid="65542"/>
                                        </p:tgtEl>
                                      </p:cBhvr>
                                      <p:to x="100000" y="80000"/>
                                    </p:animScale>
                                    <p:animScale>
                                      <p:cBhvr>
                                        <p:cTn id="23" dur="166" decel="50000">
                                          <p:stCondLst>
                                            <p:cond delay="1338"/>
                                          </p:stCondLst>
                                        </p:cTn>
                                        <p:tgtEl>
                                          <p:spTgt spid="65542"/>
                                        </p:tgtEl>
                                      </p:cBhvr>
                                      <p:to x="100000" y="100000"/>
                                    </p:animScale>
                                    <p:animScale>
                                      <p:cBhvr>
                                        <p:cTn id="24" dur="26">
                                          <p:stCondLst>
                                            <p:cond delay="1642"/>
                                          </p:stCondLst>
                                        </p:cTn>
                                        <p:tgtEl>
                                          <p:spTgt spid="65542"/>
                                        </p:tgtEl>
                                      </p:cBhvr>
                                      <p:to x="100000" y="90000"/>
                                    </p:animScale>
                                    <p:animScale>
                                      <p:cBhvr>
                                        <p:cTn id="25" dur="166" decel="50000">
                                          <p:stCondLst>
                                            <p:cond delay="1668"/>
                                          </p:stCondLst>
                                        </p:cTn>
                                        <p:tgtEl>
                                          <p:spTgt spid="65542"/>
                                        </p:tgtEl>
                                      </p:cBhvr>
                                      <p:to x="100000" y="100000"/>
                                    </p:animScale>
                                    <p:animScale>
                                      <p:cBhvr>
                                        <p:cTn id="26" dur="26">
                                          <p:stCondLst>
                                            <p:cond delay="1808"/>
                                          </p:stCondLst>
                                        </p:cTn>
                                        <p:tgtEl>
                                          <p:spTgt spid="65542"/>
                                        </p:tgtEl>
                                      </p:cBhvr>
                                      <p:to x="100000" y="95000"/>
                                    </p:animScale>
                                    <p:animScale>
                                      <p:cBhvr>
                                        <p:cTn id="27" dur="166" decel="50000">
                                          <p:stCondLst>
                                            <p:cond delay="1834"/>
                                          </p:stCondLst>
                                        </p:cTn>
                                        <p:tgtEl>
                                          <p:spTgt spid="6554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r>
              <a:rPr lang="en-US" b="1" dirty="0">
                <a:latin typeface="Times New Roman" panose="02020603050405020304" pitchFamily="18" charset="0"/>
                <a:cs typeface="Times New Roman" panose="02020603050405020304" pitchFamily="18" charset="0"/>
              </a:rPr>
              <a:t>DNS Messages</a:t>
            </a:r>
            <a:endParaRPr lang="en-US" b="1" dirty="0">
              <a:solidFill>
                <a:schemeClr val="bg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556792"/>
            <a:ext cx="9036496" cy="4569371"/>
          </a:xfrm>
        </p:spPr>
        <p:txBody>
          <a:bodyPr/>
          <a:lstStyle/>
          <a:p>
            <a:r>
              <a:rPr lang="en-IN" b="1" dirty="0" smtClean="0"/>
              <a:t>I</a:t>
            </a:r>
            <a:r>
              <a:rPr lang="en-IN" b="1" dirty="0" smtClean="0">
                <a:latin typeface="Times New Roman" panose="02020603050405020304" pitchFamily="18" charset="0"/>
                <a:cs typeface="Times New Roman" panose="02020603050405020304" pitchFamily="18" charset="0"/>
              </a:rPr>
              <a:t>dentification</a:t>
            </a:r>
            <a:r>
              <a:rPr lang="en-IN" dirty="0" smtClean="0">
                <a:latin typeface="Times New Roman" panose="02020603050405020304" pitchFamily="18" charset="0"/>
                <a:cs typeface="Times New Roman" panose="02020603050405020304" pitchFamily="18" charset="0"/>
              </a:rPr>
              <a:t> field is used by the client to match the response with the query.</a:t>
            </a:r>
          </a:p>
          <a:p>
            <a:r>
              <a:rPr lang="en-IN" b="1" dirty="0" smtClean="0">
                <a:latin typeface="Times New Roman" panose="02020603050405020304" pitchFamily="18" charset="0"/>
                <a:cs typeface="Times New Roman" panose="02020603050405020304" pitchFamily="18" charset="0"/>
              </a:rPr>
              <a:t>Flag </a:t>
            </a:r>
            <a:r>
              <a:rPr lang="en-IN" dirty="0" smtClean="0">
                <a:latin typeface="Times New Roman" panose="02020603050405020304" pitchFamily="18" charset="0"/>
                <a:cs typeface="Times New Roman" panose="02020603050405020304" pitchFamily="18" charset="0"/>
              </a:rPr>
              <a:t>field defines whether the message is a query /response, also includes status of error.</a:t>
            </a:r>
          </a:p>
          <a:p>
            <a:endParaRPr lang="en-IN" dirty="0">
              <a:latin typeface="Times New Roman" panose="02020603050405020304" pitchFamily="18" charset="0"/>
              <a:cs typeface="Times New Roman" panose="02020603050405020304" pitchFamily="18" charset="0"/>
            </a:endParaRPr>
          </a:p>
        </p:txBody>
      </p:sp>
      <p:pic>
        <p:nvPicPr>
          <p:cNvPr id="4" name="Content Placeholder 5"/>
          <p:cNvPicPr>
            <a:picLocks noChangeAspect="1"/>
          </p:cNvPicPr>
          <p:nvPr/>
        </p:nvPicPr>
        <p:blipFill>
          <a:blip r:embed="rId2"/>
          <a:stretch>
            <a:fillRect/>
          </a:stretch>
        </p:blipFill>
        <p:spPr>
          <a:xfrm>
            <a:off x="561501" y="3933056"/>
            <a:ext cx="8153899" cy="1491123"/>
          </a:xfrm>
          <a:prstGeom prst="rect">
            <a:avLst/>
          </a:prstGeom>
        </p:spPr>
      </p:pic>
    </p:spTree>
    <p:extLst>
      <p:ext uri="{BB962C8B-B14F-4D97-AF65-F5344CB8AC3E}">
        <p14:creationId xmlns:p14="http://schemas.microsoft.com/office/powerpoint/2010/main" val="2672884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20"/>
          <p:cNvSpPr txBox="1">
            <a:spLocks noChangeArrowheads="1"/>
          </p:cNvSpPr>
          <p:nvPr/>
        </p:nvSpPr>
        <p:spPr bwMode="auto">
          <a:xfrm>
            <a:off x="152400" y="690563"/>
            <a:ext cx="8839200" cy="1385887"/>
          </a:xfrm>
          <a:prstGeom prst="rect">
            <a:avLst/>
          </a:prstGeom>
          <a:noFill/>
          <a:ln w="9525">
            <a:noFill/>
            <a:miter lim="800000"/>
            <a:headEnd/>
            <a:tailEnd/>
          </a:ln>
        </p:spPr>
        <p:txBody>
          <a:bodyPr>
            <a:spAutoFit/>
          </a:bodyPr>
          <a:lstStyle/>
          <a:p>
            <a:pPr algn="just" eaLnBrk="0" hangingPunct="0"/>
            <a:r>
              <a:rPr lang="en-US" sz="2800" b="0" i="0" dirty="0">
                <a:latin typeface="Times New Roman" pitchFamily="18" charset="0"/>
                <a:cs typeface="Times New Roman" pitchFamily="18" charset="0"/>
              </a:rPr>
              <a:t>In UNIX and Windows, the </a:t>
            </a:r>
            <a:r>
              <a:rPr lang="en-US" sz="2800" b="1" i="0" dirty="0" err="1">
                <a:latin typeface="Times New Roman" pitchFamily="18" charset="0"/>
                <a:cs typeface="Times New Roman" pitchFamily="18" charset="0"/>
              </a:rPr>
              <a:t>nslookup</a:t>
            </a:r>
            <a:r>
              <a:rPr lang="en-US" sz="2800" b="0" i="0" dirty="0">
                <a:latin typeface="Times New Roman" pitchFamily="18" charset="0"/>
                <a:cs typeface="Times New Roman" pitchFamily="18" charset="0"/>
              </a:rPr>
              <a:t> utility can be used to retrieve address/name mapping. The following shows how we can retrieve an address when the domain name is given.</a:t>
            </a:r>
          </a:p>
        </p:txBody>
      </p:sp>
      <p:grpSp>
        <p:nvGrpSpPr>
          <p:cNvPr id="2" name="Group 23"/>
          <p:cNvGrpSpPr>
            <a:grpSpLocks/>
          </p:cNvGrpSpPr>
          <p:nvPr/>
        </p:nvGrpSpPr>
        <p:grpSpPr bwMode="auto">
          <a:xfrm>
            <a:off x="0" y="0"/>
            <a:ext cx="9144000" cy="609600"/>
            <a:chOff x="0" y="2448"/>
            <a:chExt cx="5760" cy="384"/>
          </a:xfrm>
        </p:grpSpPr>
        <p:sp>
          <p:nvSpPr>
            <p:cNvPr id="11879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2.14</a:t>
              </a:r>
            </a:p>
          </p:txBody>
        </p:sp>
      </p:grpSp>
      <p:grpSp>
        <p:nvGrpSpPr>
          <p:cNvPr id="3" name="Group 1"/>
          <p:cNvGrpSpPr>
            <a:grpSpLocks/>
          </p:cNvGrpSpPr>
          <p:nvPr/>
        </p:nvGrpSpPr>
        <p:grpSpPr bwMode="auto">
          <a:xfrm>
            <a:off x="76200" y="2209800"/>
            <a:ext cx="6577013" cy="1820863"/>
            <a:chOff x="76200" y="2209800"/>
            <a:chExt cx="6577778" cy="1820864"/>
          </a:xfrm>
        </p:grpSpPr>
        <p:pic>
          <p:nvPicPr>
            <p:cNvPr id="118790" name="Picture 3"/>
            <p:cNvPicPr>
              <a:picLocks noChangeAspect="1" noChangeArrowheads="1"/>
            </p:cNvPicPr>
            <p:nvPr/>
          </p:nvPicPr>
          <p:blipFill>
            <a:blip r:embed="rId3" cstate="print"/>
            <a:srcRect/>
            <a:stretch>
              <a:fillRect/>
            </a:stretch>
          </p:blipFill>
          <p:spPr bwMode="auto">
            <a:xfrm>
              <a:off x="76200" y="2209800"/>
              <a:ext cx="6577778" cy="1820864"/>
            </a:xfrm>
            <a:prstGeom prst="rect">
              <a:avLst/>
            </a:prstGeom>
            <a:noFill/>
            <a:ln w="9525">
              <a:noFill/>
              <a:miter lim="800000"/>
              <a:headEnd/>
              <a:tailEnd/>
            </a:ln>
          </p:spPr>
        </p:pic>
        <p:sp>
          <p:nvSpPr>
            <p:cNvPr id="118791" name="Rectangle 8"/>
            <p:cNvSpPr>
              <a:spLocks noChangeArrowheads="1"/>
            </p:cNvSpPr>
            <p:nvPr/>
          </p:nvSpPr>
          <p:spPr bwMode="auto">
            <a:xfrm>
              <a:off x="419100" y="2286000"/>
              <a:ext cx="6217920" cy="1295400"/>
            </a:xfrm>
            <a:prstGeom prst="rect">
              <a:avLst/>
            </a:prstGeom>
            <a:noFill/>
            <a:ln w="38100" algn="ctr">
              <a:solidFill>
                <a:schemeClr val="tx1"/>
              </a:solidFill>
              <a:round/>
              <a:headEnd/>
              <a:tailEnd/>
            </a:ln>
          </p:spPr>
          <p:txBody>
            <a:bodyPr/>
            <a:lstStyle/>
            <a:p>
              <a:pPr eaLnBrk="0" hangingPunct="0"/>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IN" smtClean="0"/>
          </a:p>
        </p:txBody>
      </p:sp>
      <p:pic>
        <p:nvPicPr>
          <p:cNvPr id="119811" name="Content Placeholder 4" descr="nslookup-output.jpg"/>
          <p:cNvPicPr>
            <a:picLocks noGrp="1" noChangeAspect="1"/>
          </p:cNvPicPr>
          <p:nvPr>
            <p:ph idx="1"/>
          </p:nvPr>
        </p:nvPicPr>
        <p:blipFill>
          <a:blip r:embed="rId2" cstate="print"/>
          <a:srcRect/>
          <a:stretch>
            <a:fillRect/>
          </a:stretch>
        </p:blipFill>
        <p:spPr bwMode="auto">
          <a:xfrm>
            <a:off x="609600" y="381000"/>
            <a:ext cx="8153400" cy="5943600"/>
          </a:xfrm>
          <a:noFill/>
          <a:ln>
            <a:miter lim="800000"/>
            <a:headEnd/>
            <a:tailEnd/>
          </a:ln>
        </p:spPr>
      </p:pic>
      <p:sp>
        <p:nvSpPr>
          <p:cNvPr id="119812" name="Slide Number Placeholder 3"/>
          <p:cNvSpPr>
            <a:spLocks noGrp="1"/>
          </p:cNvSpPr>
          <p:nvPr>
            <p:ph type="sldNum" sz="quarter" idx="10"/>
          </p:nvPr>
        </p:nvSpPr>
        <p:spPr>
          <a:noFill/>
        </p:spPr>
        <p:txBody>
          <a:bodyPr/>
          <a:lstStyle/>
          <a:p>
            <a:fld id="{5FA0BB5D-FB6D-4FD3-B14F-45C843E71A92}"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4"/>
          <p:cNvSpPr>
            <a:spLocks noChangeArrowheads="1"/>
          </p:cNvSpPr>
          <p:nvPr/>
        </p:nvSpPr>
        <p:spPr bwMode="auto">
          <a:xfrm>
            <a:off x="50223" y="90488"/>
            <a:ext cx="8153400" cy="400050"/>
          </a:xfrm>
          <a:prstGeom prst="rect">
            <a:avLst/>
          </a:prstGeom>
          <a:solidFill>
            <a:schemeClr val="bg1"/>
          </a:solidFill>
          <a:ln w="9525">
            <a:noFill/>
            <a:miter lim="800000"/>
            <a:headEnd/>
            <a:tailEnd/>
          </a:ln>
        </p:spPr>
        <p:txBody>
          <a:bodyPr>
            <a:spAutoFit/>
          </a:bodyPr>
          <a:lstStyle/>
          <a:p>
            <a:pPr eaLnBrk="0" hangingPunct="0"/>
            <a:r>
              <a:rPr lang="en-US" sz="2000" b="1" dirty="0" smtClean="0">
                <a:latin typeface="Times New Roman" panose="02020603050405020304" pitchFamily="18" charset="0"/>
                <a:cs typeface="Times New Roman" panose="02020603050405020304" pitchFamily="18" charset="0"/>
              </a:rPr>
              <a:t>Purpose </a:t>
            </a:r>
            <a:r>
              <a:rPr lang="en-US" sz="2000" b="1" dirty="0">
                <a:latin typeface="Times New Roman" panose="02020603050405020304" pitchFamily="18" charset="0"/>
                <a:cs typeface="Times New Roman" panose="02020603050405020304" pitchFamily="18" charset="0"/>
              </a:rPr>
              <a:t>of DNS</a:t>
            </a:r>
            <a:endParaRPr lang="en-US" sz="2000" b="1" dirty="0">
              <a:solidFill>
                <a:schemeClr val="bg2"/>
              </a:solidFill>
              <a:latin typeface="Times New Roman" panose="02020603050405020304" pitchFamily="18" charset="0"/>
              <a:cs typeface="Times New Roman" panose="02020603050405020304" pitchFamily="18" charset="0"/>
            </a:endParaRPr>
          </a:p>
        </p:txBody>
      </p:sp>
      <p:pic>
        <p:nvPicPr>
          <p:cNvPr id="55304" name="Picture 8"/>
          <p:cNvPicPr>
            <a:picLocks noChangeAspect="1" noChangeArrowheads="1"/>
          </p:cNvPicPr>
          <p:nvPr/>
        </p:nvPicPr>
        <p:blipFill>
          <a:blip r:embed="rId3" cstate="print"/>
          <a:srcRect/>
          <a:stretch>
            <a:fillRect/>
          </a:stretch>
        </p:blipFill>
        <p:spPr bwMode="auto">
          <a:xfrm>
            <a:off x="7659688" y="2727325"/>
            <a:ext cx="950912" cy="1230313"/>
          </a:xfrm>
          <a:prstGeom prst="rect">
            <a:avLst/>
          </a:prstGeom>
          <a:noFill/>
          <a:ln w="9525">
            <a:noFill/>
            <a:miter lim="800000"/>
            <a:headEnd/>
            <a:tailEnd/>
          </a:ln>
        </p:spPr>
      </p:pic>
      <p:pic>
        <p:nvPicPr>
          <p:cNvPr id="55307" name="Picture 11"/>
          <p:cNvPicPr>
            <a:picLocks noChangeAspect="1" noChangeArrowheads="1"/>
          </p:cNvPicPr>
          <p:nvPr/>
        </p:nvPicPr>
        <p:blipFill>
          <a:blip r:embed="rId4" cstate="print"/>
          <a:srcRect/>
          <a:stretch>
            <a:fillRect/>
          </a:stretch>
        </p:blipFill>
        <p:spPr bwMode="auto">
          <a:xfrm>
            <a:off x="4743450" y="2833688"/>
            <a:ext cx="2876550" cy="374650"/>
          </a:xfrm>
          <a:prstGeom prst="rect">
            <a:avLst/>
          </a:prstGeom>
          <a:noFill/>
          <a:ln w="9525">
            <a:noFill/>
            <a:miter lim="800000"/>
            <a:headEnd/>
            <a:tailEnd/>
          </a:ln>
        </p:spPr>
      </p:pic>
      <p:pic>
        <p:nvPicPr>
          <p:cNvPr id="55305" name="Picture 9"/>
          <p:cNvPicPr>
            <a:picLocks noChangeAspect="1" noChangeArrowheads="1"/>
          </p:cNvPicPr>
          <p:nvPr/>
        </p:nvPicPr>
        <p:blipFill>
          <a:blip r:embed="rId5" cstate="print"/>
          <a:srcRect/>
          <a:stretch>
            <a:fillRect/>
          </a:stretch>
        </p:blipFill>
        <p:spPr bwMode="auto">
          <a:xfrm>
            <a:off x="2057400" y="1473200"/>
            <a:ext cx="854075" cy="1249363"/>
          </a:xfrm>
          <a:prstGeom prst="rect">
            <a:avLst/>
          </a:prstGeom>
          <a:noFill/>
          <a:ln w="9525">
            <a:noFill/>
            <a:miter lim="800000"/>
            <a:headEnd/>
            <a:tailEnd/>
          </a:ln>
        </p:spPr>
      </p:pic>
      <p:pic>
        <p:nvPicPr>
          <p:cNvPr id="55306" name="Picture 10"/>
          <p:cNvPicPr>
            <a:picLocks noChangeAspect="1" noChangeArrowheads="1"/>
          </p:cNvPicPr>
          <p:nvPr/>
        </p:nvPicPr>
        <p:blipFill>
          <a:blip r:embed="rId6" cstate="print"/>
          <a:srcRect/>
          <a:stretch>
            <a:fillRect/>
          </a:stretch>
        </p:blipFill>
        <p:spPr bwMode="auto">
          <a:xfrm>
            <a:off x="2771775" y="2574925"/>
            <a:ext cx="884238" cy="766763"/>
          </a:xfrm>
          <a:prstGeom prst="rect">
            <a:avLst/>
          </a:prstGeom>
          <a:noFill/>
          <a:ln w="9525">
            <a:noFill/>
            <a:miter lim="800000"/>
            <a:headEnd/>
            <a:tailEnd/>
          </a:ln>
        </p:spPr>
      </p:pic>
      <p:pic>
        <p:nvPicPr>
          <p:cNvPr id="55308" name="Picture 12"/>
          <p:cNvPicPr>
            <a:picLocks noChangeAspect="1" noChangeArrowheads="1"/>
          </p:cNvPicPr>
          <p:nvPr/>
        </p:nvPicPr>
        <p:blipFill>
          <a:blip r:embed="rId7" cstate="print"/>
          <a:srcRect/>
          <a:stretch>
            <a:fillRect/>
          </a:stretch>
        </p:blipFill>
        <p:spPr bwMode="auto">
          <a:xfrm>
            <a:off x="4765675" y="3384550"/>
            <a:ext cx="2881313" cy="376238"/>
          </a:xfrm>
          <a:prstGeom prst="rect">
            <a:avLst/>
          </a:prstGeom>
          <a:noFill/>
          <a:ln w="9525">
            <a:noFill/>
            <a:miter lim="800000"/>
            <a:headEnd/>
            <a:tailEnd/>
          </a:ln>
        </p:spPr>
      </p:pic>
      <p:pic>
        <p:nvPicPr>
          <p:cNvPr id="55310" name="Picture 14"/>
          <p:cNvPicPr>
            <a:picLocks noChangeAspect="1" noChangeArrowheads="1"/>
          </p:cNvPicPr>
          <p:nvPr/>
        </p:nvPicPr>
        <p:blipFill>
          <a:blip r:embed="rId8" cstate="print"/>
          <a:srcRect/>
          <a:stretch>
            <a:fillRect/>
          </a:stretch>
        </p:blipFill>
        <p:spPr bwMode="auto">
          <a:xfrm>
            <a:off x="2057400" y="3983038"/>
            <a:ext cx="1066800" cy="1011237"/>
          </a:xfrm>
          <a:prstGeom prst="rect">
            <a:avLst/>
          </a:prstGeom>
          <a:noFill/>
          <a:ln w="9525">
            <a:noFill/>
            <a:miter lim="800000"/>
            <a:headEnd/>
            <a:tailEnd/>
          </a:ln>
        </p:spPr>
      </p:pic>
      <p:pic>
        <p:nvPicPr>
          <p:cNvPr id="55309" name="Picture 13"/>
          <p:cNvPicPr>
            <a:picLocks noChangeAspect="1" noChangeArrowheads="1"/>
          </p:cNvPicPr>
          <p:nvPr/>
        </p:nvPicPr>
        <p:blipFill>
          <a:blip r:embed="rId9" cstate="print"/>
          <a:srcRect/>
          <a:stretch>
            <a:fillRect/>
          </a:stretch>
        </p:blipFill>
        <p:spPr bwMode="auto">
          <a:xfrm>
            <a:off x="2830254" y="3444081"/>
            <a:ext cx="874712" cy="923925"/>
          </a:xfrm>
          <a:prstGeom prst="rect">
            <a:avLst/>
          </a:prstGeom>
          <a:noFill/>
          <a:ln w="9525">
            <a:noFill/>
            <a:miter lim="800000"/>
            <a:headEnd/>
            <a:tailEnd/>
          </a:ln>
        </p:spPr>
      </p:pic>
      <p:grpSp>
        <p:nvGrpSpPr>
          <p:cNvPr id="2" name="Group 2"/>
          <p:cNvGrpSpPr>
            <a:grpSpLocks/>
          </p:cNvGrpSpPr>
          <p:nvPr/>
        </p:nvGrpSpPr>
        <p:grpSpPr bwMode="auto">
          <a:xfrm>
            <a:off x="457200" y="2574925"/>
            <a:ext cx="4724400" cy="1616075"/>
            <a:chOff x="456957" y="2575226"/>
            <a:chExt cx="4724642" cy="1615774"/>
          </a:xfrm>
        </p:grpSpPr>
        <p:pic>
          <p:nvPicPr>
            <p:cNvPr id="100368" name="Picture 5"/>
            <p:cNvPicPr>
              <a:picLocks noChangeAspect="1" noChangeArrowheads="1"/>
            </p:cNvPicPr>
            <p:nvPr/>
          </p:nvPicPr>
          <p:blipFill>
            <a:blip r:embed="rId10" cstate="print"/>
            <a:srcRect/>
            <a:stretch>
              <a:fillRect/>
            </a:stretch>
          </p:blipFill>
          <p:spPr bwMode="auto">
            <a:xfrm>
              <a:off x="456957" y="2753061"/>
              <a:ext cx="2266996" cy="1229640"/>
            </a:xfrm>
            <a:prstGeom prst="rect">
              <a:avLst/>
            </a:prstGeom>
            <a:noFill/>
            <a:ln w="9525">
              <a:noFill/>
              <a:miter lim="800000"/>
              <a:headEnd/>
              <a:tailEnd/>
            </a:ln>
          </p:spPr>
        </p:pic>
        <p:pic>
          <p:nvPicPr>
            <p:cNvPr id="100369" name="Picture 7"/>
            <p:cNvPicPr>
              <a:picLocks noChangeAspect="1" noChangeArrowheads="1"/>
            </p:cNvPicPr>
            <p:nvPr/>
          </p:nvPicPr>
          <p:blipFill>
            <a:blip r:embed="rId11" cstate="print"/>
            <a:srcRect/>
            <a:stretch>
              <a:fillRect/>
            </a:stretch>
          </p:blipFill>
          <p:spPr bwMode="auto">
            <a:xfrm>
              <a:off x="3753844" y="2727661"/>
              <a:ext cx="950512" cy="1310939"/>
            </a:xfrm>
            <a:prstGeom prst="rect">
              <a:avLst/>
            </a:prstGeom>
            <a:noFill/>
            <a:ln w="9525">
              <a:noFill/>
              <a:miter lim="800000"/>
              <a:headEnd/>
              <a:tailEnd/>
            </a:ln>
          </p:spPr>
        </p:pic>
        <p:sp>
          <p:nvSpPr>
            <p:cNvPr id="100370" name="Rectangle 1"/>
            <p:cNvSpPr>
              <a:spLocks noChangeArrowheads="1"/>
            </p:cNvSpPr>
            <p:nvPr/>
          </p:nvSpPr>
          <p:spPr bwMode="auto">
            <a:xfrm>
              <a:off x="1590454" y="2575226"/>
              <a:ext cx="3591145" cy="1615774"/>
            </a:xfrm>
            <a:prstGeom prst="rect">
              <a:avLst/>
            </a:prstGeom>
            <a:noFill/>
            <a:ln w="9525" algn="ctr">
              <a:solidFill>
                <a:schemeClr val="tx1"/>
              </a:solidFill>
              <a:round/>
              <a:headEnd/>
              <a:tailEnd/>
            </a:ln>
          </p:spPr>
          <p:txBody>
            <a:bodyPr/>
            <a:lstStyle/>
            <a:p>
              <a:pPr eaLnBrk="0" hangingPunct="0"/>
              <a:endParaRPr lang="en-US"/>
            </a:p>
          </p:txBody>
        </p:sp>
      </p:grpSp>
      <p:grpSp>
        <p:nvGrpSpPr>
          <p:cNvPr id="3" name="Group 3"/>
          <p:cNvGrpSpPr>
            <a:grpSpLocks/>
          </p:cNvGrpSpPr>
          <p:nvPr/>
        </p:nvGrpSpPr>
        <p:grpSpPr bwMode="auto">
          <a:xfrm>
            <a:off x="285750" y="4975225"/>
            <a:ext cx="4905375" cy="808038"/>
            <a:chOff x="286509" y="4975708"/>
            <a:chExt cx="4904836" cy="807887"/>
          </a:xfrm>
        </p:grpSpPr>
        <p:sp>
          <p:nvSpPr>
            <p:cNvPr id="100366" name="Rectangle 16"/>
            <p:cNvSpPr>
              <a:spLocks noChangeArrowheads="1"/>
            </p:cNvSpPr>
            <p:nvPr/>
          </p:nvSpPr>
          <p:spPr bwMode="auto">
            <a:xfrm>
              <a:off x="1600200" y="4975708"/>
              <a:ext cx="3591145" cy="807887"/>
            </a:xfrm>
            <a:prstGeom prst="rect">
              <a:avLst/>
            </a:prstGeom>
            <a:solidFill>
              <a:srgbClr val="FFFF00"/>
            </a:solidFill>
            <a:ln w="9525" algn="ctr">
              <a:solidFill>
                <a:schemeClr val="tx1"/>
              </a:solidFill>
              <a:round/>
              <a:headEnd/>
              <a:tailEnd/>
            </a:ln>
          </p:spPr>
          <p:txBody>
            <a:bodyPr/>
            <a:lstStyle/>
            <a:p>
              <a:pPr eaLnBrk="0" hangingPunct="0"/>
              <a:endParaRPr lang="en-US"/>
            </a:p>
          </p:txBody>
        </p:sp>
        <p:pic>
          <p:nvPicPr>
            <p:cNvPr id="100367" name="Picture 16"/>
            <p:cNvPicPr>
              <a:picLocks noChangeAspect="1" noChangeArrowheads="1"/>
            </p:cNvPicPr>
            <p:nvPr/>
          </p:nvPicPr>
          <p:blipFill>
            <a:blip r:embed="rId12" cstate="print"/>
            <a:srcRect/>
            <a:stretch>
              <a:fillRect/>
            </a:stretch>
          </p:blipFill>
          <p:spPr bwMode="auto">
            <a:xfrm>
              <a:off x="286509" y="5257800"/>
              <a:ext cx="1255046" cy="248977"/>
            </a:xfrm>
            <a:prstGeom prst="rect">
              <a:avLst/>
            </a:prstGeom>
            <a:noFill/>
            <a:ln w="9525">
              <a:noFill/>
              <a:miter lim="800000"/>
              <a:headEnd/>
              <a:tailEnd/>
            </a:ln>
          </p:spPr>
        </p:pic>
      </p:grpSp>
      <p:sp>
        <p:nvSpPr>
          <p:cNvPr id="100365" name="TextBox 17"/>
          <p:cNvSpPr txBox="1">
            <a:spLocks noChangeArrowheads="1"/>
          </p:cNvSpPr>
          <p:nvPr/>
        </p:nvSpPr>
        <p:spPr bwMode="auto">
          <a:xfrm>
            <a:off x="3923928" y="20151"/>
            <a:ext cx="5220072" cy="1200329"/>
          </a:xfrm>
          <a:prstGeom prst="rect">
            <a:avLst/>
          </a:prstGeom>
          <a:noFill/>
          <a:ln w="9525">
            <a:noFill/>
            <a:miter lim="800000"/>
            <a:headEnd/>
            <a:tailEnd/>
          </a:ln>
        </p:spPr>
        <p:txBody>
          <a:bodyPr wrap="square">
            <a:spAutoFit/>
          </a:bodyPr>
          <a:lstStyle/>
          <a:p>
            <a:r>
              <a:rPr lang="en-US" sz="2400" b="0" i="0" dirty="0">
                <a:latin typeface="Times New Roman" panose="02020603050405020304" pitchFamily="18" charset="0"/>
                <a:cs typeface="Times New Roman" panose="02020603050405020304" pitchFamily="18" charset="0"/>
              </a:rPr>
              <a:t>Before FTP client connect to FTP server </a:t>
            </a:r>
            <a:r>
              <a:rPr lang="en-US" sz="2400" b="0" i="0" dirty="0" smtClean="0">
                <a:latin typeface="Times New Roman" panose="02020603050405020304" pitchFamily="18" charset="0"/>
                <a:cs typeface="Times New Roman" panose="02020603050405020304" pitchFamily="18" charset="0"/>
              </a:rPr>
              <a:t>,We </a:t>
            </a:r>
            <a:r>
              <a:rPr lang="en-US" sz="2400" b="0" i="0" dirty="0">
                <a:latin typeface="Times New Roman" panose="02020603050405020304" pitchFamily="18" charset="0"/>
                <a:cs typeface="Times New Roman" panose="02020603050405020304" pitchFamily="18" charset="0"/>
              </a:rPr>
              <a:t>need to connect DNS client to DNS Server</a:t>
            </a:r>
            <a:endParaRPr lang="en-IN" sz="2400" b="0" i="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5305"/>
                                        </p:tgtEl>
                                        <p:attrNameLst>
                                          <p:attrName>style.visibility</p:attrName>
                                        </p:attrNameLst>
                                      </p:cBhvr>
                                      <p:to>
                                        <p:strVal val="visible"/>
                                      </p:to>
                                    </p:set>
                                    <p:animEffect transition="in" filter="wipe(up)">
                                      <p:cBhvr>
                                        <p:cTn id="19" dur="500"/>
                                        <p:tgtEl>
                                          <p:spTgt spid="5530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5306"/>
                                        </p:tgtEl>
                                        <p:attrNameLst>
                                          <p:attrName>style.visibility</p:attrName>
                                        </p:attrNameLst>
                                      </p:cBhvr>
                                      <p:to>
                                        <p:strVal val="visible"/>
                                      </p:to>
                                    </p:set>
                                    <p:animEffect transition="in" filter="wipe(left)">
                                      <p:cBhvr>
                                        <p:cTn id="24" dur="500"/>
                                        <p:tgtEl>
                                          <p:spTgt spid="5530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5307"/>
                                        </p:tgtEl>
                                        <p:attrNameLst>
                                          <p:attrName>style.visibility</p:attrName>
                                        </p:attrNameLst>
                                      </p:cBhvr>
                                      <p:to>
                                        <p:strVal val="visible"/>
                                      </p:to>
                                    </p:set>
                                    <p:animEffect transition="in" filter="wipe(left)">
                                      <p:cBhvr>
                                        <p:cTn id="29" dur="500"/>
                                        <p:tgtEl>
                                          <p:spTgt spid="5530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55308"/>
                                        </p:tgtEl>
                                        <p:attrNameLst>
                                          <p:attrName>style.visibility</p:attrName>
                                        </p:attrNameLst>
                                      </p:cBhvr>
                                      <p:to>
                                        <p:strVal val="visible"/>
                                      </p:to>
                                    </p:set>
                                    <p:animEffect transition="in" filter="wipe(right)">
                                      <p:cBhvr>
                                        <p:cTn id="34" dur="500"/>
                                        <p:tgtEl>
                                          <p:spTgt spid="5530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55309"/>
                                        </p:tgtEl>
                                        <p:attrNameLst>
                                          <p:attrName>style.visibility</p:attrName>
                                        </p:attrNameLst>
                                      </p:cBhvr>
                                      <p:to>
                                        <p:strVal val="visible"/>
                                      </p:to>
                                    </p:set>
                                    <p:animEffect transition="in" filter="wipe(right)">
                                      <p:cBhvr>
                                        <p:cTn id="39" dur="500"/>
                                        <p:tgtEl>
                                          <p:spTgt spid="5530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55310"/>
                                        </p:tgtEl>
                                        <p:attrNameLst>
                                          <p:attrName>style.visibility</p:attrName>
                                        </p:attrNameLst>
                                      </p:cBhvr>
                                      <p:to>
                                        <p:strVal val="visible"/>
                                      </p:to>
                                    </p:set>
                                    <p:animEffect transition="in" filter="wipe(up)">
                                      <p:cBhvr>
                                        <p:cTn id="44" dur="500"/>
                                        <p:tgtEl>
                                          <p:spTgt spid="55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6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2" name="Title 1"/>
          <p:cNvSpPr>
            <a:spLocks noGrp="1"/>
          </p:cNvSpPr>
          <p:nvPr>
            <p:ph type="title"/>
          </p:nvPr>
        </p:nvSpPr>
        <p:spPr/>
        <p:txBody>
          <a:bodyPr>
            <a:normAutofit fontScale="90000"/>
          </a:bodyPr>
          <a:lstStyle/>
          <a:p>
            <a:r>
              <a:rPr lang="en-IN" b="1" dirty="0" smtClean="0">
                <a:latin typeface="Times New Roman" panose="02020603050405020304" pitchFamily="18" charset="0"/>
                <a:cs typeface="Times New Roman" panose="02020603050405020304" pitchFamily="18" charset="0"/>
              </a:rPr>
              <a:t>PEER-TO-PEER </a:t>
            </a:r>
            <a:r>
              <a:rPr lang="en-IN" b="1" dirty="0">
                <a:latin typeface="Times New Roman" panose="02020603050405020304" pitchFamily="18" charset="0"/>
                <a:cs typeface="Times New Roman" panose="02020603050405020304" pitchFamily="18" charset="0"/>
              </a:rPr>
              <a:t>PARADIGM</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340768"/>
            <a:ext cx="8712968" cy="4785395"/>
          </a:xfrm>
        </p:spPr>
        <p:txBody>
          <a:bodyPr/>
          <a:lstStyle/>
          <a:p>
            <a:r>
              <a:rPr lang="en-US" dirty="0" smtClean="0">
                <a:latin typeface="Times New Roman" panose="02020603050405020304" pitchFamily="18" charset="0"/>
                <a:cs typeface="Times New Roman" panose="02020603050405020304" pitchFamily="18" charset="0"/>
              </a:rPr>
              <a:t>Peer-to-peer </a:t>
            </a:r>
            <a:r>
              <a:rPr lang="en-US" dirty="0">
                <a:latin typeface="Times New Roman" panose="02020603050405020304" pitchFamily="18" charset="0"/>
                <a:cs typeface="Times New Roman" panose="02020603050405020304" pitchFamily="18" charset="0"/>
              </a:rPr>
              <a:t>gained popularity with </a:t>
            </a:r>
            <a:r>
              <a:rPr lang="en-US" dirty="0" smtClean="0">
                <a:latin typeface="Times New Roman" panose="02020603050405020304" pitchFamily="18" charset="0"/>
                <a:cs typeface="Times New Roman" panose="02020603050405020304" pitchFamily="18" charset="0"/>
              </a:rPr>
              <a:t>Napster(1999-2001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online music </a:t>
            </a:r>
            <a:r>
              <a:rPr lang="en-US" dirty="0" smtClean="0">
                <a:latin typeface="Times New Roman" panose="02020603050405020304" pitchFamily="18" charset="0"/>
                <a:cs typeface="Times New Roman" panose="02020603050405020304" pitchFamily="18" charset="0"/>
              </a:rPr>
              <a:t>file sharing service created by Shawn Fanning.</a:t>
            </a:r>
          </a:p>
          <a:p>
            <a:r>
              <a:rPr lang="en-US" dirty="0" smtClean="0">
                <a:latin typeface="Times New Roman" panose="02020603050405020304" pitchFamily="18" charset="0"/>
                <a:cs typeface="Times New Roman" panose="02020603050405020304" pitchFamily="18" charset="0"/>
              </a:rPr>
              <a:t>It paved </a:t>
            </a:r>
            <a:r>
              <a:rPr lang="en-US" dirty="0">
                <a:latin typeface="Times New Roman" panose="02020603050405020304" pitchFamily="18" charset="0"/>
                <a:cs typeface="Times New Roman" panose="02020603050405020304" pitchFamily="18" charset="0"/>
              </a:rPr>
              <a:t>the way for peer-to-peer file-distribution models that came later</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Gnutella was followed by Fast-Track, </a:t>
            </a:r>
            <a:r>
              <a:rPr lang="en-US" dirty="0" err="1">
                <a:latin typeface="Times New Roman" panose="02020603050405020304" pitchFamily="18" charset="0"/>
                <a:cs typeface="Times New Roman" panose="02020603050405020304" pitchFamily="18" charset="0"/>
              </a:rPr>
              <a:t>BitTorrent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WinMX</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GNUnet</a:t>
            </a:r>
            <a:r>
              <a:rPr lang="en-US" dirty="0">
                <a:latin typeface="Times New Roman" panose="02020603050405020304" pitchFamily="18" charset="0"/>
                <a:cs typeface="Times New Roman" panose="02020603050405020304" pitchFamily="18" charset="0"/>
              </a:rPr>
              <a:t>.</a:t>
            </a:r>
          </a:p>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228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28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228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28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28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228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2889" name="Text Box 9"/>
          <p:cNvSpPr txBox="1">
            <a:spLocks noChangeArrowheads="1"/>
          </p:cNvSpPr>
          <p:nvPr/>
        </p:nvSpPr>
        <p:spPr bwMode="auto">
          <a:xfrm>
            <a:off x="1143000" y="0"/>
            <a:ext cx="5085184" cy="769441"/>
          </a:xfrm>
          <a:prstGeom prst="rect">
            <a:avLst/>
          </a:prstGeom>
          <a:noFill/>
          <a:ln w="9525">
            <a:noFill/>
            <a:miter lim="800000"/>
            <a:headEnd/>
            <a:tailEnd/>
          </a:ln>
        </p:spPr>
        <p:txBody>
          <a:bodyPr wrap="square">
            <a:spAutoFit/>
          </a:bodyPr>
          <a:lstStyle/>
          <a:p>
            <a:pPr eaLnBrk="0" hangingPunct="0"/>
            <a:r>
              <a:rPr lang="en-US" sz="4400" b="1" dirty="0" smtClean="0">
                <a:solidFill>
                  <a:srgbClr val="FF0000"/>
                </a:solidFill>
                <a:latin typeface="Times New Roman" pitchFamily="18" charset="0"/>
              </a:rPr>
              <a:t>P2P </a:t>
            </a:r>
            <a:r>
              <a:rPr lang="en-US" sz="4400" b="1" dirty="0">
                <a:solidFill>
                  <a:srgbClr val="FF0000"/>
                </a:solidFill>
                <a:latin typeface="Times New Roman" pitchFamily="18" charset="0"/>
              </a:rPr>
              <a:t>Networks</a:t>
            </a:r>
          </a:p>
        </p:txBody>
      </p:sp>
      <p:sp>
        <p:nvSpPr>
          <p:cNvPr id="6155" name="Rectangle 10"/>
          <p:cNvSpPr>
            <a:spLocks noChangeArrowheads="1"/>
          </p:cNvSpPr>
          <p:nvPr/>
        </p:nvSpPr>
        <p:spPr bwMode="auto">
          <a:xfrm>
            <a:off x="167196" y="1176556"/>
            <a:ext cx="8777858" cy="5262979"/>
          </a:xfrm>
          <a:prstGeom prst="rect">
            <a:avLst/>
          </a:prstGeom>
          <a:solidFill>
            <a:schemeClr val="bg1"/>
          </a:solidFill>
          <a:ln w="9525">
            <a:noFill/>
            <a:miter lim="800000"/>
            <a:headEnd/>
            <a:tailEnd/>
          </a:ln>
        </p:spPr>
        <p:txBody>
          <a:bodyPr wrap="square">
            <a:spAutoFit/>
          </a:bodyPr>
          <a:lstStyle/>
          <a:p>
            <a:pPr marL="457200" indent="-457200" algn="just" eaLnBrk="0" hangingPunct="0">
              <a:buFont typeface="Arial" panose="020B0604020202020204" pitchFamily="34" charset="0"/>
              <a:buChar char="•"/>
              <a:defRPr/>
            </a:pPr>
            <a:r>
              <a:rPr lang="en-US" sz="2800" dirty="0">
                <a:latin typeface="Times New Roman" pitchFamily="18" charset="0"/>
                <a:cs typeface="+mn-cs"/>
              </a:rPr>
              <a:t>Internet users that are ready to </a:t>
            </a:r>
            <a:r>
              <a:rPr lang="en-US" sz="2800" b="1" dirty="0">
                <a:latin typeface="Times New Roman" pitchFamily="18" charset="0"/>
                <a:cs typeface="+mn-cs"/>
              </a:rPr>
              <a:t>share their resources become peers</a:t>
            </a:r>
            <a:r>
              <a:rPr lang="en-US" sz="2800" dirty="0">
                <a:latin typeface="Times New Roman" pitchFamily="18" charset="0"/>
                <a:cs typeface="+mn-cs"/>
              </a:rPr>
              <a:t> and form a network</a:t>
            </a:r>
            <a:r>
              <a:rPr lang="en-US" sz="2800" b="0" dirty="0">
                <a:latin typeface="Times New Roman" pitchFamily="18" charset="0"/>
                <a:cs typeface="+mn-cs"/>
              </a:rPr>
              <a:t>. </a:t>
            </a:r>
            <a:endParaRPr lang="en-US" sz="2800" b="0" dirty="0" smtClean="0">
              <a:latin typeface="Times New Roman" pitchFamily="18" charset="0"/>
              <a:cs typeface="+mn-cs"/>
            </a:endParaRPr>
          </a:p>
          <a:p>
            <a:pPr marL="457200" indent="-457200" algn="just" eaLnBrk="0" hangingPunct="0">
              <a:buFont typeface="Arial" panose="020B0604020202020204" pitchFamily="34" charset="0"/>
              <a:buChar char="•"/>
              <a:defRPr/>
            </a:pPr>
            <a:r>
              <a:rPr lang="en-US" sz="2800" dirty="0" smtClean="0">
                <a:latin typeface="Times New Roman" pitchFamily="18" charset="0"/>
                <a:cs typeface="+mn-cs"/>
              </a:rPr>
              <a:t>When </a:t>
            </a:r>
            <a:r>
              <a:rPr lang="en-US" sz="2800" dirty="0">
                <a:latin typeface="Times New Roman" pitchFamily="18" charset="0"/>
                <a:cs typeface="+mn-cs"/>
              </a:rPr>
              <a:t>a peer in the network has a </a:t>
            </a:r>
            <a:r>
              <a:rPr lang="en-US" sz="2800" b="1" dirty="0">
                <a:latin typeface="Times New Roman" pitchFamily="18" charset="0"/>
                <a:cs typeface="+mn-cs"/>
              </a:rPr>
              <a:t>file to share</a:t>
            </a:r>
            <a:r>
              <a:rPr lang="en-US" sz="2800" dirty="0">
                <a:latin typeface="Times New Roman" pitchFamily="18" charset="0"/>
                <a:cs typeface="+mn-cs"/>
              </a:rPr>
              <a:t>, it makes it available to the rest of the peers. </a:t>
            </a:r>
            <a:endParaRPr lang="en-US" sz="2800" dirty="0" smtClean="0">
              <a:latin typeface="Times New Roman" pitchFamily="18" charset="0"/>
              <a:cs typeface="+mn-cs"/>
            </a:endParaRPr>
          </a:p>
          <a:p>
            <a:pPr marL="457200" indent="-457200" algn="just" eaLnBrk="0" hangingPunct="0">
              <a:buFont typeface="Arial" panose="020B0604020202020204" pitchFamily="34" charset="0"/>
              <a:buChar char="•"/>
              <a:defRPr/>
            </a:pPr>
            <a:r>
              <a:rPr lang="en-US" sz="2800" b="0" dirty="0" smtClean="0">
                <a:latin typeface="Times New Roman" pitchFamily="18" charset="0"/>
                <a:cs typeface="+mn-cs"/>
              </a:rPr>
              <a:t>An </a:t>
            </a:r>
            <a:r>
              <a:rPr lang="en-US" sz="2800" b="0" dirty="0">
                <a:latin typeface="Times New Roman" pitchFamily="18" charset="0"/>
                <a:cs typeface="+mn-cs"/>
              </a:rPr>
              <a:t>interested peer can connect itself to the computer where the file is stored and download it. After a peer downloads a file, it </a:t>
            </a:r>
            <a:r>
              <a:rPr lang="en-US" sz="2800" b="0" dirty="0" smtClean="0">
                <a:latin typeface="Times New Roman" pitchFamily="18" charset="0"/>
                <a:cs typeface="+mn-cs"/>
              </a:rPr>
              <a:t>can make </a:t>
            </a:r>
            <a:r>
              <a:rPr lang="en-US" sz="2800" b="0" dirty="0">
                <a:latin typeface="Times New Roman" pitchFamily="18" charset="0"/>
                <a:cs typeface="+mn-cs"/>
              </a:rPr>
              <a:t>it available for other peers to download. </a:t>
            </a:r>
            <a:endParaRPr lang="en-US" sz="2800" b="0" dirty="0" smtClean="0">
              <a:latin typeface="Times New Roman" pitchFamily="18" charset="0"/>
              <a:cs typeface="+mn-cs"/>
            </a:endParaRPr>
          </a:p>
          <a:p>
            <a:pPr marL="457200" indent="-457200" algn="just" eaLnBrk="0" hangingPunct="0">
              <a:buFont typeface="Arial" panose="020B0604020202020204" pitchFamily="34" charset="0"/>
              <a:buChar char="•"/>
              <a:defRPr/>
            </a:pPr>
            <a:r>
              <a:rPr lang="en-US" sz="2800" dirty="0" smtClean="0">
                <a:latin typeface="Times New Roman" pitchFamily="18" charset="0"/>
                <a:cs typeface="+mn-cs"/>
              </a:rPr>
              <a:t>As </a:t>
            </a:r>
            <a:r>
              <a:rPr lang="en-US" sz="2800" dirty="0">
                <a:latin typeface="Times New Roman" pitchFamily="18" charset="0"/>
                <a:cs typeface="+mn-cs"/>
              </a:rPr>
              <a:t>more peers join and download that file, more copies of the file become available to the group.</a:t>
            </a:r>
          </a:p>
          <a:p>
            <a:pPr algn="just" eaLnBrk="0" hangingPunct="0">
              <a:buFont typeface="Arial" pitchFamily="34" charset="0"/>
              <a:buChar char="•"/>
              <a:defRPr/>
            </a:pPr>
            <a:r>
              <a:rPr lang="en-US" sz="2800" dirty="0" smtClean="0">
                <a:latin typeface="Times New Roman" pitchFamily="18" charset="0"/>
                <a:cs typeface="+mn-cs"/>
              </a:rPr>
              <a:t> </a:t>
            </a:r>
            <a:r>
              <a:rPr lang="en-US" sz="2800" b="1" dirty="0" smtClean="0">
                <a:latin typeface="Times New Roman" pitchFamily="18" charset="0"/>
                <a:cs typeface="+mn-cs"/>
              </a:rPr>
              <a:t>Two </a:t>
            </a:r>
            <a:r>
              <a:rPr lang="en-US" sz="2800" b="1" dirty="0">
                <a:latin typeface="Times New Roman" pitchFamily="18" charset="0"/>
                <a:cs typeface="+mn-cs"/>
              </a:rPr>
              <a:t>categories </a:t>
            </a:r>
            <a:r>
              <a:rPr lang="en-US" sz="2800" dirty="0">
                <a:latin typeface="Times New Roman" pitchFamily="18" charset="0"/>
                <a:cs typeface="+mn-cs"/>
              </a:rPr>
              <a:t>of P2P </a:t>
            </a:r>
            <a:r>
              <a:rPr lang="en-US" sz="2800" dirty="0" smtClean="0">
                <a:latin typeface="Times New Roman" pitchFamily="18" charset="0"/>
                <a:cs typeface="+mn-cs"/>
              </a:rPr>
              <a:t>networks</a:t>
            </a:r>
            <a:r>
              <a:rPr lang="en-US" sz="2800" b="1" dirty="0" smtClean="0">
                <a:latin typeface="Times New Roman" pitchFamily="18" charset="0"/>
                <a:cs typeface="+mn-cs"/>
              </a:rPr>
              <a:t>—Centralized and Decentralized.</a:t>
            </a:r>
            <a:endParaRPr lang="en-US" sz="2800" b="1" dirty="0">
              <a:latin typeface="Times New Roman" pitchFamily="18" charset="0"/>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1. Centralized Networks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17638"/>
            <a:ext cx="9144000" cy="5611762"/>
          </a:xfrm>
        </p:spPr>
        <p:txBody>
          <a:bodyPr>
            <a:normAutofit/>
          </a:bodyPr>
          <a:lstStyle/>
          <a:p>
            <a:r>
              <a:rPr lang="en-US" dirty="0" smtClean="0">
                <a:latin typeface="Times New Roman" pitchFamily="18" charset="0"/>
              </a:rPr>
              <a:t>The </a:t>
            </a:r>
            <a:r>
              <a:rPr lang="en-US" b="1" dirty="0">
                <a:latin typeface="Times New Roman" pitchFamily="18" charset="0"/>
              </a:rPr>
              <a:t>directory </a:t>
            </a:r>
            <a:r>
              <a:rPr lang="en-US" b="1" dirty="0" smtClean="0">
                <a:latin typeface="Times New Roman" pitchFamily="18" charset="0"/>
              </a:rPr>
              <a:t>system-</a:t>
            </a:r>
            <a:r>
              <a:rPr lang="en-US" dirty="0" smtClean="0">
                <a:latin typeface="Times New Roman" pitchFamily="18" charset="0"/>
              </a:rPr>
              <a:t>- </a:t>
            </a:r>
            <a:r>
              <a:rPr lang="en-US" dirty="0">
                <a:latin typeface="Times New Roman" pitchFamily="18" charset="0"/>
              </a:rPr>
              <a:t>listing of the </a:t>
            </a:r>
            <a:r>
              <a:rPr lang="en-US" b="1" dirty="0">
                <a:latin typeface="Times New Roman" pitchFamily="18" charset="0"/>
              </a:rPr>
              <a:t>peers </a:t>
            </a:r>
            <a:r>
              <a:rPr lang="en-US" dirty="0">
                <a:latin typeface="Times New Roman" pitchFamily="18" charset="0"/>
              </a:rPr>
              <a:t>and what they </a:t>
            </a:r>
            <a:r>
              <a:rPr lang="en-US" dirty="0" smtClean="0">
                <a:latin typeface="Times New Roman" pitchFamily="18" charset="0"/>
              </a:rPr>
              <a:t>offer-- </a:t>
            </a:r>
            <a:r>
              <a:rPr lang="en-US" dirty="0">
                <a:latin typeface="Times New Roman" pitchFamily="18" charset="0"/>
              </a:rPr>
              <a:t>uses the </a:t>
            </a:r>
            <a:r>
              <a:rPr lang="en-US" b="1" dirty="0">
                <a:latin typeface="Times New Roman" pitchFamily="18" charset="0"/>
              </a:rPr>
              <a:t>client-server</a:t>
            </a:r>
            <a:r>
              <a:rPr lang="en-US" dirty="0">
                <a:latin typeface="Times New Roman" pitchFamily="18" charset="0"/>
              </a:rPr>
              <a:t> paradigm, but </a:t>
            </a:r>
            <a:r>
              <a:rPr lang="en-US" b="1" dirty="0">
                <a:latin typeface="Times New Roman" pitchFamily="18" charset="0"/>
              </a:rPr>
              <a:t>storing and downloading </a:t>
            </a:r>
            <a:r>
              <a:rPr lang="en-US" dirty="0">
                <a:latin typeface="Times New Roman" pitchFamily="18" charset="0"/>
              </a:rPr>
              <a:t>uses the P2P </a:t>
            </a:r>
            <a:r>
              <a:rPr lang="en-US" dirty="0" smtClean="0">
                <a:latin typeface="Times New Roman" pitchFamily="18" charset="0"/>
              </a:rPr>
              <a:t>paradigm.</a:t>
            </a:r>
          </a:p>
          <a:p>
            <a:r>
              <a:rPr lang="en-US" dirty="0">
                <a:solidFill>
                  <a:srgbClr val="0000CC"/>
                </a:solidFill>
                <a:effectLst>
                  <a:outerShdw blurRad="38100" dist="38100" dir="2700000" algn="tl">
                    <a:srgbClr val="000000">
                      <a:alpha val="43137"/>
                    </a:srgbClr>
                  </a:outerShdw>
                </a:effectLst>
                <a:latin typeface="Times New Roman" pitchFamily="18" charset="0"/>
              </a:rPr>
              <a:t>It is also called as Hybrid P2P </a:t>
            </a:r>
            <a:r>
              <a:rPr lang="en-US" dirty="0" smtClean="0">
                <a:latin typeface="Times New Roman" pitchFamily="18" charset="0"/>
              </a:rPr>
              <a:t>network .</a:t>
            </a:r>
          </a:p>
          <a:p>
            <a:r>
              <a:rPr lang="en-US" dirty="0" smtClean="0">
                <a:latin typeface="Times New Roman" pitchFamily="18" charset="0"/>
              </a:rPr>
              <a:t>Example-- Napster(pay-for-music </a:t>
            </a:r>
            <a:r>
              <a:rPr lang="en-US" dirty="0">
                <a:latin typeface="Times New Roman" pitchFamily="18" charset="0"/>
              </a:rPr>
              <a:t>site</a:t>
            </a:r>
            <a:r>
              <a:rPr lang="en-US" dirty="0" smtClean="0">
                <a:latin typeface="Times New Roman" pitchFamily="18" charset="0"/>
              </a:rPr>
              <a:t>)</a:t>
            </a:r>
          </a:p>
          <a:p>
            <a:pPr marL="457200" indent="-457200" algn="just" eaLnBrk="0" hangingPunct="0">
              <a:buFont typeface="Wingdings" pitchFamily="2" charset="2"/>
              <a:buChar char="q"/>
              <a:defRPr/>
            </a:pPr>
            <a:r>
              <a:rPr lang="en-US" dirty="0">
                <a:solidFill>
                  <a:srgbClr val="0000CC"/>
                </a:solidFill>
                <a:effectLst>
                  <a:outerShdw blurRad="38100" dist="38100" dir="2700000" algn="tl">
                    <a:srgbClr val="000000">
                      <a:alpha val="43137"/>
                    </a:srgbClr>
                  </a:outerShdw>
                </a:effectLst>
                <a:latin typeface="Times New Roman" pitchFamily="18" charset="0"/>
              </a:rPr>
              <a:t>Drawbacks:</a:t>
            </a:r>
            <a:endParaRPr lang="en-US" dirty="0">
              <a:solidFill>
                <a:srgbClr val="0000CC"/>
              </a:solidFill>
              <a:latin typeface="Times New Roman" pitchFamily="18" charset="0"/>
            </a:endParaRPr>
          </a:p>
          <a:p>
            <a:pPr marL="457200" indent="-457200" algn="just" eaLnBrk="0" hangingPunct="0">
              <a:defRPr/>
            </a:pPr>
            <a:r>
              <a:rPr lang="en-US" dirty="0">
                <a:solidFill>
                  <a:srgbClr val="0000CC"/>
                </a:solidFill>
                <a:effectLst>
                  <a:outerShdw blurRad="38100" dist="38100" dir="2700000" algn="tl">
                    <a:srgbClr val="000000">
                      <a:alpha val="43137"/>
                    </a:srgbClr>
                  </a:outerShdw>
                </a:effectLst>
                <a:latin typeface="Times New Roman" pitchFamily="18" charset="0"/>
              </a:rPr>
              <a:t>	</a:t>
            </a:r>
            <a:r>
              <a:rPr lang="en-US" dirty="0">
                <a:latin typeface="Times New Roman" pitchFamily="18" charset="0"/>
              </a:rPr>
              <a:t>- huge traffic for central server</a:t>
            </a:r>
          </a:p>
          <a:p>
            <a:pPr marL="457200" indent="-457200" algn="just" eaLnBrk="0" hangingPunct="0">
              <a:defRPr/>
            </a:pPr>
            <a:r>
              <a:rPr lang="en-US" dirty="0">
                <a:latin typeface="Times New Roman" pitchFamily="18" charset="0"/>
              </a:rPr>
              <a:t>	- central servers are vulnerable to attack</a:t>
            </a:r>
          </a:p>
          <a:p>
            <a:endParaRPr lang="en-US" dirty="0">
              <a:latin typeface="Times New Roman" pitchFamily="18" charset="0"/>
            </a:endParaRPr>
          </a:p>
          <a:p>
            <a:endParaRPr lang="en-US" dirty="0">
              <a:latin typeface="Times New Roman" pitchFamily="18" charset="0"/>
            </a:endParaRPr>
          </a:p>
          <a:p>
            <a:endParaRPr lang="en-IN" dirty="0"/>
          </a:p>
        </p:txBody>
      </p:sp>
    </p:spTree>
    <p:extLst>
      <p:ext uri="{BB962C8B-B14F-4D97-AF65-F5344CB8AC3E}">
        <p14:creationId xmlns:p14="http://schemas.microsoft.com/office/powerpoint/2010/main" val="4027082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4"/>
          <p:cNvSpPr>
            <a:spLocks noChangeArrowheads="1"/>
          </p:cNvSpPr>
          <p:nvPr/>
        </p:nvSpPr>
        <p:spPr bwMode="auto">
          <a:xfrm>
            <a:off x="152400" y="76200"/>
            <a:ext cx="8153400" cy="584775"/>
          </a:xfrm>
          <a:prstGeom prst="rect">
            <a:avLst/>
          </a:prstGeom>
          <a:solidFill>
            <a:schemeClr val="bg1"/>
          </a:solidFill>
          <a:ln w="9525">
            <a:noFill/>
            <a:miter lim="800000"/>
            <a:headEnd/>
            <a:tailEnd/>
          </a:ln>
        </p:spPr>
        <p:txBody>
          <a:bodyPr>
            <a:spAutoFit/>
          </a:bodyPr>
          <a:lstStyle/>
          <a:p>
            <a:pPr eaLnBrk="0" hangingPunct="0"/>
            <a:r>
              <a:rPr lang="en-US" sz="3200" b="1" dirty="0" smtClean="0">
                <a:latin typeface="Times New Roman" panose="02020603050405020304" pitchFamily="18" charset="0"/>
                <a:cs typeface="Times New Roman" panose="02020603050405020304" pitchFamily="18" charset="0"/>
              </a:rPr>
              <a:t>Centralized </a:t>
            </a:r>
            <a:r>
              <a:rPr lang="en-US" sz="3200" b="1" dirty="0">
                <a:latin typeface="Times New Roman" panose="02020603050405020304" pitchFamily="18" charset="0"/>
                <a:cs typeface="Times New Roman" panose="02020603050405020304" pitchFamily="18" charset="0"/>
              </a:rPr>
              <a:t>network</a:t>
            </a:r>
            <a:endParaRPr lang="en-US" sz="3200" b="1" dirty="0">
              <a:solidFill>
                <a:schemeClr val="bg2"/>
              </a:solidFill>
              <a:latin typeface="Times New Roman" panose="02020603050405020304" pitchFamily="18" charset="0"/>
              <a:cs typeface="Times New Roman" panose="02020603050405020304" pitchFamily="18" charset="0"/>
            </a:endParaRPr>
          </a:p>
        </p:txBody>
      </p:sp>
      <p:pic>
        <p:nvPicPr>
          <p:cNvPr id="68613" name="Picture 5"/>
          <p:cNvPicPr>
            <a:picLocks noChangeAspect="1" noChangeArrowheads="1"/>
          </p:cNvPicPr>
          <p:nvPr/>
        </p:nvPicPr>
        <p:blipFill>
          <a:blip r:embed="rId3" cstate="print"/>
          <a:srcRect/>
          <a:stretch>
            <a:fillRect/>
          </a:stretch>
        </p:blipFill>
        <p:spPr bwMode="auto">
          <a:xfrm>
            <a:off x="528638" y="1744663"/>
            <a:ext cx="7472362" cy="4579937"/>
          </a:xfrm>
          <a:prstGeom prst="rect">
            <a:avLst/>
          </a:prstGeom>
          <a:noFill/>
          <a:ln w="9525">
            <a:noFill/>
            <a:miter lim="800000"/>
            <a:headEnd/>
            <a:tailEnd/>
          </a:ln>
        </p:spPr>
      </p:pic>
      <p:pic>
        <p:nvPicPr>
          <p:cNvPr id="68614" name="Picture 6"/>
          <p:cNvPicPr>
            <a:picLocks noChangeAspect="1" noChangeArrowheads="1"/>
          </p:cNvPicPr>
          <p:nvPr/>
        </p:nvPicPr>
        <p:blipFill>
          <a:blip r:embed="rId4" cstate="print"/>
          <a:srcRect/>
          <a:stretch>
            <a:fillRect/>
          </a:stretch>
        </p:blipFill>
        <p:spPr bwMode="auto">
          <a:xfrm>
            <a:off x="4114800" y="4648200"/>
            <a:ext cx="439738" cy="592138"/>
          </a:xfrm>
          <a:prstGeom prst="rect">
            <a:avLst/>
          </a:prstGeom>
          <a:noFill/>
          <a:ln w="9525">
            <a:noFill/>
            <a:miter lim="800000"/>
            <a:headEnd/>
            <a:tailEnd/>
          </a:ln>
        </p:spPr>
      </p:pic>
      <p:pic>
        <p:nvPicPr>
          <p:cNvPr id="68615" name="Picture 7"/>
          <p:cNvPicPr>
            <a:picLocks noChangeAspect="1" noChangeArrowheads="1"/>
          </p:cNvPicPr>
          <p:nvPr/>
        </p:nvPicPr>
        <p:blipFill>
          <a:blip r:embed="rId5" cstate="print"/>
          <a:srcRect/>
          <a:stretch>
            <a:fillRect/>
          </a:stretch>
        </p:blipFill>
        <p:spPr bwMode="auto">
          <a:xfrm>
            <a:off x="4052888" y="3440113"/>
            <a:ext cx="425450" cy="576262"/>
          </a:xfrm>
          <a:prstGeom prst="rect">
            <a:avLst/>
          </a:prstGeom>
          <a:noFill/>
          <a:ln w="9525">
            <a:noFill/>
            <a:miter lim="800000"/>
            <a:headEnd/>
            <a:tailEnd/>
          </a:ln>
        </p:spPr>
      </p:pic>
      <p:pic>
        <p:nvPicPr>
          <p:cNvPr id="68616" name="Picture 8"/>
          <p:cNvPicPr>
            <a:picLocks noChangeAspect="1" noChangeArrowheads="1"/>
          </p:cNvPicPr>
          <p:nvPr/>
        </p:nvPicPr>
        <p:blipFill>
          <a:blip r:embed="rId6" cstate="print"/>
          <a:srcRect/>
          <a:stretch>
            <a:fillRect/>
          </a:stretch>
        </p:blipFill>
        <p:spPr bwMode="auto">
          <a:xfrm>
            <a:off x="7010400" y="3352800"/>
            <a:ext cx="439738" cy="592138"/>
          </a:xfrm>
          <a:prstGeom prst="rect">
            <a:avLst/>
          </a:prstGeom>
          <a:noFill/>
          <a:ln w="9525">
            <a:noFill/>
            <a:miter lim="800000"/>
            <a:headEnd/>
            <a:tailEnd/>
          </a:ln>
        </p:spPr>
      </p:pic>
      <p:pic>
        <p:nvPicPr>
          <p:cNvPr id="68617" name="Picture 9"/>
          <p:cNvPicPr>
            <a:picLocks noChangeAspect="1" noChangeArrowheads="1"/>
          </p:cNvPicPr>
          <p:nvPr/>
        </p:nvPicPr>
        <p:blipFill>
          <a:blip r:embed="rId7" cstate="print"/>
          <a:srcRect/>
          <a:stretch>
            <a:fillRect/>
          </a:stretch>
        </p:blipFill>
        <p:spPr bwMode="auto">
          <a:xfrm>
            <a:off x="6719888" y="3727450"/>
            <a:ext cx="120650" cy="1322388"/>
          </a:xfrm>
          <a:prstGeom prst="rect">
            <a:avLst/>
          </a:prstGeom>
          <a:noFill/>
          <a:ln w="9525">
            <a:noFill/>
            <a:miter lim="800000"/>
            <a:headEnd/>
            <a:tailEnd/>
          </a:ln>
        </p:spPr>
      </p:pic>
      <p:pic>
        <p:nvPicPr>
          <p:cNvPr id="68618" name="Picture 10"/>
          <p:cNvPicPr>
            <a:picLocks noChangeAspect="1" noChangeArrowheads="1"/>
          </p:cNvPicPr>
          <p:nvPr/>
        </p:nvPicPr>
        <p:blipFill>
          <a:blip r:embed="rId8" cstate="print"/>
          <a:srcRect/>
          <a:stretch>
            <a:fillRect/>
          </a:stretch>
        </p:blipFill>
        <p:spPr bwMode="auto">
          <a:xfrm>
            <a:off x="5230813" y="4418013"/>
            <a:ext cx="1841500" cy="835025"/>
          </a:xfrm>
          <a:prstGeom prst="rect">
            <a:avLst/>
          </a:prstGeom>
          <a:noFill/>
          <a:ln w="9525">
            <a:noFill/>
            <a:miter lim="800000"/>
            <a:headEnd/>
            <a:tailEnd/>
          </a:ln>
        </p:spPr>
      </p:pic>
      <p:pic>
        <p:nvPicPr>
          <p:cNvPr id="68619" name="Picture 11"/>
          <p:cNvPicPr>
            <a:picLocks noChangeAspect="1" noChangeArrowheads="1"/>
          </p:cNvPicPr>
          <p:nvPr/>
        </p:nvPicPr>
        <p:blipFill>
          <a:blip r:embed="rId9" cstate="print"/>
          <a:srcRect/>
          <a:stretch>
            <a:fillRect/>
          </a:stretch>
        </p:blipFill>
        <p:spPr bwMode="auto">
          <a:xfrm>
            <a:off x="4359275" y="4525963"/>
            <a:ext cx="1854200" cy="714375"/>
          </a:xfrm>
          <a:prstGeom prst="rect">
            <a:avLst/>
          </a:prstGeom>
          <a:noFill/>
          <a:ln w="9525">
            <a:noFill/>
            <a:miter lim="800000"/>
            <a:headEnd/>
            <a:tailEnd/>
          </a:ln>
        </p:spPr>
      </p:pic>
      <p:pic>
        <p:nvPicPr>
          <p:cNvPr id="68621" name="Picture 13"/>
          <p:cNvPicPr>
            <a:picLocks noChangeAspect="1" noChangeArrowheads="1"/>
          </p:cNvPicPr>
          <p:nvPr/>
        </p:nvPicPr>
        <p:blipFill>
          <a:blip r:embed="rId10" cstate="print"/>
          <a:srcRect/>
          <a:stretch>
            <a:fillRect/>
          </a:stretch>
        </p:blipFill>
        <p:spPr bwMode="auto">
          <a:xfrm>
            <a:off x="5257800" y="5486400"/>
            <a:ext cx="1052513" cy="122238"/>
          </a:xfrm>
          <a:prstGeom prst="rect">
            <a:avLst/>
          </a:prstGeom>
          <a:noFill/>
          <a:ln w="9525">
            <a:noFill/>
            <a:miter lim="800000"/>
            <a:headEnd/>
            <a:tailEnd/>
          </a:ln>
        </p:spPr>
      </p:pic>
      <p:pic>
        <p:nvPicPr>
          <p:cNvPr id="15" name="Picture 9"/>
          <p:cNvPicPr>
            <a:picLocks noChangeAspect="1" noChangeArrowheads="1"/>
          </p:cNvPicPr>
          <p:nvPr/>
        </p:nvPicPr>
        <p:blipFill>
          <a:blip r:embed="rId7" cstate="print"/>
          <a:srcRect/>
          <a:stretch>
            <a:fillRect/>
          </a:stretch>
        </p:blipFill>
        <p:spPr bwMode="auto">
          <a:xfrm>
            <a:off x="4724400" y="3757613"/>
            <a:ext cx="122238" cy="1320800"/>
          </a:xfrm>
          <a:prstGeom prst="rect">
            <a:avLst/>
          </a:prstGeom>
          <a:noFill/>
          <a:ln w="9525">
            <a:noFill/>
            <a:miter lim="800000"/>
            <a:headEnd/>
            <a:tailEnd/>
          </a:ln>
        </p:spPr>
      </p:pic>
      <p:pic>
        <p:nvPicPr>
          <p:cNvPr id="16" name="Picture 13"/>
          <p:cNvPicPr>
            <a:picLocks noChangeAspect="1" noChangeArrowheads="1"/>
          </p:cNvPicPr>
          <p:nvPr/>
        </p:nvPicPr>
        <p:blipFill>
          <a:blip r:embed="rId10" cstate="print"/>
          <a:srcRect/>
          <a:stretch>
            <a:fillRect/>
          </a:stretch>
        </p:blipFill>
        <p:spPr bwMode="auto">
          <a:xfrm>
            <a:off x="5151438" y="2971800"/>
            <a:ext cx="1052512" cy="122238"/>
          </a:xfrm>
          <a:prstGeom prst="rect">
            <a:avLst/>
          </a:prstGeom>
          <a:noFill/>
          <a:ln w="9525">
            <a:noFill/>
            <a:miter lim="800000"/>
            <a:headEnd/>
            <a:tailEnd/>
          </a:ln>
        </p:spPr>
      </p:pic>
      <p:pic>
        <p:nvPicPr>
          <p:cNvPr id="68622" name="Picture 14"/>
          <p:cNvPicPr>
            <a:picLocks noChangeAspect="1" noChangeArrowheads="1"/>
          </p:cNvPicPr>
          <p:nvPr/>
        </p:nvPicPr>
        <p:blipFill>
          <a:blip r:embed="rId11" cstate="print"/>
          <a:srcRect/>
          <a:stretch>
            <a:fillRect/>
          </a:stretch>
        </p:blipFill>
        <p:spPr bwMode="auto">
          <a:xfrm>
            <a:off x="717550" y="968375"/>
            <a:ext cx="3344863" cy="776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8613"/>
                                        </p:tgtEl>
                                        <p:attrNameLst>
                                          <p:attrName>style.visibility</p:attrName>
                                        </p:attrNameLst>
                                      </p:cBhvr>
                                      <p:to>
                                        <p:strVal val="visible"/>
                                      </p:to>
                                    </p:set>
                                    <p:anim calcmode="lin" valueType="num">
                                      <p:cBhvr>
                                        <p:cTn id="7" dur="500" fill="hold"/>
                                        <p:tgtEl>
                                          <p:spTgt spid="68613"/>
                                        </p:tgtEl>
                                        <p:attrNameLst>
                                          <p:attrName>ppt_w</p:attrName>
                                        </p:attrNameLst>
                                      </p:cBhvr>
                                      <p:tavLst>
                                        <p:tav tm="0">
                                          <p:val>
                                            <p:fltVal val="0"/>
                                          </p:val>
                                        </p:tav>
                                        <p:tav tm="100000">
                                          <p:val>
                                            <p:strVal val="#ppt_w"/>
                                          </p:val>
                                        </p:tav>
                                      </p:tavLst>
                                    </p:anim>
                                    <p:anim calcmode="lin" valueType="num">
                                      <p:cBhvr>
                                        <p:cTn id="8" dur="500" fill="hold"/>
                                        <p:tgtEl>
                                          <p:spTgt spid="68613"/>
                                        </p:tgtEl>
                                        <p:attrNameLst>
                                          <p:attrName>ppt_h</p:attrName>
                                        </p:attrNameLst>
                                      </p:cBhvr>
                                      <p:tavLst>
                                        <p:tav tm="0">
                                          <p:val>
                                            <p:fltVal val="0"/>
                                          </p:val>
                                        </p:tav>
                                        <p:tav tm="100000">
                                          <p:val>
                                            <p:strVal val="#ppt_h"/>
                                          </p:val>
                                        </p:tav>
                                      </p:tavLst>
                                    </p:anim>
                                    <p:animEffect transition="in" filter="fade">
                                      <p:cBhvr>
                                        <p:cTn id="9" dur="500"/>
                                        <p:tgtEl>
                                          <p:spTgt spid="6861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68615"/>
                                        </p:tgtEl>
                                        <p:attrNameLst>
                                          <p:attrName>style.visibility</p:attrName>
                                        </p:attrNameLst>
                                      </p:cBhvr>
                                      <p:to>
                                        <p:strVal val="visible"/>
                                      </p:to>
                                    </p:set>
                                    <p:anim calcmode="lin" valueType="num">
                                      <p:cBhvr>
                                        <p:cTn id="21" dur="500" fill="hold"/>
                                        <p:tgtEl>
                                          <p:spTgt spid="68615"/>
                                        </p:tgtEl>
                                        <p:attrNameLst>
                                          <p:attrName>ppt_w</p:attrName>
                                        </p:attrNameLst>
                                      </p:cBhvr>
                                      <p:tavLst>
                                        <p:tav tm="0">
                                          <p:val>
                                            <p:fltVal val="0"/>
                                          </p:val>
                                        </p:tav>
                                        <p:tav tm="100000">
                                          <p:val>
                                            <p:strVal val="#ppt_w"/>
                                          </p:val>
                                        </p:tav>
                                      </p:tavLst>
                                    </p:anim>
                                    <p:anim calcmode="lin" valueType="num">
                                      <p:cBhvr>
                                        <p:cTn id="22" dur="500" fill="hold"/>
                                        <p:tgtEl>
                                          <p:spTgt spid="68615"/>
                                        </p:tgtEl>
                                        <p:attrNameLst>
                                          <p:attrName>ppt_h</p:attrName>
                                        </p:attrNameLst>
                                      </p:cBhvr>
                                      <p:tavLst>
                                        <p:tav tm="0">
                                          <p:val>
                                            <p:fltVal val="0"/>
                                          </p:val>
                                        </p:tav>
                                        <p:tav tm="100000">
                                          <p:val>
                                            <p:strVal val="#ppt_h"/>
                                          </p:val>
                                        </p:tav>
                                      </p:tavLst>
                                    </p:anim>
                                    <p:animEffect transition="in" filter="fade">
                                      <p:cBhvr>
                                        <p:cTn id="23" dur="500"/>
                                        <p:tgtEl>
                                          <p:spTgt spid="686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68619"/>
                                        </p:tgtEl>
                                        <p:attrNameLst>
                                          <p:attrName>style.visibility</p:attrName>
                                        </p:attrNameLst>
                                      </p:cBhvr>
                                      <p:to>
                                        <p:strVal val="visible"/>
                                      </p:to>
                                    </p:set>
                                    <p:anim calcmode="lin" valueType="num">
                                      <p:cBhvr>
                                        <p:cTn id="35" dur="500" fill="hold"/>
                                        <p:tgtEl>
                                          <p:spTgt spid="68619"/>
                                        </p:tgtEl>
                                        <p:attrNameLst>
                                          <p:attrName>ppt_w</p:attrName>
                                        </p:attrNameLst>
                                      </p:cBhvr>
                                      <p:tavLst>
                                        <p:tav tm="0">
                                          <p:val>
                                            <p:fltVal val="0"/>
                                          </p:val>
                                        </p:tav>
                                        <p:tav tm="100000">
                                          <p:val>
                                            <p:strVal val="#ppt_w"/>
                                          </p:val>
                                        </p:tav>
                                      </p:tavLst>
                                    </p:anim>
                                    <p:anim calcmode="lin" valueType="num">
                                      <p:cBhvr>
                                        <p:cTn id="36" dur="500" fill="hold"/>
                                        <p:tgtEl>
                                          <p:spTgt spid="68619"/>
                                        </p:tgtEl>
                                        <p:attrNameLst>
                                          <p:attrName>ppt_h</p:attrName>
                                        </p:attrNameLst>
                                      </p:cBhvr>
                                      <p:tavLst>
                                        <p:tav tm="0">
                                          <p:val>
                                            <p:fltVal val="0"/>
                                          </p:val>
                                        </p:tav>
                                        <p:tav tm="100000">
                                          <p:val>
                                            <p:strVal val="#ppt_h"/>
                                          </p:val>
                                        </p:tav>
                                      </p:tavLst>
                                    </p:anim>
                                    <p:animEffect transition="in" filter="fade">
                                      <p:cBhvr>
                                        <p:cTn id="37" dur="500"/>
                                        <p:tgtEl>
                                          <p:spTgt spid="686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68621"/>
                                        </p:tgtEl>
                                        <p:attrNameLst>
                                          <p:attrName>style.visibility</p:attrName>
                                        </p:attrNameLst>
                                      </p:cBhvr>
                                      <p:to>
                                        <p:strVal val="visible"/>
                                      </p:to>
                                    </p:set>
                                    <p:anim calcmode="lin" valueType="num">
                                      <p:cBhvr>
                                        <p:cTn id="42" dur="500" fill="hold"/>
                                        <p:tgtEl>
                                          <p:spTgt spid="68621"/>
                                        </p:tgtEl>
                                        <p:attrNameLst>
                                          <p:attrName>ppt_w</p:attrName>
                                        </p:attrNameLst>
                                      </p:cBhvr>
                                      <p:tavLst>
                                        <p:tav tm="0">
                                          <p:val>
                                            <p:fltVal val="0"/>
                                          </p:val>
                                        </p:tav>
                                        <p:tav tm="100000">
                                          <p:val>
                                            <p:strVal val="#ppt_w"/>
                                          </p:val>
                                        </p:tav>
                                      </p:tavLst>
                                    </p:anim>
                                    <p:anim calcmode="lin" valueType="num">
                                      <p:cBhvr>
                                        <p:cTn id="43" dur="500" fill="hold"/>
                                        <p:tgtEl>
                                          <p:spTgt spid="68621"/>
                                        </p:tgtEl>
                                        <p:attrNameLst>
                                          <p:attrName>ppt_h</p:attrName>
                                        </p:attrNameLst>
                                      </p:cBhvr>
                                      <p:tavLst>
                                        <p:tav tm="0">
                                          <p:val>
                                            <p:fltVal val="0"/>
                                          </p:val>
                                        </p:tav>
                                        <p:tav tm="100000">
                                          <p:val>
                                            <p:strVal val="#ppt_h"/>
                                          </p:val>
                                        </p:tav>
                                      </p:tavLst>
                                    </p:anim>
                                    <p:animEffect transition="in" filter="fade">
                                      <p:cBhvr>
                                        <p:cTn id="44" dur="500"/>
                                        <p:tgtEl>
                                          <p:spTgt spid="6862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68618"/>
                                        </p:tgtEl>
                                        <p:attrNameLst>
                                          <p:attrName>style.visibility</p:attrName>
                                        </p:attrNameLst>
                                      </p:cBhvr>
                                      <p:to>
                                        <p:strVal val="visible"/>
                                      </p:to>
                                    </p:set>
                                    <p:anim calcmode="lin" valueType="num">
                                      <p:cBhvr>
                                        <p:cTn id="49" dur="500" fill="hold"/>
                                        <p:tgtEl>
                                          <p:spTgt spid="68618"/>
                                        </p:tgtEl>
                                        <p:attrNameLst>
                                          <p:attrName>ppt_w</p:attrName>
                                        </p:attrNameLst>
                                      </p:cBhvr>
                                      <p:tavLst>
                                        <p:tav tm="0">
                                          <p:val>
                                            <p:fltVal val="0"/>
                                          </p:val>
                                        </p:tav>
                                        <p:tav tm="100000">
                                          <p:val>
                                            <p:strVal val="#ppt_w"/>
                                          </p:val>
                                        </p:tav>
                                      </p:tavLst>
                                    </p:anim>
                                    <p:anim calcmode="lin" valueType="num">
                                      <p:cBhvr>
                                        <p:cTn id="50" dur="500" fill="hold"/>
                                        <p:tgtEl>
                                          <p:spTgt spid="68618"/>
                                        </p:tgtEl>
                                        <p:attrNameLst>
                                          <p:attrName>ppt_h</p:attrName>
                                        </p:attrNameLst>
                                      </p:cBhvr>
                                      <p:tavLst>
                                        <p:tav tm="0">
                                          <p:val>
                                            <p:fltVal val="0"/>
                                          </p:val>
                                        </p:tav>
                                        <p:tav tm="100000">
                                          <p:val>
                                            <p:strVal val="#ppt_h"/>
                                          </p:val>
                                        </p:tav>
                                      </p:tavLst>
                                    </p:anim>
                                    <p:animEffect transition="in" filter="fade">
                                      <p:cBhvr>
                                        <p:cTn id="51" dur="500"/>
                                        <p:tgtEl>
                                          <p:spTgt spid="6861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16" fill="hold" nodeType="clickEffect">
                                  <p:stCondLst>
                                    <p:cond delay="0"/>
                                  </p:stCondLst>
                                  <p:childTnLst>
                                    <p:set>
                                      <p:cBhvr>
                                        <p:cTn id="55" dur="1" fill="hold">
                                          <p:stCondLst>
                                            <p:cond delay="0"/>
                                          </p:stCondLst>
                                        </p:cTn>
                                        <p:tgtEl>
                                          <p:spTgt spid="68616"/>
                                        </p:tgtEl>
                                        <p:attrNameLst>
                                          <p:attrName>style.visibility</p:attrName>
                                        </p:attrNameLst>
                                      </p:cBhvr>
                                      <p:to>
                                        <p:strVal val="visible"/>
                                      </p:to>
                                    </p:set>
                                    <p:anim calcmode="lin" valueType="num">
                                      <p:cBhvr>
                                        <p:cTn id="56" dur="500" fill="hold"/>
                                        <p:tgtEl>
                                          <p:spTgt spid="68616"/>
                                        </p:tgtEl>
                                        <p:attrNameLst>
                                          <p:attrName>ppt_w</p:attrName>
                                        </p:attrNameLst>
                                      </p:cBhvr>
                                      <p:tavLst>
                                        <p:tav tm="0">
                                          <p:val>
                                            <p:fltVal val="0"/>
                                          </p:val>
                                        </p:tav>
                                        <p:tav tm="100000">
                                          <p:val>
                                            <p:strVal val="#ppt_w"/>
                                          </p:val>
                                        </p:tav>
                                      </p:tavLst>
                                    </p:anim>
                                    <p:anim calcmode="lin" valueType="num">
                                      <p:cBhvr>
                                        <p:cTn id="57" dur="500" fill="hold"/>
                                        <p:tgtEl>
                                          <p:spTgt spid="68616"/>
                                        </p:tgtEl>
                                        <p:attrNameLst>
                                          <p:attrName>ppt_h</p:attrName>
                                        </p:attrNameLst>
                                      </p:cBhvr>
                                      <p:tavLst>
                                        <p:tav tm="0">
                                          <p:val>
                                            <p:fltVal val="0"/>
                                          </p:val>
                                        </p:tav>
                                        <p:tav tm="100000">
                                          <p:val>
                                            <p:strVal val="#ppt_h"/>
                                          </p:val>
                                        </p:tav>
                                      </p:tavLst>
                                    </p:anim>
                                    <p:animEffect transition="in" filter="fade">
                                      <p:cBhvr>
                                        <p:cTn id="58" dur="500"/>
                                        <p:tgtEl>
                                          <p:spTgt spid="6861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ntr" presetSubtype="16" fill="hold" nodeType="clickEffect">
                                  <p:stCondLst>
                                    <p:cond delay="0"/>
                                  </p:stCondLst>
                                  <p:childTnLst>
                                    <p:set>
                                      <p:cBhvr>
                                        <p:cTn id="62" dur="1" fill="hold">
                                          <p:stCondLst>
                                            <p:cond delay="0"/>
                                          </p:stCondLst>
                                        </p:cTn>
                                        <p:tgtEl>
                                          <p:spTgt spid="68617"/>
                                        </p:tgtEl>
                                        <p:attrNameLst>
                                          <p:attrName>style.visibility</p:attrName>
                                        </p:attrNameLst>
                                      </p:cBhvr>
                                      <p:to>
                                        <p:strVal val="visible"/>
                                      </p:to>
                                    </p:set>
                                    <p:anim calcmode="lin" valueType="num">
                                      <p:cBhvr>
                                        <p:cTn id="63" dur="500" fill="hold"/>
                                        <p:tgtEl>
                                          <p:spTgt spid="68617"/>
                                        </p:tgtEl>
                                        <p:attrNameLst>
                                          <p:attrName>ppt_w</p:attrName>
                                        </p:attrNameLst>
                                      </p:cBhvr>
                                      <p:tavLst>
                                        <p:tav tm="0">
                                          <p:val>
                                            <p:fltVal val="0"/>
                                          </p:val>
                                        </p:tav>
                                        <p:tav tm="100000">
                                          <p:val>
                                            <p:strVal val="#ppt_w"/>
                                          </p:val>
                                        </p:tav>
                                      </p:tavLst>
                                    </p:anim>
                                    <p:anim calcmode="lin" valueType="num">
                                      <p:cBhvr>
                                        <p:cTn id="64" dur="500" fill="hold"/>
                                        <p:tgtEl>
                                          <p:spTgt spid="68617"/>
                                        </p:tgtEl>
                                        <p:attrNameLst>
                                          <p:attrName>ppt_h</p:attrName>
                                        </p:attrNameLst>
                                      </p:cBhvr>
                                      <p:tavLst>
                                        <p:tav tm="0">
                                          <p:val>
                                            <p:fltVal val="0"/>
                                          </p:val>
                                        </p:tav>
                                        <p:tav tm="100000">
                                          <p:val>
                                            <p:strVal val="#ppt_h"/>
                                          </p:val>
                                        </p:tav>
                                      </p:tavLst>
                                    </p:anim>
                                    <p:animEffect transition="in" filter="fade">
                                      <p:cBhvr>
                                        <p:cTn id="65" dur="500"/>
                                        <p:tgtEl>
                                          <p:spTgt spid="6861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3" presetClass="entr" presetSubtype="16" fill="hold" nodeType="clickEffect">
                                  <p:stCondLst>
                                    <p:cond delay="0"/>
                                  </p:stCondLst>
                                  <p:childTnLst>
                                    <p:set>
                                      <p:cBhvr>
                                        <p:cTn id="69" dur="1" fill="hold">
                                          <p:stCondLst>
                                            <p:cond delay="0"/>
                                          </p:stCondLst>
                                        </p:cTn>
                                        <p:tgtEl>
                                          <p:spTgt spid="68614"/>
                                        </p:tgtEl>
                                        <p:attrNameLst>
                                          <p:attrName>style.visibility</p:attrName>
                                        </p:attrNameLst>
                                      </p:cBhvr>
                                      <p:to>
                                        <p:strVal val="visible"/>
                                      </p:to>
                                    </p:set>
                                    <p:anim calcmode="lin" valueType="num">
                                      <p:cBhvr>
                                        <p:cTn id="70" dur="500" fill="hold"/>
                                        <p:tgtEl>
                                          <p:spTgt spid="68614"/>
                                        </p:tgtEl>
                                        <p:attrNameLst>
                                          <p:attrName>ppt_w</p:attrName>
                                        </p:attrNameLst>
                                      </p:cBhvr>
                                      <p:tavLst>
                                        <p:tav tm="0">
                                          <p:val>
                                            <p:fltVal val="0"/>
                                          </p:val>
                                        </p:tav>
                                        <p:tav tm="100000">
                                          <p:val>
                                            <p:strVal val="#ppt_w"/>
                                          </p:val>
                                        </p:tav>
                                      </p:tavLst>
                                    </p:anim>
                                    <p:anim calcmode="lin" valueType="num">
                                      <p:cBhvr>
                                        <p:cTn id="71" dur="500" fill="hold"/>
                                        <p:tgtEl>
                                          <p:spTgt spid="68614"/>
                                        </p:tgtEl>
                                        <p:attrNameLst>
                                          <p:attrName>ppt_h</p:attrName>
                                        </p:attrNameLst>
                                      </p:cBhvr>
                                      <p:tavLst>
                                        <p:tav tm="0">
                                          <p:val>
                                            <p:fltVal val="0"/>
                                          </p:val>
                                        </p:tav>
                                        <p:tav tm="100000">
                                          <p:val>
                                            <p:strVal val="#ppt_h"/>
                                          </p:val>
                                        </p:tav>
                                      </p:tavLst>
                                    </p:anim>
                                    <p:animEffect transition="in" filter="fade">
                                      <p:cBhvr>
                                        <p:cTn id="72" dur="500"/>
                                        <p:tgtEl>
                                          <p:spTgt spid="6861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5" presetClass="entr" presetSubtype="0" fill="hold" nodeType="clickEffect">
                                  <p:stCondLst>
                                    <p:cond delay="0"/>
                                  </p:stCondLst>
                                  <p:childTnLst>
                                    <p:set>
                                      <p:cBhvr>
                                        <p:cTn id="76" dur="1" fill="hold">
                                          <p:stCondLst>
                                            <p:cond delay="0"/>
                                          </p:stCondLst>
                                        </p:cTn>
                                        <p:tgtEl>
                                          <p:spTgt spid="68622"/>
                                        </p:tgtEl>
                                        <p:attrNameLst>
                                          <p:attrName>style.visibility</p:attrName>
                                        </p:attrNameLst>
                                      </p:cBhvr>
                                      <p:to>
                                        <p:strVal val="visible"/>
                                      </p:to>
                                    </p:set>
                                    <p:animEffect transition="in" filter="fade">
                                      <p:cBhvr>
                                        <p:cTn id="77" dur="2000"/>
                                        <p:tgtEl>
                                          <p:spTgt spid="68622"/>
                                        </p:tgtEl>
                                      </p:cBhvr>
                                    </p:animEffect>
                                    <p:anim calcmode="lin" valueType="num">
                                      <p:cBhvr>
                                        <p:cTn id="78" dur="2000" fill="hold"/>
                                        <p:tgtEl>
                                          <p:spTgt spid="68622"/>
                                        </p:tgtEl>
                                        <p:attrNameLst>
                                          <p:attrName>ppt_w</p:attrName>
                                        </p:attrNameLst>
                                      </p:cBhvr>
                                      <p:tavLst>
                                        <p:tav tm="0" fmla="#ppt_w*sin(2.5*pi*$)">
                                          <p:val>
                                            <p:fltVal val="0"/>
                                          </p:val>
                                        </p:tav>
                                        <p:tav tm="100000">
                                          <p:val>
                                            <p:fltVal val="1"/>
                                          </p:val>
                                        </p:tav>
                                      </p:tavLst>
                                    </p:anim>
                                    <p:anim calcmode="lin" valueType="num">
                                      <p:cBhvr>
                                        <p:cTn id="79" dur="2000" fill="hold"/>
                                        <p:tgtEl>
                                          <p:spTgt spid="686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bwMode="auto">
          <a:xfrm>
            <a:off x="13854" y="202766"/>
            <a:ext cx="8878625" cy="561937"/>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dirty="0" smtClean="0">
                <a:solidFill>
                  <a:srgbClr val="FF0000"/>
                </a:solidFill>
                <a:latin typeface="Times New Roman" pitchFamily="18" charset="0"/>
                <a:ea typeface="+mn-ea"/>
                <a:cs typeface="+mn-cs"/>
              </a:rPr>
              <a:t>2.Decentralized </a:t>
            </a:r>
            <a:r>
              <a:rPr lang="en-US" b="1" dirty="0">
                <a:solidFill>
                  <a:srgbClr val="FF0000"/>
                </a:solidFill>
                <a:latin typeface="Times New Roman" pitchFamily="18" charset="0"/>
                <a:ea typeface="+mn-ea"/>
                <a:cs typeface="+mn-cs"/>
              </a:rPr>
              <a:t>Network</a:t>
            </a:r>
            <a:endParaRPr lang="en-IN" b="1" dirty="0" smtClean="0">
              <a:solidFill>
                <a:srgbClr val="FF0000"/>
              </a:solidFill>
            </a:endParaRPr>
          </a:p>
        </p:txBody>
      </p:sp>
      <p:sp>
        <p:nvSpPr>
          <p:cNvPr id="125955" name="Slide Number Placeholder 3"/>
          <p:cNvSpPr>
            <a:spLocks noGrp="1"/>
          </p:cNvSpPr>
          <p:nvPr>
            <p:ph type="sldNum" sz="quarter" idx="10"/>
          </p:nvPr>
        </p:nvSpPr>
        <p:spPr>
          <a:noFill/>
        </p:spPr>
        <p:txBody>
          <a:bodyPr/>
          <a:lstStyle/>
          <a:p>
            <a:fld id="{75C0E3F4-C5DD-464E-8B25-C87A54ACF6CE}" type="slidenum">
              <a:rPr lang="en-US" smtClean="0"/>
              <a:pPr/>
              <a:t>34</a:t>
            </a:fld>
            <a:endParaRPr lang="en-US" smtClean="0"/>
          </a:p>
        </p:txBody>
      </p:sp>
      <p:sp>
        <p:nvSpPr>
          <p:cNvPr id="5" name="Content Placeholder 4"/>
          <p:cNvSpPr>
            <a:spLocks noGrp="1"/>
          </p:cNvSpPr>
          <p:nvPr>
            <p:ph idx="1"/>
          </p:nvPr>
        </p:nvSpPr>
        <p:spPr>
          <a:xfrm>
            <a:off x="251520" y="1052736"/>
            <a:ext cx="8511480" cy="6518708"/>
          </a:xfrm>
        </p:spPr>
        <p:txBody>
          <a:bodyPr wrap="square">
            <a:spAutoFit/>
          </a:bodyPr>
          <a:lstStyle/>
          <a:p>
            <a:pPr algn="just">
              <a:defRPr/>
            </a:pPr>
            <a:r>
              <a:rPr lang="en-US" dirty="0" smtClean="0">
                <a:latin typeface="Times New Roman" pitchFamily="18" charset="0"/>
              </a:rPr>
              <a:t>A decentralized P2P network </a:t>
            </a:r>
            <a:r>
              <a:rPr lang="en-US" b="1" dirty="0" smtClean="0">
                <a:latin typeface="Times New Roman" pitchFamily="18" charset="0"/>
              </a:rPr>
              <a:t>does not depend on a centralized directory system</a:t>
            </a:r>
            <a:r>
              <a:rPr lang="en-US" dirty="0" smtClean="0">
                <a:latin typeface="Times New Roman" pitchFamily="18" charset="0"/>
              </a:rPr>
              <a:t>.</a:t>
            </a:r>
            <a:endParaRPr lang="en-US" dirty="0">
              <a:latin typeface="Times New Roman" pitchFamily="18" charset="0"/>
            </a:endParaRPr>
          </a:p>
          <a:p>
            <a:pPr algn="just">
              <a:defRPr/>
            </a:pPr>
            <a:r>
              <a:rPr lang="en-US" dirty="0" smtClean="0">
                <a:latin typeface="Times New Roman" pitchFamily="18" charset="0"/>
              </a:rPr>
              <a:t>Peers form a </a:t>
            </a:r>
            <a:r>
              <a:rPr lang="en-US" b="1" i="1" dirty="0" smtClean="0">
                <a:latin typeface="Times New Roman" pitchFamily="18" charset="0"/>
              </a:rPr>
              <a:t>overlay network </a:t>
            </a:r>
            <a:r>
              <a:rPr lang="en-US" dirty="0" smtClean="0">
                <a:latin typeface="Times New Roman" pitchFamily="18" charset="0"/>
              </a:rPr>
              <a:t>(logical network made on top of physical network).</a:t>
            </a:r>
          </a:p>
          <a:p>
            <a:pPr algn="just">
              <a:defRPr/>
            </a:pPr>
            <a:r>
              <a:rPr lang="en-US" dirty="0" smtClean="0">
                <a:latin typeface="Times New Roman" pitchFamily="18" charset="0"/>
              </a:rPr>
              <a:t>Depending on how the nodes in the overlay network are linked. It is classified as two</a:t>
            </a:r>
            <a:r>
              <a:rPr lang="en-US" sz="3600" dirty="0" smtClean="0">
                <a:latin typeface="Times New Roman" pitchFamily="18" charset="0"/>
              </a:rPr>
              <a:t> categories:</a:t>
            </a:r>
          </a:p>
          <a:p>
            <a:pPr marL="857250" indent="-857250">
              <a:buFont typeface="+mj-lt"/>
              <a:buAutoNum type="romanUcPeriod"/>
            </a:pPr>
            <a:r>
              <a:rPr lang="en-US" sz="3600" b="1" dirty="0">
                <a:latin typeface="Times New Roman" pitchFamily="18" charset="0"/>
              </a:rPr>
              <a:t>Unstructured Networks</a:t>
            </a:r>
            <a:r>
              <a:rPr lang="en-US" sz="3600" dirty="0">
                <a:latin typeface="Times New Roman" pitchFamily="18" charset="0"/>
              </a:rPr>
              <a:t> </a:t>
            </a:r>
          </a:p>
          <a:p>
            <a:pPr marL="857250" indent="-857250">
              <a:buFont typeface="+mj-lt"/>
              <a:buAutoNum type="romanUcPeriod"/>
            </a:pPr>
            <a:r>
              <a:rPr lang="en-US" sz="3600" b="1" dirty="0">
                <a:latin typeface="Times New Roman" pitchFamily="18" charset="0"/>
              </a:rPr>
              <a:t>Structured Networks</a:t>
            </a:r>
            <a:endParaRPr lang="en-US" sz="3600" dirty="0" smtClean="0">
              <a:latin typeface="Times New Roman" pitchFamily="18" charset="0"/>
            </a:endParaRPr>
          </a:p>
          <a:p>
            <a:pPr marL="857250" indent="-857250" algn="just">
              <a:buFont typeface="+mj-lt"/>
              <a:buAutoNum type="romanUcPeriod"/>
              <a:defRPr/>
            </a:pPr>
            <a:endParaRPr lang="en-US" sz="3600" dirty="0" smtClean="0">
              <a:effectLst>
                <a:outerShdw blurRad="38100" dist="38100" dir="2700000" algn="tl">
                  <a:srgbClr val="000000">
                    <a:alpha val="43137"/>
                  </a:srgbClr>
                </a:outerShdw>
              </a:effectLst>
              <a:latin typeface="Times New Roman" pitchFamily="18" charset="0"/>
            </a:endParaRPr>
          </a:p>
          <a:p>
            <a:pPr marL="857250" indent="-857250" algn="just">
              <a:buFont typeface="+mj-lt"/>
              <a:buAutoNum type="romanUcPeriod"/>
              <a:defRPr/>
            </a:pPr>
            <a:endParaRPr lang="en-US" sz="36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rPr>
              <a:t>I. Unstructured </a:t>
            </a:r>
            <a:r>
              <a:rPr lang="en-US" b="1" dirty="0">
                <a:latin typeface="Times New Roman" pitchFamily="18" charset="0"/>
              </a:rPr>
              <a:t>Networks</a:t>
            </a:r>
            <a:r>
              <a:rPr lang="en-US" dirty="0">
                <a:latin typeface="Times New Roman" pitchFamily="18" charset="0"/>
              </a:rPr>
              <a:t> </a:t>
            </a:r>
            <a:br>
              <a:rPr lang="en-US" dirty="0">
                <a:latin typeface="Times New Roman" pitchFamily="18" charset="0"/>
              </a:rPr>
            </a:br>
            <a:endParaRPr lang="en-IN" dirty="0"/>
          </a:p>
        </p:txBody>
      </p:sp>
      <p:sp>
        <p:nvSpPr>
          <p:cNvPr id="3" name="Content Placeholder 2"/>
          <p:cNvSpPr>
            <a:spLocks noGrp="1"/>
          </p:cNvSpPr>
          <p:nvPr>
            <p:ph idx="1"/>
          </p:nvPr>
        </p:nvSpPr>
        <p:spPr>
          <a:xfrm>
            <a:off x="0" y="1417638"/>
            <a:ext cx="8686800" cy="4708525"/>
          </a:xfrm>
        </p:spPr>
        <p:txBody>
          <a:bodyPr>
            <a:normAutofit/>
          </a:bodyPr>
          <a:lstStyle/>
          <a:p>
            <a:pPr marL="0" indent="0" algn="just">
              <a:buNone/>
              <a:defRPr/>
            </a:pPr>
            <a:r>
              <a:rPr lang="en-US" b="1" dirty="0">
                <a:latin typeface="Times New Roman" pitchFamily="18" charset="0"/>
              </a:rPr>
              <a:t>Unstructured Networks</a:t>
            </a:r>
            <a:r>
              <a:rPr lang="en-US" dirty="0">
                <a:latin typeface="Times New Roman" pitchFamily="18" charset="0"/>
              </a:rPr>
              <a:t> – nodes linked </a:t>
            </a:r>
            <a:r>
              <a:rPr lang="en-US" b="1" dirty="0">
                <a:latin typeface="Times New Roman" pitchFamily="18" charset="0"/>
              </a:rPr>
              <a:t>randomly</a:t>
            </a:r>
            <a:r>
              <a:rPr lang="en-US" dirty="0">
                <a:latin typeface="Times New Roman" pitchFamily="18" charset="0"/>
              </a:rPr>
              <a:t>, </a:t>
            </a:r>
            <a:r>
              <a:rPr lang="en-US" dirty="0" smtClean="0">
                <a:latin typeface="Times New Roman" pitchFamily="18" charset="0"/>
              </a:rPr>
              <a:t>   A search in an unstructured P2P is </a:t>
            </a:r>
            <a:r>
              <a:rPr lang="en-US" b="1" dirty="0" smtClean="0">
                <a:latin typeface="Times New Roman" pitchFamily="18" charset="0"/>
              </a:rPr>
              <a:t>not very efficient </a:t>
            </a:r>
            <a:r>
              <a:rPr lang="en-US" dirty="0" smtClean="0">
                <a:latin typeface="Times New Roman" pitchFamily="18" charset="0"/>
              </a:rPr>
              <a:t>because a query to find a file must be flooded through the network.</a:t>
            </a:r>
          </a:p>
          <a:p>
            <a:pPr algn="just">
              <a:defRPr/>
            </a:pPr>
            <a:r>
              <a:rPr lang="en-US" dirty="0" smtClean="0">
                <a:latin typeface="Times New Roman" pitchFamily="18" charset="0"/>
              </a:rPr>
              <a:t>Which produces </a:t>
            </a:r>
            <a:r>
              <a:rPr lang="en-US" b="1" dirty="0" smtClean="0">
                <a:latin typeface="Times New Roman" pitchFamily="18" charset="0"/>
              </a:rPr>
              <a:t>significant traffic </a:t>
            </a:r>
            <a:r>
              <a:rPr lang="en-US" dirty="0" smtClean="0">
                <a:latin typeface="Times New Roman" pitchFamily="18" charset="0"/>
              </a:rPr>
              <a:t>and still the query may not be resolved.</a:t>
            </a:r>
            <a:endParaRPr lang="en-US" dirty="0">
              <a:latin typeface="Times New Roman" pitchFamily="18" charset="0"/>
            </a:endParaRPr>
          </a:p>
          <a:p>
            <a:pPr marL="0" indent="0" algn="just">
              <a:buNone/>
              <a:defRPr/>
            </a:pPr>
            <a:r>
              <a:rPr lang="en-US" dirty="0" err="1">
                <a:latin typeface="Times New Roman" pitchFamily="18" charset="0"/>
              </a:rPr>
              <a:t>Eg</a:t>
            </a:r>
            <a:r>
              <a:rPr lang="en-US" dirty="0">
                <a:latin typeface="Times New Roman" pitchFamily="18" charset="0"/>
              </a:rPr>
              <a:t> : Gnutella, Freenet</a:t>
            </a:r>
          </a:p>
          <a:p>
            <a:endParaRPr lang="en-IN" dirty="0"/>
          </a:p>
        </p:txBody>
      </p:sp>
    </p:spTree>
    <p:extLst>
      <p:ext uri="{BB962C8B-B14F-4D97-AF65-F5344CB8AC3E}">
        <p14:creationId xmlns:p14="http://schemas.microsoft.com/office/powerpoint/2010/main" val="244318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rPr>
              <a:t>II. Structured </a:t>
            </a:r>
            <a:r>
              <a:rPr lang="en-US" b="1" dirty="0">
                <a:latin typeface="Times New Roman" pitchFamily="18" charset="0"/>
              </a:rPr>
              <a:t>Networks</a:t>
            </a:r>
            <a:endParaRPr lang="en-IN" dirty="0"/>
          </a:p>
        </p:txBody>
      </p:sp>
      <p:sp>
        <p:nvSpPr>
          <p:cNvPr id="3" name="Content Placeholder 2"/>
          <p:cNvSpPr>
            <a:spLocks noGrp="1"/>
          </p:cNvSpPr>
          <p:nvPr>
            <p:ph idx="1"/>
          </p:nvPr>
        </p:nvSpPr>
        <p:spPr/>
        <p:txBody>
          <a:bodyPr/>
          <a:lstStyle/>
          <a:p>
            <a:pPr marL="0" indent="0" algn="just">
              <a:buNone/>
              <a:defRPr/>
            </a:pPr>
            <a:r>
              <a:rPr lang="en-US" b="1" dirty="0">
                <a:latin typeface="Times New Roman" pitchFamily="18" charset="0"/>
              </a:rPr>
              <a:t>Structured Networks</a:t>
            </a:r>
            <a:r>
              <a:rPr lang="en-US" dirty="0">
                <a:latin typeface="Times New Roman" pitchFamily="18" charset="0"/>
              </a:rPr>
              <a:t> – </a:t>
            </a:r>
            <a:r>
              <a:rPr lang="en-US" dirty="0" smtClean="0">
                <a:latin typeface="Times New Roman" pitchFamily="18" charset="0"/>
              </a:rPr>
              <a:t>uses a </a:t>
            </a:r>
            <a:r>
              <a:rPr lang="en-US" b="1" dirty="0">
                <a:latin typeface="Times New Roman" pitchFamily="18" charset="0"/>
              </a:rPr>
              <a:t>predefined </a:t>
            </a:r>
            <a:r>
              <a:rPr lang="en-US" b="1" dirty="0" smtClean="0">
                <a:latin typeface="Times New Roman" pitchFamily="18" charset="0"/>
              </a:rPr>
              <a:t>set of rules </a:t>
            </a:r>
            <a:r>
              <a:rPr lang="en-US" dirty="0">
                <a:latin typeface="Times New Roman" pitchFamily="18" charset="0"/>
              </a:rPr>
              <a:t>to link nodes </a:t>
            </a:r>
            <a:r>
              <a:rPr lang="en-US" dirty="0" smtClean="0">
                <a:latin typeface="Times New Roman" pitchFamily="18" charset="0"/>
              </a:rPr>
              <a:t>so that a query </a:t>
            </a:r>
            <a:r>
              <a:rPr lang="en-US" dirty="0">
                <a:latin typeface="Times New Roman" pitchFamily="18" charset="0"/>
              </a:rPr>
              <a:t>can be resolved </a:t>
            </a:r>
            <a:r>
              <a:rPr lang="en-US" b="1" dirty="0">
                <a:latin typeface="Times New Roman" pitchFamily="18" charset="0"/>
              </a:rPr>
              <a:t>effectively and </a:t>
            </a:r>
            <a:r>
              <a:rPr lang="en-US" b="1" dirty="0" smtClean="0">
                <a:latin typeface="Times New Roman" pitchFamily="18" charset="0"/>
              </a:rPr>
              <a:t>efficiently.</a:t>
            </a:r>
          </a:p>
          <a:p>
            <a:pPr algn="just">
              <a:defRPr/>
            </a:pPr>
            <a:r>
              <a:rPr lang="en-US" dirty="0">
                <a:latin typeface="Times New Roman" pitchFamily="18" charset="0"/>
              </a:rPr>
              <a:t>Uses DHT(Distributed Hash Tables)</a:t>
            </a:r>
          </a:p>
          <a:p>
            <a:pPr marL="0" indent="0" algn="just">
              <a:buNone/>
              <a:defRPr/>
            </a:pPr>
            <a:r>
              <a:rPr lang="en-US" dirty="0" err="1" smtClean="0">
                <a:latin typeface="Times New Roman" pitchFamily="18" charset="0"/>
              </a:rPr>
              <a:t>Eg</a:t>
            </a:r>
            <a:r>
              <a:rPr lang="en-US" dirty="0">
                <a:latin typeface="Times New Roman" pitchFamily="18" charset="0"/>
              </a:rPr>
              <a:t>: Bit </a:t>
            </a:r>
            <a:r>
              <a:rPr lang="en-US" dirty="0" smtClean="0">
                <a:latin typeface="Times New Roman" pitchFamily="18" charset="0"/>
              </a:rPr>
              <a:t>Torrent</a:t>
            </a:r>
            <a:endParaRPr lang="en-US" dirty="0">
              <a:latin typeface="Times New Roman" pitchFamily="18" charset="0"/>
            </a:endParaRPr>
          </a:p>
        </p:txBody>
      </p:sp>
    </p:spTree>
    <p:extLst>
      <p:ext uri="{BB962C8B-B14F-4D97-AF65-F5344CB8AC3E}">
        <p14:creationId xmlns:p14="http://schemas.microsoft.com/office/powerpoint/2010/main" val="2821700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63" name="Text Box 3"/>
          <p:cNvSpPr txBox="1">
            <a:spLocks noChangeArrowheads="1"/>
          </p:cNvSpPr>
          <p:nvPr/>
        </p:nvSpPr>
        <p:spPr bwMode="auto">
          <a:xfrm>
            <a:off x="131618" y="412868"/>
            <a:ext cx="9012382" cy="923330"/>
          </a:xfrm>
          <a:prstGeom prst="rect">
            <a:avLst/>
          </a:prstGeom>
          <a:noFill/>
          <a:ln w="9525">
            <a:noFill/>
            <a:miter lim="800000"/>
            <a:headEnd/>
            <a:tailEnd/>
          </a:ln>
          <a:effectLst/>
        </p:spPr>
        <p:txBody>
          <a:bodyPr wrap="square">
            <a:spAutoFit/>
          </a:bodyPr>
          <a:lstStyle/>
          <a:p>
            <a:pPr marL="0" lvl="2" eaLnBrk="0" hangingPunct="0">
              <a:defRPr/>
            </a:pPr>
            <a:r>
              <a:rPr lang="en-US" sz="3600" b="1" i="0" dirty="0" smtClean="0">
                <a:latin typeface="Times" pitchFamily="18" charset="0"/>
                <a:cs typeface="+mn-cs"/>
              </a:rPr>
              <a:t>SOCKET-INTERFACE  </a:t>
            </a:r>
            <a:r>
              <a:rPr lang="en-US" sz="3600" b="1" i="0" dirty="0">
                <a:latin typeface="Times" pitchFamily="18" charset="0"/>
                <a:cs typeface="+mn-cs"/>
              </a:rPr>
              <a:t>PROGRAMMING</a:t>
            </a:r>
          </a:p>
          <a:p>
            <a:pPr marL="0" lvl="2" eaLnBrk="0" hangingPunct="0">
              <a:defRPr/>
            </a:pPr>
            <a:endParaRPr lang="en-US" i="0" dirty="0">
              <a:effectLst>
                <a:outerShdw blurRad="38100" dist="38100" dir="2700000" algn="tl">
                  <a:srgbClr val="C0C0C0"/>
                </a:outerShdw>
              </a:effectLst>
              <a:latin typeface="Times" pitchFamily="18" charset="0"/>
              <a:cs typeface="+mn-cs"/>
            </a:endParaRPr>
          </a:p>
        </p:txBody>
      </p:sp>
      <p:sp>
        <p:nvSpPr>
          <p:cNvPr id="12698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126981" name="Rectangle 8"/>
          <p:cNvSpPr>
            <a:spLocks noChangeArrowheads="1"/>
          </p:cNvSpPr>
          <p:nvPr/>
        </p:nvSpPr>
        <p:spPr bwMode="auto">
          <a:xfrm>
            <a:off x="0" y="1658938"/>
            <a:ext cx="8964488" cy="1570037"/>
          </a:xfrm>
          <a:prstGeom prst="rect">
            <a:avLst/>
          </a:prstGeom>
          <a:noFill/>
          <a:ln w="9525">
            <a:noFill/>
            <a:miter lim="800000"/>
            <a:headEnd/>
            <a:tailEnd/>
          </a:ln>
        </p:spPr>
        <p:txBody>
          <a:bodyPr wrap="square">
            <a:spAutoFit/>
          </a:bodyPr>
          <a:lstStyle/>
          <a:p>
            <a:pPr algn="just" eaLnBrk="0" hangingPunct="0"/>
            <a:r>
              <a:rPr lang="en-US" sz="3200" b="0" dirty="0">
                <a:latin typeface="Times New Roman" panose="02020603050405020304" pitchFamily="18" charset="0"/>
                <a:cs typeface="Times New Roman" panose="02020603050405020304" pitchFamily="18" charset="0"/>
              </a:rPr>
              <a:t>In this section, we show how to write some simple </a:t>
            </a:r>
            <a:r>
              <a:rPr lang="en-US" sz="3200" b="1" dirty="0">
                <a:latin typeface="Times New Roman" panose="02020603050405020304" pitchFamily="18" charset="0"/>
                <a:cs typeface="Times New Roman" panose="02020603050405020304" pitchFamily="18" charset="0"/>
              </a:rPr>
              <a:t>client-server programs using C</a:t>
            </a:r>
            <a:r>
              <a:rPr lang="en-US" sz="3200" b="0" dirty="0">
                <a:latin typeface="Times New Roman" panose="02020603050405020304" pitchFamily="18" charset="0"/>
                <a:cs typeface="Times New Roman" panose="02020603050405020304" pitchFamily="18" charset="0"/>
              </a:rPr>
              <a:t>, a procedural programming language.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280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80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280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80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80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280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8009" name="Text Box 9"/>
          <p:cNvSpPr txBox="1">
            <a:spLocks noChangeArrowheads="1"/>
          </p:cNvSpPr>
          <p:nvPr/>
        </p:nvSpPr>
        <p:spPr bwMode="auto">
          <a:xfrm>
            <a:off x="1143000" y="0"/>
            <a:ext cx="7162800" cy="769441"/>
          </a:xfrm>
          <a:prstGeom prst="rect">
            <a:avLst/>
          </a:prstGeom>
          <a:noFill/>
          <a:ln w="9525">
            <a:noFill/>
            <a:miter lim="800000"/>
            <a:headEnd/>
            <a:tailEnd/>
          </a:ln>
        </p:spPr>
        <p:txBody>
          <a:bodyPr wrap="square">
            <a:spAutoFit/>
          </a:bodyPr>
          <a:lstStyle/>
          <a:p>
            <a:pPr eaLnBrk="0" hangingPunct="0"/>
            <a:r>
              <a:rPr lang="en-US" sz="4400" b="1" dirty="0" smtClean="0">
                <a:solidFill>
                  <a:srgbClr val="FF0000"/>
                </a:solidFill>
                <a:latin typeface="Times New Roman" pitchFamily="18" charset="0"/>
              </a:rPr>
              <a:t>Socket </a:t>
            </a:r>
            <a:r>
              <a:rPr lang="en-US" sz="4400" b="1" dirty="0">
                <a:solidFill>
                  <a:srgbClr val="FF0000"/>
                </a:solidFill>
                <a:latin typeface="Times New Roman" pitchFamily="18" charset="0"/>
              </a:rPr>
              <a:t>Interface in C</a:t>
            </a:r>
          </a:p>
        </p:txBody>
      </p:sp>
      <p:sp>
        <p:nvSpPr>
          <p:cNvPr id="6155" name="Rectangle 10"/>
          <p:cNvSpPr>
            <a:spLocks noChangeArrowheads="1"/>
          </p:cNvSpPr>
          <p:nvPr/>
        </p:nvSpPr>
        <p:spPr bwMode="auto">
          <a:xfrm>
            <a:off x="76200" y="1228725"/>
            <a:ext cx="8672264" cy="5016758"/>
          </a:xfrm>
          <a:prstGeom prst="rect">
            <a:avLst/>
          </a:prstGeom>
          <a:solidFill>
            <a:schemeClr val="bg1"/>
          </a:solidFill>
          <a:ln w="9525">
            <a:noFill/>
            <a:miter lim="800000"/>
            <a:headEnd/>
            <a:tailEnd/>
          </a:ln>
        </p:spPr>
        <p:txBody>
          <a:bodyPr wrap="square">
            <a:spAutoFit/>
          </a:bodyPr>
          <a:lstStyle/>
          <a:p>
            <a:pPr marL="457200" indent="-457200" algn="just" eaLnBrk="0" hangingPunct="0">
              <a:buFont typeface="Arial" panose="020B0604020202020204" pitchFamily="34" charset="0"/>
              <a:buChar char="•"/>
              <a:defRPr/>
            </a:pPr>
            <a:r>
              <a:rPr lang="en-US" sz="3200" b="0" dirty="0" smtClean="0">
                <a:latin typeface="Times New Roman" pitchFamily="18" charset="0"/>
                <a:cs typeface="+mn-cs"/>
              </a:rPr>
              <a:t>How </a:t>
            </a:r>
            <a:r>
              <a:rPr lang="en-US" sz="3200" b="0" dirty="0">
                <a:latin typeface="Times New Roman" pitchFamily="18" charset="0"/>
                <a:cs typeface="+mn-cs"/>
              </a:rPr>
              <a:t>this interface is implemented in the C language. The important issue in socket interface is to </a:t>
            </a:r>
            <a:r>
              <a:rPr lang="en-US" sz="3200" b="1" dirty="0">
                <a:latin typeface="Times New Roman" pitchFamily="18" charset="0"/>
                <a:cs typeface="+mn-cs"/>
              </a:rPr>
              <a:t>understand the role of a socket </a:t>
            </a:r>
            <a:r>
              <a:rPr lang="en-US" sz="3200" dirty="0">
                <a:latin typeface="Times New Roman" pitchFamily="18" charset="0"/>
                <a:cs typeface="+mn-cs"/>
              </a:rPr>
              <a:t>in communication.</a:t>
            </a:r>
            <a:r>
              <a:rPr lang="en-US" sz="3200" b="0" dirty="0">
                <a:latin typeface="Times New Roman" pitchFamily="18" charset="0"/>
                <a:cs typeface="+mn-cs"/>
              </a:rPr>
              <a:t> </a:t>
            </a:r>
          </a:p>
          <a:p>
            <a:pPr marL="457200" indent="-457200" algn="just" eaLnBrk="0" hangingPunct="0">
              <a:buFont typeface="Arial" panose="020B0604020202020204" pitchFamily="34" charset="0"/>
              <a:buChar char="•"/>
              <a:defRPr/>
            </a:pPr>
            <a:r>
              <a:rPr lang="en-US" sz="3200" b="0" dirty="0">
                <a:latin typeface="Times New Roman" pitchFamily="18" charset="0"/>
                <a:cs typeface="+mn-cs"/>
              </a:rPr>
              <a:t>The socket has </a:t>
            </a:r>
            <a:r>
              <a:rPr lang="en-US" sz="3200" b="1" dirty="0">
                <a:latin typeface="Times New Roman" pitchFamily="18" charset="0"/>
                <a:cs typeface="+mn-cs"/>
              </a:rPr>
              <a:t>no buffer </a:t>
            </a:r>
            <a:r>
              <a:rPr lang="en-US" sz="3200" b="0" dirty="0">
                <a:latin typeface="Times New Roman" pitchFamily="18" charset="0"/>
                <a:cs typeface="+mn-cs"/>
              </a:rPr>
              <a:t>to store data to be sent or received. It is capable of </a:t>
            </a:r>
            <a:r>
              <a:rPr lang="en-US" sz="3200" b="1" dirty="0">
                <a:latin typeface="Times New Roman" pitchFamily="18" charset="0"/>
                <a:cs typeface="+mn-cs"/>
              </a:rPr>
              <a:t>neither sending nor receiving</a:t>
            </a:r>
            <a:r>
              <a:rPr lang="en-US" sz="3200" b="0" dirty="0">
                <a:latin typeface="Times New Roman" pitchFamily="18" charset="0"/>
                <a:cs typeface="+mn-cs"/>
              </a:rPr>
              <a:t> data. </a:t>
            </a:r>
            <a:endParaRPr lang="en-US" sz="3200" b="0" dirty="0" smtClean="0">
              <a:latin typeface="Times New Roman" pitchFamily="18" charset="0"/>
              <a:cs typeface="+mn-cs"/>
            </a:endParaRPr>
          </a:p>
          <a:p>
            <a:pPr marL="457200" indent="-457200" algn="just" eaLnBrk="0" hangingPunct="0">
              <a:buFont typeface="Arial" panose="020B0604020202020204" pitchFamily="34" charset="0"/>
              <a:buChar char="•"/>
              <a:defRPr/>
            </a:pPr>
            <a:r>
              <a:rPr lang="en-US" sz="3200" dirty="0" smtClean="0">
                <a:latin typeface="Times New Roman" pitchFamily="18" charset="0"/>
                <a:cs typeface="+mn-cs"/>
              </a:rPr>
              <a:t>The </a:t>
            </a:r>
            <a:r>
              <a:rPr lang="en-US" sz="3200" dirty="0">
                <a:latin typeface="Times New Roman" pitchFamily="18" charset="0"/>
                <a:cs typeface="+mn-cs"/>
              </a:rPr>
              <a:t>socket just acts as a </a:t>
            </a:r>
            <a:r>
              <a:rPr lang="en-US" sz="3200" b="1" dirty="0">
                <a:latin typeface="Times New Roman" pitchFamily="18" charset="0"/>
                <a:cs typeface="+mn-cs"/>
              </a:rPr>
              <a:t>reference or a label. </a:t>
            </a:r>
            <a:r>
              <a:rPr lang="en-US" sz="3200" b="0" dirty="0">
                <a:latin typeface="Times New Roman" pitchFamily="18" charset="0"/>
                <a:cs typeface="+mn-cs"/>
              </a:rPr>
              <a:t>The </a:t>
            </a:r>
            <a:r>
              <a:rPr lang="en-US" sz="3200" b="1" dirty="0">
                <a:latin typeface="Times New Roman" pitchFamily="18" charset="0"/>
                <a:cs typeface="+mn-cs"/>
              </a:rPr>
              <a:t>buffers and necessary variables </a:t>
            </a:r>
            <a:r>
              <a:rPr lang="en-US" sz="3200" b="0" dirty="0">
                <a:latin typeface="Times New Roman" pitchFamily="18" charset="0"/>
                <a:cs typeface="+mn-cs"/>
              </a:rPr>
              <a:t>are created inside the </a:t>
            </a:r>
            <a:r>
              <a:rPr lang="en-US" sz="3200" b="1" dirty="0">
                <a:latin typeface="Times New Roman" pitchFamily="18" charset="0"/>
                <a:cs typeface="+mn-cs"/>
              </a:rPr>
              <a:t>operating system.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3612"/>
            <a:ext cx="8729663" cy="1123140"/>
          </a:xfrm>
        </p:spPr>
        <p:txBody>
          <a:bodyPr>
            <a:normAutofit/>
          </a:bodyPr>
          <a:lstStyle/>
          <a:p>
            <a:pPr>
              <a:defRPr/>
            </a:pPr>
            <a:r>
              <a:rPr lang="en-US" sz="6000" b="1" dirty="0" smtClean="0">
                <a:solidFill>
                  <a:srgbClr val="0000CC"/>
                </a:solidFill>
                <a:latin typeface="Times New Roman" pitchFamily="18" charset="0"/>
              </a:rPr>
              <a:t>Data Structure for Socket</a:t>
            </a:r>
            <a:endParaRPr lang="en-IN" b="1" dirty="0"/>
          </a:p>
        </p:txBody>
      </p:sp>
      <p:sp>
        <p:nvSpPr>
          <p:cNvPr id="129027" name="Content Placeholder 2"/>
          <p:cNvSpPr>
            <a:spLocks noGrp="1"/>
          </p:cNvSpPr>
          <p:nvPr>
            <p:ph idx="1"/>
          </p:nvPr>
        </p:nvSpPr>
        <p:spPr bwMode="auto">
          <a:xfrm>
            <a:off x="179512" y="1371600"/>
            <a:ext cx="8856984" cy="5369768"/>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latin typeface="Times New Roman" panose="02020603050405020304" pitchFamily="18" charset="0"/>
                <a:cs typeface="Times New Roman" panose="02020603050405020304" pitchFamily="18" charset="0"/>
              </a:rPr>
              <a:t>The c language defines a </a:t>
            </a:r>
            <a:r>
              <a:rPr lang="en-US" b="1" dirty="0" smtClean="0">
                <a:latin typeface="Times New Roman" panose="02020603050405020304" pitchFamily="18" charset="0"/>
                <a:cs typeface="Times New Roman" panose="02020603050405020304" pitchFamily="18" charset="0"/>
              </a:rPr>
              <a:t>socket </a:t>
            </a:r>
            <a:r>
              <a:rPr lang="en-US" b="1" dirty="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s a structure </a:t>
            </a:r>
            <a:r>
              <a:rPr lang="en-US" dirty="0" smtClean="0">
                <a:latin typeface="Times New Roman" panose="02020603050405020304" pitchFamily="18" charset="0"/>
                <a:cs typeface="Times New Roman" panose="02020603050405020304" pitchFamily="18" charset="0"/>
              </a:rPr>
              <a:t>-made </a:t>
            </a:r>
            <a:r>
              <a:rPr lang="en-US" b="1" dirty="0" smtClean="0">
                <a:latin typeface="Times New Roman" panose="02020603050405020304" pitchFamily="18" charset="0"/>
                <a:cs typeface="Times New Roman" panose="02020603050405020304" pitchFamily="18" charset="0"/>
              </a:rPr>
              <a:t>of 5 fields .</a:t>
            </a:r>
          </a:p>
          <a:p>
            <a:r>
              <a:rPr lang="en-US" dirty="0" smtClean="0">
                <a:latin typeface="Times New Roman" panose="02020603050405020304" pitchFamily="18" charset="0"/>
                <a:cs typeface="Times New Roman" panose="02020603050405020304" pitchFamily="18" charset="0"/>
              </a:rPr>
              <a:t>It is defined in the header files.</a:t>
            </a:r>
            <a:endParaRPr lang="en-IN" dirty="0" smtClean="0">
              <a:latin typeface="Times New Roman" panose="02020603050405020304" pitchFamily="18" charset="0"/>
              <a:cs typeface="Times New Roman" panose="02020603050405020304" pitchFamily="18" charset="0"/>
            </a:endParaRPr>
          </a:p>
        </p:txBody>
      </p:sp>
      <p:pic>
        <p:nvPicPr>
          <p:cNvPr id="5" name="Picture 5"/>
          <p:cNvPicPr>
            <a:picLocks noChangeAspect="1" noChangeArrowheads="1"/>
          </p:cNvPicPr>
          <p:nvPr/>
        </p:nvPicPr>
        <p:blipFill>
          <a:blip r:embed="rId2" cstate="print"/>
          <a:srcRect/>
          <a:stretch>
            <a:fillRect/>
          </a:stretch>
        </p:blipFill>
        <p:spPr bwMode="auto">
          <a:xfrm>
            <a:off x="200084" y="3645024"/>
            <a:ext cx="4892675" cy="2730500"/>
          </a:xfrm>
          <a:prstGeom prst="rect">
            <a:avLst/>
          </a:prstGeom>
          <a:noFill/>
          <a:ln w="9525">
            <a:noFill/>
            <a:miter lim="800000"/>
            <a:headEnd/>
            <a:tailEnd/>
          </a:ln>
        </p:spPr>
      </p:pic>
      <p:pic>
        <p:nvPicPr>
          <p:cNvPr id="6" name="Picture 8"/>
          <p:cNvPicPr>
            <a:picLocks noChangeAspect="1" noChangeArrowheads="1"/>
          </p:cNvPicPr>
          <p:nvPr/>
        </p:nvPicPr>
        <p:blipFill>
          <a:blip r:embed="rId3" cstate="print"/>
          <a:srcRect/>
          <a:stretch>
            <a:fillRect/>
          </a:stretch>
        </p:blipFill>
        <p:spPr bwMode="auto">
          <a:xfrm>
            <a:off x="5744898" y="3562474"/>
            <a:ext cx="2709863" cy="2895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bwMode="auto">
          <a:xfrm>
            <a:off x="0" y="0"/>
            <a:ext cx="8676456" cy="620688"/>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dirty="0" smtClean="0">
                <a:latin typeface="Times New Roman" panose="02020603050405020304" pitchFamily="18" charset="0"/>
                <a:cs typeface="Times New Roman" panose="02020603050405020304" pitchFamily="18" charset="0"/>
              </a:rPr>
              <a:t>Name space</a:t>
            </a:r>
            <a:endParaRPr lang="en-IN" b="1" dirty="0" smtClean="0">
              <a:latin typeface="Times New Roman" panose="02020603050405020304" pitchFamily="18" charset="0"/>
              <a:cs typeface="Times New Roman" panose="02020603050405020304" pitchFamily="18" charset="0"/>
            </a:endParaRPr>
          </a:p>
        </p:txBody>
      </p:sp>
      <p:sp>
        <p:nvSpPr>
          <p:cNvPr id="102403" name="Content Placeholder 2"/>
          <p:cNvSpPr>
            <a:spLocks noGrp="1"/>
          </p:cNvSpPr>
          <p:nvPr>
            <p:ph idx="1"/>
          </p:nvPr>
        </p:nvSpPr>
        <p:spPr bwMode="auto">
          <a:xfrm>
            <a:off x="0" y="620688"/>
            <a:ext cx="9144000" cy="6624736"/>
          </a:xfrm>
          <a:noFill/>
          <a:ln>
            <a:miter lim="800000"/>
            <a:headEnd/>
            <a:tailEnd/>
          </a:ln>
        </p:spPr>
        <p:txBody>
          <a:bodyPr vert="horz" wrap="square" lIns="91440" tIns="45720" rIns="91440" bIns="45720" numCol="1" anchor="t" anchorCtr="0" compatLnSpc="1">
            <a:prstTxWarp prst="textNoShape">
              <a:avLst/>
            </a:prstTxWarp>
            <a:normAutofit/>
          </a:bodyPr>
          <a:lstStyle/>
          <a:p>
            <a:r>
              <a:rPr lang="en-US" dirty="0" smtClean="0">
                <a:latin typeface="Times New Roman" panose="02020603050405020304" pitchFamily="18" charset="0"/>
                <a:cs typeface="Times New Roman" panose="02020603050405020304" pitchFamily="18" charset="0"/>
              </a:rPr>
              <a:t>Names must be unique because addresses are unique.</a:t>
            </a:r>
          </a:p>
          <a:p>
            <a:r>
              <a:rPr lang="en-US" dirty="0" smtClean="0">
                <a:latin typeface="Times New Roman" panose="02020603050405020304" pitchFamily="18" charset="0"/>
                <a:cs typeface="Times New Roman" panose="02020603050405020304" pitchFamily="18" charset="0"/>
              </a:rPr>
              <a:t> A Name space that </a:t>
            </a:r>
            <a:r>
              <a:rPr lang="en-US" b="1" dirty="0" smtClean="0">
                <a:latin typeface="Times New Roman" panose="02020603050405020304" pitchFamily="18" charset="0"/>
                <a:cs typeface="Times New Roman" panose="02020603050405020304" pitchFamily="18" charset="0"/>
              </a:rPr>
              <a:t>maps each address to a unique name</a:t>
            </a:r>
            <a:r>
              <a:rPr lang="en-US" dirty="0" smtClean="0">
                <a:latin typeface="Times New Roman" panose="02020603050405020304" pitchFamily="18" charset="0"/>
                <a:cs typeface="Times New Roman" panose="02020603050405020304" pitchFamily="18" charset="0"/>
              </a:rPr>
              <a:t>  , can be organized in two ways</a:t>
            </a:r>
          </a:p>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Flat name space </a:t>
            </a:r>
            <a:r>
              <a:rPr lang="en-US" dirty="0" smtClean="0">
                <a:latin typeface="Times New Roman" panose="02020603050405020304" pitchFamily="18" charset="0"/>
                <a:cs typeface="Times New Roman" panose="02020603050405020304" pitchFamily="18" charset="0"/>
              </a:rPr>
              <a:t>– A name is assigned to an address. no structure, sequence of characters.</a:t>
            </a:r>
          </a:p>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Hierarchical name space </a:t>
            </a:r>
            <a:r>
              <a:rPr lang="en-US" dirty="0" smtClean="0">
                <a:latin typeface="Times New Roman" panose="02020603050405020304" pitchFamily="18" charset="0"/>
                <a:cs typeface="Times New Roman" panose="02020603050405020304" pitchFamily="18" charset="0"/>
              </a:rPr>
              <a:t>– well suited for large systems like internet (duplication must be avoided), Each name is made of several parts.</a:t>
            </a:r>
          </a:p>
          <a:p>
            <a:pPr marL="0" indent="0">
              <a:buNone/>
            </a:pPr>
            <a:r>
              <a:rPr lang="en-IN"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First part define the nature of organization, </a:t>
            </a:r>
          </a:p>
          <a:p>
            <a:pPr marL="0" indent="0">
              <a:buNone/>
            </a:pPr>
            <a:r>
              <a:rPr lang="en-IN" sz="2400" dirty="0">
                <a:latin typeface="Times New Roman" panose="02020603050405020304" pitchFamily="18" charset="0"/>
                <a:cs typeface="Times New Roman" panose="02020603050405020304" pitchFamily="18" charset="0"/>
              </a:rPr>
              <a:t>Second part define the </a:t>
            </a:r>
            <a:r>
              <a:rPr lang="en-IN" sz="2400" dirty="0" smtClean="0">
                <a:latin typeface="Times New Roman" panose="02020603050405020304" pitchFamily="18" charset="0"/>
                <a:cs typeface="Times New Roman" panose="02020603050405020304" pitchFamily="18" charset="0"/>
              </a:rPr>
              <a:t>type of </a:t>
            </a:r>
            <a:r>
              <a:rPr lang="en-IN" sz="2400" dirty="0">
                <a:latin typeface="Times New Roman" panose="02020603050405020304" pitchFamily="18" charset="0"/>
                <a:cs typeface="Times New Roman" panose="02020603050405020304" pitchFamily="18" charset="0"/>
              </a:rPr>
              <a:t>organization,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Third part define the departments in the </a:t>
            </a:r>
            <a:r>
              <a:rPr lang="en-IN" sz="2400" dirty="0">
                <a:latin typeface="Times New Roman" panose="02020603050405020304" pitchFamily="18" charset="0"/>
                <a:cs typeface="Times New Roman" panose="02020603050405020304" pitchFamily="18" charset="0"/>
              </a:rPr>
              <a:t>organization, </a:t>
            </a:r>
            <a:r>
              <a:rPr lang="en-IN" sz="2400" dirty="0" smtClean="0">
                <a:latin typeface="Times New Roman" panose="02020603050405020304" pitchFamily="18" charset="0"/>
                <a:cs typeface="Times New Roman" panose="02020603050405020304" pitchFamily="18" charset="0"/>
              </a:rPr>
              <a:t>and so on.</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5"/>
          <p:cNvSpPr>
            <a:spLocks noChangeArrowheads="1"/>
          </p:cNvSpPr>
          <p:nvPr/>
        </p:nvSpPr>
        <p:spPr bwMode="auto">
          <a:xfrm>
            <a:off x="76200" y="0"/>
            <a:ext cx="8960296" cy="8094524"/>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3200" b="1" i="0" dirty="0" smtClean="0">
                <a:solidFill>
                  <a:srgbClr val="FF0000"/>
                </a:solidFill>
                <a:latin typeface="Times New Roman" panose="02020603050405020304" pitchFamily="18" charset="0"/>
                <a:cs typeface="Times New Roman" panose="02020603050405020304" pitchFamily="18" charset="0"/>
              </a:rPr>
              <a:t>Family</a:t>
            </a:r>
            <a:r>
              <a:rPr lang="en-US" sz="3200" b="0" i="0" dirty="0" smtClean="0">
                <a:latin typeface="Times New Roman" panose="02020603050405020304" pitchFamily="18" charset="0"/>
                <a:cs typeface="Times New Roman" panose="02020603050405020304" pitchFamily="18" charset="0"/>
              </a:rPr>
              <a:t> ---This field defines the </a:t>
            </a:r>
            <a:r>
              <a:rPr lang="en-US" sz="3200" b="1" i="0" dirty="0" smtClean="0">
                <a:latin typeface="Times New Roman" panose="02020603050405020304" pitchFamily="18" charset="0"/>
                <a:cs typeface="Times New Roman" panose="02020603050405020304" pitchFamily="18" charset="0"/>
              </a:rPr>
              <a:t>family protocol</a:t>
            </a:r>
            <a:r>
              <a:rPr lang="en-US" sz="3200" b="0" i="0" dirty="0" smtClean="0">
                <a:latin typeface="Times New Roman" panose="02020603050405020304" pitchFamily="18" charset="0"/>
                <a:cs typeface="Times New Roman" panose="02020603050405020304" pitchFamily="18" charset="0"/>
              </a:rPr>
              <a:t>(How to interpret the addresses and port number). The common values are PF_INET </a:t>
            </a:r>
            <a:r>
              <a:rPr lang="en-US" sz="3200" b="0" i="0" dirty="0">
                <a:latin typeface="Times New Roman" panose="02020603050405020304" pitchFamily="18" charset="0"/>
                <a:cs typeface="Times New Roman" panose="02020603050405020304" pitchFamily="18" charset="0"/>
              </a:rPr>
              <a:t>for current Internet and PF_INET6 for next generation </a:t>
            </a:r>
            <a:r>
              <a:rPr lang="en-US" sz="3200" b="0" i="0" dirty="0" smtClean="0">
                <a:latin typeface="Times New Roman" panose="02020603050405020304" pitchFamily="18" charset="0"/>
                <a:cs typeface="Times New Roman" panose="02020603050405020304" pitchFamily="18" charset="0"/>
              </a:rPr>
              <a:t>internet.</a:t>
            </a:r>
            <a:endParaRPr lang="en-US" sz="3200" b="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b="1" i="0" dirty="0" smtClean="0">
                <a:solidFill>
                  <a:srgbClr val="FF0000"/>
                </a:solidFill>
                <a:latin typeface="Times New Roman" panose="02020603050405020304" pitchFamily="18" charset="0"/>
                <a:cs typeface="Times New Roman" panose="02020603050405020304" pitchFamily="18" charset="0"/>
              </a:rPr>
              <a:t>Type</a:t>
            </a:r>
            <a:r>
              <a:rPr lang="en-US" sz="3200" b="0" i="0" dirty="0" smtClean="0">
                <a:latin typeface="Times New Roman" panose="02020603050405020304" pitchFamily="18" charset="0"/>
                <a:cs typeface="Times New Roman" panose="02020603050405020304" pitchFamily="18" charset="0"/>
              </a:rPr>
              <a:t> –This field defines </a:t>
            </a:r>
            <a:r>
              <a:rPr lang="en-US" sz="3200" b="1" i="0" dirty="0" smtClean="0">
                <a:latin typeface="Times New Roman" panose="02020603050405020304" pitchFamily="18" charset="0"/>
                <a:cs typeface="Times New Roman" panose="02020603050405020304" pitchFamily="18" charset="0"/>
              </a:rPr>
              <a:t>4 types of sockets</a:t>
            </a:r>
          </a:p>
          <a:p>
            <a:pPr marL="1257300" lvl="2" indent="-342900">
              <a:buFont typeface="Arial" panose="020B0604020202020204" pitchFamily="34" charset="0"/>
              <a:buChar char="•"/>
            </a:pPr>
            <a:r>
              <a:rPr lang="en-US" sz="3200" b="0" i="0" dirty="0" smtClean="0">
                <a:latin typeface="Times New Roman" panose="02020603050405020304" pitchFamily="18" charset="0"/>
                <a:cs typeface="Times New Roman" panose="02020603050405020304" pitchFamily="18" charset="0"/>
              </a:rPr>
              <a:t>  </a:t>
            </a:r>
            <a:r>
              <a:rPr lang="en-US" sz="3200" b="0" i="0" dirty="0">
                <a:latin typeface="Times New Roman" panose="02020603050405020304" pitchFamily="18" charset="0"/>
                <a:cs typeface="Times New Roman" panose="02020603050405020304" pitchFamily="18" charset="0"/>
              </a:rPr>
              <a:t>SOCK_STREAM for TCP</a:t>
            </a:r>
          </a:p>
          <a:p>
            <a:pPr marL="1257300" lvl="2"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t>
            </a:r>
            <a:r>
              <a:rPr lang="en-US" sz="3200" b="0" i="0" dirty="0" smtClean="0">
                <a:latin typeface="Times New Roman" panose="02020603050405020304" pitchFamily="18" charset="0"/>
                <a:cs typeface="Times New Roman" panose="02020603050405020304" pitchFamily="18" charset="0"/>
              </a:rPr>
              <a:t> </a:t>
            </a:r>
            <a:r>
              <a:rPr lang="en-US" sz="3200" b="0" i="0" dirty="0">
                <a:latin typeface="Times New Roman" panose="02020603050405020304" pitchFamily="18" charset="0"/>
                <a:cs typeface="Times New Roman" panose="02020603050405020304" pitchFamily="18" charset="0"/>
              </a:rPr>
              <a:t>SOCK_DGRAM for UDP</a:t>
            </a:r>
          </a:p>
          <a:p>
            <a:pPr marL="1257300" lvl="2" indent="-342900">
              <a:buFont typeface="Arial" panose="020B0604020202020204" pitchFamily="34" charset="0"/>
              <a:buChar char="•"/>
            </a:pPr>
            <a:r>
              <a:rPr lang="en-US" sz="3200" b="0" i="0" dirty="0" smtClean="0">
                <a:latin typeface="Times New Roman" panose="02020603050405020304" pitchFamily="18" charset="0"/>
                <a:cs typeface="Times New Roman" panose="02020603050405020304" pitchFamily="18" charset="0"/>
              </a:rPr>
              <a:t>  </a:t>
            </a:r>
            <a:r>
              <a:rPr lang="en-US" sz="3200" b="0" i="0" dirty="0">
                <a:latin typeface="Times New Roman" panose="02020603050405020304" pitchFamily="18" charset="0"/>
                <a:cs typeface="Times New Roman" panose="02020603050405020304" pitchFamily="18" charset="0"/>
              </a:rPr>
              <a:t>SOCK_SEQPACKET for SCTP</a:t>
            </a:r>
          </a:p>
          <a:p>
            <a:pPr marL="1257300" lvl="2" indent="-342900">
              <a:buFont typeface="Arial" panose="020B0604020202020204" pitchFamily="34" charset="0"/>
              <a:buChar char="•"/>
            </a:pPr>
            <a:r>
              <a:rPr lang="en-US" sz="3200" b="0" i="0" dirty="0" smtClean="0">
                <a:latin typeface="Times New Roman" panose="02020603050405020304" pitchFamily="18" charset="0"/>
                <a:cs typeface="Times New Roman" panose="02020603050405020304" pitchFamily="18" charset="0"/>
              </a:rPr>
              <a:t>  </a:t>
            </a:r>
            <a:r>
              <a:rPr lang="en-US" sz="3200" b="0" i="0" dirty="0">
                <a:latin typeface="Times New Roman" panose="02020603050405020304" pitchFamily="18" charset="0"/>
                <a:cs typeface="Times New Roman" panose="02020603050405020304" pitchFamily="18" charset="0"/>
              </a:rPr>
              <a:t>SOCK_RAW for apps directly use the services of IP</a:t>
            </a:r>
          </a:p>
          <a:p>
            <a:pPr marL="342900" indent="-342900">
              <a:buFont typeface="Arial" panose="020B0604020202020204" pitchFamily="34" charset="0"/>
              <a:buChar char="•"/>
            </a:pPr>
            <a:r>
              <a:rPr lang="en-US" sz="3200" b="1" i="0" dirty="0" smtClean="0">
                <a:solidFill>
                  <a:srgbClr val="FF0000"/>
                </a:solidFill>
                <a:latin typeface="Times New Roman" panose="02020603050405020304" pitchFamily="18" charset="0"/>
                <a:cs typeface="Times New Roman" panose="02020603050405020304" pitchFamily="18" charset="0"/>
              </a:rPr>
              <a:t>Protocol</a:t>
            </a:r>
            <a:r>
              <a:rPr lang="en-US" sz="3200" i="0" dirty="0" smtClean="0">
                <a:latin typeface="Times New Roman" panose="02020603050405020304" pitchFamily="18" charset="0"/>
                <a:cs typeface="Times New Roman" panose="02020603050405020304" pitchFamily="18" charset="0"/>
              </a:rPr>
              <a:t> </a:t>
            </a:r>
            <a:r>
              <a:rPr lang="en-US" sz="3200" b="0" i="0" dirty="0" smtClean="0">
                <a:latin typeface="Times New Roman" panose="02020603050405020304" pitchFamily="18" charset="0"/>
                <a:cs typeface="Times New Roman" panose="02020603050405020304" pitchFamily="18" charset="0"/>
              </a:rPr>
              <a:t>–This field defines the </a:t>
            </a:r>
            <a:r>
              <a:rPr lang="en-US" sz="3200" b="1" i="0" dirty="0" smtClean="0">
                <a:latin typeface="Times New Roman" panose="02020603050405020304" pitchFamily="18" charset="0"/>
                <a:cs typeface="Times New Roman" panose="02020603050405020304" pitchFamily="18" charset="0"/>
              </a:rPr>
              <a:t>specific protocol </a:t>
            </a:r>
            <a:r>
              <a:rPr lang="en-US" sz="3200" b="0" i="0" dirty="0" smtClean="0">
                <a:latin typeface="Times New Roman" panose="02020603050405020304" pitchFamily="18" charset="0"/>
                <a:cs typeface="Times New Roman" panose="02020603050405020304" pitchFamily="18" charset="0"/>
              </a:rPr>
              <a:t>in the family .It is set to </a:t>
            </a:r>
            <a:r>
              <a:rPr lang="en-US" sz="3200" b="0" i="0" dirty="0">
                <a:latin typeface="Times New Roman" panose="02020603050405020304" pitchFamily="18" charset="0"/>
                <a:cs typeface="Times New Roman" panose="02020603050405020304" pitchFamily="18" charset="0"/>
              </a:rPr>
              <a:t>0 for TCP/IP protocol </a:t>
            </a:r>
            <a:r>
              <a:rPr lang="en-US" sz="3200" b="0" i="0" dirty="0" smtClean="0">
                <a:latin typeface="Times New Roman" panose="02020603050405020304" pitchFamily="18" charset="0"/>
                <a:cs typeface="Times New Roman" panose="02020603050405020304" pitchFamily="18" charset="0"/>
              </a:rPr>
              <a:t>suite because it is the only protocol in the family.</a:t>
            </a:r>
            <a:endParaRPr lang="en-US" sz="3200" b="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i="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i="0" dirty="0">
                <a:solidFill>
                  <a:srgbClr val="FF0000"/>
                </a:solidFill>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6632"/>
            <a:ext cx="9144000" cy="6741368"/>
          </a:xfrm>
        </p:spPr>
        <p:txBody>
          <a:bodyPr>
            <a:normAutofit/>
          </a:bodyPr>
          <a:lstStyle/>
          <a:p>
            <a:r>
              <a:rPr lang="en-US" b="1" dirty="0" smtClean="0">
                <a:solidFill>
                  <a:srgbClr val="FF0000"/>
                </a:solidFill>
                <a:latin typeface="Times New Roman" panose="02020603050405020304" pitchFamily="18" charset="0"/>
                <a:cs typeface="Times New Roman" panose="02020603050405020304" pitchFamily="18" charset="0"/>
              </a:rPr>
              <a:t>Local Socket Address ---</a:t>
            </a:r>
            <a:r>
              <a:rPr lang="en-US" dirty="0">
                <a:latin typeface="Times New Roman" panose="02020603050405020304" pitchFamily="18" charset="0"/>
                <a:cs typeface="Times New Roman" panose="02020603050405020304" pitchFamily="18" charset="0"/>
              </a:rPr>
              <a:t>This field defines the local socket address.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socket address is itself a </a:t>
            </a:r>
            <a:r>
              <a:rPr lang="en-US" b="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made of </a:t>
            </a:r>
            <a:r>
              <a:rPr lang="en-US" b="1" dirty="0">
                <a:latin typeface="Times New Roman" panose="02020603050405020304" pitchFamily="18" charset="0"/>
                <a:cs typeface="Times New Roman" panose="02020603050405020304" pitchFamily="18" charset="0"/>
              </a:rPr>
              <a:t>the length field, </a:t>
            </a: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family field</a:t>
            </a:r>
            <a:r>
              <a:rPr lang="en-US" dirty="0">
                <a:latin typeface="Times New Roman" panose="02020603050405020304" pitchFamily="18" charset="0"/>
                <a:cs typeface="Times New Roman" panose="02020603050405020304" pitchFamily="18" charset="0"/>
              </a:rPr>
              <a:t>(which is set to the constant AF_INET for TCP/IP protocol </a:t>
            </a:r>
            <a:r>
              <a:rPr lang="en-US" dirty="0" smtClean="0">
                <a:latin typeface="Times New Roman" panose="02020603050405020304" pitchFamily="18" charset="0"/>
                <a:cs typeface="Times New Roman" panose="02020603050405020304" pitchFamily="18" charset="0"/>
              </a:rPr>
              <a:t>suite). </a:t>
            </a:r>
          </a:p>
          <a:p>
            <a:r>
              <a:rPr lang="en-US"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port number </a:t>
            </a:r>
            <a:r>
              <a:rPr lang="en-US" b="1" dirty="0" smtClean="0">
                <a:latin typeface="Times New Roman" panose="02020603050405020304" pitchFamily="18" charset="0"/>
                <a:cs typeface="Times New Roman" panose="02020603050405020304" pitchFamily="18" charset="0"/>
              </a:rPr>
              <a:t>field--</a:t>
            </a:r>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defines the </a:t>
            </a:r>
            <a:r>
              <a:rPr lang="en-US" dirty="0" smtClean="0">
                <a:latin typeface="Times New Roman" panose="02020603050405020304" pitchFamily="18" charset="0"/>
                <a:cs typeface="Times New Roman" panose="02020603050405020304" pitchFamily="18" charset="0"/>
              </a:rPr>
              <a:t>process.</a:t>
            </a:r>
          </a:p>
          <a:p>
            <a:r>
              <a:rPr lang="en-US"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IP address </a:t>
            </a:r>
            <a:r>
              <a:rPr lang="en-US" b="1" dirty="0" smtClean="0">
                <a:latin typeface="Times New Roman" panose="02020603050405020304" pitchFamily="18" charset="0"/>
                <a:cs typeface="Times New Roman" panose="02020603050405020304" pitchFamily="18" charset="0"/>
              </a:rPr>
              <a:t>field--</a:t>
            </a:r>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defines the host on which the process is </a:t>
            </a:r>
            <a:r>
              <a:rPr lang="en-US" dirty="0" smtClean="0">
                <a:latin typeface="Times New Roman" panose="02020603050405020304" pitchFamily="18" charset="0"/>
                <a:cs typeface="Times New Roman" panose="02020603050405020304" pitchFamily="18" charset="0"/>
              </a:rPr>
              <a:t>running.</a:t>
            </a:r>
          </a:p>
          <a:p>
            <a:r>
              <a:rPr lang="en-US" dirty="0" smtClean="0">
                <a:latin typeface="Times New Roman" panose="02020603050405020304" pitchFamily="18" charset="0"/>
                <a:cs typeface="Times New Roman" panose="02020603050405020304" pitchFamily="18" charset="0"/>
              </a:rPr>
              <a:t>It also contains an unused field.</a:t>
            </a:r>
            <a:endParaRPr lang="en-US" dirty="0">
              <a:latin typeface="Times New Roman" panose="02020603050405020304" pitchFamily="18" charset="0"/>
              <a:cs typeface="Times New Roman" panose="02020603050405020304" pitchFamily="18" charset="0"/>
            </a:endParaRPr>
          </a:p>
          <a:p>
            <a:r>
              <a:rPr lang="en-US" b="1" dirty="0" smtClean="0">
                <a:solidFill>
                  <a:srgbClr val="FF0000"/>
                </a:solidFill>
                <a:latin typeface="Times New Roman" panose="02020603050405020304" pitchFamily="18" charset="0"/>
                <a:cs typeface="Times New Roman" panose="02020603050405020304" pitchFamily="18" charset="0"/>
              </a:rPr>
              <a:t>Remote Socket Address —</a:t>
            </a:r>
            <a:r>
              <a:rPr lang="en-US" dirty="0" smtClean="0">
                <a:latin typeface="Times New Roman" panose="02020603050405020304" pitchFamily="18" charset="0"/>
                <a:cs typeface="Times New Roman" panose="02020603050405020304" pitchFamily="18" charset="0"/>
              </a:rPr>
              <a:t>Its structure is same as local socket address.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40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4"/>
          <p:cNvSpPr>
            <a:spLocks noChangeArrowheads="1"/>
          </p:cNvSpPr>
          <p:nvPr/>
        </p:nvSpPr>
        <p:spPr bwMode="auto">
          <a:xfrm>
            <a:off x="152400" y="76200"/>
            <a:ext cx="8153400" cy="584775"/>
          </a:xfrm>
          <a:prstGeom prst="rect">
            <a:avLst/>
          </a:prstGeom>
          <a:solidFill>
            <a:schemeClr val="bg1"/>
          </a:solidFill>
          <a:ln w="9525">
            <a:noFill/>
            <a:miter lim="800000"/>
            <a:headEnd/>
            <a:tailEnd/>
          </a:ln>
        </p:spPr>
        <p:txBody>
          <a:bodyPr>
            <a:spAutoFit/>
          </a:bodyPr>
          <a:lstStyle/>
          <a:p>
            <a:pPr eaLnBrk="0" hangingPunct="0"/>
            <a:r>
              <a:rPr lang="en-US" sz="3200" b="1" dirty="0" smtClean="0">
                <a:solidFill>
                  <a:srgbClr val="FF0000"/>
                </a:solidFill>
                <a:latin typeface="Times New Roman" panose="02020603050405020304" pitchFamily="18" charset="0"/>
                <a:cs typeface="Times New Roman" panose="02020603050405020304" pitchFamily="18" charset="0"/>
              </a:rPr>
              <a:t>Sockets </a:t>
            </a:r>
            <a:r>
              <a:rPr lang="en-US" sz="3200" b="1" dirty="0">
                <a:solidFill>
                  <a:srgbClr val="FF0000"/>
                </a:solidFill>
                <a:latin typeface="Times New Roman" panose="02020603050405020304" pitchFamily="18" charset="0"/>
                <a:cs typeface="Times New Roman" panose="02020603050405020304" pitchFamily="18" charset="0"/>
              </a:rPr>
              <a:t>for UDP communication</a:t>
            </a:r>
          </a:p>
        </p:txBody>
      </p:sp>
      <p:grpSp>
        <p:nvGrpSpPr>
          <p:cNvPr id="2" name="Group 2"/>
          <p:cNvGrpSpPr>
            <a:grpSpLocks/>
          </p:cNvGrpSpPr>
          <p:nvPr/>
        </p:nvGrpSpPr>
        <p:grpSpPr bwMode="auto">
          <a:xfrm>
            <a:off x="228600" y="1981200"/>
            <a:ext cx="8077200" cy="4184104"/>
            <a:chOff x="228600" y="1981200"/>
            <a:chExt cx="7925685" cy="3988709"/>
          </a:xfrm>
        </p:grpSpPr>
        <p:pic>
          <p:nvPicPr>
            <p:cNvPr id="131083" name="Picture 5"/>
            <p:cNvPicPr>
              <a:picLocks noChangeAspect="1" noChangeArrowheads="1"/>
            </p:cNvPicPr>
            <p:nvPr/>
          </p:nvPicPr>
          <p:blipFill>
            <a:blip r:embed="rId3" cstate="print"/>
            <a:srcRect/>
            <a:stretch>
              <a:fillRect/>
            </a:stretch>
          </p:blipFill>
          <p:spPr bwMode="auto">
            <a:xfrm>
              <a:off x="228600" y="2232717"/>
              <a:ext cx="2195835" cy="3485674"/>
            </a:xfrm>
            <a:prstGeom prst="rect">
              <a:avLst/>
            </a:prstGeom>
            <a:noFill/>
            <a:ln w="9525">
              <a:noFill/>
              <a:miter lim="800000"/>
              <a:headEnd/>
              <a:tailEnd/>
            </a:ln>
          </p:spPr>
        </p:pic>
        <p:pic>
          <p:nvPicPr>
            <p:cNvPr id="131084" name="Picture 6"/>
            <p:cNvPicPr>
              <a:picLocks noChangeAspect="1" noChangeArrowheads="1"/>
            </p:cNvPicPr>
            <p:nvPr/>
          </p:nvPicPr>
          <p:blipFill>
            <a:blip r:embed="rId4" cstate="print"/>
            <a:srcRect/>
            <a:stretch>
              <a:fillRect/>
            </a:stretch>
          </p:blipFill>
          <p:spPr bwMode="auto">
            <a:xfrm>
              <a:off x="6629400" y="1981200"/>
              <a:ext cx="1524885" cy="3988709"/>
            </a:xfrm>
            <a:prstGeom prst="rect">
              <a:avLst/>
            </a:prstGeom>
            <a:noFill/>
            <a:ln w="9525">
              <a:noFill/>
              <a:miter lim="800000"/>
              <a:headEnd/>
              <a:tailEnd/>
            </a:ln>
          </p:spPr>
        </p:pic>
      </p:grpSp>
      <p:pic>
        <p:nvPicPr>
          <p:cNvPr id="89095" name="Picture 7"/>
          <p:cNvPicPr>
            <a:picLocks noChangeAspect="1" noChangeArrowheads="1"/>
          </p:cNvPicPr>
          <p:nvPr/>
        </p:nvPicPr>
        <p:blipFill>
          <a:blip r:embed="rId5" cstate="print"/>
          <a:srcRect/>
          <a:stretch>
            <a:fillRect/>
          </a:stretch>
        </p:blipFill>
        <p:spPr bwMode="auto">
          <a:xfrm>
            <a:off x="2057400" y="2905125"/>
            <a:ext cx="4941888" cy="368300"/>
          </a:xfrm>
          <a:prstGeom prst="rect">
            <a:avLst/>
          </a:prstGeom>
          <a:noFill/>
          <a:ln w="9525">
            <a:noFill/>
            <a:miter lim="800000"/>
            <a:headEnd/>
            <a:tailEnd/>
          </a:ln>
        </p:spPr>
      </p:pic>
      <p:pic>
        <p:nvPicPr>
          <p:cNvPr id="89096" name="Picture 8"/>
          <p:cNvPicPr>
            <a:picLocks noChangeAspect="1" noChangeArrowheads="1"/>
          </p:cNvPicPr>
          <p:nvPr/>
        </p:nvPicPr>
        <p:blipFill>
          <a:blip r:embed="rId6" cstate="print"/>
          <a:srcRect/>
          <a:stretch>
            <a:fillRect/>
          </a:stretch>
        </p:blipFill>
        <p:spPr bwMode="auto">
          <a:xfrm>
            <a:off x="2068513" y="3286125"/>
            <a:ext cx="4941887" cy="369888"/>
          </a:xfrm>
          <a:prstGeom prst="rect">
            <a:avLst/>
          </a:prstGeom>
          <a:noFill/>
          <a:ln w="9525">
            <a:noFill/>
            <a:miter lim="800000"/>
            <a:headEnd/>
            <a:tailEnd/>
          </a:ln>
        </p:spPr>
      </p:pic>
      <p:pic>
        <p:nvPicPr>
          <p:cNvPr id="89098" name="Picture 10"/>
          <p:cNvPicPr>
            <a:picLocks noChangeAspect="1" noChangeArrowheads="1"/>
          </p:cNvPicPr>
          <p:nvPr/>
        </p:nvPicPr>
        <p:blipFill>
          <a:blip r:embed="rId7" cstate="print"/>
          <a:srcRect/>
          <a:stretch>
            <a:fillRect/>
          </a:stretch>
        </p:blipFill>
        <p:spPr bwMode="auto">
          <a:xfrm>
            <a:off x="2057400" y="4343400"/>
            <a:ext cx="4900613" cy="368300"/>
          </a:xfrm>
          <a:prstGeom prst="rect">
            <a:avLst/>
          </a:prstGeom>
          <a:noFill/>
          <a:ln w="9525">
            <a:noFill/>
            <a:miter lim="800000"/>
            <a:headEnd/>
            <a:tailEnd/>
          </a:ln>
        </p:spPr>
      </p:pic>
      <p:pic>
        <p:nvPicPr>
          <p:cNvPr id="89100" name="Picture 12"/>
          <p:cNvPicPr>
            <a:picLocks noChangeAspect="1" noChangeArrowheads="1"/>
          </p:cNvPicPr>
          <p:nvPr/>
        </p:nvPicPr>
        <p:blipFill>
          <a:blip r:embed="rId8" cstate="print"/>
          <a:srcRect/>
          <a:stretch>
            <a:fillRect/>
          </a:stretch>
        </p:blipFill>
        <p:spPr bwMode="auto">
          <a:xfrm>
            <a:off x="2028825" y="4738688"/>
            <a:ext cx="4981575" cy="369887"/>
          </a:xfrm>
          <a:prstGeom prst="rect">
            <a:avLst/>
          </a:prstGeom>
          <a:noFill/>
          <a:ln w="9525">
            <a:noFill/>
            <a:miter lim="800000"/>
            <a:headEnd/>
            <a:tailEnd/>
          </a:ln>
        </p:spPr>
      </p:pic>
      <p:pic>
        <p:nvPicPr>
          <p:cNvPr id="89101" name="Picture 13"/>
          <p:cNvPicPr>
            <a:picLocks noChangeAspect="1" noChangeArrowheads="1"/>
          </p:cNvPicPr>
          <p:nvPr/>
        </p:nvPicPr>
        <p:blipFill>
          <a:blip r:embed="rId9" cstate="print"/>
          <a:srcRect/>
          <a:stretch>
            <a:fillRect/>
          </a:stretch>
        </p:blipFill>
        <p:spPr bwMode="auto">
          <a:xfrm>
            <a:off x="3124200" y="1600200"/>
            <a:ext cx="2184400" cy="666750"/>
          </a:xfrm>
          <a:prstGeom prst="rect">
            <a:avLst/>
          </a:prstGeom>
          <a:noFill/>
          <a:ln w="9525">
            <a:noFill/>
            <a:miter lim="800000"/>
            <a:headEnd/>
            <a:tailEnd/>
          </a:ln>
        </p:spPr>
      </p:pic>
      <p:sp>
        <p:nvSpPr>
          <p:cNvPr id="131082" name="TextBox 11"/>
          <p:cNvSpPr txBox="1">
            <a:spLocks noChangeArrowheads="1"/>
          </p:cNvSpPr>
          <p:nvPr/>
        </p:nvSpPr>
        <p:spPr bwMode="auto">
          <a:xfrm>
            <a:off x="76200" y="609600"/>
            <a:ext cx="8816280" cy="461665"/>
          </a:xfrm>
          <a:prstGeom prst="rect">
            <a:avLst/>
          </a:prstGeom>
          <a:noFill/>
          <a:ln w="9525">
            <a:noFill/>
            <a:miter lim="800000"/>
            <a:headEnd/>
            <a:tailEnd/>
          </a:ln>
        </p:spPr>
        <p:txBody>
          <a:bodyPr wrap="square">
            <a:spAutoFit/>
          </a:bodyPr>
          <a:lstStyle/>
          <a:p>
            <a:r>
              <a:rPr lang="en-US" sz="2400" dirty="0" smtClean="0">
                <a:latin typeface="Times New Roman" panose="02020603050405020304" pitchFamily="18" charset="0"/>
                <a:cs typeface="Times New Roman" panose="02020603050405020304" pitchFamily="18" charset="0"/>
              </a:rPr>
              <a:t>Observe </a:t>
            </a: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lifetime of </a:t>
            </a:r>
            <a:r>
              <a:rPr lang="en-US" sz="2400" b="1" dirty="0" smtClean="0">
                <a:latin typeface="Times New Roman" panose="02020603050405020304" pitchFamily="18" charset="0"/>
                <a:cs typeface="Times New Roman" panose="02020603050405020304" pitchFamily="18" charset="0"/>
              </a:rPr>
              <a:t>sockets in the client and server process.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89095"/>
                                        </p:tgtEl>
                                        <p:attrNameLst>
                                          <p:attrName>style.visibility</p:attrName>
                                        </p:attrNameLst>
                                      </p:cBhvr>
                                      <p:to>
                                        <p:strVal val="visible"/>
                                      </p:to>
                                    </p:set>
                                    <p:animEffect transition="in" filter="wipe(left)">
                                      <p:cBhvr>
                                        <p:cTn id="14" dur="500"/>
                                        <p:tgtEl>
                                          <p:spTgt spid="8909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nodeType="clickEffect">
                                  <p:stCondLst>
                                    <p:cond delay="0"/>
                                  </p:stCondLst>
                                  <p:childTnLst>
                                    <p:set>
                                      <p:cBhvr>
                                        <p:cTn id="18" dur="1" fill="hold">
                                          <p:stCondLst>
                                            <p:cond delay="0"/>
                                          </p:stCondLst>
                                        </p:cTn>
                                        <p:tgtEl>
                                          <p:spTgt spid="89096"/>
                                        </p:tgtEl>
                                        <p:attrNameLst>
                                          <p:attrName>style.visibility</p:attrName>
                                        </p:attrNameLst>
                                      </p:cBhvr>
                                      <p:to>
                                        <p:strVal val="visible"/>
                                      </p:to>
                                    </p:set>
                                    <p:animEffect transition="in" filter="wipe(right)">
                                      <p:cBhvr>
                                        <p:cTn id="19" dur="500"/>
                                        <p:tgtEl>
                                          <p:spTgt spid="8909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89098"/>
                                        </p:tgtEl>
                                        <p:attrNameLst>
                                          <p:attrName>style.visibility</p:attrName>
                                        </p:attrNameLst>
                                      </p:cBhvr>
                                      <p:to>
                                        <p:strVal val="visible"/>
                                      </p:to>
                                    </p:set>
                                    <p:animEffect transition="in" filter="wipe(left)">
                                      <p:cBhvr>
                                        <p:cTn id="24" dur="500"/>
                                        <p:tgtEl>
                                          <p:spTgt spid="8909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89100"/>
                                        </p:tgtEl>
                                        <p:attrNameLst>
                                          <p:attrName>style.visibility</p:attrName>
                                        </p:attrNameLst>
                                      </p:cBhvr>
                                      <p:to>
                                        <p:strVal val="visible"/>
                                      </p:to>
                                    </p:set>
                                    <p:animEffect transition="in" filter="wipe(right)">
                                      <p:cBhvr>
                                        <p:cTn id="29" dur="500"/>
                                        <p:tgtEl>
                                          <p:spTgt spid="8910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6" presetClass="entr" presetSubtype="0" fill="hold" nodeType="clickEffect">
                                  <p:stCondLst>
                                    <p:cond delay="0"/>
                                  </p:stCondLst>
                                  <p:childTnLst>
                                    <p:set>
                                      <p:cBhvr>
                                        <p:cTn id="33" dur="1" fill="hold">
                                          <p:stCondLst>
                                            <p:cond delay="0"/>
                                          </p:stCondLst>
                                        </p:cTn>
                                        <p:tgtEl>
                                          <p:spTgt spid="89101"/>
                                        </p:tgtEl>
                                        <p:attrNameLst>
                                          <p:attrName>style.visibility</p:attrName>
                                        </p:attrNameLst>
                                      </p:cBhvr>
                                      <p:to>
                                        <p:strVal val="visible"/>
                                      </p:to>
                                    </p:set>
                                    <p:animEffect transition="in" filter="wipe(down)">
                                      <p:cBhvr>
                                        <p:cTn id="34" dur="580">
                                          <p:stCondLst>
                                            <p:cond delay="0"/>
                                          </p:stCondLst>
                                        </p:cTn>
                                        <p:tgtEl>
                                          <p:spTgt spid="89101"/>
                                        </p:tgtEl>
                                      </p:cBhvr>
                                    </p:animEffect>
                                    <p:anim calcmode="lin" valueType="num">
                                      <p:cBhvr>
                                        <p:cTn id="35" dur="1822" tmFilter="0,0; 0.14,0.36; 0.43,0.73; 0.71,0.91; 1.0,1.0">
                                          <p:stCondLst>
                                            <p:cond delay="0"/>
                                          </p:stCondLst>
                                        </p:cTn>
                                        <p:tgtEl>
                                          <p:spTgt spid="89101"/>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89101"/>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89101"/>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89101"/>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89101"/>
                                        </p:tgtEl>
                                        <p:attrNameLst>
                                          <p:attrName>ppt_y</p:attrName>
                                        </p:attrNameLst>
                                      </p:cBhvr>
                                      <p:tavLst>
                                        <p:tav tm="0" fmla="#ppt_y-sin(pi*$)/81">
                                          <p:val>
                                            <p:fltVal val="0"/>
                                          </p:val>
                                        </p:tav>
                                        <p:tav tm="100000">
                                          <p:val>
                                            <p:fltVal val="1"/>
                                          </p:val>
                                        </p:tav>
                                      </p:tavLst>
                                    </p:anim>
                                    <p:animScale>
                                      <p:cBhvr>
                                        <p:cTn id="40" dur="26">
                                          <p:stCondLst>
                                            <p:cond delay="650"/>
                                          </p:stCondLst>
                                        </p:cTn>
                                        <p:tgtEl>
                                          <p:spTgt spid="89101"/>
                                        </p:tgtEl>
                                      </p:cBhvr>
                                      <p:to x="100000" y="60000"/>
                                    </p:animScale>
                                    <p:animScale>
                                      <p:cBhvr>
                                        <p:cTn id="41" dur="166" decel="50000">
                                          <p:stCondLst>
                                            <p:cond delay="676"/>
                                          </p:stCondLst>
                                        </p:cTn>
                                        <p:tgtEl>
                                          <p:spTgt spid="89101"/>
                                        </p:tgtEl>
                                      </p:cBhvr>
                                      <p:to x="100000" y="100000"/>
                                    </p:animScale>
                                    <p:animScale>
                                      <p:cBhvr>
                                        <p:cTn id="42" dur="26">
                                          <p:stCondLst>
                                            <p:cond delay="1312"/>
                                          </p:stCondLst>
                                        </p:cTn>
                                        <p:tgtEl>
                                          <p:spTgt spid="89101"/>
                                        </p:tgtEl>
                                      </p:cBhvr>
                                      <p:to x="100000" y="80000"/>
                                    </p:animScale>
                                    <p:animScale>
                                      <p:cBhvr>
                                        <p:cTn id="43" dur="166" decel="50000">
                                          <p:stCondLst>
                                            <p:cond delay="1338"/>
                                          </p:stCondLst>
                                        </p:cTn>
                                        <p:tgtEl>
                                          <p:spTgt spid="89101"/>
                                        </p:tgtEl>
                                      </p:cBhvr>
                                      <p:to x="100000" y="100000"/>
                                    </p:animScale>
                                    <p:animScale>
                                      <p:cBhvr>
                                        <p:cTn id="44" dur="26">
                                          <p:stCondLst>
                                            <p:cond delay="1642"/>
                                          </p:stCondLst>
                                        </p:cTn>
                                        <p:tgtEl>
                                          <p:spTgt spid="89101"/>
                                        </p:tgtEl>
                                      </p:cBhvr>
                                      <p:to x="100000" y="90000"/>
                                    </p:animScale>
                                    <p:animScale>
                                      <p:cBhvr>
                                        <p:cTn id="45" dur="166" decel="50000">
                                          <p:stCondLst>
                                            <p:cond delay="1668"/>
                                          </p:stCondLst>
                                        </p:cTn>
                                        <p:tgtEl>
                                          <p:spTgt spid="89101"/>
                                        </p:tgtEl>
                                      </p:cBhvr>
                                      <p:to x="100000" y="100000"/>
                                    </p:animScale>
                                    <p:animScale>
                                      <p:cBhvr>
                                        <p:cTn id="46" dur="26">
                                          <p:stCondLst>
                                            <p:cond delay="1808"/>
                                          </p:stCondLst>
                                        </p:cTn>
                                        <p:tgtEl>
                                          <p:spTgt spid="89101"/>
                                        </p:tgtEl>
                                      </p:cBhvr>
                                      <p:to x="100000" y="95000"/>
                                    </p:animScale>
                                    <p:animScale>
                                      <p:cBhvr>
                                        <p:cTn id="47" dur="166" decel="50000">
                                          <p:stCondLst>
                                            <p:cond delay="1834"/>
                                          </p:stCondLst>
                                        </p:cTn>
                                        <p:tgtEl>
                                          <p:spTgt spid="8910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r>
              <a:rPr lang="en-US" b="1" dirty="0">
                <a:solidFill>
                  <a:srgbClr val="FF0000"/>
                </a:solidFill>
                <a:latin typeface="Times New Roman" panose="02020603050405020304" pitchFamily="18" charset="0"/>
                <a:cs typeface="Times New Roman" panose="02020603050405020304" pitchFamily="18" charset="0"/>
              </a:rPr>
              <a:t>Sockets for UDP communication</a:t>
            </a: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UDP provides a </a:t>
            </a:r>
            <a:r>
              <a:rPr lang="en-IN" b="1" dirty="0" smtClean="0">
                <a:latin typeface="Times New Roman" panose="02020603050405020304" pitchFamily="18" charset="0"/>
                <a:cs typeface="Times New Roman" panose="02020603050405020304" pitchFamily="18" charset="0"/>
              </a:rPr>
              <a:t>connectionless server</a:t>
            </a:r>
            <a:r>
              <a:rPr lang="en-IN"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In UDP communication ,Server </a:t>
            </a:r>
            <a:r>
              <a:rPr lang="en-US" dirty="0">
                <a:latin typeface="Times New Roman" panose="02020603050405020304" pitchFamily="18" charset="0"/>
                <a:cs typeface="Times New Roman" panose="02020603050405020304" pitchFamily="18" charset="0"/>
              </a:rPr>
              <a:t>and client uses </a:t>
            </a:r>
            <a:r>
              <a:rPr lang="en-US" b="1" dirty="0">
                <a:latin typeface="Times New Roman" panose="02020603050405020304" pitchFamily="18" charset="0"/>
                <a:cs typeface="Times New Roman" panose="02020603050405020304" pitchFamily="18" charset="0"/>
              </a:rPr>
              <a:t>only one </a:t>
            </a:r>
            <a:r>
              <a:rPr lang="en-US" b="1" dirty="0" smtClean="0">
                <a:latin typeface="Times New Roman" panose="02020603050405020304" pitchFamily="18" charset="0"/>
                <a:cs typeface="Times New Roman" panose="02020603050405020304" pitchFamily="18" charset="0"/>
              </a:rPr>
              <a:t>socket each.</a:t>
            </a:r>
          </a:p>
          <a:p>
            <a:r>
              <a:rPr lang="en-US" dirty="0" smtClean="0">
                <a:latin typeface="Times New Roman" panose="02020603050405020304" pitchFamily="18" charset="0"/>
                <a:cs typeface="Times New Roman" panose="02020603050405020304" pitchFamily="18" charset="0"/>
              </a:rPr>
              <a:t>The socket created at the </a:t>
            </a:r>
            <a:r>
              <a:rPr lang="en-US" b="1" dirty="0" smtClean="0">
                <a:latin typeface="Times New Roman" panose="02020603050405020304" pitchFamily="18" charset="0"/>
                <a:cs typeface="Times New Roman" panose="02020603050405020304" pitchFamily="18" charset="0"/>
              </a:rPr>
              <a:t>server</a:t>
            </a:r>
            <a:r>
              <a:rPr lang="en-US" dirty="0" smtClean="0">
                <a:latin typeface="Times New Roman" panose="02020603050405020304" pitchFamily="18" charset="0"/>
                <a:cs typeface="Times New Roman" panose="02020603050405020304" pitchFamily="18" charset="0"/>
              </a:rPr>
              <a:t> site </a:t>
            </a:r>
            <a:r>
              <a:rPr lang="en-US" b="1" dirty="0" smtClean="0">
                <a:latin typeface="Times New Roman" panose="02020603050405020304" pitchFamily="18" charset="0"/>
                <a:cs typeface="Times New Roman" panose="02020603050405020304" pitchFamily="18" charset="0"/>
              </a:rPr>
              <a:t>lasts forever</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socket created at the </a:t>
            </a:r>
            <a:r>
              <a:rPr lang="en-US" b="1" dirty="0" smtClean="0">
                <a:latin typeface="Times New Roman" panose="02020603050405020304" pitchFamily="18" charset="0"/>
                <a:cs typeface="Times New Roman" panose="02020603050405020304" pitchFamily="18" charset="0"/>
              </a:rPr>
              <a:t>client </a:t>
            </a:r>
            <a:r>
              <a:rPr lang="en-US" dirty="0" smtClean="0">
                <a:latin typeface="Times New Roman" panose="02020603050405020304" pitchFamily="18" charset="0"/>
                <a:cs typeface="Times New Roman" panose="02020603050405020304" pitchFamily="18" charset="0"/>
              </a:rPr>
              <a:t>site is closed when the client process </a:t>
            </a:r>
            <a:r>
              <a:rPr lang="en-US" b="1" dirty="0" smtClean="0">
                <a:latin typeface="Times New Roman" panose="02020603050405020304" pitchFamily="18" charset="0"/>
                <a:cs typeface="Times New Roman" panose="02020603050405020304" pitchFamily="18" charset="0"/>
              </a:rPr>
              <a:t>terminates.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721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4"/>
          <p:cNvSpPr>
            <a:spLocks noChangeArrowheads="1"/>
          </p:cNvSpPr>
          <p:nvPr/>
        </p:nvSpPr>
        <p:spPr bwMode="auto">
          <a:xfrm>
            <a:off x="323528" y="90714"/>
            <a:ext cx="8439472" cy="461665"/>
          </a:xfrm>
          <a:prstGeom prst="rect">
            <a:avLst/>
          </a:prstGeom>
          <a:solidFill>
            <a:schemeClr val="bg1"/>
          </a:solidFill>
          <a:ln w="9525">
            <a:noFill/>
            <a:miter lim="800000"/>
            <a:headEnd/>
            <a:tailEnd/>
          </a:ln>
        </p:spPr>
        <p:txBody>
          <a:bodyPr wrap="square">
            <a:spAutoFit/>
          </a:bodyPr>
          <a:lstStyle/>
          <a:p>
            <a:pPr eaLnBrk="0" hangingPunct="0"/>
            <a:r>
              <a:rPr lang="en-US" sz="2400" b="1" dirty="0" smtClean="0">
                <a:solidFill>
                  <a:srgbClr val="FF0000"/>
                </a:solidFill>
                <a:latin typeface="Times New Roman" panose="02020603050405020304" pitchFamily="18" charset="0"/>
                <a:cs typeface="Times New Roman" panose="02020603050405020304" pitchFamily="18" charset="0"/>
              </a:rPr>
              <a:t>Flow </a:t>
            </a:r>
            <a:r>
              <a:rPr lang="en-US" sz="2400" b="1" dirty="0">
                <a:solidFill>
                  <a:srgbClr val="FF0000"/>
                </a:solidFill>
                <a:latin typeface="Times New Roman" panose="02020603050405020304" pitchFamily="18" charset="0"/>
                <a:cs typeface="Times New Roman" panose="02020603050405020304" pitchFamily="18" charset="0"/>
              </a:rPr>
              <a:t>diagram for iterative UDP communication</a:t>
            </a:r>
          </a:p>
        </p:txBody>
      </p:sp>
      <p:pic>
        <p:nvPicPr>
          <p:cNvPr id="90118" name="Picture 6"/>
          <p:cNvPicPr>
            <a:picLocks noChangeAspect="1" noChangeArrowheads="1"/>
          </p:cNvPicPr>
          <p:nvPr/>
        </p:nvPicPr>
        <p:blipFill>
          <a:blip r:embed="rId3" cstate="print"/>
          <a:srcRect/>
          <a:stretch>
            <a:fillRect/>
          </a:stretch>
        </p:blipFill>
        <p:spPr bwMode="auto">
          <a:xfrm>
            <a:off x="533400" y="2465388"/>
            <a:ext cx="1311275" cy="3859212"/>
          </a:xfrm>
          <a:prstGeom prst="rect">
            <a:avLst/>
          </a:prstGeom>
          <a:noFill/>
          <a:ln w="9525">
            <a:noFill/>
            <a:miter lim="800000"/>
            <a:headEnd/>
            <a:tailEnd/>
          </a:ln>
        </p:spPr>
      </p:pic>
      <p:pic>
        <p:nvPicPr>
          <p:cNvPr id="90119" name="Picture 7"/>
          <p:cNvPicPr>
            <a:picLocks noChangeAspect="1" noChangeArrowheads="1"/>
          </p:cNvPicPr>
          <p:nvPr/>
        </p:nvPicPr>
        <p:blipFill>
          <a:blip r:embed="rId4" cstate="print"/>
          <a:srcRect/>
          <a:stretch>
            <a:fillRect/>
          </a:stretch>
        </p:blipFill>
        <p:spPr bwMode="auto">
          <a:xfrm>
            <a:off x="7080250" y="862013"/>
            <a:ext cx="1454150" cy="4090987"/>
          </a:xfrm>
          <a:prstGeom prst="rect">
            <a:avLst/>
          </a:prstGeom>
          <a:noFill/>
          <a:ln w="9525">
            <a:noFill/>
            <a:miter lim="800000"/>
            <a:headEnd/>
            <a:tailEnd/>
          </a:ln>
        </p:spPr>
      </p:pic>
      <p:pic>
        <p:nvPicPr>
          <p:cNvPr id="90120" name="Picture 8"/>
          <p:cNvPicPr>
            <a:picLocks noChangeAspect="1" noChangeArrowheads="1"/>
          </p:cNvPicPr>
          <p:nvPr/>
        </p:nvPicPr>
        <p:blipFill>
          <a:blip r:embed="rId5" cstate="print"/>
          <a:srcRect/>
          <a:stretch>
            <a:fillRect/>
          </a:stretch>
        </p:blipFill>
        <p:spPr bwMode="auto">
          <a:xfrm>
            <a:off x="6397625" y="1143000"/>
            <a:ext cx="574675" cy="619125"/>
          </a:xfrm>
          <a:prstGeom prst="rect">
            <a:avLst/>
          </a:prstGeom>
          <a:noFill/>
          <a:ln w="9525">
            <a:noFill/>
            <a:miter lim="800000"/>
            <a:headEnd/>
            <a:tailEnd/>
          </a:ln>
        </p:spPr>
      </p:pic>
      <p:pic>
        <p:nvPicPr>
          <p:cNvPr id="90123" name="Picture 11"/>
          <p:cNvPicPr>
            <a:picLocks noChangeAspect="1" noChangeArrowheads="1"/>
          </p:cNvPicPr>
          <p:nvPr/>
        </p:nvPicPr>
        <p:blipFill>
          <a:blip r:embed="rId6" cstate="print"/>
          <a:srcRect/>
          <a:stretch>
            <a:fillRect/>
          </a:stretch>
        </p:blipFill>
        <p:spPr bwMode="auto">
          <a:xfrm>
            <a:off x="6397625" y="1905000"/>
            <a:ext cx="574675" cy="444500"/>
          </a:xfrm>
          <a:prstGeom prst="rect">
            <a:avLst/>
          </a:prstGeom>
          <a:noFill/>
          <a:ln w="9525">
            <a:noFill/>
            <a:miter lim="800000"/>
            <a:headEnd/>
            <a:tailEnd/>
          </a:ln>
        </p:spPr>
      </p:pic>
      <p:pic>
        <p:nvPicPr>
          <p:cNvPr id="14" name="Picture 11"/>
          <p:cNvPicPr>
            <a:picLocks noChangeAspect="1" noChangeArrowheads="1"/>
          </p:cNvPicPr>
          <p:nvPr/>
        </p:nvPicPr>
        <p:blipFill>
          <a:blip r:embed="rId6" cstate="print"/>
          <a:srcRect/>
          <a:stretch>
            <a:fillRect/>
          </a:stretch>
        </p:blipFill>
        <p:spPr bwMode="auto">
          <a:xfrm>
            <a:off x="6397625" y="2684463"/>
            <a:ext cx="574675" cy="444500"/>
          </a:xfrm>
          <a:prstGeom prst="rect">
            <a:avLst/>
          </a:prstGeom>
          <a:noFill/>
          <a:ln w="9525">
            <a:noFill/>
            <a:miter lim="800000"/>
            <a:headEnd/>
            <a:tailEnd/>
          </a:ln>
        </p:spPr>
      </p:pic>
      <p:pic>
        <p:nvPicPr>
          <p:cNvPr id="90124" name="Picture 12"/>
          <p:cNvPicPr>
            <a:picLocks noChangeAspect="1" noChangeArrowheads="1"/>
          </p:cNvPicPr>
          <p:nvPr/>
        </p:nvPicPr>
        <p:blipFill>
          <a:blip r:embed="rId7" cstate="print"/>
          <a:srcRect/>
          <a:stretch>
            <a:fillRect/>
          </a:stretch>
        </p:blipFill>
        <p:spPr bwMode="auto">
          <a:xfrm>
            <a:off x="6397625" y="3398838"/>
            <a:ext cx="574675" cy="444500"/>
          </a:xfrm>
          <a:prstGeom prst="rect">
            <a:avLst/>
          </a:prstGeom>
          <a:noFill/>
          <a:ln w="9525">
            <a:noFill/>
            <a:miter lim="800000"/>
            <a:headEnd/>
            <a:tailEnd/>
          </a:ln>
        </p:spPr>
      </p:pic>
      <p:pic>
        <p:nvPicPr>
          <p:cNvPr id="16" name="Picture 12"/>
          <p:cNvPicPr>
            <a:picLocks noChangeAspect="1" noChangeArrowheads="1"/>
          </p:cNvPicPr>
          <p:nvPr/>
        </p:nvPicPr>
        <p:blipFill>
          <a:blip r:embed="rId7" cstate="print"/>
          <a:srcRect/>
          <a:stretch>
            <a:fillRect/>
          </a:stretch>
        </p:blipFill>
        <p:spPr bwMode="auto">
          <a:xfrm>
            <a:off x="6397625" y="4435475"/>
            <a:ext cx="574675" cy="444500"/>
          </a:xfrm>
          <a:prstGeom prst="rect">
            <a:avLst/>
          </a:prstGeom>
          <a:noFill/>
          <a:ln w="9525">
            <a:noFill/>
            <a:miter lim="800000"/>
            <a:headEnd/>
            <a:tailEnd/>
          </a:ln>
        </p:spPr>
      </p:pic>
      <p:pic>
        <p:nvPicPr>
          <p:cNvPr id="17" name="Picture 8"/>
          <p:cNvPicPr>
            <a:picLocks noChangeAspect="1" noChangeArrowheads="1"/>
          </p:cNvPicPr>
          <p:nvPr/>
        </p:nvPicPr>
        <p:blipFill>
          <a:blip r:embed="rId5" cstate="print"/>
          <a:srcRect/>
          <a:stretch>
            <a:fillRect/>
          </a:stretch>
        </p:blipFill>
        <p:spPr bwMode="auto">
          <a:xfrm>
            <a:off x="2038350" y="2657475"/>
            <a:ext cx="574675" cy="619125"/>
          </a:xfrm>
          <a:prstGeom prst="rect">
            <a:avLst/>
          </a:prstGeom>
          <a:noFill/>
          <a:ln w="9525">
            <a:noFill/>
            <a:miter lim="800000"/>
            <a:headEnd/>
            <a:tailEnd/>
          </a:ln>
        </p:spPr>
      </p:pic>
      <p:pic>
        <p:nvPicPr>
          <p:cNvPr id="18" name="Picture 12"/>
          <p:cNvPicPr>
            <a:picLocks noChangeAspect="1" noChangeArrowheads="1"/>
          </p:cNvPicPr>
          <p:nvPr/>
        </p:nvPicPr>
        <p:blipFill>
          <a:blip r:embed="rId7" cstate="print"/>
          <a:srcRect/>
          <a:stretch>
            <a:fillRect/>
          </a:stretch>
        </p:blipFill>
        <p:spPr bwMode="auto">
          <a:xfrm>
            <a:off x="2038350" y="3398838"/>
            <a:ext cx="574675" cy="444500"/>
          </a:xfrm>
          <a:prstGeom prst="rect">
            <a:avLst/>
          </a:prstGeom>
          <a:noFill/>
          <a:ln w="9525">
            <a:noFill/>
            <a:miter lim="800000"/>
            <a:headEnd/>
            <a:tailEnd/>
          </a:ln>
        </p:spPr>
      </p:pic>
      <p:pic>
        <p:nvPicPr>
          <p:cNvPr id="19" name="Picture 12"/>
          <p:cNvPicPr>
            <a:picLocks noChangeAspect="1" noChangeArrowheads="1"/>
          </p:cNvPicPr>
          <p:nvPr/>
        </p:nvPicPr>
        <p:blipFill>
          <a:blip r:embed="rId7" cstate="print"/>
          <a:srcRect/>
          <a:stretch>
            <a:fillRect/>
          </a:stretch>
        </p:blipFill>
        <p:spPr bwMode="auto">
          <a:xfrm>
            <a:off x="2038350" y="4435475"/>
            <a:ext cx="574675" cy="444500"/>
          </a:xfrm>
          <a:prstGeom prst="rect">
            <a:avLst/>
          </a:prstGeom>
          <a:noFill/>
          <a:ln w="9525">
            <a:noFill/>
            <a:miter lim="800000"/>
            <a:headEnd/>
            <a:tailEnd/>
          </a:ln>
        </p:spPr>
      </p:pic>
      <p:pic>
        <p:nvPicPr>
          <p:cNvPr id="90126" name="Picture 14"/>
          <p:cNvPicPr>
            <a:picLocks noChangeAspect="1" noChangeArrowheads="1"/>
          </p:cNvPicPr>
          <p:nvPr/>
        </p:nvPicPr>
        <p:blipFill>
          <a:blip r:embed="rId8" cstate="print"/>
          <a:srcRect/>
          <a:stretch>
            <a:fillRect/>
          </a:stretch>
        </p:blipFill>
        <p:spPr bwMode="auto">
          <a:xfrm>
            <a:off x="2036763" y="5334000"/>
            <a:ext cx="577850" cy="457200"/>
          </a:xfrm>
          <a:prstGeom prst="rect">
            <a:avLst/>
          </a:prstGeom>
          <a:noFill/>
          <a:ln w="9525">
            <a:noFill/>
            <a:miter lim="800000"/>
            <a:headEnd/>
            <a:tailEnd/>
          </a:ln>
        </p:spPr>
      </p:pic>
      <p:pic>
        <p:nvPicPr>
          <p:cNvPr id="90127" name="Picture 15"/>
          <p:cNvPicPr>
            <a:picLocks noChangeAspect="1" noChangeArrowheads="1"/>
          </p:cNvPicPr>
          <p:nvPr/>
        </p:nvPicPr>
        <p:blipFill>
          <a:blip r:embed="rId9" cstate="print"/>
          <a:srcRect/>
          <a:stretch>
            <a:fillRect/>
          </a:stretch>
        </p:blipFill>
        <p:spPr bwMode="auto">
          <a:xfrm>
            <a:off x="2743200" y="3511550"/>
            <a:ext cx="2232025" cy="681038"/>
          </a:xfrm>
          <a:prstGeom prst="rect">
            <a:avLst/>
          </a:prstGeom>
          <a:noFill/>
          <a:ln w="9525">
            <a:noFill/>
            <a:miter lim="800000"/>
            <a:headEnd/>
            <a:tailEnd/>
          </a:ln>
        </p:spPr>
      </p:pic>
      <p:pic>
        <p:nvPicPr>
          <p:cNvPr id="90128" name="Picture 16"/>
          <p:cNvPicPr>
            <a:picLocks noChangeAspect="1" noChangeArrowheads="1"/>
          </p:cNvPicPr>
          <p:nvPr/>
        </p:nvPicPr>
        <p:blipFill>
          <a:blip r:embed="rId10" cstate="print"/>
          <a:srcRect/>
          <a:stretch>
            <a:fillRect/>
          </a:stretch>
        </p:blipFill>
        <p:spPr bwMode="auto">
          <a:xfrm>
            <a:off x="4038600" y="4578350"/>
            <a:ext cx="2246313" cy="681038"/>
          </a:xfrm>
          <a:prstGeom prst="rect">
            <a:avLst/>
          </a:prstGeom>
          <a:noFill/>
          <a:ln w="9525">
            <a:noFill/>
            <a:miter lim="800000"/>
            <a:headEnd/>
            <a:tailEnd/>
          </a:ln>
        </p:spPr>
      </p:pic>
      <p:pic>
        <p:nvPicPr>
          <p:cNvPr id="90129" name="Picture 17"/>
          <p:cNvPicPr>
            <a:picLocks noChangeAspect="1" noChangeArrowheads="1"/>
          </p:cNvPicPr>
          <p:nvPr/>
        </p:nvPicPr>
        <p:blipFill>
          <a:blip r:embed="rId11" cstate="print"/>
          <a:srcRect/>
          <a:stretch>
            <a:fillRect/>
          </a:stretch>
        </p:blipFill>
        <p:spPr bwMode="auto">
          <a:xfrm>
            <a:off x="2613025" y="1452563"/>
            <a:ext cx="2641600" cy="38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90120"/>
                                        </p:tgtEl>
                                        <p:attrNameLst>
                                          <p:attrName>style.visibility</p:attrName>
                                        </p:attrNameLst>
                                      </p:cBhvr>
                                      <p:to>
                                        <p:strVal val="visible"/>
                                      </p:to>
                                    </p:set>
                                    <p:animEffect transition="in" filter="wipe(up)">
                                      <p:cBhvr>
                                        <p:cTn id="15" dur="500"/>
                                        <p:tgtEl>
                                          <p:spTgt spid="90120"/>
                                        </p:tgtEl>
                                      </p:cBhvr>
                                    </p:animEffect>
                                  </p:childTnLst>
                                </p:cTn>
                              </p:par>
                              <p:par>
                                <p:cTn id="16" presetID="22" presetClass="entr" presetSubtype="1" fill="hold" nodeType="withEffect">
                                  <p:stCondLst>
                                    <p:cond delay="0"/>
                                  </p:stCondLst>
                                  <p:childTnLst>
                                    <p:set>
                                      <p:cBhvr>
                                        <p:cTn id="17" dur="1" fill="hold">
                                          <p:stCondLst>
                                            <p:cond delay="0"/>
                                          </p:stCondLst>
                                        </p:cTn>
                                        <p:tgtEl>
                                          <p:spTgt spid="90123"/>
                                        </p:tgtEl>
                                        <p:attrNameLst>
                                          <p:attrName>style.visibility</p:attrName>
                                        </p:attrNameLst>
                                      </p:cBhvr>
                                      <p:to>
                                        <p:strVal val="visible"/>
                                      </p:to>
                                    </p:set>
                                    <p:animEffect transition="in" filter="wipe(up)">
                                      <p:cBhvr>
                                        <p:cTn id="18" dur="500"/>
                                        <p:tgtEl>
                                          <p:spTgt spid="90123"/>
                                        </p:tgtEl>
                                      </p:cBhvr>
                                    </p:animEffect>
                                  </p:childTnLst>
                                </p:cTn>
                              </p:par>
                              <p:par>
                                <p:cTn id="19" presetID="22" presetClass="entr" presetSubtype="1"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par>
                                <p:cTn id="22" presetID="22" presetClass="entr" presetSubtype="1" fill="hold" nodeType="withEffect">
                                  <p:stCondLst>
                                    <p:cond delay="0"/>
                                  </p:stCondLst>
                                  <p:childTnLst>
                                    <p:set>
                                      <p:cBhvr>
                                        <p:cTn id="23" dur="1" fill="hold">
                                          <p:stCondLst>
                                            <p:cond delay="0"/>
                                          </p:stCondLst>
                                        </p:cTn>
                                        <p:tgtEl>
                                          <p:spTgt spid="90124"/>
                                        </p:tgtEl>
                                        <p:attrNameLst>
                                          <p:attrName>style.visibility</p:attrName>
                                        </p:attrNameLst>
                                      </p:cBhvr>
                                      <p:to>
                                        <p:strVal val="visible"/>
                                      </p:to>
                                    </p:set>
                                    <p:animEffect transition="in" filter="wipe(up)">
                                      <p:cBhvr>
                                        <p:cTn id="24" dur="500"/>
                                        <p:tgtEl>
                                          <p:spTgt spid="901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up)">
                                      <p:cBhvr>
                                        <p:cTn id="29" dur="500"/>
                                        <p:tgtEl>
                                          <p:spTgt spid="17"/>
                                        </p:tgtEl>
                                      </p:cBhvr>
                                    </p:animEffect>
                                  </p:childTnLst>
                                </p:cTn>
                              </p:par>
                              <p:par>
                                <p:cTn id="30" presetID="22" presetClass="entr" presetSubtype="1"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0127"/>
                                        </p:tgtEl>
                                        <p:attrNameLst>
                                          <p:attrName>style.visibility</p:attrName>
                                        </p:attrNameLst>
                                      </p:cBhvr>
                                      <p:to>
                                        <p:strVal val="visible"/>
                                      </p:to>
                                    </p:set>
                                    <p:animEffect transition="in" filter="wipe(left)">
                                      <p:cBhvr>
                                        <p:cTn id="37" dur="500"/>
                                        <p:tgtEl>
                                          <p:spTgt spid="901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90128"/>
                                        </p:tgtEl>
                                        <p:attrNameLst>
                                          <p:attrName>style.visibility</p:attrName>
                                        </p:attrNameLst>
                                      </p:cBhvr>
                                      <p:to>
                                        <p:strVal val="visible"/>
                                      </p:to>
                                    </p:set>
                                    <p:animEffect transition="in" filter="wipe(right)">
                                      <p:cBhvr>
                                        <p:cTn id="50" dur="500"/>
                                        <p:tgtEl>
                                          <p:spTgt spid="9012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9012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6" presetClass="entr" presetSubtype="0" fill="hold" nodeType="clickEffect">
                                  <p:stCondLst>
                                    <p:cond delay="0"/>
                                  </p:stCondLst>
                                  <p:childTnLst>
                                    <p:set>
                                      <p:cBhvr>
                                        <p:cTn id="58" dur="1" fill="hold">
                                          <p:stCondLst>
                                            <p:cond delay="0"/>
                                          </p:stCondLst>
                                        </p:cTn>
                                        <p:tgtEl>
                                          <p:spTgt spid="90129"/>
                                        </p:tgtEl>
                                        <p:attrNameLst>
                                          <p:attrName>style.visibility</p:attrName>
                                        </p:attrNameLst>
                                      </p:cBhvr>
                                      <p:to>
                                        <p:strVal val="visible"/>
                                      </p:to>
                                    </p:set>
                                    <p:animEffect transition="in" filter="wipe(down)">
                                      <p:cBhvr>
                                        <p:cTn id="59" dur="580">
                                          <p:stCondLst>
                                            <p:cond delay="0"/>
                                          </p:stCondLst>
                                        </p:cTn>
                                        <p:tgtEl>
                                          <p:spTgt spid="90129"/>
                                        </p:tgtEl>
                                      </p:cBhvr>
                                    </p:animEffect>
                                    <p:anim calcmode="lin" valueType="num">
                                      <p:cBhvr>
                                        <p:cTn id="60" dur="1822" tmFilter="0,0; 0.14,0.36; 0.43,0.73; 0.71,0.91; 1.0,1.0">
                                          <p:stCondLst>
                                            <p:cond delay="0"/>
                                          </p:stCondLst>
                                        </p:cTn>
                                        <p:tgtEl>
                                          <p:spTgt spid="90129"/>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90129"/>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90129"/>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90129"/>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90129"/>
                                        </p:tgtEl>
                                        <p:attrNameLst>
                                          <p:attrName>ppt_y</p:attrName>
                                        </p:attrNameLst>
                                      </p:cBhvr>
                                      <p:tavLst>
                                        <p:tav tm="0" fmla="#ppt_y-sin(pi*$)/81">
                                          <p:val>
                                            <p:fltVal val="0"/>
                                          </p:val>
                                        </p:tav>
                                        <p:tav tm="100000">
                                          <p:val>
                                            <p:fltVal val="1"/>
                                          </p:val>
                                        </p:tav>
                                      </p:tavLst>
                                    </p:anim>
                                    <p:animScale>
                                      <p:cBhvr>
                                        <p:cTn id="65" dur="26">
                                          <p:stCondLst>
                                            <p:cond delay="650"/>
                                          </p:stCondLst>
                                        </p:cTn>
                                        <p:tgtEl>
                                          <p:spTgt spid="90129"/>
                                        </p:tgtEl>
                                      </p:cBhvr>
                                      <p:to x="100000" y="60000"/>
                                    </p:animScale>
                                    <p:animScale>
                                      <p:cBhvr>
                                        <p:cTn id="66" dur="166" decel="50000">
                                          <p:stCondLst>
                                            <p:cond delay="676"/>
                                          </p:stCondLst>
                                        </p:cTn>
                                        <p:tgtEl>
                                          <p:spTgt spid="90129"/>
                                        </p:tgtEl>
                                      </p:cBhvr>
                                      <p:to x="100000" y="100000"/>
                                    </p:animScale>
                                    <p:animScale>
                                      <p:cBhvr>
                                        <p:cTn id="67" dur="26">
                                          <p:stCondLst>
                                            <p:cond delay="1312"/>
                                          </p:stCondLst>
                                        </p:cTn>
                                        <p:tgtEl>
                                          <p:spTgt spid="90129"/>
                                        </p:tgtEl>
                                      </p:cBhvr>
                                      <p:to x="100000" y="80000"/>
                                    </p:animScale>
                                    <p:animScale>
                                      <p:cBhvr>
                                        <p:cTn id="68" dur="166" decel="50000">
                                          <p:stCondLst>
                                            <p:cond delay="1338"/>
                                          </p:stCondLst>
                                        </p:cTn>
                                        <p:tgtEl>
                                          <p:spTgt spid="90129"/>
                                        </p:tgtEl>
                                      </p:cBhvr>
                                      <p:to x="100000" y="100000"/>
                                    </p:animScale>
                                    <p:animScale>
                                      <p:cBhvr>
                                        <p:cTn id="69" dur="26">
                                          <p:stCondLst>
                                            <p:cond delay="1642"/>
                                          </p:stCondLst>
                                        </p:cTn>
                                        <p:tgtEl>
                                          <p:spTgt spid="90129"/>
                                        </p:tgtEl>
                                      </p:cBhvr>
                                      <p:to x="100000" y="90000"/>
                                    </p:animScale>
                                    <p:animScale>
                                      <p:cBhvr>
                                        <p:cTn id="70" dur="166" decel="50000">
                                          <p:stCondLst>
                                            <p:cond delay="1668"/>
                                          </p:stCondLst>
                                        </p:cTn>
                                        <p:tgtEl>
                                          <p:spTgt spid="90129"/>
                                        </p:tgtEl>
                                      </p:cBhvr>
                                      <p:to x="100000" y="100000"/>
                                    </p:animScale>
                                    <p:animScale>
                                      <p:cBhvr>
                                        <p:cTn id="71" dur="26">
                                          <p:stCondLst>
                                            <p:cond delay="1808"/>
                                          </p:stCondLst>
                                        </p:cTn>
                                        <p:tgtEl>
                                          <p:spTgt spid="90129"/>
                                        </p:tgtEl>
                                      </p:cBhvr>
                                      <p:to x="100000" y="95000"/>
                                    </p:animScale>
                                    <p:animScale>
                                      <p:cBhvr>
                                        <p:cTn id="72" dur="166" decel="50000">
                                          <p:stCondLst>
                                            <p:cond delay="1834"/>
                                          </p:stCondLst>
                                        </p:cTn>
                                        <p:tgtEl>
                                          <p:spTgt spid="9012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Content Placeholder 2"/>
          <p:cNvSpPr>
            <a:spLocks noGrp="1"/>
          </p:cNvSpPr>
          <p:nvPr>
            <p:ph idx="4294967295"/>
          </p:nvPr>
        </p:nvSpPr>
        <p:spPr bwMode="auto">
          <a:xfrm>
            <a:off x="0" y="116632"/>
            <a:ext cx="9144000" cy="7128792"/>
          </a:xfrm>
          <a:noFill/>
          <a:ln>
            <a:miter lim="800000"/>
            <a:headEnd/>
            <a:tailEnd/>
          </a:ln>
        </p:spPr>
        <p:txBody>
          <a:bodyPr vert="horz" wrap="square" lIns="91440" tIns="45720" rIns="91440" bIns="45720" numCol="1" anchor="t" anchorCtr="0" compatLnSpc="1">
            <a:prstTxWarp prst="textNoShape">
              <a:avLst/>
            </a:prstTxWarp>
            <a:no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Server – does passive open</a:t>
            </a:r>
          </a:p>
          <a:p>
            <a:r>
              <a:rPr lang="en-US" sz="2800" dirty="0" smtClean="0">
                <a:latin typeface="Times New Roman" panose="02020603050405020304" pitchFamily="18" charset="0"/>
                <a:cs typeface="Times New Roman" panose="02020603050405020304" pitchFamily="18" charset="0"/>
              </a:rPr>
              <a:t>   creates </a:t>
            </a:r>
            <a:r>
              <a:rPr lang="en-US" sz="2800" b="1" dirty="0" smtClean="0">
                <a:latin typeface="Times New Roman" panose="02020603050405020304" pitchFamily="18" charset="0"/>
                <a:cs typeface="Times New Roman" panose="02020603050405020304" pitchFamily="18" charset="0"/>
              </a:rPr>
              <a:t>socket</a:t>
            </a:r>
            <a:r>
              <a:rPr lang="en-US" sz="2800" dirty="0" smtClean="0">
                <a:latin typeface="Times New Roman" panose="02020603050405020304" pitchFamily="18" charset="0"/>
                <a:cs typeface="Times New Roman" panose="02020603050405020304" pitchFamily="18" charset="0"/>
              </a:rPr>
              <a:t> – (fills first three fields)</a:t>
            </a:r>
          </a:p>
          <a:p>
            <a:r>
              <a:rPr lang="en-US" sz="2800" dirty="0" smtClean="0">
                <a:latin typeface="Times New Roman" panose="02020603050405020304" pitchFamily="18" charset="0"/>
                <a:cs typeface="Times New Roman" panose="02020603050405020304" pitchFamily="18" charset="0"/>
              </a:rPr>
              <a:t>   calls </a:t>
            </a:r>
            <a:r>
              <a:rPr lang="en-US" sz="2800" b="1" dirty="0" smtClean="0">
                <a:latin typeface="Times New Roman" panose="02020603050405020304" pitchFamily="18" charset="0"/>
                <a:cs typeface="Times New Roman" panose="02020603050405020304" pitchFamily="18" charset="0"/>
              </a:rPr>
              <a:t>bind </a:t>
            </a:r>
            <a:r>
              <a:rPr lang="en-US" sz="2800" dirty="0" smtClean="0">
                <a:latin typeface="Times New Roman" panose="02020603050405020304" pitchFamily="18" charset="0"/>
                <a:cs typeface="Times New Roman" panose="02020603050405020304" pitchFamily="18" charset="0"/>
              </a:rPr>
              <a:t>procedure – (fills local socket address)</a:t>
            </a:r>
          </a:p>
          <a:p>
            <a:r>
              <a:rPr lang="en-US" sz="2800" dirty="0" smtClean="0">
                <a:latin typeface="Times New Roman" panose="02020603050405020304" pitchFamily="18" charset="0"/>
                <a:cs typeface="Times New Roman" panose="02020603050405020304" pitchFamily="18" charset="0"/>
              </a:rPr>
              <a:t>   calls </a:t>
            </a:r>
            <a:r>
              <a:rPr lang="en-US" sz="2800" b="1" dirty="0" err="1" smtClean="0">
                <a:latin typeface="Times New Roman" panose="02020603050405020304" pitchFamily="18" charset="0"/>
                <a:cs typeface="Times New Roman" panose="02020603050405020304" pitchFamily="18" charset="0"/>
              </a:rPr>
              <a:t>recvfrom</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blocks until datagram arrives</a:t>
            </a:r>
          </a:p>
          <a:p>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unblocks when datagram arrives and fills remote socket</a:t>
            </a:r>
          </a:p>
          <a:p>
            <a:r>
              <a:rPr lang="en-US" sz="2800" dirty="0" smtClean="0">
                <a:latin typeface="Times New Roman" panose="02020603050405020304" pitchFamily="18" charset="0"/>
                <a:cs typeface="Times New Roman" panose="02020603050405020304" pitchFamily="18" charset="0"/>
              </a:rPr>
              <a:t>   process the request, creates response and sends it by calling </a:t>
            </a:r>
            <a:r>
              <a:rPr lang="en-US" sz="2800" b="1" dirty="0" err="1" smtClean="0">
                <a:latin typeface="Times New Roman" panose="02020603050405020304" pitchFamily="18" charset="0"/>
                <a:cs typeface="Times New Roman" panose="02020603050405020304" pitchFamily="18" charset="0"/>
              </a:rPr>
              <a:t>sendto</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waits for another request.</a:t>
            </a:r>
          </a:p>
          <a:p>
            <a:r>
              <a:rPr lang="en-US" sz="2800" b="1" dirty="0" smtClean="0">
                <a:solidFill>
                  <a:srgbClr val="FF0000"/>
                </a:solidFill>
                <a:latin typeface="Times New Roman" panose="02020603050405020304" pitchFamily="18" charset="0"/>
                <a:cs typeface="Times New Roman" panose="02020603050405020304" pitchFamily="18" charset="0"/>
              </a:rPr>
              <a:t>Client does active open.</a:t>
            </a:r>
          </a:p>
          <a:p>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creates </a:t>
            </a:r>
            <a:r>
              <a:rPr lang="en-US" sz="2800" b="1" dirty="0" smtClean="0">
                <a:latin typeface="Times New Roman" panose="02020603050405020304" pitchFamily="18" charset="0"/>
                <a:cs typeface="Times New Roman" panose="02020603050405020304" pitchFamily="18" charset="0"/>
              </a:rPr>
              <a:t>socket</a:t>
            </a:r>
            <a:r>
              <a:rPr lang="en-US" sz="2800" dirty="0" smtClean="0">
                <a:latin typeface="Times New Roman" panose="02020603050405020304" pitchFamily="18" charset="0"/>
                <a:cs typeface="Times New Roman" panose="02020603050405020304" pitchFamily="18" charset="0"/>
              </a:rPr>
              <a:t> – (fills first three fields) </a:t>
            </a:r>
          </a:p>
          <a:p>
            <a:r>
              <a:rPr lang="en-US" sz="2800" dirty="0" smtClean="0">
                <a:latin typeface="Times New Roman" panose="02020603050405020304" pitchFamily="18" charset="0"/>
                <a:cs typeface="Times New Roman" panose="02020603050405020304" pitchFamily="18" charset="0"/>
              </a:rPr>
              <a:t>   selects a temporary port for the client, and calls </a:t>
            </a:r>
            <a:r>
              <a:rPr lang="en-US" sz="2800" b="1" dirty="0" err="1" smtClean="0">
                <a:latin typeface="Times New Roman" panose="02020603050405020304" pitchFamily="18" charset="0"/>
                <a:cs typeface="Times New Roman" panose="02020603050405020304" pitchFamily="18" charset="0"/>
              </a:rPr>
              <a:t>sendto</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to send request. Then calls </a:t>
            </a:r>
            <a:r>
              <a:rPr lang="en-US" sz="2800" b="1" dirty="0" err="1" smtClean="0">
                <a:latin typeface="Times New Roman" panose="02020603050405020304" pitchFamily="18" charset="0"/>
                <a:cs typeface="Times New Roman" panose="02020603050405020304" pitchFamily="18" charset="0"/>
              </a:rPr>
              <a:t>recvfrom</a:t>
            </a:r>
            <a:r>
              <a:rPr lang="en-US" sz="2800" dirty="0" smtClean="0">
                <a:latin typeface="Times New Roman" panose="02020603050405020304" pitchFamily="18" charset="0"/>
                <a:cs typeface="Times New Roman" panose="02020603050405020304" pitchFamily="18" charset="0"/>
              </a:rPr>
              <a:t> which blocks the process until it receives datagram.  </a:t>
            </a:r>
          </a:p>
          <a:p>
            <a:r>
              <a:rPr lang="en-US" sz="2800" dirty="0" smtClean="0">
                <a:latin typeface="Times New Roman" panose="02020603050405020304" pitchFamily="18" charset="0"/>
                <a:cs typeface="Times New Roman" panose="02020603050405020304" pitchFamily="18" charset="0"/>
              </a:rPr>
              <a:t>Finally </a:t>
            </a:r>
            <a:r>
              <a:rPr lang="en-US" sz="2800" b="1" dirty="0" smtClean="0">
                <a:latin typeface="Times New Roman" panose="02020603050405020304" pitchFamily="18" charset="0"/>
                <a:cs typeface="Times New Roman" panose="02020603050405020304" pitchFamily="18" charset="0"/>
              </a:rPr>
              <a:t>close</a:t>
            </a:r>
            <a:r>
              <a:rPr lang="en-US" sz="2800" dirty="0" smtClean="0">
                <a:latin typeface="Times New Roman" panose="02020603050405020304" pitchFamily="18" charset="0"/>
                <a:cs typeface="Times New Roman" panose="02020603050405020304" pitchFamily="18" charset="0"/>
              </a:rPr>
              <a:t> procedure is called to destroy the socket.</a:t>
            </a:r>
            <a:endParaRPr lang="en-IN"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990600" y="76200"/>
            <a:ext cx="8153400" cy="461963"/>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2.22</a:t>
            </a:r>
            <a:r>
              <a:rPr lang="en-US" sz="2000" b="0" i="0" kern="0" dirty="0">
                <a:solidFill>
                  <a:srgbClr val="FF0000"/>
                </a:solidFill>
                <a:latin typeface="Times-BoldItalic"/>
              </a:rPr>
              <a:t>: </a:t>
            </a:r>
            <a:r>
              <a:rPr lang="en-US" sz="2000" i="0" kern="0" dirty="0">
                <a:solidFill>
                  <a:srgbClr val="002060"/>
                </a:solidFill>
                <a:latin typeface="Times-BoldItalic"/>
              </a:rPr>
              <a:t>Echo server program using UDP</a:t>
            </a:r>
          </a:p>
        </p:txBody>
      </p:sp>
      <p:grpSp>
        <p:nvGrpSpPr>
          <p:cNvPr id="2" name="Group 11"/>
          <p:cNvGrpSpPr>
            <a:grpSpLocks/>
          </p:cNvGrpSpPr>
          <p:nvPr/>
        </p:nvGrpSpPr>
        <p:grpSpPr bwMode="auto">
          <a:xfrm>
            <a:off x="0"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6"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7"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8"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3"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4"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5"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10"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1"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2"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19"/>
          <p:cNvGrpSpPr>
            <a:grpSpLocks/>
          </p:cNvGrpSpPr>
          <p:nvPr/>
        </p:nvGrpSpPr>
        <p:grpSpPr bwMode="auto">
          <a:xfrm>
            <a:off x="381000" y="838200"/>
            <a:ext cx="8310563" cy="5562600"/>
            <a:chOff x="381000" y="685800"/>
            <a:chExt cx="8310625" cy="5562600"/>
          </a:xfrm>
        </p:grpSpPr>
        <p:pic>
          <p:nvPicPr>
            <p:cNvPr id="134150" name="Picture 2"/>
            <p:cNvPicPr>
              <a:picLocks noChangeAspect="1" noChangeArrowheads="1"/>
            </p:cNvPicPr>
            <p:nvPr/>
          </p:nvPicPr>
          <p:blipFill>
            <a:blip r:embed="rId3" cstate="print"/>
            <a:srcRect/>
            <a:stretch>
              <a:fillRect/>
            </a:stretch>
          </p:blipFill>
          <p:spPr bwMode="auto">
            <a:xfrm>
              <a:off x="381000" y="685800"/>
              <a:ext cx="8310625" cy="4732371"/>
            </a:xfrm>
            <a:prstGeom prst="rect">
              <a:avLst/>
            </a:prstGeom>
            <a:noFill/>
            <a:ln w="9525">
              <a:noFill/>
              <a:miter lim="800000"/>
              <a:headEnd/>
              <a:tailEnd/>
            </a:ln>
          </p:spPr>
        </p:pic>
        <p:pic>
          <p:nvPicPr>
            <p:cNvPr id="134151" name="Picture 4"/>
            <p:cNvPicPr>
              <a:picLocks noChangeAspect="1" noChangeArrowheads="1"/>
            </p:cNvPicPr>
            <p:nvPr/>
          </p:nvPicPr>
          <p:blipFill>
            <a:blip r:embed="rId4" cstate="print"/>
            <a:srcRect/>
            <a:stretch>
              <a:fillRect/>
            </a:stretch>
          </p:blipFill>
          <p:spPr bwMode="auto">
            <a:xfrm>
              <a:off x="406673" y="5338607"/>
              <a:ext cx="8280127" cy="909793"/>
            </a:xfrm>
            <a:prstGeom prst="rect">
              <a:avLst/>
            </a:prstGeom>
            <a:noFill/>
            <a:ln w="9525">
              <a:noFill/>
              <a:miter lim="800000"/>
              <a:headEnd/>
              <a:tailEnd/>
            </a:ln>
          </p:spPr>
        </p:pic>
        <p:sp>
          <p:nvSpPr>
            <p:cNvPr id="134152" name="Rectangle 3"/>
            <p:cNvSpPr>
              <a:spLocks noChangeArrowheads="1"/>
            </p:cNvSpPr>
            <p:nvPr/>
          </p:nvSpPr>
          <p:spPr bwMode="auto">
            <a:xfrm>
              <a:off x="461141" y="5338607"/>
              <a:ext cx="529459" cy="45719"/>
            </a:xfrm>
            <a:prstGeom prst="rect">
              <a:avLst/>
            </a:prstGeom>
            <a:solidFill>
              <a:srgbClr val="00B0F0"/>
            </a:solidFill>
            <a:ln w="9525" algn="ctr">
              <a:noFill/>
              <a:round/>
              <a:headEnd/>
              <a:tailEnd/>
            </a:ln>
          </p:spPr>
          <p:txBody>
            <a:bodyPr/>
            <a:lstStyle/>
            <a:p>
              <a:pPr eaLnBrk="0" hangingPunct="0"/>
              <a:endParaRPr lang="en-US"/>
            </a:p>
          </p:txBody>
        </p:sp>
        <p:sp>
          <p:nvSpPr>
            <p:cNvPr id="134153" name="Rectangle 21"/>
            <p:cNvSpPr>
              <a:spLocks noChangeArrowheads="1"/>
            </p:cNvSpPr>
            <p:nvPr/>
          </p:nvSpPr>
          <p:spPr bwMode="auto">
            <a:xfrm>
              <a:off x="461140" y="685800"/>
              <a:ext cx="8155809" cy="5562599"/>
            </a:xfrm>
            <a:prstGeom prst="rect">
              <a:avLst/>
            </a:prstGeom>
            <a:noFill/>
            <a:ln w="101600" algn="ctr">
              <a:solidFill>
                <a:srgbClr val="3366FF"/>
              </a:solidFill>
              <a:round/>
              <a:headEnd/>
              <a:tailEnd/>
            </a:ln>
          </p:spPr>
          <p:txBody>
            <a:bodyPr/>
            <a:lstStyle/>
            <a:p>
              <a:pPr eaLnBrk="0" hangingPunct="0"/>
              <a:endParaRPr lang="en-US"/>
            </a:p>
          </p:txBody>
        </p:sp>
      </p:grpSp>
      <p:sp>
        <p:nvSpPr>
          <p:cNvPr id="134149" name="Slide Number Placeholder 5"/>
          <p:cNvSpPr txBox="1">
            <a:spLocks noGrp="1"/>
          </p:cNvSpPr>
          <p:nvPr/>
        </p:nvSpPr>
        <p:spPr bwMode="auto">
          <a:xfrm>
            <a:off x="76200" y="6629400"/>
            <a:ext cx="533400" cy="76200"/>
          </a:xfrm>
          <a:prstGeom prst="rect">
            <a:avLst/>
          </a:prstGeom>
          <a:noFill/>
          <a:ln w="9525">
            <a:noFill/>
            <a:miter lim="800000"/>
            <a:headEnd/>
            <a:tailEnd/>
          </a:ln>
        </p:spPr>
        <p:txBody>
          <a:bodyPr lIns="0" rIns="0" anchor="b"/>
          <a:lstStyle/>
          <a:p>
            <a:r>
              <a:rPr lang="en-US" sz="1200">
                <a:solidFill>
                  <a:srgbClr val="000000"/>
                </a:solidFill>
              </a:rPr>
              <a:t>2.</a:t>
            </a:r>
            <a:fld id="{B6D1AE17-33CC-457E-A111-11A80943707F}" type="slidenum">
              <a:rPr lang="en-US" sz="1200">
                <a:solidFill>
                  <a:srgbClr val="000000"/>
                </a:solidFill>
              </a:rPr>
              <a:pPr/>
              <a:t>46</a:t>
            </a:fld>
            <a:endParaRPr lang="en-US" sz="1200">
              <a:solidFill>
                <a:srgbClr val="00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838200" y="76200"/>
            <a:ext cx="8153400" cy="461963"/>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2.22</a:t>
            </a:r>
            <a:r>
              <a:rPr lang="en-US" sz="2000" b="0" i="0" kern="0" dirty="0">
                <a:solidFill>
                  <a:srgbClr val="FF0000"/>
                </a:solidFill>
                <a:latin typeface="Times-BoldItalic"/>
              </a:rPr>
              <a:t>: </a:t>
            </a:r>
            <a:r>
              <a:rPr lang="en-US" sz="2000" i="0" kern="0" dirty="0">
                <a:solidFill>
                  <a:srgbClr val="002060"/>
                </a:solidFill>
                <a:latin typeface="Times-BoldItalic"/>
              </a:rPr>
              <a:t>Echo server program using UDP (continued)</a:t>
            </a:r>
          </a:p>
        </p:txBody>
      </p:sp>
      <p:grpSp>
        <p:nvGrpSpPr>
          <p:cNvPr id="2" name="Group 11"/>
          <p:cNvGrpSpPr>
            <a:grpSpLocks/>
          </p:cNvGrpSpPr>
          <p:nvPr/>
        </p:nvGrpSpPr>
        <p:grpSpPr bwMode="auto">
          <a:xfrm>
            <a:off x="-14297" y="-1476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5"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7"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2"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4"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9"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0"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1"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1"/>
          <p:cNvGrpSpPr>
            <a:grpSpLocks/>
          </p:cNvGrpSpPr>
          <p:nvPr/>
        </p:nvGrpSpPr>
        <p:grpSpPr bwMode="auto">
          <a:xfrm>
            <a:off x="269875" y="739775"/>
            <a:ext cx="8416925" cy="5813425"/>
            <a:chOff x="269433" y="740448"/>
            <a:chExt cx="8417367" cy="5812752"/>
          </a:xfrm>
        </p:grpSpPr>
        <p:pic>
          <p:nvPicPr>
            <p:cNvPr id="135174" name="Picture 3"/>
            <p:cNvPicPr>
              <a:picLocks noChangeAspect="1" noChangeArrowheads="1"/>
            </p:cNvPicPr>
            <p:nvPr/>
          </p:nvPicPr>
          <p:blipFill>
            <a:blip r:embed="rId3" cstate="print"/>
            <a:srcRect/>
            <a:stretch>
              <a:fillRect/>
            </a:stretch>
          </p:blipFill>
          <p:spPr bwMode="auto">
            <a:xfrm>
              <a:off x="269433" y="740449"/>
              <a:ext cx="8417367" cy="5812751"/>
            </a:xfrm>
            <a:prstGeom prst="rect">
              <a:avLst/>
            </a:prstGeom>
            <a:noFill/>
            <a:ln w="9525">
              <a:noFill/>
              <a:miter lim="800000"/>
              <a:headEnd/>
              <a:tailEnd/>
            </a:ln>
          </p:spPr>
        </p:pic>
        <p:sp>
          <p:nvSpPr>
            <p:cNvPr id="135175" name="Rectangle 17"/>
            <p:cNvSpPr>
              <a:spLocks noChangeArrowheads="1"/>
            </p:cNvSpPr>
            <p:nvPr/>
          </p:nvSpPr>
          <p:spPr bwMode="auto">
            <a:xfrm>
              <a:off x="461140" y="740448"/>
              <a:ext cx="8155809" cy="5736551"/>
            </a:xfrm>
            <a:prstGeom prst="rect">
              <a:avLst/>
            </a:prstGeom>
            <a:noFill/>
            <a:ln w="101600" algn="ctr">
              <a:solidFill>
                <a:srgbClr val="3366FF"/>
              </a:solidFill>
              <a:round/>
              <a:headEnd/>
              <a:tailEnd/>
            </a:ln>
          </p:spPr>
          <p:txBody>
            <a:bodyPr/>
            <a:lstStyle/>
            <a:p>
              <a:pPr eaLnBrk="0" hangingPunct="0"/>
              <a:endParaRPr lang="en-US"/>
            </a:p>
          </p:txBody>
        </p:sp>
      </p:grpSp>
      <p:sp>
        <p:nvSpPr>
          <p:cNvPr id="135173" name="Slide Number Placeholder 5"/>
          <p:cNvSpPr txBox="1">
            <a:spLocks noGrp="1"/>
          </p:cNvSpPr>
          <p:nvPr/>
        </p:nvSpPr>
        <p:spPr bwMode="auto">
          <a:xfrm>
            <a:off x="76200" y="6629400"/>
            <a:ext cx="533400" cy="76200"/>
          </a:xfrm>
          <a:prstGeom prst="rect">
            <a:avLst/>
          </a:prstGeom>
          <a:noFill/>
          <a:ln w="9525">
            <a:noFill/>
            <a:miter lim="800000"/>
            <a:headEnd/>
            <a:tailEnd/>
          </a:ln>
        </p:spPr>
        <p:txBody>
          <a:bodyPr lIns="0" rIns="0" anchor="b"/>
          <a:lstStyle/>
          <a:p>
            <a:r>
              <a:rPr lang="en-US" sz="1200">
                <a:solidFill>
                  <a:srgbClr val="000000"/>
                </a:solidFill>
              </a:rPr>
              <a:t>2.</a:t>
            </a:r>
            <a:fld id="{342D5707-E8E1-4398-BC83-FA1FD2FC91A0}" type="slidenum">
              <a:rPr lang="en-US" sz="1200">
                <a:solidFill>
                  <a:srgbClr val="000000"/>
                </a:solidFill>
              </a:rPr>
              <a:pPr/>
              <a:t>47</a:t>
            </a:fld>
            <a:endParaRPr lang="en-US" sz="1200">
              <a:solidFill>
                <a:srgbClr val="00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838200" y="76200"/>
            <a:ext cx="8153400" cy="461963"/>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2.23</a:t>
            </a:r>
            <a:r>
              <a:rPr lang="en-US" sz="2000" b="0" i="0" kern="0" dirty="0">
                <a:solidFill>
                  <a:srgbClr val="FF0000"/>
                </a:solidFill>
                <a:latin typeface="Times-BoldItalic"/>
              </a:rPr>
              <a:t>: </a:t>
            </a:r>
            <a:r>
              <a:rPr lang="en-US" sz="2000" i="0" kern="0" dirty="0">
                <a:solidFill>
                  <a:srgbClr val="002060"/>
                </a:solidFill>
                <a:latin typeface="Times-BoldItalic"/>
              </a:rPr>
              <a:t>Echo client program using UDP</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5"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7"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2"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4"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9"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0"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1"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1"/>
          <p:cNvGrpSpPr>
            <a:grpSpLocks/>
          </p:cNvGrpSpPr>
          <p:nvPr/>
        </p:nvGrpSpPr>
        <p:grpSpPr bwMode="auto">
          <a:xfrm>
            <a:off x="346075" y="815975"/>
            <a:ext cx="8340725" cy="5584825"/>
            <a:chOff x="345677" y="685800"/>
            <a:chExt cx="8341123" cy="5584502"/>
          </a:xfrm>
        </p:grpSpPr>
        <p:pic>
          <p:nvPicPr>
            <p:cNvPr id="136198" name="Picture 2"/>
            <p:cNvPicPr>
              <a:picLocks noChangeAspect="1" noChangeArrowheads="1"/>
            </p:cNvPicPr>
            <p:nvPr/>
          </p:nvPicPr>
          <p:blipFill>
            <a:blip r:embed="rId3" cstate="print"/>
            <a:srcRect/>
            <a:stretch>
              <a:fillRect/>
            </a:stretch>
          </p:blipFill>
          <p:spPr bwMode="auto">
            <a:xfrm>
              <a:off x="345677" y="685800"/>
              <a:ext cx="8341123" cy="5584502"/>
            </a:xfrm>
            <a:prstGeom prst="rect">
              <a:avLst/>
            </a:prstGeom>
            <a:noFill/>
            <a:ln w="9525">
              <a:noFill/>
              <a:miter lim="800000"/>
              <a:headEnd/>
              <a:tailEnd/>
            </a:ln>
          </p:spPr>
        </p:pic>
        <p:sp>
          <p:nvSpPr>
            <p:cNvPr id="136199" name="Rectangle 17"/>
            <p:cNvSpPr>
              <a:spLocks noChangeArrowheads="1"/>
            </p:cNvSpPr>
            <p:nvPr/>
          </p:nvSpPr>
          <p:spPr bwMode="auto">
            <a:xfrm>
              <a:off x="461140" y="762000"/>
              <a:ext cx="8155809" cy="5508302"/>
            </a:xfrm>
            <a:prstGeom prst="rect">
              <a:avLst/>
            </a:prstGeom>
            <a:noFill/>
            <a:ln w="101600" algn="ctr">
              <a:solidFill>
                <a:srgbClr val="3366FF"/>
              </a:solidFill>
              <a:round/>
              <a:headEnd/>
              <a:tailEnd/>
            </a:ln>
          </p:spPr>
          <p:txBody>
            <a:bodyPr/>
            <a:lstStyle/>
            <a:p>
              <a:pPr eaLnBrk="0" hangingPunct="0"/>
              <a:endParaRPr lang="en-US"/>
            </a:p>
          </p:txBody>
        </p:sp>
      </p:grpSp>
      <p:sp>
        <p:nvSpPr>
          <p:cNvPr id="136197" name="Slide Number Placeholder 5"/>
          <p:cNvSpPr txBox="1">
            <a:spLocks noGrp="1"/>
          </p:cNvSpPr>
          <p:nvPr/>
        </p:nvSpPr>
        <p:spPr bwMode="auto">
          <a:xfrm>
            <a:off x="76200" y="6629400"/>
            <a:ext cx="533400" cy="76200"/>
          </a:xfrm>
          <a:prstGeom prst="rect">
            <a:avLst/>
          </a:prstGeom>
          <a:noFill/>
          <a:ln w="9525">
            <a:noFill/>
            <a:miter lim="800000"/>
            <a:headEnd/>
            <a:tailEnd/>
          </a:ln>
        </p:spPr>
        <p:txBody>
          <a:bodyPr lIns="0" rIns="0" anchor="b"/>
          <a:lstStyle/>
          <a:p>
            <a:r>
              <a:rPr lang="en-US" sz="1200">
                <a:solidFill>
                  <a:srgbClr val="000000"/>
                </a:solidFill>
              </a:rPr>
              <a:t>2.</a:t>
            </a:r>
            <a:fld id="{229D48AE-5761-4A9E-979A-A0113C0998CD}" type="slidenum">
              <a:rPr lang="en-US" sz="1200">
                <a:solidFill>
                  <a:srgbClr val="000000"/>
                </a:solidFill>
              </a:rPr>
              <a:pPr/>
              <a:t>48</a:t>
            </a:fld>
            <a:endParaRPr lang="en-US" sz="1200">
              <a:solidFill>
                <a:srgbClr val="00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914400" y="76200"/>
            <a:ext cx="8153400" cy="461963"/>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2.23</a:t>
            </a:r>
            <a:r>
              <a:rPr lang="en-US" sz="2000" b="0" i="0" kern="0" dirty="0">
                <a:solidFill>
                  <a:srgbClr val="FF0000"/>
                </a:solidFill>
                <a:latin typeface="Times-BoldItalic"/>
              </a:rPr>
              <a:t>: </a:t>
            </a:r>
            <a:r>
              <a:rPr lang="en-US" sz="2000" i="0" kern="0" dirty="0">
                <a:solidFill>
                  <a:srgbClr val="002060"/>
                </a:solidFill>
                <a:latin typeface="Times-BoldItalic"/>
              </a:rPr>
              <a:t>Echo client program using UDP (continued)</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5"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7"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2"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4"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9"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0"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1"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2"/>
          <p:cNvGrpSpPr>
            <a:grpSpLocks/>
          </p:cNvGrpSpPr>
          <p:nvPr/>
        </p:nvGrpSpPr>
        <p:grpSpPr bwMode="auto">
          <a:xfrm>
            <a:off x="152400" y="755650"/>
            <a:ext cx="8478838" cy="5797550"/>
            <a:chOff x="152400" y="755665"/>
            <a:chExt cx="8478362" cy="5797535"/>
          </a:xfrm>
        </p:grpSpPr>
        <p:pic>
          <p:nvPicPr>
            <p:cNvPr id="137222" name="Picture 2"/>
            <p:cNvPicPr>
              <a:picLocks noChangeAspect="1" noChangeArrowheads="1"/>
            </p:cNvPicPr>
            <p:nvPr/>
          </p:nvPicPr>
          <p:blipFill>
            <a:blip r:embed="rId3" cstate="print"/>
            <a:srcRect/>
            <a:stretch>
              <a:fillRect/>
            </a:stretch>
          </p:blipFill>
          <p:spPr bwMode="auto">
            <a:xfrm>
              <a:off x="152400" y="755665"/>
              <a:ext cx="8478362" cy="5797535"/>
            </a:xfrm>
            <a:prstGeom prst="rect">
              <a:avLst/>
            </a:prstGeom>
            <a:noFill/>
            <a:ln w="9525">
              <a:noFill/>
              <a:miter lim="800000"/>
              <a:headEnd/>
              <a:tailEnd/>
            </a:ln>
          </p:spPr>
        </p:pic>
        <p:sp>
          <p:nvSpPr>
            <p:cNvPr id="137223" name="Rectangle 1"/>
            <p:cNvSpPr>
              <a:spLocks noChangeArrowheads="1"/>
            </p:cNvSpPr>
            <p:nvPr/>
          </p:nvSpPr>
          <p:spPr bwMode="auto">
            <a:xfrm>
              <a:off x="346841" y="755665"/>
              <a:ext cx="8229600" cy="5797535"/>
            </a:xfrm>
            <a:prstGeom prst="rect">
              <a:avLst/>
            </a:prstGeom>
            <a:noFill/>
            <a:ln w="101600" algn="ctr">
              <a:solidFill>
                <a:srgbClr val="0000CC"/>
              </a:solidFill>
              <a:round/>
              <a:headEnd/>
              <a:tailEnd/>
            </a:ln>
          </p:spPr>
          <p:txBody>
            <a:bodyPr/>
            <a:lstStyle/>
            <a:p>
              <a:pPr eaLnBrk="0" hangingPunct="0"/>
              <a:endParaRPr lang="en-US"/>
            </a:p>
          </p:txBody>
        </p:sp>
      </p:grpSp>
      <p:sp>
        <p:nvSpPr>
          <p:cNvPr id="137221" name="Slide Number Placeholder 5"/>
          <p:cNvSpPr txBox="1">
            <a:spLocks noGrp="1"/>
          </p:cNvSpPr>
          <p:nvPr/>
        </p:nvSpPr>
        <p:spPr bwMode="auto">
          <a:xfrm>
            <a:off x="76200" y="6781800"/>
            <a:ext cx="533400" cy="76200"/>
          </a:xfrm>
          <a:prstGeom prst="rect">
            <a:avLst/>
          </a:prstGeom>
          <a:noFill/>
          <a:ln w="9525">
            <a:noFill/>
            <a:miter lim="800000"/>
            <a:headEnd/>
            <a:tailEnd/>
          </a:ln>
        </p:spPr>
        <p:txBody>
          <a:bodyPr lIns="0" rIns="0" anchor="b"/>
          <a:lstStyle/>
          <a:p>
            <a:r>
              <a:rPr lang="en-US" sz="1200">
                <a:solidFill>
                  <a:srgbClr val="000000"/>
                </a:solidFill>
              </a:rPr>
              <a:t>2.</a:t>
            </a:r>
            <a:fld id="{6EBB2F3C-BD63-44F1-B076-35233252D757}" type="slidenum">
              <a:rPr lang="en-US" sz="1200">
                <a:solidFill>
                  <a:srgbClr val="000000"/>
                </a:solidFill>
              </a:rPr>
              <a:pPr/>
              <a:t>49</a:t>
            </a:fld>
            <a:endParaRPr lang="en-US" sz="120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latin typeface="Times New Roman" panose="02020603050405020304" pitchFamily="18" charset="0"/>
                <a:cs typeface="Times New Roman" panose="02020603050405020304" pitchFamily="18" charset="0"/>
              </a:rPr>
              <a:t>Domain Namespace </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1268760"/>
            <a:ext cx="8856984" cy="4857403"/>
          </a:xfrm>
        </p:spPr>
        <p:txBody>
          <a:bodyPr/>
          <a:lstStyle/>
          <a:p>
            <a:r>
              <a:rPr lang="en-IN" dirty="0">
                <a:latin typeface="Times New Roman" panose="02020603050405020304" pitchFamily="18" charset="0"/>
                <a:cs typeface="Times New Roman" panose="02020603050405020304" pitchFamily="18" charset="0"/>
              </a:rPr>
              <a:t>Domain Namespace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name service </a:t>
            </a:r>
            <a:r>
              <a:rPr lang="en-US" dirty="0">
                <a:latin typeface="Times New Roman" panose="02020603050405020304" pitchFamily="18" charset="0"/>
                <a:cs typeface="Times New Roman" panose="02020603050405020304" pitchFamily="18" charset="0"/>
              </a:rPr>
              <a:t>provided by the Internet for </a:t>
            </a:r>
            <a:r>
              <a:rPr lang="en-US" dirty="0" smtClean="0">
                <a:latin typeface="Times New Roman" panose="02020603050405020304" pitchFamily="18" charset="0"/>
                <a:cs typeface="Times New Roman" panose="02020603050405020304" pitchFamily="18" charset="0"/>
              </a:rPr>
              <a:t> TCP/IP. </a:t>
            </a:r>
          </a:p>
          <a:p>
            <a:r>
              <a:rPr lang="en-US" dirty="0" smtClean="0">
                <a:latin typeface="Times New Roman" panose="02020603050405020304" pitchFamily="18" charset="0"/>
                <a:cs typeface="Times New Roman" panose="02020603050405020304" pitchFamily="18" charset="0"/>
              </a:rPr>
              <a:t>DNS </a:t>
            </a:r>
            <a:r>
              <a:rPr lang="en-US" dirty="0">
                <a:latin typeface="Times New Roman" panose="02020603050405020304" pitchFamily="18" charset="0"/>
                <a:cs typeface="Times New Roman" panose="02020603050405020304" pitchFamily="18" charset="0"/>
              </a:rPr>
              <a:t>is broken up into </a:t>
            </a:r>
            <a:r>
              <a:rPr lang="en-US" b="1" dirty="0">
                <a:latin typeface="Times New Roman" panose="02020603050405020304" pitchFamily="18" charset="0"/>
                <a:cs typeface="Times New Roman" panose="02020603050405020304" pitchFamily="18" charset="0"/>
              </a:rPr>
              <a:t>domains,</a:t>
            </a:r>
            <a:r>
              <a:rPr lang="en-US" dirty="0">
                <a:latin typeface="Times New Roman" panose="02020603050405020304" pitchFamily="18" charset="0"/>
                <a:cs typeface="Times New Roman" panose="02020603050405020304" pitchFamily="18" charset="0"/>
              </a:rPr>
              <a:t> a logical organization of computers that exist in a larger network. Below is an example of the hierarchy of domain naming on the Internet.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4136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838200" y="76200"/>
            <a:ext cx="8153400" cy="461963"/>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2.23</a:t>
            </a:r>
            <a:r>
              <a:rPr lang="en-US" sz="2000" b="0" i="0" kern="0" dirty="0">
                <a:solidFill>
                  <a:srgbClr val="FF0000"/>
                </a:solidFill>
                <a:latin typeface="Times-BoldItalic"/>
              </a:rPr>
              <a:t>: </a:t>
            </a:r>
            <a:r>
              <a:rPr lang="en-US" sz="2000" i="0" kern="0" dirty="0">
                <a:solidFill>
                  <a:srgbClr val="002060"/>
                </a:solidFill>
                <a:latin typeface="Times-BoldItalic"/>
              </a:rPr>
              <a:t>Echo client program using UDP (continued)</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5"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7"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2"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4"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9"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0"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1"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1"/>
          <p:cNvGrpSpPr>
            <a:grpSpLocks/>
          </p:cNvGrpSpPr>
          <p:nvPr/>
        </p:nvGrpSpPr>
        <p:grpSpPr bwMode="auto">
          <a:xfrm>
            <a:off x="317500" y="1066800"/>
            <a:ext cx="8431213" cy="2554288"/>
            <a:chOff x="316736" y="1066800"/>
            <a:chExt cx="8432616" cy="2554594"/>
          </a:xfrm>
        </p:grpSpPr>
        <p:pic>
          <p:nvPicPr>
            <p:cNvPr id="138246" name="Picture 2"/>
            <p:cNvPicPr>
              <a:picLocks noChangeAspect="1" noChangeArrowheads="1"/>
            </p:cNvPicPr>
            <p:nvPr/>
          </p:nvPicPr>
          <p:blipFill>
            <a:blip r:embed="rId3" cstate="print"/>
            <a:srcRect/>
            <a:stretch>
              <a:fillRect/>
            </a:stretch>
          </p:blipFill>
          <p:spPr bwMode="auto">
            <a:xfrm>
              <a:off x="316736" y="1066800"/>
              <a:ext cx="8432616" cy="2554594"/>
            </a:xfrm>
            <a:prstGeom prst="rect">
              <a:avLst/>
            </a:prstGeom>
            <a:noFill/>
            <a:ln w="9525">
              <a:noFill/>
              <a:miter lim="800000"/>
              <a:headEnd/>
              <a:tailEnd/>
            </a:ln>
          </p:spPr>
        </p:pic>
        <p:sp>
          <p:nvSpPr>
            <p:cNvPr id="138247" name="Rectangle 17"/>
            <p:cNvSpPr>
              <a:spLocks noChangeArrowheads="1"/>
            </p:cNvSpPr>
            <p:nvPr/>
          </p:nvSpPr>
          <p:spPr bwMode="auto">
            <a:xfrm>
              <a:off x="461140" y="1066800"/>
              <a:ext cx="8155809" cy="2438400"/>
            </a:xfrm>
            <a:prstGeom prst="rect">
              <a:avLst/>
            </a:prstGeom>
            <a:noFill/>
            <a:ln w="101600" algn="ctr">
              <a:solidFill>
                <a:srgbClr val="3366FF"/>
              </a:solidFill>
              <a:round/>
              <a:headEnd/>
              <a:tailEnd/>
            </a:ln>
          </p:spPr>
          <p:txBody>
            <a:bodyPr/>
            <a:lstStyle/>
            <a:p>
              <a:pPr eaLnBrk="0" hangingPunct="0"/>
              <a:endParaRPr lang="en-US"/>
            </a:p>
          </p:txBody>
        </p:sp>
      </p:grpSp>
      <p:sp>
        <p:nvSpPr>
          <p:cNvPr id="138245" name="Slide Number Placeholder 5"/>
          <p:cNvSpPr txBox="1">
            <a:spLocks noGrp="1"/>
          </p:cNvSpPr>
          <p:nvPr/>
        </p:nvSpPr>
        <p:spPr bwMode="auto">
          <a:xfrm>
            <a:off x="76200" y="6629400"/>
            <a:ext cx="533400" cy="76200"/>
          </a:xfrm>
          <a:prstGeom prst="rect">
            <a:avLst/>
          </a:prstGeom>
          <a:noFill/>
          <a:ln w="9525">
            <a:noFill/>
            <a:miter lim="800000"/>
            <a:headEnd/>
            <a:tailEnd/>
          </a:ln>
        </p:spPr>
        <p:txBody>
          <a:bodyPr lIns="0" rIns="0" anchor="b"/>
          <a:lstStyle/>
          <a:p>
            <a:r>
              <a:rPr lang="en-US" sz="1200">
                <a:solidFill>
                  <a:srgbClr val="000000"/>
                </a:solidFill>
              </a:rPr>
              <a:t>2.</a:t>
            </a:r>
            <a:fld id="{BA7F494D-B747-4923-80E4-7C50C5AB64D8}" type="slidenum">
              <a:rPr lang="en-US" sz="1200">
                <a:solidFill>
                  <a:srgbClr val="000000"/>
                </a:solidFill>
              </a:rPr>
              <a:pPr/>
              <a:t>50</a:t>
            </a:fld>
            <a:endParaRPr lang="en-US" sz="1200">
              <a:solidFill>
                <a:srgbClr val="00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latin typeface="Times New Roman" panose="02020603050405020304" pitchFamily="18" charset="0"/>
                <a:cs typeface="Times New Roman" panose="02020603050405020304" pitchFamily="18" charset="0"/>
              </a:rPr>
              <a:t>Communication using TCP</a:t>
            </a:r>
            <a:endParaRPr lang="en-IN" b="1" dirty="0" smtClean="0">
              <a:latin typeface="Times New Roman" panose="02020603050405020304" pitchFamily="18" charset="0"/>
              <a:cs typeface="Times New Roman" panose="02020603050405020304" pitchFamily="18" charset="0"/>
            </a:endParaRPr>
          </a:p>
        </p:txBody>
      </p:sp>
      <p:sp>
        <p:nvSpPr>
          <p:cNvPr id="139267" name="Content Placeholder 2"/>
          <p:cNvSpPr>
            <a:spLocks noGrp="1"/>
          </p:cNvSpPr>
          <p:nvPr>
            <p:ph idx="1"/>
          </p:nvPr>
        </p:nvSpPr>
        <p:spPr bwMode="auto">
          <a:xfrm>
            <a:off x="107504" y="1143000"/>
            <a:ext cx="8928992" cy="5598368"/>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500" dirty="0" smtClean="0">
                <a:latin typeface="Times New Roman" panose="02020603050405020304" pitchFamily="18" charset="0"/>
                <a:cs typeface="Times New Roman" panose="02020603050405020304" pitchFamily="18" charset="0"/>
              </a:rPr>
              <a:t>TCP is a connection oriented protocol</a:t>
            </a:r>
          </a:p>
          <a:p>
            <a:r>
              <a:rPr lang="en-US" sz="3500" b="1" dirty="0" smtClean="0">
                <a:latin typeface="Times New Roman" panose="02020603050405020304" pitchFamily="18" charset="0"/>
                <a:cs typeface="Times New Roman" panose="02020603050405020304" pitchFamily="18" charset="0"/>
              </a:rPr>
              <a:t>Follows 3 steps</a:t>
            </a:r>
          </a:p>
          <a:p>
            <a:pPr marL="571500" indent="-571500">
              <a:buFont typeface="+mj-lt"/>
              <a:buAutoNum type="romanLcPeriod"/>
            </a:pPr>
            <a:r>
              <a:rPr lang="en-US" sz="3500" dirty="0" smtClean="0">
                <a:latin typeface="Times New Roman" panose="02020603050405020304" pitchFamily="18" charset="0"/>
                <a:cs typeface="Times New Roman" panose="02020603050405020304" pitchFamily="18" charset="0"/>
              </a:rPr>
              <a:t> - Connection establishment</a:t>
            </a:r>
          </a:p>
          <a:p>
            <a:pPr marL="571500" indent="-571500">
              <a:buFont typeface="+mj-lt"/>
              <a:buAutoNum type="romanLcPeriod"/>
            </a:pPr>
            <a:r>
              <a:rPr lang="en-US" sz="3500" dirty="0" smtClean="0">
                <a:latin typeface="Times New Roman" panose="02020603050405020304" pitchFamily="18" charset="0"/>
                <a:cs typeface="Times New Roman" panose="02020603050405020304" pitchFamily="18" charset="0"/>
              </a:rPr>
              <a:t> - Data transfer</a:t>
            </a:r>
          </a:p>
          <a:p>
            <a:pPr marL="571500" indent="-571500">
              <a:buFont typeface="+mj-lt"/>
              <a:buAutoNum type="romanLcPeriod"/>
            </a:pPr>
            <a:r>
              <a:rPr lang="en-US" sz="3500" dirty="0" smtClean="0">
                <a:latin typeface="Times New Roman" panose="02020603050405020304" pitchFamily="18" charset="0"/>
                <a:cs typeface="Times New Roman" panose="02020603050405020304" pitchFamily="18" charset="0"/>
              </a:rPr>
              <a:t> - Connection Termination</a:t>
            </a:r>
          </a:p>
          <a:p>
            <a:r>
              <a:rPr lang="en-US" sz="3500" dirty="0" smtClean="0">
                <a:latin typeface="Times New Roman" panose="02020603050405020304" pitchFamily="18" charset="0"/>
                <a:cs typeface="Times New Roman" panose="02020603050405020304" pitchFamily="18" charset="0"/>
              </a:rPr>
              <a:t>TCP </a:t>
            </a:r>
            <a:r>
              <a:rPr lang="en-US" sz="3500" b="1" dirty="0" smtClean="0">
                <a:latin typeface="Times New Roman" panose="02020603050405020304" pitchFamily="18" charset="0"/>
                <a:cs typeface="Times New Roman" panose="02020603050405020304" pitchFamily="18" charset="0"/>
              </a:rPr>
              <a:t>server</a:t>
            </a:r>
            <a:r>
              <a:rPr lang="en-US" sz="3500" dirty="0" smtClean="0">
                <a:latin typeface="Times New Roman" panose="02020603050405020304" pitchFamily="18" charset="0"/>
                <a:cs typeface="Times New Roman" panose="02020603050405020304" pitchFamily="18" charset="0"/>
              </a:rPr>
              <a:t> uses </a:t>
            </a:r>
            <a:r>
              <a:rPr lang="en-US" sz="3500" b="1" dirty="0" smtClean="0">
                <a:latin typeface="Times New Roman" panose="02020603050405020304" pitchFamily="18" charset="0"/>
                <a:cs typeface="Times New Roman" panose="02020603050405020304" pitchFamily="18" charset="0"/>
              </a:rPr>
              <a:t>two sockets</a:t>
            </a:r>
            <a:r>
              <a:rPr lang="en-US" sz="3500" dirty="0" smtClean="0">
                <a:latin typeface="Times New Roman" panose="02020603050405020304" pitchFamily="18" charset="0"/>
                <a:cs typeface="Times New Roman" panose="02020603050405020304" pitchFamily="18" charset="0"/>
              </a:rPr>
              <a:t>, one for connection establishment (listen socket), and other for data transfer (socket)</a:t>
            </a:r>
          </a:p>
          <a:p>
            <a:r>
              <a:rPr lang="en-US" sz="3500" b="1" dirty="0" smtClean="0">
                <a:latin typeface="Times New Roman" panose="02020603050405020304" pitchFamily="18" charset="0"/>
                <a:cs typeface="Times New Roman" panose="02020603050405020304" pitchFamily="18" charset="0"/>
              </a:rPr>
              <a:t>Client</a:t>
            </a:r>
            <a:r>
              <a:rPr lang="en-US" sz="3500" dirty="0" smtClean="0">
                <a:latin typeface="Times New Roman" panose="02020603050405020304" pitchFamily="18" charset="0"/>
                <a:cs typeface="Times New Roman" panose="02020603050405020304" pitchFamily="18" charset="0"/>
              </a:rPr>
              <a:t> uses only </a:t>
            </a:r>
            <a:r>
              <a:rPr lang="en-US" sz="3500" b="1" dirty="0" smtClean="0">
                <a:latin typeface="Times New Roman" panose="02020603050405020304" pitchFamily="18" charset="0"/>
                <a:cs typeface="Times New Roman" panose="02020603050405020304" pitchFamily="18" charset="0"/>
              </a:rPr>
              <a:t>one socket.</a:t>
            </a:r>
          </a:p>
          <a:p>
            <a:pPr>
              <a:buFont typeface="Wingdings" pitchFamily="2" charset="2"/>
              <a:buNone/>
            </a:pPr>
            <a:endParaRPr lang="en-IN"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4"/>
          <p:cNvSpPr>
            <a:spLocks noChangeArrowheads="1"/>
          </p:cNvSpPr>
          <p:nvPr/>
        </p:nvSpPr>
        <p:spPr bwMode="auto">
          <a:xfrm>
            <a:off x="152400" y="76200"/>
            <a:ext cx="8153400" cy="584775"/>
          </a:xfrm>
          <a:prstGeom prst="rect">
            <a:avLst/>
          </a:prstGeom>
          <a:solidFill>
            <a:schemeClr val="bg1"/>
          </a:solidFill>
          <a:ln w="9525">
            <a:noFill/>
            <a:miter lim="800000"/>
            <a:headEnd/>
            <a:tailEnd/>
          </a:ln>
        </p:spPr>
        <p:txBody>
          <a:bodyPr>
            <a:spAutoFit/>
          </a:bodyPr>
          <a:lstStyle/>
          <a:p>
            <a:pPr eaLnBrk="0" hangingPunct="0"/>
            <a:r>
              <a:rPr lang="en-US" sz="3200" b="1" dirty="0" smtClean="0">
                <a:latin typeface="Times New Roman" panose="02020603050405020304" pitchFamily="18" charset="0"/>
                <a:cs typeface="Times New Roman" panose="02020603050405020304" pitchFamily="18" charset="0"/>
              </a:rPr>
              <a:t>Sockets </a:t>
            </a:r>
            <a:r>
              <a:rPr lang="en-US" sz="3200" b="1" dirty="0">
                <a:latin typeface="Times New Roman" panose="02020603050405020304" pitchFamily="18" charset="0"/>
                <a:cs typeface="Times New Roman" panose="02020603050405020304" pitchFamily="18" charset="0"/>
              </a:rPr>
              <a:t>used in TCP communication</a:t>
            </a:r>
            <a:endParaRPr lang="en-US" sz="3200" b="1" dirty="0">
              <a:solidFill>
                <a:schemeClr val="bg2"/>
              </a:solidFill>
              <a:latin typeface="Times New Roman" panose="02020603050405020304" pitchFamily="18" charset="0"/>
              <a:cs typeface="Times New Roman" panose="02020603050405020304" pitchFamily="18" charset="0"/>
            </a:endParaRPr>
          </a:p>
        </p:txBody>
      </p:sp>
      <p:pic>
        <p:nvPicPr>
          <p:cNvPr id="91141" name="Picture 5"/>
          <p:cNvPicPr>
            <a:picLocks noChangeAspect="1" noChangeArrowheads="1"/>
          </p:cNvPicPr>
          <p:nvPr/>
        </p:nvPicPr>
        <p:blipFill>
          <a:blip r:embed="rId3" cstate="print"/>
          <a:srcRect/>
          <a:stretch>
            <a:fillRect/>
          </a:stretch>
        </p:blipFill>
        <p:spPr bwMode="auto">
          <a:xfrm>
            <a:off x="288925" y="2057400"/>
            <a:ext cx="2149475" cy="3033713"/>
          </a:xfrm>
          <a:prstGeom prst="rect">
            <a:avLst/>
          </a:prstGeom>
          <a:noFill/>
          <a:ln w="9525">
            <a:noFill/>
            <a:miter lim="800000"/>
            <a:headEnd/>
            <a:tailEnd/>
          </a:ln>
        </p:spPr>
      </p:pic>
      <p:pic>
        <p:nvPicPr>
          <p:cNvPr id="91142" name="Picture 6"/>
          <p:cNvPicPr>
            <a:picLocks noChangeAspect="1" noChangeArrowheads="1"/>
          </p:cNvPicPr>
          <p:nvPr/>
        </p:nvPicPr>
        <p:blipFill>
          <a:blip r:embed="rId4" cstate="print"/>
          <a:srcRect/>
          <a:stretch>
            <a:fillRect/>
          </a:stretch>
        </p:blipFill>
        <p:spPr bwMode="auto">
          <a:xfrm>
            <a:off x="6096000" y="1228725"/>
            <a:ext cx="2587625" cy="4090988"/>
          </a:xfrm>
          <a:prstGeom prst="rect">
            <a:avLst/>
          </a:prstGeom>
          <a:noFill/>
          <a:ln w="9525">
            <a:noFill/>
            <a:miter lim="800000"/>
            <a:headEnd/>
            <a:tailEnd/>
          </a:ln>
        </p:spPr>
      </p:pic>
      <p:grpSp>
        <p:nvGrpSpPr>
          <p:cNvPr id="2" name="Group 7"/>
          <p:cNvGrpSpPr>
            <a:grpSpLocks/>
          </p:cNvGrpSpPr>
          <p:nvPr/>
        </p:nvGrpSpPr>
        <p:grpSpPr bwMode="auto">
          <a:xfrm>
            <a:off x="1752600" y="3149600"/>
            <a:ext cx="5700713" cy="642938"/>
            <a:chOff x="1752600" y="3149796"/>
            <a:chExt cx="5700375" cy="642016"/>
          </a:xfrm>
        </p:grpSpPr>
        <p:pic>
          <p:nvPicPr>
            <p:cNvPr id="140307" name="Picture 9"/>
            <p:cNvPicPr>
              <a:picLocks noChangeAspect="1" noChangeArrowheads="1"/>
            </p:cNvPicPr>
            <p:nvPr/>
          </p:nvPicPr>
          <p:blipFill>
            <a:blip r:embed="rId5" cstate="print"/>
            <a:srcRect/>
            <a:stretch>
              <a:fillRect/>
            </a:stretch>
          </p:blipFill>
          <p:spPr bwMode="auto">
            <a:xfrm>
              <a:off x="1752600" y="3356437"/>
              <a:ext cx="5700375" cy="435375"/>
            </a:xfrm>
            <a:prstGeom prst="rect">
              <a:avLst/>
            </a:prstGeom>
            <a:noFill/>
            <a:ln w="9525">
              <a:noFill/>
              <a:miter lim="800000"/>
              <a:headEnd/>
              <a:tailEnd/>
            </a:ln>
          </p:spPr>
        </p:pic>
        <p:pic>
          <p:nvPicPr>
            <p:cNvPr id="140308" name="Picture 10"/>
            <p:cNvPicPr>
              <a:picLocks noChangeAspect="1" noChangeArrowheads="1"/>
            </p:cNvPicPr>
            <p:nvPr/>
          </p:nvPicPr>
          <p:blipFill>
            <a:blip r:embed="rId6" cstate="print"/>
            <a:srcRect/>
            <a:stretch>
              <a:fillRect/>
            </a:stretch>
          </p:blipFill>
          <p:spPr bwMode="auto">
            <a:xfrm>
              <a:off x="3218513" y="3149796"/>
              <a:ext cx="2521144" cy="248977"/>
            </a:xfrm>
            <a:prstGeom prst="rect">
              <a:avLst/>
            </a:prstGeom>
            <a:noFill/>
            <a:ln w="9525">
              <a:noFill/>
              <a:miter lim="800000"/>
              <a:headEnd/>
              <a:tailEnd/>
            </a:ln>
          </p:spPr>
        </p:pic>
      </p:grpSp>
      <p:grpSp>
        <p:nvGrpSpPr>
          <p:cNvPr id="3" name="Group 6"/>
          <p:cNvGrpSpPr>
            <a:grpSpLocks/>
          </p:cNvGrpSpPr>
          <p:nvPr/>
        </p:nvGrpSpPr>
        <p:grpSpPr bwMode="auto">
          <a:xfrm>
            <a:off x="1752600" y="1784350"/>
            <a:ext cx="5700713" cy="708025"/>
            <a:chOff x="1752600" y="1784873"/>
            <a:chExt cx="5700375" cy="707903"/>
          </a:xfrm>
        </p:grpSpPr>
        <p:pic>
          <p:nvPicPr>
            <p:cNvPr id="140305" name="Picture 9"/>
            <p:cNvPicPr>
              <a:picLocks noChangeAspect="1" noChangeArrowheads="1"/>
            </p:cNvPicPr>
            <p:nvPr/>
          </p:nvPicPr>
          <p:blipFill>
            <a:blip r:embed="rId5" cstate="print"/>
            <a:srcRect/>
            <a:stretch>
              <a:fillRect/>
            </a:stretch>
          </p:blipFill>
          <p:spPr bwMode="auto">
            <a:xfrm>
              <a:off x="1752600" y="2057401"/>
              <a:ext cx="5700375" cy="435375"/>
            </a:xfrm>
            <a:prstGeom prst="rect">
              <a:avLst/>
            </a:prstGeom>
            <a:noFill/>
            <a:ln w="9525">
              <a:noFill/>
              <a:miter lim="800000"/>
              <a:headEnd/>
              <a:tailEnd/>
            </a:ln>
          </p:spPr>
        </p:pic>
        <p:pic>
          <p:nvPicPr>
            <p:cNvPr id="140306" name="Picture 11"/>
            <p:cNvPicPr>
              <a:picLocks noChangeAspect="1" noChangeArrowheads="1"/>
            </p:cNvPicPr>
            <p:nvPr/>
          </p:nvPicPr>
          <p:blipFill>
            <a:blip r:embed="rId7" cstate="print"/>
            <a:srcRect/>
            <a:stretch>
              <a:fillRect/>
            </a:stretch>
          </p:blipFill>
          <p:spPr bwMode="auto">
            <a:xfrm>
              <a:off x="3218513" y="1784873"/>
              <a:ext cx="2521144" cy="248977"/>
            </a:xfrm>
            <a:prstGeom prst="rect">
              <a:avLst/>
            </a:prstGeom>
            <a:noFill/>
            <a:ln w="9525">
              <a:noFill/>
              <a:miter lim="800000"/>
              <a:headEnd/>
              <a:tailEnd/>
            </a:ln>
          </p:spPr>
        </p:pic>
      </p:grpSp>
      <p:pic>
        <p:nvPicPr>
          <p:cNvPr id="91149" name="Picture 13"/>
          <p:cNvPicPr>
            <a:picLocks noChangeAspect="1" noChangeArrowheads="1"/>
          </p:cNvPicPr>
          <p:nvPr/>
        </p:nvPicPr>
        <p:blipFill>
          <a:blip r:embed="rId8" cstate="print"/>
          <a:srcRect/>
          <a:stretch>
            <a:fillRect/>
          </a:stretch>
        </p:blipFill>
        <p:spPr bwMode="auto">
          <a:xfrm>
            <a:off x="6699250" y="2444750"/>
            <a:ext cx="754063" cy="555625"/>
          </a:xfrm>
          <a:prstGeom prst="rect">
            <a:avLst/>
          </a:prstGeom>
          <a:noFill/>
          <a:ln w="9525">
            <a:noFill/>
            <a:miter lim="800000"/>
            <a:headEnd/>
            <a:tailEnd/>
          </a:ln>
        </p:spPr>
      </p:pic>
      <p:pic>
        <p:nvPicPr>
          <p:cNvPr id="91151" name="Picture 15"/>
          <p:cNvPicPr>
            <a:picLocks noChangeAspect="1" noChangeArrowheads="1"/>
          </p:cNvPicPr>
          <p:nvPr/>
        </p:nvPicPr>
        <p:blipFill>
          <a:blip r:embed="rId9" cstate="print"/>
          <a:srcRect/>
          <a:stretch>
            <a:fillRect/>
          </a:stretch>
        </p:blipFill>
        <p:spPr bwMode="auto">
          <a:xfrm>
            <a:off x="6700838" y="3881438"/>
            <a:ext cx="754062" cy="547687"/>
          </a:xfrm>
          <a:prstGeom prst="rect">
            <a:avLst/>
          </a:prstGeom>
          <a:noFill/>
          <a:ln w="9525">
            <a:noFill/>
            <a:miter lim="800000"/>
            <a:headEnd/>
            <a:tailEnd/>
          </a:ln>
        </p:spPr>
      </p:pic>
      <p:grpSp>
        <p:nvGrpSpPr>
          <p:cNvPr id="4" name="Group 4"/>
          <p:cNvGrpSpPr>
            <a:grpSpLocks/>
          </p:cNvGrpSpPr>
          <p:nvPr/>
        </p:nvGrpSpPr>
        <p:grpSpPr bwMode="auto">
          <a:xfrm>
            <a:off x="2139950" y="2319338"/>
            <a:ext cx="4178300" cy="681037"/>
            <a:chOff x="2140007" y="2319610"/>
            <a:chExt cx="4178186" cy="681364"/>
          </a:xfrm>
        </p:grpSpPr>
        <p:pic>
          <p:nvPicPr>
            <p:cNvPr id="140303" name="Picture 12"/>
            <p:cNvPicPr>
              <a:picLocks noChangeAspect="1" noChangeArrowheads="1"/>
            </p:cNvPicPr>
            <p:nvPr/>
          </p:nvPicPr>
          <p:blipFill>
            <a:blip r:embed="rId10" cstate="print"/>
            <a:srcRect/>
            <a:stretch>
              <a:fillRect/>
            </a:stretch>
          </p:blipFill>
          <p:spPr bwMode="auto">
            <a:xfrm>
              <a:off x="2140007" y="2614942"/>
              <a:ext cx="4178186" cy="386032"/>
            </a:xfrm>
            <a:prstGeom prst="rect">
              <a:avLst/>
            </a:prstGeom>
            <a:noFill/>
            <a:ln w="9525">
              <a:noFill/>
              <a:miter lim="800000"/>
              <a:headEnd/>
              <a:tailEnd/>
            </a:ln>
          </p:spPr>
        </p:pic>
        <p:pic>
          <p:nvPicPr>
            <p:cNvPr id="140304" name="Picture 16"/>
            <p:cNvPicPr>
              <a:picLocks noChangeAspect="1" noChangeArrowheads="1"/>
            </p:cNvPicPr>
            <p:nvPr/>
          </p:nvPicPr>
          <p:blipFill>
            <a:blip r:embed="rId11" cstate="print"/>
            <a:srcRect/>
            <a:stretch>
              <a:fillRect/>
            </a:stretch>
          </p:blipFill>
          <p:spPr bwMode="auto">
            <a:xfrm>
              <a:off x="4229100" y="2319610"/>
              <a:ext cx="218413" cy="248977"/>
            </a:xfrm>
            <a:prstGeom prst="rect">
              <a:avLst/>
            </a:prstGeom>
            <a:noFill/>
            <a:ln w="9525">
              <a:noFill/>
              <a:miter lim="800000"/>
              <a:headEnd/>
              <a:tailEnd/>
            </a:ln>
          </p:spPr>
        </p:pic>
      </p:grpSp>
      <p:grpSp>
        <p:nvGrpSpPr>
          <p:cNvPr id="5" name="Group 5"/>
          <p:cNvGrpSpPr>
            <a:grpSpLocks/>
          </p:cNvGrpSpPr>
          <p:nvPr/>
        </p:nvGrpSpPr>
        <p:grpSpPr bwMode="auto">
          <a:xfrm>
            <a:off x="2139950" y="3633788"/>
            <a:ext cx="4178300" cy="714375"/>
            <a:chOff x="2140007" y="3633064"/>
            <a:chExt cx="4178186" cy="715368"/>
          </a:xfrm>
        </p:grpSpPr>
        <p:pic>
          <p:nvPicPr>
            <p:cNvPr id="140301" name="Picture 12"/>
            <p:cNvPicPr>
              <a:picLocks noChangeAspect="1" noChangeArrowheads="1"/>
            </p:cNvPicPr>
            <p:nvPr/>
          </p:nvPicPr>
          <p:blipFill>
            <a:blip r:embed="rId10" cstate="print"/>
            <a:srcRect/>
            <a:stretch>
              <a:fillRect/>
            </a:stretch>
          </p:blipFill>
          <p:spPr bwMode="auto">
            <a:xfrm>
              <a:off x="2140007" y="3962400"/>
              <a:ext cx="4178186" cy="386032"/>
            </a:xfrm>
            <a:prstGeom prst="rect">
              <a:avLst/>
            </a:prstGeom>
            <a:noFill/>
            <a:ln w="9525">
              <a:noFill/>
              <a:miter lim="800000"/>
              <a:headEnd/>
              <a:tailEnd/>
            </a:ln>
          </p:spPr>
        </p:pic>
        <p:pic>
          <p:nvPicPr>
            <p:cNvPr id="140302" name="Picture 17"/>
            <p:cNvPicPr>
              <a:picLocks noChangeAspect="1" noChangeArrowheads="1"/>
            </p:cNvPicPr>
            <p:nvPr/>
          </p:nvPicPr>
          <p:blipFill>
            <a:blip r:embed="rId12" cstate="print"/>
            <a:srcRect/>
            <a:stretch>
              <a:fillRect/>
            </a:stretch>
          </p:blipFill>
          <p:spPr bwMode="auto">
            <a:xfrm>
              <a:off x="4229099" y="3633064"/>
              <a:ext cx="218413" cy="248977"/>
            </a:xfrm>
            <a:prstGeom prst="rect">
              <a:avLst/>
            </a:prstGeom>
            <a:noFill/>
            <a:ln w="9525">
              <a:noFill/>
              <a:miter lim="800000"/>
              <a:headEnd/>
              <a:tailEnd/>
            </a:ln>
          </p:spPr>
        </p:pic>
      </p:grpSp>
      <p:pic>
        <p:nvPicPr>
          <p:cNvPr id="91154" name="Picture 18"/>
          <p:cNvPicPr>
            <a:picLocks noChangeAspect="1" noChangeArrowheads="1"/>
          </p:cNvPicPr>
          <p:nvPr/>
        </p:nvPicPr>
        <p:blipFill>
          <a:blip r:embed="rId13" cstate="print"/>
          <a:srcRect/>
          <a:stretch>
            <a:fillRect/>
          </a:stretch>
        </p:blipFill>
        <p:spPr bwMode="auto">
          <a:xfrm>
            <a:off x="3217863" y="5068888"/>
            <a:ext cx="1682750" cy="99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16" fill="hold" nodeType="clickEffect">
                                  <p:stCondLst>
                                    <p:cond delay="0"/>
                                  </p:stCondLst>
                                  <p:childTnLst>
                                    <p:set>
                                      <p:cBhvr>
                                        <p:cTn id="10" dur="1" fill="hold">
                                          <p:stCondLst>
                                            <p:cond delay="0"/>
                                          </p:stCondLst>
                                        </p:cTn>
                                        <p:tgtEl>
                                          <p:spTgt spid="91141"/>
                                        </p:tgtEl>
                                        <p:attrNameLst>
                                          <p:attrName>style.visibility</p:attrName>
                                        </p:attrNameLst>
                                      </p:cBhvr>
                                      <p:to>
                                        <p:strVal val="visible"/>
                                      </p:to>
                                    </p:set>
                                    <p:anim calcmode="lin" valueType="num">
                                      <p:cBhvr>
                                        <p:cTn id="11" dur="500" fill="hold"/>
                                        <p:tgtEl>
                                          <p:spTgt spid="91141"/>
                                        </p:tgtEl>
                                        <p:attrNameLst>
                                          <p:attrName>ppt_w</p:attrName>
                                        </p:attrNameLst>
                                      </p:cBhvr>
                                      <p:tavLst>
                                        <p:tav tm="0">
                                          <p:val>
                                            <p:fltVal val="0"/>
                                          </p:val>
                                        </p:tav>
                                        <p:tav tm="100000">
                                          <p:val>
                                            <p:strVal val="#ppt_w"/>
                                          </p:val>
                                        </p:tav>
                                      </p:tavLst>
                                    </p:anim>
                                    <p:anim calcmode="lin" valueType="num">
                                      <p:cBhvr>
                                        <p:cTn id="12" dur="500" fill="hold"/>
                                        <p:tgtEl>
                                          <p:spTgt spid="91141"/>
                                        </p:tgtEl>
                                        <p:attrNameLst>
                                          <p:attrName>ppt_h</p:attrName>
                                        </p:attrNameLst>
                                      </p:cBhvr>
                                      <p:tavLst>
                                        <p:tav tm="0">
                                          <p:val>
                                            <p:fltVal val="0"/>
                                          </p:val>
                                        </p:tav>
                                        <p:tav tm="100000">
                                          <p:val>
                                            <p:strVal val="#ppt_h"/>
                                          </p:val>
                                        </p:tav>
                                      </p:tavLst>
                                    </p:anim>
                                    <p:animEffect transition="in" filter="fade">
                                      <p:cBhvr>
                                        <p:cTn id="13" dur="500"/>
                                        <p:tgtEl>
                                          <p:spTgt spid="911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91149"/>
                                        </p:tgtEl>
                                        <p:attrNameLst>
                                          <p:attrName>style.visibility</p:attrName>
                                        </p:attrNameLst>
                                      </p:cBhvr>
                                      <p:to>
                                        <p:strVal val="visible"/>
                                      </p:to>
                                    </p:set>
                                    <p:animEffect transition="in" filter="wipe(right)">
                                      <p:cBhvr>
                                        <p:cTn id="23" dur="500"/>
                                        <p:tgtEl>
                                          <p:spTgt spid="9114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arn(inVertical)">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91151"/>
                                        </p:tgtEl>
                                        <p:attrNameLst>
                                          <p:attrName>style.visibility</p:attrName>
                                        </p:attrNameLst>
                                      </p:cBhvr>
                                      <p:to>
                                        <p:strVal val="visible"/>
                                      </p:to>
                                    </p:set>
                                    <p:animEffect transition="in" filter="wipe(right)">
                                      <p:cBhvr>
                                        <p:cTn id="38" dur="500"/>
                                        <p:tgtEl>
                                          <p:spTgt spid="911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1"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arn(inVertical)">
                                      <p:cBhvr>
                                        <p:cTn id="43" dur="500"/>
                                        <p:tgtEl>
                                          <p:spTgt spid="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6" presetClass="entr" presetSubtype="0" fill="hold" nodeType="clickEffect">
                                  <p:stCondLst>
                                    <p:cond delay="0"/>
                                  </p:stCondLst>
                                  <p:childTnLst>
                                    <p:set>
                                      <p:cBhvr>
                                        <p:cTn id="47" dur="1" fill="hold">
                                          <p:stCondLst>
                                            <p:cond delay="0"/>
                                          </p:stCondLst>
                                        </p:cTn>
                                        <p:tgtEl>
                                          <p:spTgt spid="91154"/>
                                        </p:tgtEl>
                                        <p:attrNameLst>
                                          <p:attrName>style.visibility</p:attrName>
                                        </p:attrNameLst>
                                      </p:cBhvr>
                                      <p:to>
                                        <p:strVal val="visible"/>
                                      </p:to>
                                    </p:set>
                                    <p:animEffect transition="in" filter="wipe(down)">
                                      <p:cBhvr>
                                        <p:cTn id="48" dur="580">
                                          <p:stCondLst>
                                            <p:cond delay="0"/>
                                          </p:stCondLst>
                                        </p:cTn>
                                        <p:tgtEl>
                                          <p:spTgt spid="91154"/>
                                        </p:tgtEl>
                                      </p:cBhvr>
                                    </p:animEffect>
                                    <p:anim calcmode="lin" valueType="num">
                                      <p:cBhvr>
                                        <p:cTn id="49" dur="1822" tmFilter="0,0; 0.14,0.36; 0.43,0.73; 0.71,0.91; 1.0,1.0">
                                          <p:stCondLst>
                                            <p:cond delay="0"/>
                                          </p:stCondLst>
                                        </p:cTn>
                                        <p:tgtEl>
                                          <p:spTgt spid="91154"/>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91154"/>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91154"/>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91154"/>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91154"/>
                                        </p:tgtEl>
                                        <p:attrNameLst>
                                          <p:attrName>ppt_y</p:attrName>
                                        </p:attrNameLst>
                                      </p:cBhvr>
                                      <p:tavLst>
                                        <p:tav tm="0" fmla="#ppt_y-sin(pi*$)/81">
                                          <p:val>
                                            <p:fltVal val="0"/>
                                          </p:val>
                                        </p:tav>
                                        <p:tav tm="100000">
                                          <p:val>
                                            <p:fltVal val="1"/>
                                          </p:val>
                                        </p:tav>
                                      </p:tavLst>
                                    </p:anim>
                                    <p:animScale>
                                      <p:cBhvr>
                                        <p:cTn id="54" dur="26">
                                          <p:stCondLst>
                                            <p:cond delay="650"/>
                                          </p:stCondLst>
                                        </p:cTn>
                                        <p:tgtEl>
                                          <p:spTgt spid="91154"/>
                                        </p:tgtEl>
                                      </p:cBhvr>
                                      <p:to x="100000" y="60000"/>
                                    </p:animScale>
                                    <p:animScale>
                                      <p:cBhvr>
                                        <p:cTn id="55" dur="166" decel="50000">
                                          <p:stCondLst>
                                            <p:cond delay="676"/>
                                          </p:stCondLst>
                                        </p:cTn>
                                        <p:tgtEl>
                                          <p:spTgt spid="91154"/>
                                        </p:tgtEl>
                                      </p:cBhvr>
                                      <p:to x="100000" y="100000"/>
                                    </p:animScale>
                                    <p:animScale>
                                      <p:cBhvr>
                                        <p:cTn id="56" dur="26">
                                          <p:stCondLst>
                                            <p:cond delay="1312"/>
                                          </p:stCondLst>
                                        </p:cTn>
                                        <p:tgtEl>
                                          <p:spTgt spid="91154"/>
                                        </p:tgtEl>
                                      </p:cBhvr>
                                      <p:to x="100000" y="80000"/>
                                    </p:animScale>
                                    <p:animScale>
                                      <p:cBhvr>
                                        <p:cTn id="57" dur="166" decel="50000">
                                          <p:stCondLst>
                                            <p:cond delay="1338"/>
                                          </p:stCondLst>
                                        </p:cTn>
                                        <p:tgtEl>
                                          <p:spTgt spid="91154"/>
                                        </p:tgtEl>
                                      </p:cBhvr>
                                      <p:to x="100000" y="100000"/>
                                    </p:animScale>
                                    <p:animScale>
                                      <p:cBhvr>
                                        <p:cTn id="58" dur="26">
                                          <p:stCondLst>
                                            <p:cond delay="1642"/>
                                          </p:stCondLst>
                                        </p:cTn>
                                        <p:tgtEl>
                                          <p:spTgt spid="91154"/>
                                        </p:tgtEl>
                                      </p:cBhvr>
                                      <p:to x="100000" y="90000"/>
                                    </p:animScale>
                                    <p:animScale>
                                      <p:cBhvr>
                                        <p:cTn id="59" dur="166" decel="50000">
                                          <p:stCondLst>
                                            <p:cond delay="1668"/>
                                          </p:stCondLst>
                                        </p:cTn>
                                        <p:tgtEl>
                                          <p:spTgt spid="91154"/>
                                        </p:tgtEl>
                                      </p:cBhvr>
                                      <p:to x="100000" y="100000"/>
                                    </p:animScale>
                                    <p:animScale>
                                      <p:cBhvr>
                                        <p:cTn id="60" dur="26">
                                          <p:stCondLst>
                                            <p:cond delay="1808"/>
                                          </p:stCondLst>
                                        </p:cTn>
                                        <p:tgtEl>
                                          <p:spTgt spid="91154"/>
                                        </p:tgtEl>
                                      </p:cBhvr>
                                      <p:to x="100000" y="95000"/>
                                    </p:animScale>
                                    <p:animScale>
                                      <p:cBhvr>
                                        <p:cTn id="61" dur="166" decel="50000">
                                          <p:stCondLst>
                                            <p:cond delay="1834"/>
                                          </p:stCondLst>
                                        </p:cTn>
                                        <p:tgtEl>
                                          <p:spTgt spid="9115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4"/>
          <p:cNvSpPr>
            <a:spLocks noChangeArrowheads="1"/>
          </p:cNvSpPr>
          <p:nvPr/>
        </p:nvSpPr>
        <p:spPr bwMode="auto">
          <a:xfrm>
            <a:off x="152400" y="76200"/>
            <a:ext cx="8812088" cy="523220"/>
          </a:xfrm>
          <a:prstGeom prst="rect">
            <a:avLst/>
          </a:prstGeom>
          <a:solidFill>
            <a:schemeClr val="bg1"/>
          </a:solidFill>
          <a:ln w="9525">
            <a:noFill/>
            <a:miter lim="800000"/>
            <a:headEnd/>
            <a:tailEnd/>
          </a:ln>
        </p:spPr>
        <p:txBody>
          <a:bodyPr wrap="square">
            <a:spAutoFit/>
          </a:bodyPr>
          <a:lstStyle/>
          <a:p>
            <a:pPr eaLnBrk="0" hangingPunct="0"/>
            <a:r>
              <a:rPr lang="en-US" sz="2800" b="1" dirty="0" smtClean="0">
                <a:latin typeface="Times New Roman" panose="02020603050405020304" pitchFamily="18" charset="0"/>
                <a:cs typeface="Times New Roman" panose="02020603050405020304" pitchFamily="18" charset="0"/>
              </a:rPr>
              <a:t>Flow </a:t>
            </a:r>
            <a:r>
              <a:rPr lang="en-US" sz="2800" b="1" dirty="0">
                <a:latin typeface="Times New Roman" panose="02020603050405020304" pitchFamily="18" charset="0"/>
                <a:cs typeface="Times New Roman" panose="02020603050405020304" pitchFamily="18" charset="0"/>
              </a:rPr>
              <a:t>diagram for iterative TCP communication</a:t>
            </a:r>
            <a:endParaRPr lang="en-US" sz="2800" b="1" dirty="0">
              <a:solidFill>
                <a:schemeClr val="bg2"/>
              </a:solidFill>
              <a:latin typeface="Times New Roman" panose="02020603050405020304" pitchFamily="18" charset="0"/>
              <a:cs typeface="Times New Roman" panose="02020603050405020304" pitchFamily="18" charset="0"/>
            </a:endParaRPr>
          </a:p>
        </p:txBody>
      </p:sp>
      <p:pic>
        <p:nvPicPr>
          <p:cNvPr id="92165" name="Picture 5"/>
          <p:cNvPicPr>
            <a:picLocks noChangeAspect="1" noChangeArrowheads="1"/>
          </p:cNvPicPr>
          <p:nvPr/>
        </p:nvPicPr>
        <p:blipFill>
          <a:blip r:embed="rId3" cstate="print"/>
          <a:srcRect/>
          <a:stretch>
            <a:fillRect/>
          </a:stretch>
        </p:blipFill>
        <p:spPr bwMode="auto">
          <a:xfrm>
            <a:off x="7059613" y="533400"/>
            <a:ext cx="1474787" cy="5722938"/>
          </a:xfrm>
          <a:prstGeom prst="rect">
            <a:avLst/>
          </a:prstGeom>
          <a:noFill/>
          <a:ln w="9525">
            <a:noFill/>
            <a:miter lim="800000"/>
            <a:headEnd/>
            <a:tailEnd/>
          </a:ln>
        </p:spPr>
      </p:pic>
      <p:pic>
        <p:nvPicPr>
          <p:cNvPr id="92166" name="Picture 6"/>
          <p:cNvPicPr>
            <a:picLocks noChangeAspect="1" noChangeArrowheads="1"/>
          </p:cNvPicPr>
          <p:nvPr/>
        </p:nvPicPr>
        <p:blipFill>
          <a:blip r:embed="rId4" cstate="print"/>
          <a:srcRect/>
          <a:stretch>
            <a:fillRect/>
          </a:stretch>
        </p:blipFill>
        <p:spPr bwMode="auto">
          <a:xfrm>
            <a:off x="468313" y="1563688"/>
            <a:ext cx="1462087" cy="4989512"/>
          </a:xfrm>
          <a:prstGeom prst="rect">
            <a:avLst/>
          </a:prstGeom>
          <a:noFill/>
          <a:ln w="9525">
            <a:noFill/>
            <a:miter lim="800000"/>
            <a:headEnd/>
            <a:tailEnd/>
          </a:ln>
        </p:spPr>
      </p:pic>
      <p:pic>
        <p:nvPicPr>
          <p:cNvPr id="92167" name="Picture 7"/>
          <p:cNvPicPr>
            <a:picLocks noChangeAspect="1" noChangeArrowheads="1"/>
          </p:cNvPicPr>
          <p:nvPr/>
        </p:nvPicPr>
        <p:blipFill>
          <a:blip r:embed="rId5" cstate="print"/>
          <a:srcRect/>
          <a:stretch>
            <a:fillRect/>
          </a:stretch>
        </p:blipFill>
        <p:spPr bwMode="auto">
          <a:xfrm>
            <a:off x="6410325" y="838200"/>
            <a:ext cx="447675" cy="1635125"/>
          </a:xfrm>
          <a:prstGeom prst="rect">
            <a:avLst/>
          </a:prstGeom>
          <a:noFill/>
          <a:ln w="9525">
            <a:noFill/>
            <a:miter lim="800000"/>
            <a:headEnd/>
            <a:tailEnd/>
          </a:ln>
        </p:spPr>
      </p:pic>
      <p:pic>
        <p:nvPicPr>
          <p:cNvPr id="92168" name="Picture 8"/>
          <p:cNvPicPr>
            <a:picLocks noChangeAspect="1" noChangeArrowheads="1"/>
          </p:cNvPicPr>
          <p:nvPr/>
        </p:nvPicPr>
        <p:blipFill>
          <a:blip r:embed="rId6" cstate="print"/>
          <a:srcRect/>
          <a:stretch>
            <a:fillRect/>
          </a:stretch>
        </p:blipFill>
        <p:spPr bwMode="auto">
          <a:xfrm>
            <a:off x="2057400" y="2057400"/>
            <a:ext cx="438150" cy="1076325"/>
          </a:xfrm>
          <a:prstGeom prst="rect">
            <a:avLst/>
          </a:prstGeom>
          <a:noFill/>
          <a:ln w="9525">
            <a:noFill/>
            <a:miter lim="800000"/>
            <a:headEnd/>
            <a:tailEnd/>
          </a:ln>
        </p:spPr>
      </p:pic>
      <p:pic>
        <p:nvPicPr>
          <p:cNvPr id="92169" name="Picture 9"/>
          <p:cNvPicPr>
            <a:picLocks noChangeAspect="1" noChangeArrowheads="1"/>
          </p:cNvPicPr>
          <p:nvPr/>
        </p:nvPicPr>
        <p:blipFill>
          <a:blip r:embed="rId7" cstate="print"/>
          <a:srcRect/>
          <a:stretch>
            <a:fillRect/>
          </a:stretch>
        </p:blipFill>
        <p:spPr bwMode="auto">
          <a:xfrm>
            <a:off x="2511425" y="2179638"/>
            <a:ext cx="3898900" cy="715962"/>
          </a:xfrm>
          <a:prstGeom prst="rect">
            <a:avLst/>
          </a:prstGeom>
          <a:noFill/>
          <a:ln w="9525">
            <a:noFill/>
            <a:miter lim="800000"/>
            <a:headEnd/>
            <a:tailEnd/>
          </a:ln>
        </p:spPr>
      </p:pic>
      <p:pic>
        <p:nvPicPr>
          <p:cNvPr id="92170" name="Picture 10"/>
          <p:cNvPicPr>
            <a:picLocks noChangeAspect="1" noChangeArrowheads="1"/>
          </p:cNvPicPr>
          <p:nvPr/>
        </p:nvPicPr>
        <p:blipFill>
          <a:blip r:embed="rId8" cstate="print"/>
          <a:srcRect/>
          <a:stretch>
            <a:fillRect/>
          </a:stretch>
        </p:blipFill>
        <p:spPr bwMode="auto">
          <a:xfrm>
            <a:off x="6308725" y="2819400"/>
            <a:ext cx="549275" cy="1847850"/>
          </a:xfrm>
          <a:prstGeom prst="rect">
            <a:avLst/>
          </a:prstGeom>
          <a:noFill/>
          <a:ln w="9525">
            <a:noFill/>
            <a:miter lim="800000"/>
            <a:headEnd/>
            <a:tailEnd/>
          </a:ln>
        </p:spPr>
      </p:pic>
      <p:pic>
        <p:nvPicPr>
          <p:cNvPr id="92171" name="Picture 11"/>
          <p:cNvPicPr>
            <a:picLocks noChangeAspect="1" noChangeArrowheads="1"/>
          </p:cNvPicPr>
          <p:nvPr/>
        </p:nvPicPr>
        <p:blipFill>
          <a:blip r:embed="rId9" cstate="print"/>
          <a:srcRect/>
          <a:stretch>
            <a:fillRect/>
          </a:stretch>
        </p:blipFill>
        <p:spPr bwMode="auto">
          <a:xfrm>
            <a:off x="2082800" y="3571875"/>
            <a:ext cx="438150" cy="974725"/>
          </a:xfrm>
          <a:prstGeom prst="rect">
            <a:avLst/>
          </a:prstGeom>
          <a:noFill/>
          <a:ln w="9525">
            <a:noFill/>
            <a:miter lim="800000"/>
            <a:headEnd/>
            <a:tailEnd/>
          </a:ln>
        </p:spPr>
      </p:pic>
      <p:pic>
        <p:nvPicPr>
          <p:cNvPr id="92172" name="Picture 12"/>
          <p:cNvPicPr>
            <a:picLocks noChangeAspect="1" noChangeArrowheads="1"/>
          </p:cNvPicPr>
          <p:nvPr/>
        </p:nvPicPr>
        <p:blipFill>
          <a:blip r:embed="rId10" cstate="print"/>
          <a:srcRect/>
          <a:stretch>
            <a:fillRect/>
          </a:stretch>
        </p:blipFill>
        <p:spPr bwMode="auto">
          <a:xfrm>
            <a:off x="2692400" y="4048125"/>
            <a:ext cx="3556000" cy="523875"/>
          </a:xfrm>
          <a:prstGeom prst="rect">
            <a:avLst/>
          </a:prstGeom>
          <a:noFill/>
          <a:ln w="9525">
            <a:noFill/>
            <a:miter lim="800000"/>
            <a:headEnd/>
            <a:tailEnd/>
          </a:ln>
        </p:spPr>
      </p:pic>
      <p:pic>
        <p:nvPicPr>
          <p:cNvPr id="92174" name="Picture 14"/>
          <p:cNvPicPr>
            <a:picLocks noChangeAspect="1" noChangeArrowheads="1"/>
          </p:cNvPicPr>
          <p:nvPr/>
        </p:nvPicPr>
        <p:blipFill>
          <a:blip r:embed="rId11" cstate="print"/>
          <a:srcRect/>
          <a:stretch>
            <a:fillRect/>
          </a:stretch>
        </p:blipFill>
        <p:spPr bwMode="auto">
          <a:xfrm>
            <a:off x="2073275" y="5486400"/>
            <a:ext cx="438150" cy="415925"/>
          </a:xfrm>
          <a:prstGeom prst="rect">
            <a:avLst/>
          </a:prstGeom>
          <a:noFill/>
          <a:ln w="9525">
            <a:noFill/>
            <a:miter lim="800000"/>
            <a:headEnd/>
            <a:tailEnd/>
          </a:ln>
        </p:spPr>
      </p:pic>
      <p:pic>
        <p:nvPicPr>
          <p:cNvPr id="92175" name="Picture 15"/>
          <p:cNvPicPr>
            <a:picLocks noChangeAspect="1" noChangeArrowheads="1"/>
          </p:cNvPicPr>
          <p:nvPr/>
        </p:nvPicPr>
        <p:blipFill>
          <a:blip r:embed="rId12" cstate="print"/>
          <a:srcRect/>
          <a:stretch>
            <a:fillRect/>
          </a:stretch>
        </p:blipFill>
        <p:spPr bwMode="auto">
          <a:xfrm>
            <a:off x="6324600" y="5486400"/>
            <a:ext cx="546100" cy="476250"/>
          </a:xfrm>
          <a:prstGeom prst="rect">
            <a:avLst/>
          </a:prstGeom>
          <a:noFill/>
          <a:ln w="9525">
            <a:noFill/>
            <a:miter lim="800000"/>
            <a:headEnd/>
            <a:tailEnd/>
          </a:ln>
        </p:spPr>
      </p:pic>
      <p:pic>
        <p:nvPicPr>
          <p:cNvPr id="92178" name="Picture 18"/>
          <p:cNvPicPr>
            <a:picLocks noChangeAspect="1" noChangeArrowheads="1"/>
          </p:cNvPicPr>
          <p:nvPr/>
        </p:nvPicPr>
        <p:blipFill>
          <a:blip r:embed="rId13" cstate="print"/>
          <a:srcRect/>
          <a:stretch>
            <a:fillRect/>
          </a:stretch>
        </p:blipFill>
        <p:spPr bwMode="auto">
          <a:xfrm>
            <a:off x="2692400" y="5410200"/>
            <a:ext cx="3479800" cy="425450"/>
          </a:xfrm>
          <a:prstGeom prst="rect">
            <a:avLst/>
          </a:prstGeom>
          <a:noFill/>
          <a:ln w="9525">
            <a:noFill/>
            <a:miter lim="800000"/>
            <a:headEnd/>
            <a:tailEnd/>
          </a:ln>
        </p:spPr>
      </p:pic>
      <p:pic>
        <p:nvPicPr>
          <p:cNvPr id="92179" name="Picture 19"/>
          <p:cNvPicPr>
            <a:picLocks noChangeAspect="1" noChangeArrowheads="1"/>
          </p:cNvPicPr>
          <p:nvPr/>
        </p:nvPicPr>
        <p:blipFill>
          <a:blip r:embed="rId14" cstate="print"/>
          <a:srcRect/>
          <a:stretch>
            <a:fillRect/>
          </a:stretch>
        </p:blipFill>
        <p:spPr bwMode="auto">
          <a:xfrm>
            <a:off x="2895600" y="820738"/>
            <a:ext cx="1601788" cy="99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92167"/>
                                        </p:tgtEl>
                                        <p:attrNameLst>
                                          <p:attrName>style.visibility</p:attrName>
                                        </p:attrNameLst>
                                      </p:cBhvr>
                                      <p:to>
                                        <p:strVal val="visible"/>
                                      </p:to>
                                    </p:set>
                                    <p:animEffect transition="in" filter="wipe(up)">
                                      <p:cBhvr>
                                        <p:cTn id="15" dur="500"/>
                                        <p:tgtEl>
                                          <p:spTgt spid="921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92168"/>
                                        </p:tgtEl>
                                        <p:attrNameLst>
                                          <p:attrName>style.visibility</p:attrName>
                                        </p:attrNameLst>
                                      </p:cBhvr>
                                      <p:to>
                                        <p:strVal val="visible"/>
                                      </p:to>
                                    </p:set>
                                    <p:animEffect transition="in" filter="wipe(up)">
                                      <p:cBhvr>
                                        <p:cTn id="20" dur="500"/>
                                        <p:tgtEl>
                                          <p:spTgt spid="9216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92169"/>
                                        </p:tgtEl>
                                        <p:attrNameLst>
                                          <p:attrName>style.visibility</p:attrName>
                                        </p:attrNameLst>
                                      </p:cBhvr>
                                      <p:to>
                                        <p:strVal val="visible"/>
                                      </p:to>
                                    </p:set>
                                    <p:animEffect transition="in" filter="barn(inVertical)">
                                      <p:cBhvr>
                                        <p:cTn id="25" dur="500"/>
                                        <p:tgtEl>
                                          <p:spTgt spid="9216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92170"/>
                                        </p:tgtEl>
                                        <p:attrNameLst>
                                          <p:attrName>style.visibility</p:attrName>
                                        </p:attrNameLst>
                                      </p:cBhvr>
                                      <p:to>
                                        <p:strVal val="visible"/>
                                      </p:to>
                                    </p:set>
                                    <p:animEffect transition="in" filter="wipe(up)">
                                      <p:cBhvr>
                                        <p:cTn id="30" dur="500"/>
                                        <p:tgtEl>
                                          <p:spTgt spid="9217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92171"/>
                                        </p:tgtEl>
                                        <p:attrNameLst>
                                          <p:attrName>style.visibility</p:attrName>
                                        </p:attrNameLst>
                                      </p:cBhvr>
                                      <p:to>
                                        <p:strVal val="visible"/>
                                      </p:to>
                                    </p:set>
                                    <p:animEffect transition="in" filter="wipe(up)">
                                      <p:cBhvr>
                                        <p:cTn id="35" dur="500"/>
                                        <p:tgtEl>
                                          <p:spTgt spid="9217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nodeType="clickEffect">
                                  <p:stCondLst>
                                    <p:cond delay="0"/>
                                  </p:stCondLst>
                                  <p:childTnLst>
                                    <p:set>
                                      <p:cBhvr>
                                        <p:cTn id="39" dur="1" fill="hold">
                                          <p:stCondLst>
                                            <p:cond delay="0"/>
                                          </p:stCondLst>
                                        </p:cTn>
                                        <p:tgtEl>
                                          <p:spTgt spid="92172"/>
                                        </p:tgtEl>
                                        <p:attrNameLst>
                                          <p:attrName>style.visibility</p:attrName>
                                        </p:attrNameLst>
                                      </p:cBhvr>
                                      <p:to>
                                        <p:strVal val="visible"/>
                                      </p:to>
                                    </p:set>
                                    <p:animEffect transition="in" filter="barn(inVertical)">
                                      <p:cBhvr>
                                        <p:cTn id="40" dur="500"/>
                                        <p:tgtEl>
                                          <p:spTgt spid="9217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9217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9217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1" fill="hold" nodeType="clickEffect">
                                  <p:stCondLst>
                                    <p:cond delay="0"/>
                                  </p:stCondLst>
                                  <p:childTnLst>
                                    <p:set>
                                      <p:cBhvr>
                                        <p:cTn id="52" dur="1" fill="hold">
                                          <p:stCondLst>
                                            <p:cond delay="0"/>
                                          </p:stCondLst>
                                        </p:cTn>
                                        <p:tgtEl>
                                          <p:spTgt spid="92178"/>
                                        </p:tgtEl>
                                        <p:attrNameLst>
                                          <p:attrName>style.visibility</p:attrName>
                                        </p:attrNameLst>
                                      </p:cBhvr>
                                      <p:to>
                                        <p:strVal val="visible"/>
                                      </p:to>
                                    </p:set>
                                    <p:animEffect transition="in" filter="barn(inVertical)">
                                      <p:cBhvr>
                                        <p:cTn id="53" dur="500"/>
                                        <p:tgtEl>
                                          <p:spTgt spid="9217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6" presetClass="entr" presetSubtype="0" fill="hold" nodeType="clickEffect">
                                  <p:stCondLst>
                                    <p:cond delay="0"/>
                                  </p:stCondLst>
                                  <p:childTnLst>
                                    <p:set>
                                      <p:cBhvr>
                                        <p:cTn id="57" dur="1" fill="hold">
                                          <p:stCondLst>
                                            <p:cond delay="0"/>
                                          </p:stCondLst>
                                        </p:cTn>
                                        <p:tgtEl>
                                          <p:spTgt spid="92179"/>
                                        </p:tgtEl>
                                        <p:attrNameLst>
                                          <p:attrName>style.visibility</p:attrName>
                                        </p:attrNameLst>
                                      </p:cBhvr>
                                      <p:to>
                                        <p:strVal val="visible"/>
                                      </p:to>
                                    </p:set>
                                    <p:animEffect transition="in" filter="wipe(down)">
                                      <p:cBhvr>
                                        <p:cTn id="58" dur="580">
                                          <p:stCondLst>
                                            <p:cond delay="0"/>
                                          </p:stCondLst>
                                        </p:cTn>
                                        <p:tgtEl>
                                          <p:spTgt spid="92179"/>
                                        </p:tgtEl>
                                      </p:cBhvr>
                                    </p:animEffect>
                                    <p:anim calcmode="lin" valueType="num">
                                      <p:cBhvr>
                                        <p:cTn id="59" dur="1822" tmFilter="0,0; 0.14,0.36; 0.43,0.73; 0.71,0.91; 1.0,1.0">
                                          <p:stCondLst>
                                            <p:cond delay="0"/>
                                          </p:stCondLst>
                                        </p:cTn>
                                        <p:tgtEl>
                                          <p:spTgt spid="92179"/>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92179"/>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92179"/>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92179"/>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92179"/>
                                        </p:tgtEl>
                                        <p:attrNameLst>
                                          <p:attrName>ppt_y</p:attrName>
                                        </p:attrNameLst>
                                      </p:cBhvr>
                                      <p:tavLst>
                                        <p:tav tm="0" fmla="#ppt_y-sin(pi*$)/81">
                                          <p:val>
                                            <p:fltVal val="0"/>
                                          </p:val>
                                        </p:tav>
                                        <p:tav tm="100000">
                                          <p:val>
                                            <p:fltVal val="1"/>
                                          </p:val>
                                        </p:tav>
                                      </p:tavLst>
                                    </p:anim>
                                    <p:animScale>
                                      <p:cBhvr>
                                        <p:cTn id="64" dur="26">
                                          <p:stCondLst>
                                            <p:cond delay="650"/>
                                          </p:stCondLst>
                                        </p:cTn>
                                        <p:tgtEl>
                                          <p:spTgt spid="92179"/>
                                        </p:tgtEl>
                                      </p:cBhvr>
                                      <p:to x="100000" y="60000"/>
                                    </p:animScale>
                                    <p:animScale>
                                      <p:cBhvr>
                                        <p:cTn id="65" dur="166" decel="50000">
                                          <p:stCondLst>
                                            <p:cond delay="676"/>
                                          </p:stCondLst>
                                        </p:cTn>
                                        <p:tgtEl>
                                          <p:spTgt spid="92179"/>
                                        </p:tgtEl>
                                      </p:cBhvr>
                                      <p:to x="100000" y="100000"/>
                                    </p:animScale>
                                    <p:animScale>
                                      <p:cBhvr>
                                        <p:cTn id="66" dur="26">
                                          <p:stCondLst>
                                            <p:cond delay="1312"/>
                                          </p:stCondLst>
                                        </p:cTn>
                                        <p:tgtEl>
                                          <p:spTgt spid="92179"/>
                                        </p:tgtEl>
                                      </p:cBhvr>
                                      <p:to x="100000" y="80000"/>
                                    </p:animScale>
                                    <p:animScale>
                                      <p:cBhvr>
                                        <p:cTn id="67" dur="166" decel="50000">
                                          <p:stCondLst>
                                            <p:cond delay="1338"/>
                                          </p:stCondLst>
                                        </p:cTn>
                                        <p:tgtEl>
                                          <p:spTgt spid="92179"/>
                                        </p:tgtEl>
                                      </p:cBhvr>
                                      <p:to x="100000" y="100000"/>
                                    </p:animScale>
                                    <p:animScale>
                                      <p:cBhvr>
                                        <p:cTn id="68" dur="26">
                                          <p:stCondLst>
                                            <p:cond delay="1642"/>
                                          </p:stCondLst>
                                        </p:cTn>
                                        <p:tgtEl>
                                          <p:spTgt spid="92179"/>
                                        </p:tgtEl>
                                      </p:cBhvr>
                                      <p:to x="100000" y="90000"/>
                                    </p:animScale>
                                    <p:animScale>
                                      <p:cBhvr>
                                        <p:cTn id="69" dur="166" decel="50000">
                                          <p:stCondLst>
                                            <p:cond delay="1668"/>
                                          </p:stCondLst>
                                        </p:cTn>
                                        <p:tgtEl>
                                          <p:spTgt spid="92179"/>
                                        </p:tgtEl>
                                      </p:cBhvr>
                                      <p:to x="100000" y="100000"/>
                                    </p:animScale>
                                    <p:animScale>
                                      <p:cBhvr>
                                        <p:cTn id="70" dur="26">
                                          <p:stCondLst>
                                            <p:cond delay="1808"/>
                                          </p:stCondLst>
                                        </p:cTn>
                                        <p:tgtEl>
                                          <p:spTgt spid="92179"/>
                                        </p:tgtEl>
                                      </p:cBhvr>
                                      <p:to x="100000" y="95000"/>
                                    </p:animScale>
                                    <p:animScale>
                                      <p:cBhvr>
                                        <p:cTn id="71" dur="166" decel="50000">
                                          <p:stCondLst>
                                            <p:cond delay="1834"/>
                                          </p:stCondLst>
                                        </p:cTn>
                                        <p:tgtEl>
                                          <p:spTgt spid="9217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Content Placeholder 2"/>
          <p:cNvSpPr>
            <a:spLocks noGrp="1"/>
          </p:cNvSpPr>
          <p:nvPr>
            <p:ph idx="1"/>
          </p:nvPr>
        </p:nvSpPr>
        <p:spPr bwMode="auto">
          <a:xfrm>
            <a:off x="179512" y="0"/>
            <a:ext cx="8640960" cy="6741368"/>
          </a:xfrm>
          <a:noFill/>
          <a:ln>
            <a:miter lim="800000"/>
            <a:headEnd/>
            <a:tailEnd/>
          </a:ln>
        </p:spPr>
        <p:txBody>
          <a:bodyPr vert="horz" wrap="square" lIns="91440" tIns="45720" rIns="91440" bIns="45720" numCol="1" anchor="t" anchorCtr="0" compatLnSpc="1">
            <a:prstTxWarp prst="textNoShape">
              <a:avLst/>
            </a:prstTxWarp>
            <a:noAutofit/>
          </a:bodyPr>
          <a:lstStyle/>
          <a:p>
            <a:r>
              <a:rPr lang="en-US" sz="2800" b="1" dirty="0" smtClean="0">
                <a:latin typeface="Times New Roman" panose="02020603050405020304" pitchFamily="18" charset="0"/>
                <a:cs typeface="Times New Roman" panose="02020603050405020304" pitchFamily="18" charset="0"/>
              </a:rPr>
              <a:t>Server – does passive open </a:t>
            </a:r>
            <a:r>
              <a:rPr lang="en-US" sz="2800" dirty="0" smtClean="0">
                <a:latin typeface="Times New Roman" panose="02020603050405020304" pitchFamily="18" charset="0"/>
                <a:cs typeface="Times New Roman" panose="02020603050405020304" pitchFamily="18" charset="0"/>
              </a:rPr>
              <a:t>(first 2 steps same as UDP, but they </a:t>
            </a:r>
            <a:r>
              <a:rPr lang="en-US" sz="2800" b="1" dirty="0" smtClean="0">
                <a:latin typeface="Times New Roman" panose="02020603050405020304" pitchFamily="18" charset="0"/>
                <a:cs typeface="Times New Roman" panose="02020603050405020304" pitchFamily="18" charset="0"/>
              </a:rPr>
              <a:t>create listen socket </a:t>
            </a:r>
            <a:r>
              <a:rPr lang="en-US" sz="2800" dirty="0" smtClean="0">
                <a:latin typeface="Times New Roman" panose="02020603050405020304" pitchFamily="18" charset="0"/>
                <a:cs typeface="Times New Roman" panose="02020603050405020304" pitchFamily="18" charset="0"/>
              </a:rPr>
              <a:t>used for connection establishment)</a:t>
            </a:r>
            <a:endParaRPr lang="en-US" sz="2800" b="1"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creates </a:t>
            </a:r>
            <a:r>
              <a:rPr lang="en-US" sz="2800" b="1" dirty="0" smtClean="0">
                <a:latin typeface="Times New Roman" panose="02020603050405020304" pitchFamily="18" charset="0"/>
                <a:cs typeface="Times New Roman" panose="02020603050405020304" pitchFamily="18" charset="0"/>
              </a:rPr>
              <a:t>socket</a:t>
            </a:r>
            <a:r>
              <a:rPr lang="en-US" sz="2800" dirty="0" smtClean="0">
                <a:latin typeface="Times New Roman" panose="02020603050405020304" pitchFamily="18" charset="0"/>
                <a:cs typeface="Times New Roman" panose="02020603050405020304" pitchFamily="18" charset="0"/>
              </a:rPr>
              <a:t> – (fills first three fields)</a:t>
            </a:r>
          </a:p>
          <a:p>
            <a:r>
              <a:rPr lang="en-US" sz="2800" dirty="0" smtClean="0">
                <a:latin typeface="Times New Roman" panose="02020603050405020304" pitchFamily="18" charset="0"/>
                <a:cs typeface="Times New Roman" panose="02020603050405020304" pitchFamily="18" charset="0"/>
              </a:rPr>
              <a:t>   calls </a:t>
            </a:r>
            <a:r>
              <a:rPr lang="en-US" sz="2800" b="1" dirty="0" smtClean="0">
                <a:latin typeface="Times New Roman" panose="02020603050405020304" pitchFamily="18" charset="0"/>
                <a:cs typeface="Times New Roman" panose="02020603050405020304" pitchFamily="18" charset="0"/>
              </a:rPr>
              <a:t>bind </a:t>
            </a:r>
            <a:r>
              <a:rPr lang="en-US" sz="2800" dirty="0" smtClean="0">
                <a:latin typeface="Times New Roman" panose="02020603050405020304" pitchFamily="18" charset="0"/>
                <a:cs typeface="Times New Roman" panose="02020603050405020304" pitchFamily="18" charset="0"/>
              </a:rPr>
              <a:t>procedure – (fills local socket address)</a:t>
            </a:r>
          </a:p>
          <a:p>
            <a:r>
              <a:rPr lang="en-US" sz="2800" dirty="0" smtClean="0">
                <a:latin typeface="Times New Roman" panose="02020603050405020304" pitchFamily="18" charset="0"/>
                <a:cs typeface="Times New Roman" panose="02020603050405020304" pitchFamily="18" charset="0"/>
              </a:rPr>
              <a:t>   calls </a:t>
            </a:r>
            <a:r>
              <a:rPr lang="en-US" sz="2800" b="1" dirty="0" smtClean="0">
                <a:latin typeface="Times New Roman" panose="02020603050405020304" pitchFamily="18" charset="0"/>
                <a:cs typeface="Times New Roman" panose="02020603050405020304" pitchFamily="18" charset="0"/>
              </a:rPr>
              <a:t>listen</a:t>
            </a:r>
            <a:r>
              <a:rPr lang="en-US" sz="2800" dirty="0" smtClean="0">
                <a:latin typeface="Times New Roman" panose="02020603050405020304" pitchFamily="18" charset="0"/>
                <a:cs typeface="Times New Roman" panose="02020603050405020304" pitchFamily="18" charset="0"/>
              </a:rPr>
              <a:t> procedure to start accepting clients requests (completes connection phase and put it to waiting queue – normally max 5 allowed)</a:t>
            </a:r>
          </a:p>
          <a:p>
            <a:r>
              <a:rPr lang="en-US" sz="2800" dirty="0" smtClean="0">
                <a:latin typeface="Times New Roman" panose="02020603050405020304" pitchFamily="18" charset="0"/>
                <a:cs typeface="Times New Roman" panose="02020603050405020304" pitchFamily="18" charset="0"/>
              </a:rPr>
              <a:t>   server process starts serving the clients one by one</a:t>
            </a:r>
          </a:p>
          <a:p>
            <a:r>
              <a:rPr lang="en-US" sz="2800" dirty="0" smtClean="0">
                <a:latin typeface="Times New Roman" panose="02020603050405020304" pitchFamily="18" charset="0"/>
                <a:cs typeface="Times New Roman" panose="02020603050405020304" pitchFamily="18" charset="0"/>
              </a:rPr>
              <a:t>   calls </a:t>
            </a:r>
            <a:r>
              <a:rPr lang="en-US" sz="2800" b="1" dirty="0" smtClean="0">
                <a:latin typeface="Times New Roman" panose="02020603050405020304" pitchFamily="18" charset="0"/>
                <a:cs typeface="Times New Roman" panose="02020603050405020304" pitchFamily="18" charset="0"/>
              </a:rPr>
              <a:t>accept</a:t>
            </a:r>
            <a:r>
              <a:rPr lang="en-US" sz="2800" dirty="0" smtClean="0">
                <a:latin typeface="Times New Roman" panose="02020603050405020304" pitchFamily="18" charset="0"/>
                <a:cs typeface="Times New Roman" panose="02020603050405020304" pitchFamily="18" charset="0"/>
              </a:rPr>
              <a:t> procedure which connects with one client in the waiting list, and </a:t>
            </a:r>
            <a:r>
              <a:rPr lang="en-US" sz="2800" dirty="0" err="1" smtClean="0">
                <a:latin typeface="Times New Roman" panose="02020603050405020304" pitchFamily="18" charset="0"/>
                <a:cs typeface="Times New Roman" panose="02020603050405020304" pitchFamily="18" charset="0"/>
              </a:rPr>
              <a:t>servesit</a:t>
            </a:r>
            <a:r>
              <a:rPr lang="en-US" sz="2800" dirty="0" smtClean="0">
                <a:latin typeface="Times New Roman" panose="02020603050405020304" pitchFamily="18" charset="0"/>
                <a:cs typeface="Times New Roman" panose="02020603050405020304" pitchFamily="18" charset="0"/>
              </a:rPr>
              <a:t>. When it returns </a:t>
            </a:r>
            <a:r>
              <a:rPr lang="en-US" sz="2800" b="1" dirty="0" smtClean="0">
                <a:latin typeface="Times New Roman" panose="02020603050405020304" pitchFamily="18" charset="0"/>
                <a:cs typeface="Times New Roman" panose="02020603050405020304" pitchFamily="18" charset="0"/>
              </a:rPr>
              <a:t>creates a new socket </a:t>
            </a:r>
            <a:r>
              <a:rPr lang="en-US" sz="2800" dirty="0" smtClean="0">
                <a:latin typeface="Times New Roman" panose="02020603050405020304" pitchFamily="18" charset="0"/>
                <a:cs typeface="Times New Roman" panose="02020603050405020304" pitchFamily="18" charset="0"/>
              </a:rPr>
              <a:t>fills remote socket address</a:t>
            </a:r>
            <a:endParaRPr lang="en-US" sz="2800" b="1"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IN" smtClean="0"/>
          </a:p>
        </p:txBody>
      </p:sp>
      <p:sp>
        <p:nvSpPr>
          <p:cNvPr id="143363"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lnSpcReduction="10000"/>
          </a:bodyPr>
          <a:lstStyle/>
          <a:p>
            <a:r>
              <a:rPr lang="en-US" dirty="0">
                <a:latin typeface="Times New Roman" panose="02020603050405020304" pitchFamily="18" charset="0"/>
                <a:cs typeface="Times New Roman" panose="02020603050405020304" pitchFamily="18" charset="0"/>
              </a:rPr>
              <a:t>client and server can </a:t>
            </a:r>
            <a:r>
              <a:rPr lang="en-US" b="1" dirty="0">
                <a:latin typeface="Times New Roman" panose="02020603050405020304" pitchFamily="18" charset="0"/>
                <a:cs typeface="Times New Roman" panose="02020603050405020304" pitchFamily="18" charset="0"/>
              </a:rPr>
              <a:t>exchange data by using send and </a:t>
            </a:r>
            <a:r>
              <a:rPr lang="en-US" b="1" dirty="0" err="1">
                <a:latin typeface="Times New Roman" panose="02020603050405020304" pitchFamily="18" charset="0"/>
                <a:cs typeface="Times New Roman" panose="02020603050405020304" pitchFamily="18" charset="0"/>
              </a:rPr>
              <a:t>recv</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(simpler than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sendto</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recvfrom</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may be several times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Client flow is almost similar to UDP</a:t>
            </a:r>
          </a:p>
          <a:p>
            <a:r>
              <a:rPr lang="en-US" b="1" dirty="0" smtClean="0">
                <a:latin typeface="Times New Roman" panose="02020603050405020304" pitchFamily="18" charset="0"/>
                <a:cs typeface="Times New Roman" panose="02020603050405020304" pitchFamily="18" charset="0"/>
              </a:rPr>
              <a:t>Client does active open.</a:t>
            </a:r>
          </a:p>
          <a:p>
            <a:pPr>
              <a:buFont typeface="Wingdings" pitchFamily="2" charset="2"/>
              <a:buNone/>
            </a:pP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creates </a:t>
            </a:r>
            <a:r>
              <a:rPr lang="en-US" b="1" dirty="0" smtClean="0">
                <a:latin typeface="Times New Roman" panose="02020603050405020304" pitchFamily="18" charset="0"/>
                <a:cs typeface="Times New Roman" panose="02020603050405020304" pitchFamily="18" charset="0"/>
              </a:rPr>
              <a:t>socket</a:t>
            </a:r>
            <a:r>
              <a:rPr lang="en-US" dirty="0" smtClean="0">
                <a:latin typeface="Times New Roman" panose="02020603050405020304" pitchFamily="18" charset="0"/>
                <a:cs typeface="Times New Roman" panose="02020603050405020304" pitchFamily="18" charset="0"/>
              </a:rPr>
              <a:t> – (fills first three fields) , calls </a:t>
            </a:r>
            <a:r>
              <a:rPr lang="en-US" b="1" dirty="0" smtClean="0">
                <a:latin typeface="Times New Roman" panose="02020603050405020304" pitchFamily="18" charset="0"/>
                <a:cs typeface="Times New Roman" panose="02020603050405020304" pitchFamily="18" charset="0"/>
              </a:rPr>
              <a:t>connect</a:t>
            </a:r>
            <a:r>
              <a:rPr lang="en-US" dirty="0" smtClean="0">
                <a:latin typeface="Times New Roman" panose="02020603050405020304" pitchFamily="18" charset="0"/>
                <a:cs typeface="Times New Roman" panose="02020603050405020304" pitchFamily="18" charset="0"/>
              </a:rPr>
              <a:t> to connect to server</a:t>
            </a:r>
          </a:p>
          <a:p>
            <a:r>
              <a:rPr lang="en-US" dirty="0" smtClean="0">
                <a:latin typeface="Times New Roman" panose="02020603050405020304" pitchFamily="18" charset="0"/>
                <a:cs typeface="Times New Roman" panose="02020603050405020304" pitchFamily="18" charset="0"/>
              </a:rPr>
              <a:t>Finally either client or server calls </a:t>
            </a:r>
            <a:r>
              <a:rPr lang="en-US" b="1" dirty="0" smtClean="0">
                <a:latin typeface="Times New Roman" panose="02020603050405020304" pitchFamily="18" charset="0"/>
                <a:cs typeface="Times New Roman" panose="02020603050405020304" pitchFamily="18" charset="0"/>
              </a:rPr>
              <a:t>close</a:t>
            </a:r>
            <a:r>
              <a:rPr lang="en-US" dirty="0" smtClean="0">
                <a:latin typeface="Times New Roman" panose="02020603050405020304" pitchFamily="18" charset="0"/>
                <a:cs typeface="Times New Roman" panose="02020603050405020304" pitchFamily="18" charset="0"/>
              </a:rPr>
              <a:t> procedure to destroy the socket.</a:t>
            </a:r>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4"/>
          <p:cNvSpPr>
            <a:spLocks noChangeArrowheads="1"/>
          </p:cNvSpPr>
          <p:nvPr/>
        </p:nvSpPr>
        <p:spPr bwMode="auto">
          <a:xfrm>
            <a:off x="152400" y="76200"/>
            <a:ext cx="8153400" cy="523220"/>
          </a:xfrm>
          <a:prstGeom prst="rect">
            <a:avLst/>
          </a:prstGeom>
          <a:solidFill>
            <a:schemeClr val="bg1"/>
          </a:solidFill>
          <a:ln w="9525">
            <a:noFill/>
            <a:miter lim="800000"/>
            <a:headEnd/>
            <a:tailEnd/>
          </a:ln>
        </p:spPr>
        <p:txBody>
          <a:bodyPr>
            <a:spAutoFit/>
          </a:bodyPr>
          <a:lstStyle/>
          <a:p>
            <a:pPr eaLnBrk="0" hangingPunct="0"/>
            <a:r>
              <a:rPr lang="en-US" sz="2000" dirty="0">
                <a:solidFill>
                  <a:srgbClr val="FF0000"/>
                </a:solidFill>
                <a:latin typeface="Times-BoldItalic"/>
              </a:rPr>
              <a:t>Figure </a:t>
            </a:r>
            <a:r>
              <a:rPr lang="en-US" sz="2000" dirty="0" smtClean="0">
                <a:solidFill>
                  <a:srgbClr val="FF0000"/>
                </a:solidFill>
                <a:latin typeface="Times-BoldItalic"/>
              </a:rPr>
              <a:t>:  </a:t>
            </a:r>
            <a:r>
              <a:rPr lang="en-US" sz="2800" b="1" dirty="0">
                <a:latin typeface="Times New Roman" panose="02020603050405020304" pitchFamily="18" charset="0"/>
                <a:cs typeface="Times New Roman" panose="02020603050405020304" pitchFamily="18" charset="0"/>
              </a:rPr>
              <a:t>Flow diagram for data-transfer boxes</a:t>
            </a:r>
            <a:endParaRPr lang="en-US" sz="2800" b="1" dirty="0">
              <a:solidFill>
                <a:schemeClr val="bg2"/>
              </a:solidFill>
              <a:latin typeface="Times New Roman" panose="02020603050405020304" pitchFamily="18" charset="0"/>
              <a:cs typeface="Times New Roman" panose="02020603050405020304" pitchFamily="18" charset="0"/>
            </a:endParaRPr>
          </a:p>
        </p:txBody>
      </p:sp>
      <p:pic>
        <p:nvPicPr>
          <p:cNvPr id="93189" name="Picture 5"/>
          <p:cNvPicPr>
            <a:picLocks noChangeAspect="1" noChangeArrowheads="1"/>
          </p:cNvPicPr>
          <p:nvPr/>
        </p:nvPicPr>
        <p:blipFill>
          <a:blip r:embed="rId3" cstate="print"/>
          <a:srcRect/>
          <a:stretch>
            <a:fillRect/>
          </a:stretch>
        </p:blipFill>
        <p:spPr bwMode="auto">
          <a:xfrm>
            <a:off x="814388" y="868363"/>
            <a:ext cx="2995612" cy="5418137"/>
          </a:xfrm>
          <a:prstGeom prst="rect">
            <a:avLst/>
          </a:prstGeom>
          <a:noFill/>
          <a:ln w="9525">
            <a:noFill/>
            <a:miter lim="800000"/>
            <a:headEnd/>
            <a:tailEnd/>
          </a:ln>
        </p:spPr>
      </p:pic>
      <p:pic>
        <p:nvPicPr>
          <p:cNvPr id="93190" name="Picture 6"/>
          <p:cNvPicPr>
            <a:picLocks noChangeAspect="1" noChangeArrowheads="1"/>
          </p:cNvPicPr>
          <p:nvPr/>
        </p:nvPicPr>
        <p:blipFill>
          <a:blip r:embed="rId4" cstate="print"/>
          <a:srcRect/>
          <a:stretch>
            <a:fillRect/>
          </a:stretch>
        </p:blipFill>
        <p:spPr bwMode="auto">
          <a:xfrm>
            <a:off x="5105400" y="871538"/>
            <a:ext cx="2905125" cy="54117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3189"/>
                                        </p:tgtEl>
                                        <p:attrNameLst>
                                          <p:attrName>style.visibility</p:attrName>
                                        </p:attrNameLst>
                                      </p:cBhvr>
                                      <p:to>
                                        <p:strVal val="visible"/>
                                      </p:to>
                                    </p:set>
                                    <p:animEffect transition="in" filter="wipe(up)">
                                      <p:cBhvr>
                                        <p:cTn id="7" dur="500"/>
                                        <p:tgtEl>
                                          <p:spTgt spid="93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3190"/>
                                        </p:tgtEl>
                                        <p:attrNameLst>
                                          <p:attrName>style.visibility</p:attrName>
                                        </p:attrNameLst>
                                      </p:cBhvr>
                                      <p:to>
                                        <p:strVal val="visible"/>
                                      </p:to>
                                    </p:set>
                                    <p:animEffect transition="in" filter="wipe(up)">
                                      <p:cBhvr>
                                        <p:cTn id="12" dur="500"/>
                                        <p:tgtEl>
                                          <p:spTgt spid="93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838200" y="76200"/>
            <a:ext cx="8153400" cy="461963"/>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2.24</a:t>
            </a:r>
            <a:r>
              <a:rPr lang="en-US" sz="2000" b="0" i="0" kern="0" dirty="0">
                <a:solidFill>
                  <a:srgbClr val="FF0000"/>
                </a:solidFill>
                <a:latin typeface="Times-BoldItalic"/>
              </a:rPr>
              <a:t>: </a:t>
            </a:r>
            <a:r>
              <a:rPr lang="en-US" sz="2000" i="0" kern="0" dirty="0">
                <a:solidFill>
                  <a:srgbClr val="002060"/>
                </a:solidFill>
                <a:latin typeface="Times-BoldItalic"/>
              </a:rPr>
              <a:t>Echo server program using the services of TCP</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5"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7"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2"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4"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9"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0"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1"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1"/>
          <p:cNvGrpSpPr>
            <a:grpSpLocks/>
          </p:cNvGrpSpPr>
          <p:nvPr/>
        </p:nvGrpSpPr>
        <p:grpSpPr bwMode="auto">
          <a:xfrm>
            <a:off x="833438" y="838200"/>
            <a:ext cx="7827962" cy="5722938"/>
            <a:chOff x="833818" y="838200"/>
            <a:chExt cx="7827745" cy="5723481"/>
          </a:xfrm>
        </p:grpSpPr>
        <p:pic>
          <p:nvPicPr>
            <p:cNvPr id="146438" name="Picture 2"/>
            <p:cNvPicPr>
              <a:picLocks noChangeAspect="1" noChangeArrowheads="1"/>
            </p:cNvPicPr>
            <p:nvPr/>
          </p:nvPicPr>
          <p:blipFill>
            <a:blip r:embed="rId3" cstate="print"/>
            <a:srcRect/>
            <a:stretch>
              <a:fillRect/>
            </a:stretch>
          </p:blipFill>
          <p:spPr bwMode="auto">
            <a:xfrm>
              <a:off x="833818" y="838200"/>
              <a:ext cx="7827745" cy="5723481"/>
            </a:xfrm>
            <a:prstGeom prst="rect">
              <a:avLst/>
            </a:prstGeom>
            <a:noFill/>
            <a:ln w="9525">
              <a:noFill/>
              <a:miter lim="800000"/>
              <a:headEnd/>
              <a:tailEnd/>
            </a:ln>
          </p:spPr>
        </p:pic>
        <p:sp>
          <p:nvSpPr>
            <p:cNvPr id="146439" name="Rectangle 17"/>
            <p:cNvSpPr>
              <a:spLocks noChangeArrowheads="1"/>
            </p:cNvSpPr>
            <p:nvPr/>
          </p:nvSpPr>
          <p:spPr bwMode="auto">
            <a:xfrm>
              <a:off x="990600" y="838200"/>
              <a:ext cx="7626349" cy="5723481"/>
            </a:xfrm>
            <a:prstGeom prst="rect">
              <a:avLst/>
            </a:prstGeom>
            <a:noFill/>
            <a:ln w="101600" algn="ctr">
              <a:solidFill>
                <a:srgbClr val="3366FF"/>
              </a:solidFill>
              <a:round/>
              <a:headEnd/>
              <a:tailEnd/>
            </a:ln>
          </p:spPr>
          <p:txBody>
            <a:bodyPr/>
            <a:lstStyle/>
            <a:p>
              <a:pPr eaLnBrk="0" hangingPunct="0"/>
              <a:endParaRPr lang="en-US"/>
            </a:p>
          </p:txBody>
        </p:sp>
      </p:grpSp>
      <p:sp>
        <p:nvSpPr>
          <p:cNvPr id="146437" name="Slide Number Placeholder 5"/>
          <p:cNvSpPr txBox="1">
            <a:spLocks noGrp="1"/>
          </p:cNvSpPr>
          <p:nvPr/>
        </p:nvSpPr>
        <p:spPr bwMode="auto">
          <a:xfrm>
            <a:off x="76200" y="6629400"/>
            <a:ext cx="533400" cy="76200"/>
          </a:xfrm>
          <a:prstGeom prst="rect">
            <a:avLst/>
          </a:prstGeom>
          <a:noFill/>
          <a:ln w="9525">
            <a:noFill/>
            <a:miter lim="800000"/>
            <a:headEnd/>
            <a:tailEnd/>
          </a:ln>
        </p:spPr>
        <p:txBody>
          <a:bodyPr lIns="0" rIns="0" anchor="b"/>
          <a:lstStyle/>
          <a:p>
            <a:r>
              <a:rPr lang="en-US" sz="1200">
                <a:solidFill>
                  <a:srgbClr val="000000"/>
                </a:solidFill>
              </a:rPr>
              <a:t>2.</a:t>
            </a:r>
            <a:fld id="{20566ED8-0F29-43E5-8B77-5339EB4C04D5}" type="slidenum">
              <a:rPr lang="en-US" sz="1200">
                <a:solidFill>
                  <a:srgbClr val="000000"/>
                </a:solidFill>
              </a:rPr>
              <a:pPr/>
              <a:t>57</a:t>
            </a:fld>
            <a:endParaRPr lang="en-US" sz="1200">
              <a:solidFill>
                <a:srgbClr val="00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685800" y="76200"/>
            <a:ext cx="8153400" cy="461963"/>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2.24</a:t>
            </a:r>
            <a:r>
              <a:rPr lang="en-US" sz="2000" b="0" i="0" kern="0" dirty="0">
                <a:solidFill>
                  <a:srgbClr val="FF0000"/>
                </a:solidFill>
                <a:latin typeface="Times-BoldItalic"/>
              </a:rPr>
              <a:t>: </a:t>
            </a:r>
            <a:r>
              <a:rPr lang="en-US" sz="2000" i="0" kern="0" dirty="0">
                <a:solidFill>
                  <a:srgbClr val="002060"/>
                </a:solidFill>
                <a:latin typeface="Times-BoldItalic"/>
              </a:rPr>
              <a:t>TCP Echo server program(continued)</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7"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8"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9"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4"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5"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11"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2"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2"/>
          <p:cNvGrpSpPr>
            <a:grpSpLocks/>
          </p:cNvGrpSpPr>
          <p:nvPr/>
        </p:nvGrpSpPr>
        <p:grpSpPr bwMode="auto">
          <a:xfrm>
            <a:off x="304800" y="868363"/>
            <a:ext cx="7927975" cy="5608637"/>
            <a:chOff x="304800" y="868278"/>
            <a:chExt cx="7927370" cy="5608722"/>
          </a:xfrm>
        </p:grpSpPr>
        <p:grpSp>
          <p:nvGrpSpPr>
            <p:cNvPr id="8" name="Group 1"/>
            <p:cNvGrpSpPr>
              <a:grpSpLocks/>
            </p:cNvGrpSpPr>
            <p:nvPr/>
          </p:nvGrpSpPr>
          <p:grpSpPr bwMode="auto">
            <a:xfrm>
              <a:off x="304800" y="868278"/>
              <a:ext cx="7927370" cy="5608722"/>
              <a:chOff x="304800" y="868278"/>
              <a:chExt cx="7927370" cy="5608722"/>
            </a:xfrm>
          </p:grpSpPr>
          <p:pic>
            <p:nvPicPr>
              <p:cNvPr id="147464" name="Picture 3"/>
              <p:cNvPicPr>
                <a:picLocks noChangeAspect="1" noChangeArrowheads="1"/>
              </p:cNvPicPr>
              <p:nvPr/>
            </p:nvPicPr>
            <p:blipFill>
              <a:blip r:embed="rId3" cstate="print"/>
              <a:srcRect/>
              <a:stretch>
                <a:fillRect/>
              </a:stretch>
            </p:blipFill>
            <p:spPr bwMode="auto">
              <a:xfrm>
                <a:off x="304800" y="2273153"/>
                <a:ext cx="7927370" cy="4203847"/>
              </a:xfrm>
              <a:prstGeom prst="rect">
                <a:avLst/>
              </a:prstGeom>
              <a:noFill/>
              <a:ln w="9525">
                <a:noFill/>
                <a:miter lim="800000"/>
                <a:headEnd/>
                <a:tailEnd/>
              </a:ln>
            </p:spPr>
          </p:pic>
          <p:pic>
            <p:nvPicPr>
              <p:cNvPr id="147465" name="Picture 4"/>
              <p:cNvPicPr>
                <a:picLocks noChangeAspect="1" noChangeArrowheads="1"/>
              </p:cNvPicPr>
              <p:nvPr/>
            </p:nvPicPr>
            <p:blipFill>
              <a:blip r:embed="rId4" cstate="print"/>
              <a:srcRect/>
              <a:stretch>
                <a:fillRect/>
              </a:stretch>
            </p:blipFill>
            <p:spPr bwMode="auto">
              <a:xfrm>
                <a:off x="424597" y="868278"/>
                <a:ext cx="7756583" cy="1417722"/>
              </a:xfrm>
              <a:prstGeom prst="rect">
                <a:avLst/>
              </a:prstGeom>
              <a:noFill/>
              <a:ln w="9525">
                <a:noFill/>
                <a:miter lim="800000"/>
                <a:headEnd/>
                <a:tailEnd/>
              </a:ln>
            </p:spPr>
          </p:pic>
        </p:grpSp>
        <p:sp>
          <p:nvSpPr>
            <p:cNvPr id="147463" name="Rectangle 19"/>
            <p:cNvSpPr>
              <a:spLocks noChangeArrowheads="1"/>
            </p:cNvSpPr>
            <p:nvPr/>
          </p:nvSpPr>
          <p:spPr bwMode="auto">
            <a:xfrm>
              <a:off x="461141" y="868278"/>
              <a:ext cx="7616060" cy="5608722"/>
            </a:xfrm>
            <a:prstGeom prst="rect">
              <a:avLst/>
            </a:prstGeom>
            <a:noFill/>
            <a:ln w="101600" algn="ctr">
              <a:solidFill>
                <a:srgbClr val="3366FF"/>
              </a:solidFill>
              <a:round/>
              <a:headEnd/>
              <a:tailEnd/>
            </a:ln>
          </p:spPr>
          <p:txBody>
            <a:bodyPr/>
            <a:lstStyle/>
            <a:p>
              <a:pPr eaLnBrk="0" hangingPunct="0"/>
              <a:endParaRPr lang="en-US"/>
            </a:p>
          </p:txBody>
        </p:sp>
      </p:grpSp>
      <p:sp>
        <p:nvSpPr>
          <p:cNvPr id="147461" name="Slide Number Placeholder 5"/>
          <p:cNvSpPr txBox="1">
            <a:spLocks noGrp="1"/>
          </p:cNvSpPr>
          <p:nvPr/>
        </p:nvSpPr>
        <p:spPr bwMode="auto">
          <a:xfrm>
            <a:off x="76200" y="6705600"/>
            <a:ext cx="533400" cy="76200"/>
          </a:xfrm>
          <a:prstGeom prst="rect">
            <a:avLst/>
          </a:prstGeom>
          <a:noFill/>
          <a:ln w="9525">
            <a:noFill/>
            <a:miter lim="800000"/>
            <a:headEnd/>
            <a:tailEnd/>
          </a:ln>
        </p:spPr>
        <p:txBody>
          <a:bodyPr lIns="0" rIns="0" anchor="b"/>
          <a:lstStyle/>
          <a:p>
            <a:r>
              <a:rPr lang="en-US" sz="1200">
                <a:solidFill>
                  <a:srgbClr val="000000"/>
                </a:solidFill>
              </a:rPr>
              <a:t>2.</a:t>
            </a:r>
            <a:fld id="{CF63ED9B-A562-4C8D-AA5B-E0F2247582D5}" type="slidenum">
              <a:rPr lang="en-US" sz="1200">
                <a:solidFill>
                  <a:srgbClr val="000000"/>
                </a:solidFill>
              </a:rPr>
              <a:pPr/>
              <a:t>58</a:t>
            </a:fld>
            <a:endParaRPr lang="en-US" sz="1200">
              <a:solidFill>
                <a:srgbClr val="00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762000" y="76200"/>
            <a:ext cx="8153400" cy="461963"/>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2.24</a:t>
            </a:r>
            <a:r>
              <a:rPr lang="en-US" sz="2000" b="0" i="0" kern="0" dirty="0">
                <a:solidFill>
                  <a:srgbClr val="FF0000"/>
                </a:solidFill>
                <a:latin typeface="Times-BoldItalic"/>
              </a:rPr>
              <a:t>: </a:t>
            </a:r>
            <a:r>
              <a:rPr lang="en-US" sz="2000" i="0" kern="0" dirty="0">
                <a:solidFill>
                  <a:srgbClr val="002060"/>
                </a:solidFill>
                <a:latin typeface="Times-BoldItalic"/>
              </a:rPr>
              <a:t>TCP Echo server program (continued)</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5"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7"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2"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4"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9"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0"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1"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1"/>
          <p:cNvGrpSpPr>
            <a:grpSpLocks/>
          </p:cNvGrpSpPr>
          <p:nvPr/>
        </p:nvGrpSpPr>
        <p:grpSpPr bwMode="auto">
          <a:xfrm>
            <a:off x="574675" y="835025"/>
            <a:ext cx="7931150" cy="5851525"/>
            <a:chOff x="575441" y="834787"/>
            <a:chExt cx="7930148" cy="5852160"/>
          </a:xfrm>
        </p:grpSpPr>
        <p:pic>
          <p:nvPicPr>
            <p:cNvPr id="148486" name="Picture 5"/>
            <p:cNvPicPr>
              <a:picLocks noChangeAspect="1" noChangeArrowheads="1"/>
            </p:cNvPicPr>
            <p:nvPr/>
          </p:nvPicPr>
          <p:blipFill>
            <a:blip r:embed="rId3" cstate="print"/>
            <a:srcRect/>
            <a:stretch>
              <a:fillRect/>
            </a:stretch>
          </p:blipFill>
          <p:spPr bwMode="auto">
            <a:xfrm>
              <a:off x="575441" y="834787"/>
              <a:ext cx="7930148" cy="5852160"/>
            </a:xfrm>
            <a:prstGeom prst="rect">
              <a:avLst/>
            </a:prstGeom>
            <a:noFill/>
            <a:ln w="9525">
              <a:noFill/>
              <a:miter lim="800000"/>
              <a:headEnd/>
              <a:tailEnd/>
            </a:ln>
          </p:spPr>
        </p:pic>
        <p:sp>
          <p:nvSpPr>
            <p:cNvPr id="148487" name="Rectangle 17"/>
            <p:cNvSpPr>
              <a:spLocks noChangeArrowheads="1"/>
            </p:cNvSpPr>
            <p:nvPr/>
          </p:nvSpPr>
          <p:spPr bwMode="auto">
            <a:xfrm>
              <a:off x="714154" y="834787"/>
              <a:ext cx="7667846" cy="5704150"/>
            </a:xfrm>
            <a:prstGeom prst="rect">
              <a:avLst/>
            </a:prstGeom>
            <a:noFill/>
            <a:ln w="101600" algn="ctr">
              <a:solidFill>
                <a:srgbClr val="3366FF"/>
              </a:solidFill>
              <a:round/>
              <a:headEnd/>
              <a:tailEnd/>
            </a:ln>
          </p:spPr>
          <p:txBody>
            <a:bodyPr/>
            <a:lstStyle/>
            <a:p>
              <a:pPr eaLnBrk="0" hangingPunct="0"/>
              <a:endParaRPr lang="en-US"/>
            </a:p>
          </p:txBody>
        </p:sp>
      </p:grpSp>
      <p:sp>
        <p:nvSpPr>
          <p:cNvPr id="148485" name="Slide Number Placeholder 5"/>
          <p:cNvSpPr txBox="1">
            <a:spLocks noGrp="1"/>
          </p:cNvSpPr>
          <p:nvPr/>
        </p:nvSpPr>
        <p:spPr bwMode="auto">
          <a:xfrm>
            <a:off x="76200" y="6629400"/>
            <a:ext cx="533400" cy="76200"/>
          </a:xfrm>
          <a:prstGeom prst="rect">
            <a:avLst/>
          </a:prstGeom>
          <a:noFill/>
          <a:ln w="9525">
            <a:noFill/>
            <a:miter lim="800000"/>
            <a:headEnd/>
            <a:tailEnd/>
          </a:ln>
        </p:spPr>
        <p:txBody>
          <a:bodyPr lIns="0" rIns="0" anchor="b"/>
          <a:lstStyle/>
          <a:p>
            <a:r>
              <a:rPr lang="en-US" sz="1200">
                <a:solidFill>
                  <a:srgbClr val="000000"/>
                </a:solidFill>
              </a:rPr>
              <a:t>2.</a:t>
            </a:r>
            <a:fld id="{BDF746AE-E5B1-4685-B118-CE541095A289}" type="slidenum">
              <a:rPr lang="en-US" sz="1200">
                <a:solidFill>
                  <a:srgbClr val="000000"/>
                </a:solidFill>
              </a:rPr>
              <a:pPr/>
              <a:t>59</a:t>
            </a:fld>
            <a:endParaRPr lang="en-US" sz="1200">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19" y="0"/>
            <a:ext cx="5328591" cy="65973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flipH="1">
            <a:off x="5580110" y="908720"/>
            <a:ext cx="3563889" cy="3139321"/>
          </a:xfrm>
          <a:prstGeom prst="rect">
            <a:avLst/>
          </a:prstGeom>
        </p:spPr>
        <p:txBody>
          <a:bodyPr wrap="square">
            <a:spAutoFit/>
          </a:bodyPr>
          <a:lstStyle/>
          <a:p>
            <a:r>
              <a:rPr lang="en-US" dirty="0"/>
              <a:t>In the </a:t>
            </a:r>
            <a:r>
              <a:rPr lang="en-US" dirty="0" smtClean="0"/>
              <a:t>example</a:t>
            </a:r>
            <a:r>
              <a:rPr lang="en-US" dirty="0"/>
              <a:t>, all websites are broken into regional sections based on the top level domain (TLD). In the example of </a:t>
            </a:r>
            <a:r>
              <a:rPr lang="en-US" dirty="0">
                <a:solidFill>
                  <a:srgbClr val="0070C0"/>
                </a:solidFill>
              </a:rPr>
              <a:t>http://support.computerhope.com </a:t>
            </a:r>
            <a:r>
              <a:rPr lang="en-US" dirty="0"/>
              <a:t>it has a ".com" TLD, with "</a:t>
            </a:r>
            <a:r>
              <a:rPr lang="en-US" dirty="0" err="1"/>
              <a:t>computerhope</a:t>
            </a:r>
            <a:r>
              <a:rPr lang="en-US" dirty="0"/>
              <a:t>" as its second level domain that is local to the .com TLD, and "support" as its subdomain, which is determined by its server.</a:t>
            </a:r>
            <a:endParaRPr lang="en-IN" dirty="0"/>
          </a:p>
        </p:txBody>
      </p:sp>
    </p:spTree>
    <p:extLst>
      <p:ext uri="{BB962C8B-B14F-4D97-AF65-F5344CB8AC3E}">
        <p14:creationId xmlns:p14="http://schemas.microsoft.com/office/powerpoint/2010/main" val="12818525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838200" y="76200"/>
            <a:ext cx="8153400" cy="461963"/>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2.25</a:t>
            </a:r>
            <a:r>
              <a:rPr lang="en-US" sz="2000" b="0" i="0" kern="0" dirty="0">
                <a:solidFill>
                  <a:srgbClr val="FF0000"/>
                </a:solidFill>
                <a:latin typeface="Times-BoldItalic"/>
              </a:rPr>
              <a:t>: </a:t>
            </a:r>
            <a:r>
              <a:rPr lang="en-US" sz="2000" i="0" kern="0" dirty="0">
                <a:solidFill>
                  <a:srgbClr val="002060"/>
                </a:solidFill>
                <a:latin typeface="Times-BoldItalic"/>
              </a:rPr>
              <a:t>Echo client program using the services of TCP</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5"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7"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2"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4"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9"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0"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1"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1"/>
          <p:cNvGrpSpPr>
            <a:grpSpLocks/>
          </p:cNvGrpSpPr>
          <p:nvPr/>
        </p:nvGrpSpPr>
        <p:grpSpPr bwMode="auto">
          <a:xfrm>
            <a:off x="582613" y="730250"/>
            <a:ext cx="7799387" cy="5822950"/>
            <a:chOff x="582720" y="730304"/>
            <a:chExt cx="7799280" cy="5822896"/>
          </a:xfrm>
        </p:grpSpPr>
        <p:pic>
          <p:nvPicPr>
            <p:cNvPr id="149510" name="Picture 2"/>
            <p:cNvPicPr>
              <a:picLocks noChangeAspect="1" noChangeArrowheads="1"/>
            </p:cNvPicPr>
            <p:nvPr/>
          </p:nvPicPr>
          <p:blipFill>
            <a:blip r:embed="rId3" cstate="print"/>
            <a:srcRect/>
            <a:stretch>
              <a:fillRect/>
            </a:stretch>
          </p:blipFill>
          <p:spPr bwMode="auto">
            <a:xfrm>
              <a:off x="582720" y="730304"/>
              <a:ext cx="7799280" cy="5822896"/>
            </a:xfrm>
            <a:prstGeom prst="rect">
              <a:avLst/>
            </a:prstGeom>
            <a:noFill/>
            <a:ln w="9525">
              <a:noFill/>
              <a:miter lim="800000"/>
              <a:headEnd/>
              <a:tailEnd/>
            </a:ln>
          </p:spPr>
        </p:pic>
        <p:sp>
          <p:nvSpPr>
            <p:cNvPr id="149511" name="Rectangle 17"/>
            <p:cNvSpPr>
              <a:spLocks noChangeArrowheads="1"/>
            </p:cNvSpPr>
            <p:nvPr/>
          </p:nvSpPr>
          <p:spPr bwMode="auto">
            <a:xfrm>
              <a:off x="689741" y="838200"/>
              <a:ext cx="7539859" cy="5715000"/>
            </a:xfrm>
            <a:prstGeom prst="rect">
              <a:avLst/>
            </a:prstGeom>
            <a:noFill/>
            <a:ln w="101600" algn="ctr">
              <a:solidFill>
                <a:srgbClr val="3366FF"/>
              </a:solidFill>
              <a:round/>
              <a:headEnd/>
              <a:tailEnd/>
            </a:ln>
          </p:spPr>
          <p:txBody>
            <a:bodyPr/>
            <a:lstStyle/>
            <a:p>
              <a:pPr eaLnBrk="0" hangingPunct="0"/>
              <a:endParaRPr lang="en-US"/>
            </a:p>
          </p:txBody>
        </p:sp>
      </p:grpSp>
      <p:sp>
        <p:nvSpPr>
          <p:cNvPr id="149509" name="Slide Number Placeholder 5"/>
          <p:cNvSpPr txBox="1">
            <a:spLocks noGrp="1"/>
          </p:cNvSpPr>
          <p:nvPr/>
        </p:nvSpPr>
        <p:spPr bwMode="auto">
          <a:xfrm>
            <a:off x="76200" y="6629400"/>
            <a:ext cx="533400" cy="76200"/>
          </a:xfrm>
          <a:prstGeom prst="rect">
            <a:avLst/>
          </a:prstGeom>
          <a:noFill/>
          <a:ln w="9525">
            <a:noFill/>
            <a:miter lim="800000"/>
            <a:headEnd/>
            <a:tailEnd/>
          </a:ln>
        </p:spPr>
        <p:txBody>
          <a:bodyPr lIns="0" rIns="0" anchor="b"/>
          <a:lstStyle/>
          <a:p>
            <a:r>
              <a:rPr lang="en-US" sz="1200">
                <a:solidFill>
                  <a:srgbClr val="000000"/>
                </a:solidFill>
              </a:rPr>
              <a:t>2.</a:t>
            </a:r>
            <a:fld id="{29EA6C74-5FAF-4E87-93EE-9B4B53A0201E}" type="slidenum">
              <a:rPr lang="en-US" sz="1200">
                <a:solidFill>
                  <a:srgbClr val="000000"/>
                </a:solidFill>
              </a:rPr>
              <a:pPr/>
              <a:t>60</a:t>
            </a:fld>
            <a:endParaRPr lang="en-US" sz="1200">
              <a:solidFill>
                <a:srgbClr val="00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914400" y="76200"/>
            <a:ext cx="8153400" cy="461963"/>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2.25</a:t>
            </a:r>
            <a:r>
              <a:rPr lang="en-US" sz="2000" b="0" i="0" kern="0" dirty="0">
                <a:solidFill>
                  <a:srgbClr val="FF0000"/>
                </a:solidFill>
                <a:latin typeface="Times-BoldItalic"/>
              </a:rPr>
              <a:t>: </a:t>
            </a:r>
            <a:r>
              <a:rPr lang="en-US" sz="2000" i="0" kern="0" dirty="0">
                <a:solidFill>
                  <a:srgbClr val="002060"/>
                </a:solidFill>
                <a:latin typeface="Times-BoldItalic"/>
              </a:rPr>
              <a:t>TCP Echo client program (continued)</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5"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7"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2"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4"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9"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0"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1"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1"/>
          <p:cNvGrpSpPr>
            <a:grpSpLocks/>
          </p:cNvGrpSpPr>
          <p:nvPr/>
        </p:nvGrpSpPr>
        <p:grpSpPr bwMode="auto">
          <a:xfrm>
            <a:off x="609600" y="1066800"/>
            <a:ext cx="8077200" cy="5324475"/>
            <a:chOff x="608974" y="1066800"/>
            <a:chExt cx="8077826" cy="5324805"/>
          </a:xfrm>
        </p:grpSpPr>
        <p:pic>
          <p:nvPicPr>
            <p:cNvPr id="150534" name="Picture 2"/>
            <p:cNvPicPr>
              <a:picLocks noChangeAspect="1" noChangeArrowheads="1"/>
            </p:cNvPicPr>
            <p:nvPr/>
          </p:nvPicPr>
          <p:blipFill>
            <a:blip r:embed="rId3" cstate="print"/>
            <a:srcRect/>
            <a:stretch>
              <a:fillRect/>
            </a:stretch>
          </p:blipFill>
          <p:spPr bwMode="auto">
            <a:xfrm>
              <a:off x="608974" y="1066800"/>
              <a:ext cx="8077826" cy="5324805"/>
            </a:xfrm>
            <a:prstGeom prst="rect">
              <a:avLst/>
            </a:prstGeom>
            <a:noFill/>
            <a:ln w="9525">
              <a:noFill/>
              <a:miter lim="800000"/>
              <a:headEnd/>
              <a:tailEnd/>
            </a:ln>
          </p:spPr>
        </p:pic>
        <p:sp>
          <p:nvSpPr>
            <p:cNvPr id="150535" name="Rectangle 17"/>
            <p:cNvSpPr>
              <a:spLocks noChangeArrowheads="1"/>
            </p:cNvSpPr>
            <p:nvPr/>
          </p:nvSpPr>
          <p:spPr bwMode="auto">
            <a:xfrm>
              <a:off x="689741" y="1066800"/>
              <a:ext cx="7927208" cy="5257800"/>
            </a:xfrm>
            <a:prstGeom prst="rect">
              <a:avLst/>
            </a:prstGeom>
            <a:noFill/>
            <a:ln w="101600" algn="ctr">
              <a:solidFill>
                <a:srgbClr val="3366FF"/>
              </a:solidFill>
              <a:round/>
              <a:headEnd/>
              <a:tailEnd/>
            </a:ln>
          </p:spPr>
          <p:txBody>
            <a:bodyPr/>
            <a:lstStyle/>
            <a:p>
              <a:pPr eaLnBrk="0" hangingPunct="0"/>
              <a:endParaRPr lang="en-US"/>
            </a:p>
          </p:txBody>
        </p:sp>
      </p:grpSp>
      <p:sp>
        <p:nvSpPr>
          <p:cNvPr id="150533" name="Slide Number Placeholder 5"/>
          <p:cNvSpPr txBox="1">
            <a:spLocks noGrp="1"/>
          </p:cNvSpPr>
          <p:nvPr/>
        </p:nvSpPr>
        <p:spPr bwMode="auto">
          <a:xfrm>
            <a:off x="76200" y="6629400"/>
            <a:ext cx="533400" cy="76200"/>
          </a:xfrm>
          <a:prstGeom prst="rect">
            <a:avLst/>
          </a:prstGeom>
          <a:noFill/>
          <a:ln w="9525">
            <a:noFill/>
            <a:miter lim="800000"/>
            <a:headEnd/>
            <a:tailEnd/>
          </a:ln>
        </p:spPr>
        <p:txBody>
          <a:bodyPr lIns="0" rIns="0" anchor="b"/>
          <a:lstStyle/>
          <a:p>
            <a:r>
              <a:rPr lang="en-US" sz="1200">
                <a:solidFill>
                  <a:srgbClr val="000000"/>
                </a:solidFill>
              </a:rPr>
              <a:t>2.</a:t>
            </a:r>
            <a:fld id="{857857DF-D2B7-45D2-8583-48B507584511}" type="slidenum">
              <a:rPr lang="en-US" sz="1200">
                <a:solidFill>
                  <a:srgbClr val="000000"/>
                </a:solidFill>
              </a:rPr>
              <a:pPr/>
              <a:t>61</a:t>
            </a:fld>
            <a:endParaRPr lang="en-US" sz="1200">
              <a:solidFill>
                <a:srgbClr val="00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4"/>
          <p:cNvSpPr>
            <a:spLocks noChangeArrowheads="1"/>
          </p:cNvSpPr>
          <p:nvPr/>
        </p:nvSpPr>
        <p:spPr bwMode="auto">
          <a:xfrm>
            <a:off x="838200" y="76200"/>
            <a:ext cx="8153400" cy="461963"/>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2.24</a:t>
            </a:r>
            <a:r>
              <a:rPr lang="en-US" sz="2000" b="0" i="0" kern="0" dirty="0">
                <a:solidFill>
                  <a:srgbClr val="FF0000"/>
                </a:solidFill>
                <a:latin typeface="Times-BoldItalic"/>
              </a:rPr>
              <a:t>: </a:t>
            </a:r>
            <a:r>
              <a:rPr lang="en-US" sz="2000" i="0" kern="0" dirty="0">
                <a:solidFill>
                  <a:srgbClr val="002060"/>
                </a:solidFill>
                <a:latin typeface="Times-BoldItalic"/>
              </a:rPr>
              <a:t>TCP Echo client program(continued)</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15"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6"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7"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12"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3"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4"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nvGrpSpPr>
              <p:cNvPr id="6" name="Group 21"/>
              <p:cNvGrpSpPr>
                <a:grpSpLocks/>
              </p:cNvGrpSpPr>
              <p:nvPr/>
            </p:nvGrpSpPr>
            <p:grpSpPr bwMode="auto">
              <a:xfrm>
                <a:off x="144" y="368"/>
                <a:ext cx="432" cy="112"/>
                <a:chOff x="288" y="256"/>
                <a:chExt cx="432" cy="112"/>
              </a:xfrm>
              <a:grpFill/>
            </p:grpSpPr>
            <p:sp>
              <p:nvSpPr>
                <p:cNvPr id="9"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0"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sp>
              <p:nvSpPr>
                <p:cNvPr id="11"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cs typeface="+mn-cs"/>
                  </a:endParaRPr>
                </a:p>
              </p:txBody>
            </p:sp>
          </p:grpSp>
        </p:grpSp>
      </p:grpSp>
      <p:grpSp>
        <p:nvGrpSpPr>
          <p:cNvPr id="7" name="Group 1"/>
          <p:cNvGrpSpPr>
            <a:grpSpLocks/>
          </p:cNvGrpSpPr>
          <p:nvPr/>
        </p:nvGrpSpPr>
        <p:grpSpPr bwMode="auto">
          <a:xfrm>
            <a:off x="558800" y="995363"/>
            <a:ext cx="7813675" cy="5481637"/>
            <a:chOff x="559389" y="994955"/>
            <a:chExt cx="7813512" cy="5482045"/>
          </a:xfrm>
        </p:grpSpPr>
        <p:pic>
          <p:nvPicPr>
            <p:cNvPr id="151558" name="Picture 2"/>
            <p:cNvPicPr>
              <a:picLocks noChangeAspect="1" noChangeArrowheads="1"/>
            </p:cNvPicPr>
            <p:nvPr/>
          </p:nvPicPr>
          <p:blipFill>
            <a:blip r:embed="rId3" cstate="print"/>
            <a:srcRect/>
            <a:stretch>
              <a:fillRect/>
            </a:stretch>
          </p:blipFill>
          <p:spPr bwMode="auto">
            <a:xfrm>
              <a:off x="559389" y="994957"/>
              <a:ext cx="7813512" cy="5482043"/>
            </a:xfrm>
            <a:prstGeom prst="rect">
              <a:avLst/>
            </a:prstGeom>
            <a:noFill/>
            <a:ln w="9525">
              <a:noFill/>
              <a:miter lim="800000"/>
              <a:headEnd/>
              <a:tailEnd/>
            </a:ln>
          </p:spPr>
        </p:pic>
        <p:sp>
          <p:nvSpPr>
            <p:cNvPr id="151559" name="Rectangle 17"/>
            <p:cNvSpPr>
              <a:spLocks noChangeArrowheads="1"/>
            </p:cNvSpPr>
            <p:nvPr/>
          </p:nvSpPr>
          <p:spPr bwMode="auto">
            <a:xfrm>
              <a:off x="689741" y="994955"/>
              <a:ext cx="7539859" cy="5394960"/>
            </a:xfrm>
            <a:prstGeom prst="rect">
              <a:avLst/>
            </a:prstGeom>
            <a:noFill/>
            <a:ln w="101600" algn="ctr">
              <a:solidFill>
                <a:srgbClr val="3366FF"/>
              </a:solidFill>
              <a:round/>
              <a:headEnd/>
              <a:tailEnd/>
            </a:ln>
          </p:spPr>
          <p:txBody>
            <a:bodyPr/>
            <a:lstStyle/>
            <a:p>
              <a:pPr eaLnBrk="0" hangingPunct="0"/>
              <a:endParaRPr lang="en-US"/>
            </a:p>
          </p:txBody>
        </p:sp>
      </p:grpSp>
      <p:sp>
        <p:nvSpPr>
          <p:cNvPr id="151557" name="Slide Number Placeholder 5"/>
          <p:cNvSpPr txBox="1">
            <a:spLocks noGrp="1"/>
          </p:cNvSpPr>
          <p:nvPr/>
        </p:nvSpPr>
        <p:spPr bwMode="auto">
          <a:xfrm>
            <a:off x="76200" y="6629400"/>
            <a:ext cx="533400" cy="76200"/>
          </a:xfrm>
          <a:prstGeom prst="rect">
            <a:avLst/>
          </a:prstGeom>
          <a:noFill/>
          <a:ln w="9525">
            <a:noFill/>
            <a:miter lim="800000"/>
            <a:headEnd/>
            <a:tailEnd/>
          </a:ln>
        </p:spPr>
        <p:txBody>
          <a:bodyPr lIns="0" rIns="0" anchor="b"/>
          <a:lstStyle/>
          <a:p>
            <a:r>
              <a:rPr lang="en-US" sz="1200">
                <a:solidFill>
                  <a:srgbClr val="000000"/>
                </a:solidFill>
              </a:rPr>
              <a:t>2.</a:t>
            </a:r>
            <a:fld id="{A3D47C4D-3781-4DF0-BCF5-A4B0CEA27CE1}" type="slidenum">
              <a:rPr lang="en-US" sz="1200">
                <a:solidFill>
                  <a:srgbClr val="000000"/>
                </a:solidFill>
              </a:rPr>
              <a:pPr/>
              <a:t>62</a:t>
            </a:fld>
            <a:endParaRPr lang="en-US" sz="1200">
              <a:solidFill>
                <a:srgbClr val="0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1"/>
          <p:cNvSpPr>
            <a:spLocks noChangeArrowheads="1"/>
          </p:cNvSpPr>
          <p:nvPr/>
        </p:nvSpPr>
        <p:spPr bwMode="auto">
          <a:xfrm>
            <a:off x="0" y="0"/>
            <a:ext cx="9144000" cy="646113"/>
          </a:xfrm>
          <a:prstGeom prst="rect">
            <a:avLst/>
          </a:prstGeom>
          <a:solidFill>
            <a:srgbClr val="7030A0"/>
          </a:solidFill>
          <a:ln w="9525">
            <a:noFill/>
            <a:miter lim="800000"/>
            <a:headEnd/>
            <a:tailEnd/>
          </a:ln>
        </p:spPr>
        <p:txBody>
          <a:bodyPr>
            <a:spAutoFit/>
          </a:bodyPr>
          <a:lstStyle/>
          <a:p>
            <a:pPr eaLnBrk="0" hangingPunct="0"/>
            <a:r>
              <a:rPr lang="en-US" altLang="en-US" sz="3600" i="0">
                <a:solidFill>
                  <a:schemeClr val="bg1"/>
                </a:solidFill>
                <a:latin typeface="Arial" pitchFamily="34" charset="0"/>
              </a:rPr>
              <a:t>Chapter 2: Summary</a:t>
            </a:r>
            <a:endParaRPr lang="en-US" sz="3600" i="0">
              <a:solidFill>
                <a:schemeClr val="bg1"/>
              </a:solidFill>
              <a:latin typeface="Arial" pitchFamily="34" charset="0"/>
            </a:endParaRPr>
          </a:p>
        </p:txBody>
      </p:sp>
      <p:sp>
        <p:nvSpPr>
          <p:cNvPr id="861215" name="Rectangle 31"/>
          <p:cNvSpPr>
            <a:spLocks noChangeArrowheads="1"/>
          </p:cNvSpPr>
          <p:nvPr/>
        </p:nvSpPr>
        <p:spPr bwMode="auto">
          <a:xfrm>
            <a:off x="152400" y="1447800"/>
            <a:ext cx="8991600" cy="601663"/>
          </a:xfrm>
          <a:prstGeom prst="rect">
            <a:avLst/>
          </a:prstGeom>
          <a:noFill/>
          <a:ln w="9525">
            <a:noFill/>
            <a:miter lim="800000"/>
            <a:headEnd/>
            <a:tailEnd/>
          </a:ln>
          <a:effectLst/>
        </p:spPr>
        <p:txBody>
          <a:bodyPr/>
          <a:lstStyle/>
          <a:p>
            <a:pPr eaLnBrk="0" hangingPunct="0">
              <a:lnSpc>
                <a:spcPct val="150000"/>
              </a:lnSpc>
              <a:defRPr/>
            </a:pPr>
            <a:endParaRPr>
              <a:latin typeface="Baby Kruffy" pitchFamily="2" charset="0"/>
            </a:endParaRPr>
          </a:p>
          <a:p>
            <a:pPr algn="just" eaLnBrk="0" hangingPunct="0">
              <a:lnSpc>
                <a:spcPct val="150000"/>
              </a:lnSpc>
              <a:defRPr/>
            </a:pPr>
            <a:endParaRPr lang="en-US" sz="2400" dirty="0">
              <a:solidFill>
                <a:srgbClr val="FF0000"/>
              </a:solidFill>
              <a:effectLst>
                <a:outerShdw blurRad="38100" dist="38100" dir="2700000" algn="tl">
                  <a:srgbClr val="000000">
                    <a:alpha val="43137"/>
                  </a:srgbClr>
                </a:outerShdw>
              </a:effectLst>
              <a:latin typeface="Aharoni" pitchFamily="2" charset="-79"/>
              <a:cs typeface="Aharoni" pitchFamily="2" charset="-79"/>
            </a:endParaRPr>
          </a:p>
          <a:p>
            <a:pPr algn="just" eaLnBrk="0" hangingPunct="0">
              <a:lnSpc>
                <a:spcPct val="150000"/>
              </a:lnSpc>
              <a:defRPr/>
            </a:pPr>
            <a:endParaRPr lang="en-US" sz="2400" dirty="0">
              <a:solidFill>
                <a:srgbClr val="FF0000"/>
              </a:solidFill>
              <a:effectLst>
                <a:outerShdw blurRad="38100" dist="38100" dir="2700000" algn="tl">
                  <a:srgbClr val="000000">
                    <a:alpha val="43137"/>
                  </a:srgbClr>
                </a:outerShdw>
              </a:effectLst>
              <a:latin typeface="Times"/>
              <a:cs typeface="+mn-cs"/>
            </a:endParaRPr>
          </a:p>
          <a:p>
            <a:pPr marL="457200" indent="-457200" algn="just" eaLnBrk="0" hangingPunct="0">
              <a:lnSpc>
                <a:spcPct val="150000"/>
              </a:lnSpc>
              <a:spcBef>
                <a:spcPct val="50000"/>
              </a:spcBef>
              <a:buClr>
                <a:schemeClr val="hlink"/>
              </a:buClr>
              <a:defRPr/>
            </a:pPr>
            <a:r>
              <a:rPr lang="en-US" sz="2400" i="0" dirty="0">
                <a:solidFill>
                  <a:srgbClr val="FF0000"/>
                </a:solidFill>
                <a:effectLst>
                  <a:outerShdw blurRad="38100" dist="38100" dir="2700000" algn="tl">
                    <a:srgbClr val="000000">
                      <a:alpha val="43137"/>
                    </a:srgbClr>
                  </a:outerShdw>
                </a:effectLst>
                <a:latin typeface="Palatino" pitchFamily="18" charset="0"/>
                <a:ea typeface="Adobe Fangsong Std R" pitchFamily="18" charset="-128"/>
                <a:cs typeface="Adobe Arabic" pitchFamily="18" charset="-78"/>
              </a:rPr>
              <a:t/>
            </a:r>
            <a:br>
              <a:rPr lang="en-US" sz="2400" i="0" dirty="0">
                <a:solidFill>
                  <a:srgbClr val="FF0000"/>
                </a:solidFill>
                <a:effectLst>
                  <a:outerShdw blurRad="38100" dist="38100" dir="2700000" algn="tl">
                    <a:srgbClr val="000000">
                      <a:alpha val="43137"/>
                    </a:srgbClr>
                  </a:outerShdw>
                </a:effectLst>
                <a:latin typeface="Palatino" pitchFamily="18" charset="0"/>
                <a:ea typeface="Adobe Fangsong Std R" pitchFamily="18" charset="-128"/>
                <a:cs typeface="Adobe Arabic" pitchFamily="18" charset="-78"/>
              </a:rPr>
            </a:br>
            <a:endParaRPr lang="en-US" sz="2400" i="0" dirty="0">
              <a:solidFill>
                <a:srgbClr val="FF0000"/>
              </a:solidFill>
              <a:effectLst>
                <a:outerShdw blurRad="38100" dist="38100" dir="2700000" algn="tl">
                  <a:srgbClr val="000000">
                    <a:alpha val="43137"/>
                  </a:srgbClr>
                </a:outerShdw>
              </a:effectLst>
              <a:latin typeface="Palatino" pitchFamily="18" charset="0"/>
              <a:ea typeface="Adobe Fangsong Std R" pitchFamily="18" charset="-128"/>
              <a:cs typeface="Adobe Arabic" pitchFamily="18" charset="-78"/>
            </a:endParaRPr>
          </a:p>
        </p:txBody>
      </p:sp>
      <p:sp>
        <p:nvSpPr>
          <p:cNvPr id="14" name="Rectangle 7"/>
          <p:cNvSpPr>
            <a:spLocks noChangeArrowheads="1"/>
          </p:cNvSpPr>
          <p:nvPr/>
        </p:nvSpPr>
        <p:spPr bwMode="auto">
          <a:xfrm>
            <a:off x="152400" y="1219200"/>
            <a:ext cx="8229600" cy="5562600"/>
          </a:xfrm>
          <a:prstGeom prst="rect">
            <a:avLst/>
          </a:prstGeom>
          <a:noFill/>
          <a:ln w="9525">
            <a:noFill/>
            <a:miter lim="800000"/>
            <a:headEnd/>
            <a:tailEnd/>
          </a:ln>
        </p:spPr>
        <p:txBody>
          <a:bodyPr/>
          <a:lstStyle/>
          <a:p>
            <a:pPr marL="342900" indent="-342900" algn="just">
              <a:spcBef>
                <a:spcPct val="50000"/>
              </a:spcBef>
              <a:spcAft>
                <a:spcPct val="50000"/>
              </a:spcAft>
              <a:buClr>
                <a:schemeClr val="folHlink"/>
              </a:buClr>
              <a:buFont typeface="Wingdings" pitchFamily="2" charset="2"/>
              <a:buChar char="q"/>
            </a:pPr>
            <a:r>
              <a:rPr lang="en-US" sz="2400">
                <a:solidFill>
                  <a:srgbClr val="002060"/>
                </a:solidFill>
                <a:latin typeface="Times New Roman" pitchFamily="18" charset="0"/>
              </a:rPr>
              <a:t>Applications in the Internet are designed using either a client-server paradigm or a peer-to-peer paradigm. In a client-server paradigm, an application program, called a server, provides services and another application program, called a client, receives services. A server program is an infinite program; a client program is finite. In a peer-to- peer paradigm, a peer can be both a client and a server.</a:t>
            </a:r>
          </a:p>
          <a:p>
            <a:pPr marL="342900" indent="-342900" algn="just">
              <a:spcBef>
                <a:spcPct val="50000"/>
              </a:spcBef>
              <a:spcAft>
                <a:spcPct val="50000"/>
              </a:spcAft>
              <a:buClr>
                <a:schemeClr val="folHlink"/>
              </a:buClr>
              <a:buFont typeface="Wingdings" pitchFamily="2" charset="2"/>
              <a:buChar char="q"/>
            </a:pPr>
            <a:r>
              <a:rPr lang="en-US" sz="2400">
                <a:solidFill>
                  <a:srgbClr val="002060"/>
                </a:solidFill>
                <a:latin typeface="Times New Roman" pitchFamily="18" charset="0"/>
              </a:rPr>
              <a:t>The World Wide Web (WWW) is a repository of information linked together from points all over the world. Hypertext and hypermedia documents are linked to one another through pointers. The HyperText Transfer Protocol (HTTP) is the main protocol used to access data on the World Wide Web (WWW).</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1"/>
          <p:cNvSpPr>
            <a:spLocks noChangeArrowheads="1"/>
          </p:cNvSpPr>
          <p:nvPr/>
        </p:nvSpPr>
        <p:spPr bwMode="auto">
          <a:xfrm>
            <a:off x="0" y="0"/>
            <a:ext cx="9144000" cy="646113"/>
          </a:xfrm>
          <a:prstGeom prst="rect">
            <a:avLst/>
          </a:prstGeom>
          <a:solidFill>
            <a:srgbClr val="7030A0"/>
          </a:solidFill>
          <a:ln w="9525">
            <a:noFill/>
            <a:miter lim="800000"/>
            <a:headEnd/>
            <a:tailEnd/>
          </a:ln>
        </p:spPr>
        <p:txBody>
          <a:bodyPr>
            <a:spAutoFit/>
          </a:bodyPr>
          <a:lstStyle/>
          <a:p>
            <a:pPr eaLnBrk="0" hangingPunct="0"/>
            <a:r>
              <a:rPr lang="en-US" altLang="en-US" sz="3600" i="0">
                <a:solidFill>
                  <a:schemeClr val="bg1"/>
                </a:solidFill>
                <a:latin typeface="Arial" pitchFamily="34" charset="0"/>
              </a:rPr>
              <a:t>Chapter 2: Summary (continued)</a:t>
            </a:r>
            <a:endParaRPr lang="en-US" sz="3600" i="0">
              <a:solidFill>
                <a:schemeClr val="bg1"/>
              </a:solidFill>
              <a:latin typeface="Arial" pitchFamily="34" charset="0"/>
            </a:endParaRPr>
          </a:p>
        </p:txBody>
      </p:sp>
      <p:sp>
        <p:nvSpPr>
          <p:cNvPr id="861215" name="Rectangle 31"/>
          <p:cNvSpPr>
            <a:spLocks noChangeArrowheads="1"/>
          </p:cNvSpPr>
          <p:nvPr/>
        </p:nvSpPr>
        <p:spPr bwMode="auto">
          <a:xfrm>
            <a:off x="152400" y="1447800"/>
            <a:ext cx="8991600" cy="601663"/>
          </a:xfrm>
          <a:prstGeom prst="rect">
            <a:avLst/>
          </a:prstGeom>
          <a:noFill/>
          <a:ln w="9525">
            <a:noFill/>
            <a:miter lim="800000"/>
            <a:headEnd/>
            <a:tailEnd/>
          </a:ln>
          <a:effectLst/>
        </p:spPr>
        <p:txBody>
          <a:bodyPr/>
          <a:lstStyle/>
          <a:p>
            <a:pPr eaLnBrk="0" hangingPunct="0">
              <a:lnSpc>
                <a:spcPct val="150000"/>
              </a:lnSpc>
              <a:defRPr/>
            </a:pPr>
            <a:endParaRPr>
              <a:latin typeface="Baby Kruffy" pitchFamily="2" charset="0"/>
            </a:endParaRPr>
          </a:p>
          <a:p>
            <a:pPr algn="just" eaLnBrk="0" hangingPunct="0">
              <a:lnSpc>
                <a:spcPct val="150000"/>
              </a:lnSpc>
              <a:defRPr/>
            </a:pPr>
            <a:endParaRPr lang="en-US" sz="2400" dirty="0">
              <a:solidFill>
                <a:srgbClr val="FF0000"/>
              </a:solidFill>
              <a:effectLst>
                <a:outerShdw blurRad="38100" dist="38100" dir="2700000" algn="tl">
                  <a:srgbClr val="000000">
                    <a:alpha val="43137"/>
                  </a:srgbClr>
                </a:outerShdw>
              </a:effectLst>
              <a:latin typeface="Aharoni" pitchFamily="2" charset="-79"/>
              <a:cs typeface="Aharoni" pitchFamily="2" charset="-79"/>
            </a:endParaRPr>
          </a:p>
          <a:p>
            <a:pPr algn="just" eaLnBrk="0" hangingPunct="0">
              <a:lnSpc>
                <a:spcPct val="150000"/>
              </a:lnSpc>
              <a:defRPr/>
            </a:pPr>
            <a:endParaRPr lang="en-US" sz="2400" dirty="0">
              <a:solidFill>
                <a:srgbClr val="FF0000"/>
              </a:solidFill>
              <a:effectLst>
                <a:outerShdw blurRad="38100" dist="38100" dir="2700000" algn="tl">
                  <a:srgbClr val="000000">
                    <a:alpha val="43137"/>
                  </a:srgbClr>
                </a:outerShdw>
              </a:effectLst>
              <a:latin typeface="Times"/>
              <a:cs typeface="+mn-cs"/>
            </a:endParaRPr>
          </a:p>
          <a:p>
            <a:pPr marL="457200" indent="-457200" algn="just" eaLnBrk="0" hangingPunct="0">
              <a:lnSpc>
                <a:spcPct val="150000"/>
              </a:lnSpc>
              <a:spcBef>
                <a:spcPct val="50000"/>
              </a:spcBef>
              <a:buClr>
                <a:schemeClr val="hlink"/>
              </a:buClr>
              <a:defRPr/>
            </a:pPr>
            <a:r>
              <a:rPr lang="en-US" sz="2400" i="0" dirty="0">
                <a:solidFill>
                  <a:srgbClr val="FF0000"/>
                </a:solidFill>
                <a:effectLst>
                  <a:outerShdw blurRad="38100" dist="38100" dir="2700000" algn="tl">
                    <a:srgbClr val="000000">
                      <a:alpha val="43137"/>
                    </a:srgbClr>
                  </a:outerShdw>
                </a:effectLst>
                <a:latin typeface="Palatino" pitchFamily="18" charset="0"/>
                <a:ea typeface="Adobe Fangsong Std R" pitchFamily="18" charset="-128"/>
                <a:cs typeface="Adobe Arabic" pitchFamily="18" charset="-78"/>
              </a:rPr>
              <a:t/>
            </a:r>
            <a:br>
              <a:rPr lang="en-US" sz="2400" i="0" dirty="0">
                <a:solidFill>
                  <a:srgbClr val="FF0000"/>
                </a:solidFill>
                <a:effectLst>
                  <a:outerShdw blurRad="38100" dist="38100" dir="2700000" algn="tl">
                    <a:srgbClr val="000000">
                      <a:alpha val="43137"/>
                    </a:srgbClr>
                  </a:outerShdw>
                </a:effectLst>
                <a:latin typeface="Palatino" pitchFamily="18" charset="0"/>
                <a:ea typeface="Adobe Fangsong Std R" pitchFamily="18" charset="-128"/>
                <a:cs typeface="Adobe Arabic" pitchFamily="18" charset="-78"/>
              </a:rPr>
            </a:br>
            <a:endParaRPr lang="en-US" sz="2400" i="0" dirty="0">
              <a:solidFill>
                <a:srgbClr val="FF0000"/>
              </a:solidFill>
              <a:effectLst>
                <a:outerShdw blurRad="38100" dist="38100" dir="2700000" algn="tl">
                  <a:srgbClr val="000000">
                    <a:alpha val="43137"/>
                  </a:srgbClr>
                </a:outerShdw>
              </a:effectLst>
              <a:latin typeface="Palatino" pitchFamily="18" charset="0"/>
              <a:ea typeface="Adobe Fangsong Std R" pitchFamily="18" charset="-128"/>
              <a:cs typeface="Adobe Arabic" pitchFamily="18" charset="-78"/>
            </a:endParaRPr>
          </a:p>
        </p:txBody>
      </p:sp>
      <p:sp>
        <p:nvSpPr>
          <p:cNvPr id="14" name="Rectangle 7"/>
          <p:cNvSpPr>
            <a:spLocks noChangeArrowheads="1"/>
          </p:cNvSpPr>
          <p:nvPr/>
        </p:nvSpPr>
        <p:spPr bwMode="auto">
          <a:xfrm>
            <a:off x="152400" y="1219200"/>
            <a:ext cx="8229600" cy="5562600"/>
          </a:xfrm>
          <a:prstGeom prst="rect">
            <a:avLst/>
          </a:prstGeom>
          <a:noFill/>
          <a:ln w="9525">
            <a:noFill/>
            <a:miter lim="800000"/>
            <a:headEnd/>
            <a:tailEnd/>
          </a:ln>
        </p:spPr>
        <p:txBody>
          <a:bodyPr/>
          <a:lstStyle/>
          <a:p>
            <a:pPr marL="342900" indent="-342900" algn="just">
              <a:spcBef>
                <a:spcPct val="50000"/>
              </a:spcBef>
              <a:spcAft>
                <a:spcPct val="50000"/>
              </a:spcAft>
              <a:buClr>
                <a:schemeClr val="folHlink"/>
              </a:buClr>
              <a:buFont typeface="Wingdings" pitchFamily="2" charset="2"/>
              <a:buChar char="q"/>
            </a:pPr>
            <a:r>
              <a:rPr lang="en-US" sz="2400">
                <a:solidFill>
                  <a:srgbClr val="002060"/>
                </a:solidFill>
                <a:latin typeface="Times New Roman" pitchFamily="18" charset="0"/>
              </a:rPr>
              <a:t>File Transfer Protocol (FTP) is a TCP/IP client-server application for copying files from one host to another. FTP requires two connections for data transfer: a control connection and a data connection. FTP employs NVT ASCII for communication between dissimilar systems.</a:t>
            </a:r>
          </a:p>
          <a:p>
            <a:pPr marL="342900" indent="-342900" algn="just">
              <a:spcBef>
                <a:spcPct val="50000"/>
              </a:spcBef>
              <a:spcAft>
                <a:spcPct val="50000"/>
              </a:spcAft>
              <a:buClr>
                <a:schemeClr val="folHlink"/>
              </a:buClr>
              <a:buFont typeface="Wingdings" pitchFamily="2" charset="2"/>
              <a:buChar char="q"/>
            </a:pPr>
            <a:r>
              <a:rPr lang="en-US" sz="2400">
                <a:solidFill>
                  <a:srgbClr val="002060"/>
                </a:solidFill>
                <a:latin typeface="Times New Roman" pitchFamily="18" charset="0"/>
              </a:rPr>
              <a:t> The Domain Name System (DNS) is a client-server application that identifies each host on the Internet with a unique name. DNS organizes the name space in a hierarchical structure to decentralize the responsibilities involved in naming. </a:t>
            </a:r>
          </a:p>
          <a:p>
            <a:pPr marL="342900" indent="-342900" algn="just">
              <a:spcBef>
                <a:spcPct val="50000"/>
              </a:spcBef>
              <a:spcAft>
                <a:spcPct val="50000"/>
              </a:spcAft>
              <a:buClr>
                <a:schemeClr val="folHlink"/>
              </a:buClr>
              <a:buFont typeface="Wingdings" pitchFamily="2" charset="2"/>
              <a:buChar char="q"/>
            </a:pPr>
            <a:endParaRPr lang="en-US" sz="2400">
              <a:solidFill>
                <a:srgbClr val="002060"/>
              </a:solidFill>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1"/>
          <p:cNvSpPr>
            <a:spLocks noChangeArrowheads="1"/>
          </p:cNvSpPr>
          <p:nvPr/>
        </p:nvSpPr>
        <p:spPr bwMode="auto">
          <a:xfrm>
            <a:off x="-25400" y="0"/>
            <a:ext cx="9169400" cy="646113"/>
          </a:xfrm>
          <a:prstGeom prst="rect">
            <a:avLst/>
          </a:prstGeom>
          <a:solidFill>
            <a:srgbClr val="7030A0"/>
          </a:solidFill>
          <a:ln w="9525">
            <a:noFill/>
            <a:miter lim="800000"/>
            <a:headEnd/>
            <a:tailEnd/>
          </a:ln>
        </p:spPr>
        <p:txBody>
          <a:bodyPr>
            <a:spAutoFit/>
          </a:bodyPr>
          <a:lstStyle/>
          <a:p>
            <a:pPr eaLnBrk="0" hangingPunct="0"/>
            <a:r>
              <a:rPr lang="en-US" altLang="en-US" sz="3600" i="0">
                <a:solidFill>
                  <a:schemeClr val="bg1"/>
                </a:solidFill>
                <a:latin typeface="Arial" pitchFamily="34" charset="0"/>
              </a:rPr>
              <a:t>Chapter 2: Summary (continued)</a:t>
            </a:r>
            <a:endParaRPr lang="en-US" sz="3600" i="0">
              <a:solidFill>
                <a:schemeClr val="bg1"/>
              </a:solidFill>
              <a:latin typeface="Arial" pitchFamily="34" charset="0"/>
            </a:endParaRPr>
          </a:p>
        </p:txBody>
      </p:sp>
      <p:sp>
        <p:nvSpPr>
          <p:cNvPr id="861215" name="Rectangle 31"/>
          <p:cNvSpPr>
            <a:spLocks noChangeArrowheads="1"/>
          </p:cNvSpPr>
          <p:nvPr/>
        </p:nvSpPr>
        <p:spPr bwMode="auto">
          <a:xfrm>
            <a:off x="152400" y="1447800"/>
            <a:ext cx="8991600" cy="601663"/>
          </a:xfrm>
          <a:prstGeom prst="rect">
            <a:avLst/>
          </a:prstGeom>
          <a:noFill/>
          <a:ln w="9525">
            <a:noFill/>
            <a:miter lim="800000"/>
            <a:headEnd/>
            <a:tailEnd/>
          </a:ln>
          <a:effectLst/>
        </p:spPr>
        <p:txBody>
          <a:bodyPr/>
          <a:lstStyle/>
          <a:p>
            <a:pPr eaLnBrk="0" hangingPunct="0">
              <a:lnSpc>
                <a:spcPct val="150000"/>
              </a:lnSpc>
              <a:defRPr/>
            </a:pPr>
            <a:endParaRPr>
              <a:latin typeface="Baby Kruffy" pitchFamily="2" charset="0"/>
            </a:endParaRPr>
          </a:p>
          <a:p>
            <a:pPr algn="just" eaLnBrk="0" hangingPunct="0">
              <a:lnSpc>
                <a:spcPct val="150000"/>
              </a:lnSpc>
              <a:defRPr/>
            </a:pPr>
            <a:endParaRPr lang="en-US" sz="2400" dirty="0">
              <a:solidFill>
                <a:srgbClr val="FF0000"/>
              </a:solidFill>
              <a:effectLst>
                <a:outerShdw blurRad="38100" dist="38100" dir="2700000" algn="tl">
                  <a:srgbClr val="000000">
                    <a:alpha val="43137"/>
                  </a:srgbClr>
                </a:outerShdw>
              </a:effectLst>
              <a:latin typeface="Aharoni" pitchFamily="2" charset="-79"/>
              <a:cs typeface="Aharoni" pitchFamily="2" charset="-79"/>
            </a:endParaRPr>
          </a:p>
          <a:p>
            <a:pPr algn="just" eaLnBrk="0" hangingPunct="0">
              <a:lnSpc>
                <a:spcPct val="150000"/>
              </a:lnSpc>
              <a:defRPr/>
            </a:pPr>
            <a:endParaRPr lang="en-US" sz="2400" dirty="0">
              <a:solidFill>
                <a:srgbClr val="FF0000"/>
              </a:solidFill>
              <a:effectLst>
                <a:outerShdw blurRad="38100" dist="38100" dir="2700000" algn="tl">
                  <a:srgbClr val="000000">
                    <a:alpha val="43137"/>
                  </a:srgbClr>
                </a:outerShdw>
              </a:effectLst>
              <a:latin typeface="Times"/>
              <a:cs typeface="+mn-cs"/>
            </a:endParaRPr>
          </a:p>
          <a:p>
            <a:pPr marL="457200" indent="-457200" algn="just" eaLnBrk="0" hangingPunct="0">
              <a:lnSpc>
                <a:spcPct val="150000"/>
              </a:lnSpc>
              <a:spcBef>
                <a:spcPct val="50000"/>
              </a:spcBef>
              <a:buClr>
                <a:schemeClr val="hlink"/>
              </a:buClr>
              <a:defRPr/>
            </a:pPr>
            <a:r>
              <a:rPr lang="en-US" sz="2400" i="0" dirty="0">
                <a:solidFill>
                  <a:srgbClr val="FF0000"/>
                </a:solidFill>
                <a:effectLst>
                  <a:outerShdw blurRad="38100" dist="38100" dir="2700000" algn="tl">
                    <a:srgbClr val="000000">
                      <a:alpha val="43137"/>
                    </a:srgbClr>
                  </a:outerShdw>
                </a:effectLst>
                <a:latin typeface="Palatino" pitchFamily="18" charset="0"/>
                <a:ea typeface="Adobe Fangsong Std R" pitchFamily="18" charset="-128"/>
                <a:cs typeface="Adobe Arabic" pitchFamily="18" charset="-78"/>
              </a:rPr>
              <a:t/>
            </a:r>
            <a:br>
              <a:rPr lang="en-US" sz="2400" i="0" dirty="0">
                <a:solidFill>
                  <a:srgbClr val="FF0000"/>
                </a:solidFill>
                <a:effectLst>
                  <a:outerShdw blurRad="38100" dist="38100" dir="2700000" algn="tl">
                    <a:srgbClr val="000000">
                      <a:alpha val="43137"/>
                    </a:srgbClr>
                  </a:outerShdw>
                </a:effectLst>
                <a:latin typeface="Palatino" pitchFamily="18" charset="0"/>
                <a:ea typeface="Adobe Fangsong Std R" pitchFamily="18" charset="-128"/>
                <a:cs typeface="Adobe Arabic" pitchFamily="18" charset="-78"/>
              </a:rPr>
            </a:br>
            <a:endParaRPr lang="en-US" sz="2400" i="0" dirty="0">
              <a:solidFill>
                <a:srgbClr val="FF0000"/>
              </a:solidFill>
              <a:effectLst>
                <a:outerShdw blurRad="38100" dist="38100" dir="2700000" algn="tl">
                  <a:srgbClr val="000000">
                    <a:alpha val="43137"/>
                  </a:srgbClr>
                </a:outerShdw>
              </a:effectLst>
              <a:latin typeface="Palatino" pitchFamily="18" charset="0"/>
              <a:ea typeface="Adobe Fangsong Std R" pitchFamily="18" charset="-128"/>
              <a:cs typeface="Adobe Arabic" pitchFamily="18" charset="-78"/>
            </a:endParaRPr>
          </a:p>
        </p:txBody>
      </p:sp>
      <p:sp>
        <p:nvSpPr>
          <p:cNvPr id="14" name="Rectangle 7"/>
          <p:cNvSpPr>
            <a:spLocks noChangeArrowheads="1"/>
          </p:cNvSpPr>
          <p:nvPr/>
        </p:nvSpPr>
        <p:spPr bwMode="auto">
          <a:xfrm>
            <a:off x="152400" y="1219200"/>
            <a:ext cx="8229600" cy="5562600"/>
          </a:xfrm>
          <a:prstGeom prst="rect">
            <a:avLst/>
          </a:prstGeom>
          <a:noFill/>
          <a:ln w="9525">
            <a:noFill/>
            <a:miter lim="800000"/>
            <a:headEnd/>
            <a:tailEnd/>
          </a:ln>
        </p:spPr>
        <p:txBody>
          <a:bodyPr/>
          <a:lstStyle/>
          <a:p>
            <a:pPr marL="342900" indent="-342900" algn="just">
              <a:spcBef>
                <a:spcPct val="50000"/>
              </a:spcBef>
              <a:spcAft>
                <a:spcPct val="50000"/>
              </a:spcAft>
              <a:buClr>
                <a:schemeClr val="folHlink"/>
              </a:buClr>
              <a:buFont typeface="Wingdings" pitchFamily="2" charset="2"/>
              <a:buChar char="q"/>
            </a:pPr>
            <a:r>
              <a:rPr lang="en-US" sz="2400">
                <a:solidFill>
                  <a:srgbClr val="002060"/>
                </a:solidFill>
                <a:latin typeface="Times New Roman" pitchFamily="18" charset="0"/>
              </a:rPr>
              <a:t>In a peer-to-peer network, Internet users that are ready to share their resources become peers and form a network. Peer-to-peer networks are divided into centralized and decentralized. </a:t>
            </a:r>
          </a:p>
          <a:p>
            <a:pPr marL="342900" indent="-342900" algn="just">
              <a:spcBef>
                <a:spcPct val="50000"/>
              </a:spcBef>
              <a:spcAft>
                <a:spcPct val="50000"/>
              </a:spcAft>
              <a:buClr>
                <a:schemeClr val="folHlink"/>
              </a:buClr>
              <a:buFont typeface="Wingdings" pitchFamily="2" charset="2"/>
              <a:buChar char="q"/>
            </a:pPr>
            <a:r>
              <a:rPr lang="en-US" sz="2400">
                <a:solidFill>
                  <a:srgbClr val="002060"/>
                </a:solidFill>
                <a:latin typeface="Times New Roman" pitchFamily="18" charset="0"/>
              </a:rPr>
              <a:t>Socket Interface Programming – UDP communication and TCP communication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4"/>
          <p:cNvSpPr>
            <a:spLocks noChangeArrowheads="1"/>
          </p:cNvSpPr>
          <p:nvPr/>
        </p:nvSpPr>
        <p:spPr bwMode="auto">
          <a:xfrm>
            <a:off x="152400" y="76200"/>
            <a:ext cx="8153400" cy="707886"/>
          </a:xfrm>
          <a:prstGeom prst="rect">
            <a:avLst/>
          </a:prstGeom>
          <a:solidFill>
            <a:schemeClr val="bg1"/>
          </a:solidFill>
          <a:ln w="9525">
            <a:noFill/>
            <a:miter lim="800000"/>
            <a:headEnd/>
            <a:tailEnd/>
          </a:ln>
        </p:spPr>
        <p:txBody>
          <a:bodyPr>
            <a:spAutoFit/>
          </a:bodyPr>
          <a:lstStyle/>
          <a:p>
            <a:pPr eaLnBrk="0" hangingPunct="0"/>
            <a:r>
              <a:rPr lang="en-US" sz="4000" b="1" dirty="0" smtClean="0">
                <a:solidFill>
                  <a:srgbClr val="FF0000"/>
                </a:solidFill>
                <a:latin typeface="Times New Roman" panose="02020603050405020304" pitchFamily="18" charset="0"/>
                <a:cs typeface="Times New Roman" panose="02020603050405020304" pitchFamily="18" charset="0"/>
              </a:rPr>
              <a:t>Domain </a:t>
            </a:r>
            <a:r>
              <a:rPr lang="en-US" sz="4000" b="1" dirty="0">
                <a:solidFill>
                  <a:srgbClr val="FF0000"/>
                </a:solidFill>
                <a:latin typeface="Times New Roman" panose="02020603050405020304" pitchFamily="18" charset="0"/>
                <a:cs typeface="Times New Roman" panose="02020603050405020304" pitchFamily="18" charset="0"/>
              </a:rPr>
              <a:t>name space</a:t>
            </a:r>
          </a:p>
        </p:txBody>
      </p:sp>
      <p:pic>
        <p:nvPicPr>
          <p:cNvPr id="56324" name="Picture 4"/>
          <p:cNvPicPr>
            <a:picLocks noChangeAspect="1" noChangeArrowheads="1"/>
          </p:cNvPicPr>
          <p:nvPr/>
        </p:nvPicPr>
        <p:blipFill>
          <a:blip r:embed="rId3" cstate="print"/>
          <a:srcRect/>
          <a:stretch>
            <a:fillRect/>
          </a:stretch>
        </p:blipFill>
        <p:spPr bwMode="auto">
          <a:xfrm>
            <a:off x="-23051" y="2852936"/>
            <a:ext cx="8925751" cy="3600400"/>
          </a:xfrm>
          <a:prstGeom prst="rect">
            <a:avLst/>
          </a:prstGeom>
          <a:noFill/>
          <a:ln w="9525">
            <a:noFill/>
            <a:miter lim="800000"/>
            <a:headEnd/>
            <a:tailEnd/>
          </a:ln>
        </p:spPr>
      </p:pic>
      <p:sp>
        <p:nvSpPr>
          <p:cNvPr id="103429" name="TextBox 4"/>
          <p:cNvSpPr txBox="1">
            <a:spLocks noChangeArrowheads="1"/>
          </p:cNvSpPr>
          <p:nvPr/>
        </p:nvSpPr>
        <p:spPr bwMode="auto">
          <a:xfrm>
            <a:off x="152400" y="784086"/>
            <a:ext cx="9023350" cy="1815882"/>
          </a:xfrm>
          <a:prstGeom prst="rect">
            <a:avLst/>
          </a:prstGeom>
          <a:noFill/>
          <a:ln w="9525">
            <a:noFill/>
            <a:miter lim="800000"/>
            <a:headEnd/>
            <a:tailEnd/>
          </a:ln>
        </p:spPr>
        <p:txBody>
          <a:bodyPr wrap="square">
            <a:spAutoFit/>
          </a:bodyPr>
          <a:lstStyle/>
          <a:p>
            <a:r>
              <a:rPr lang="en-US" sz="2800" b="0" i="0" dirty="0">
                <a:latin typeface="Times New Roman" panose="02020603050405020304" pitchFamily="18" charset="0"/>
                <a:cs typeface="Times New Roman" panose="02020603050405020304" pitchFamily="18" charset="0"/>
              </a:rPr>
              <a:t>DNS has an </a:t>
            </a:r>
            <a:r>
              <a:rPr lang="en-US" sz="2800" i="0" dirty="0">
                <a:latin typeface="Times New Roman" panose="02020603050405020304" pitchFamily="18" charset="0"/>
                <a:cs typeface="Times New Roman" panose="02020603050405020304" pitchFamily="18" charset="0"/>
              </a:rPr>
              <a:t>inverted tree</a:t>
            </a:r>
            <a:r>
              <a:rPr lang="en-US" sz="2800" b="0" i="0" dirty="0">
                <a:latin typeface="Times New Roman" panose="02020603050405020304" pitchFamily="18" charset="0"/>
                <a:cs typeface="Times New Roman" panose="02020603050405020304" pitchFamily="18" charset="0"/>
              </a:rPr>
              <a:t> structure with the root at the top</a:t>
            </a:r>
          </a:p>
          <a:p>
            <a:r>
              <a:rPr lang="en-US" sz="2800" b="0" i="0" dirty="0">
                <a:latin typeface="Times New Roman" panose="02020603050405020304" pitchFamily="18" charset="0"/>
                <a:cs typeface="Times New Roman" panose="02020603050405020304" pitchFamily="18" charset="0"/>
              </a:rPr>
              <a:t>Maximum </a:t>
            </a:r>
            <a:r>
              <a:rPr lang="en-US" sz="2800" b="1" i="0" dirty="0">
                <a:latin typeface="Times New Roman" panose="02020603050405020304" pitchFamily="18" charset="0"/>
                <a:cs typeface="Times New Roman" panose="02020603050405020304" pitchFamily="18" charset="0"/>
              </a:rPr>
              <a:t>128 (0 – 127) levels</a:t>
            </a:r>
          </a:p>
          <a:p>
            <a:r>
              <a:rPr lang="en-US" sz="2800" b="0" i="0" dirty="0">
                <a:latin typeface="Times New Roman" panose="02020603050405020304" pitchFamily="18" charset="0"/>
                <a:cs typeface="Times New Roman" panose="02020603050405020304" pitchFamily="18" charset="0"/>
              </a:rPr>
              <a:t>Each node has different </a:t>
            </a:r>
            <a:r>
              <a:rPr lang="en-US" sz="2800" i="0" dirty="0">
                <a:latin typeface="Times New Roman" panose="02020603050405020304" pitchFamily="18" charset="0"/>
                <a:cs typeface="Times New Roman" panose="02020603050405020304" pitchFamily="18" charset="0"/>
              </a:rPr>
              <a:t>labels – </a:t>
            </a:r>
            <a:r>
              <a:rPr lang="en-US" sz="2800" b="0" i="0" dirty="0">
                <a:latin typeface="Times New Roman" panose="02020603050405020304" pitchFamily="18" charset="0"/>
                <a:cs typeface="Times New Roman" panose="02020603050405020304" pitchFamily="18" charset="0"/>
              </a:rPr>
              <a:t>Max 63 characters</a:t>
            </a:r>
          </a:p>
          <a:p>
            <a:r>
              <a:rPr lang="en-US" sz="2800" b="0" i="0" dirty="0">
                <a:latin typeface="Times New Roman" panose="02020603050405020304" pitchFamily="18" charset="0"/>
                <a:cs typeface="Times New Roman" panose="02020603050405020304" pitchFamily="18" charset="0"/>
              </a:rPr>
              <a:t>Root label is a</a:t>
            </a:r>
            <a:r>
              <a:rPr lang="en-US" sz="2800" i="0" dirty="0">
                <a:latin typeface="Times New Roman" panose="02020603050405020304" pitchFamily="18" charset="0"/>
                <a:cs typeface="Times New Roman" panose="02020603050405020304" pitchFamily="18" charset="0"/>
              </a:rPr>
              <a:t> null string</a:t>
            </a:r>
            <a:endParaRPr lang="en-IN" sz="2800" i="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wipe(up)">
                                      <p:cBhvr>
                                        <p:cTn id="7"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latin typeface="Times New Roman" panose="02020603050405020304" pitchFamily="18" charset="0"/>
                <a:cs typeface="Times New Roman" panose="02020603050405020304" pitchFamily="18" charset="0"/>
              </a:rPr>
              <a:t>Domain Names and Labels</a:t>
            </a:r>
            <a:endParaRPr lang="en-IN" b="1"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1417638"/>
            <a:ext cx="8856984" cy="5539754"/>
          </a:xfrm>
        </p:spPr>
        <p:txBody>
          <a:bodyPr>
            <a:normAutofit/>
          </a:bodyPr>
          <a:lstStyle/>
          <a:p>
            <a:pPr>
              <a:defRPr/>
            </a:pPr>
            <a:r>
              <a:rPr lang="en-IN" b="1" dirty="0" smtClean="0">
                <a:uFill>
                  <a:solidFill/>
                </a:uFill>
                <a:latin typeface="Times New Roman" panose="02020603050405020304" pitchFamily="18" charset="0"/>
                <a:cs typeface="Times New Roman" panose="02020603050405020304" pitchFamily="18" charset="0"/>
              </a:rPr>
              <a:t>Label</a:t>
            </a:r>
            <a:r>
              <a:rPr lang="en-IN" dirty="0" smtClean="0">
                <a:uFill>
                  <a:solidFill/>
                </a:uFill>
                <a:latin typeface="Times New Roman" panose="02020603050405020304" pitchFamily="18" charset="0"/>
                <a:cs typeface="Times New Roman" panose="02020603050405020304" pitchFamily="18" charset="0"/>
              </a:rPr>
              <a:t>—Each node in the tree has a </a:t>
            </a:r>
            <a:r>
              <a:rPr lang="en-IN" b="1" dirty="0" smtClean="0">
                <a:uFill>
                  <a:solidFill/>
                </a:uFill>
                <a:latin typeface="Times New Roman" panose="02020603050405020304" pitchFamily="18" charset="0"/>
                <a:cs typeface="Times New Roman" panose="02020603050405020304" pitchFamily="18" charset="0"/>
              </a:rPr>
              <a:t>label</a:t>
            </a:r>
            <a:r>
              <a:rPr lang="en-IN" dirty="0" smtClean="0">
                <a:uFill>
                  <a:solidFill/>
                </a:uFill>
                <a:latin typeface="Times New Roman" panose="02020603050405020304" pitchFamily="18" charset="0"/>
                <a:cs typeface="Times New Roman" panose="02020603050405020304" pitchFamily="18" charset="0"/>
              </a:rPr>
              <a:t>. </a:t>
            </a:r>
          </a:p>
          <a:p>
            <a:pPr lvl="2">
              <a:lnSpc>
                <a:spcPct val="80000"/>
              </a:lnSpc>
              <a:defRPr sz="1800">
                <a:uFillTx/>
              </a:defRPr>
            </a:pPr>
            <a:r>
              <a:rPr lang="en-IN" sz="2800" dirty="0" smtClean="0">
                <a:uFill>
                  <a:solidFill/>
                </a:uFill>
                <a:latin typeface="Times New Roman" panose="02020603050405020304" pitchFamily="18" charset="0"/>
                <a:cs typeface="Times New Roman" panose="02020603050405020304" pitchFamily="18" charset="0"/>
              </a:rPr>
              <a:t>Which is a string with a maximum of 63 characters.</a:t>
            </a:r>
          </a:p>
          <a:p>
            <a:pPr lvl="2">
              <a:lnSpc>
                <a:spcPct val="80000"/>
              </a:lnSpc>
              <a:defRPr sz="1800">
                <a:uFillTx/>
              </a:defRPr>
            </a:pPr>
            <a:r>
              <a:rPr lang="en-IN" sz="2800" dirty="0" smtClean="0">
                <a:uFill>
                  <a:solidFill/>
                </a:uFill>
                <a:latin typeface="Times New Roman" panose="02020603050405020304" pitchFamily="18" charset="0"/>
                <a:cs typeface="Times New Roman" panose="02020603050405020304" pitchFamily="18" charset="0"/>
              </a:rPr>
              <a:t>Root label is a null string.</a:t>
            </a:r>
          </a:p>
          <a:p>
            <a:pPr lvl="2">
              <a:lnSpc>
                <a:spcPct val="80000"/>
              </a:lnSpc>
              <a:defRPr sz="1800">
                <a:uFillTx/>
              </a:defRPr>
            </a:pPr>
            <a:r>
              <a:rPr lang="en-IN" sz="2800" dirty="0" smtClean="0">
                <a:uFill>
                  <a:solidFill/>
                </a:uFill>
                <a:latin typeface="Times New Roman" panose="02020603050405020304" pitchFamily="18" charset="0"/>
                <a:cs typeface="Times New Roman" panose="02020603050405020304" pitchFamily="18" charset="0"/>
              </a:rPr>
              <a:t>Labels must be unique within its parent domain</a:t>
            </a:r>
          </a:p>
          <a:p>
            <a:pPr>
              <a:defRPr/>
            </a:pPr>
            <a:r>
              <a:rPr lang="en-US" sz="2800" dirty="0">
                <a:latin typeface="Times New Roman" panose="02020603050405020304" pitchFamily="18" charset="0"/>
                <a:cs typeface="Times New Roman" panose="02020603050405020304" pitchFamily="18" charset="0"/>
              </a:rPr>
              <a:t>Each node in the tree has a </a:t>
            </a:r>
            <a:r>
              <a:rPr lang="en-US" sz="2800" b="1" dirty="0">
                <a:latin typeface="Times New Roman" panose="02020603050405020304" pitchFamily="18" charset="0"/>
                <a:cs typeface="Times New Roman" panose="02020603050405020304" pitchFamily="18" charset="0"/>
              </a:rPr>
              <a:t>domain name</a:t>
            </a:r>
            <a:r>
              <a:rPr lang="en-US" sz="2800" dirty="0">
                <a:latin typeface="Times New Roman" panose="02020603050405020304" pitchFamily="18" charset="0"/>
                <a:cs typeface="Times New Roman" panose="02020603050405020304" pitchFamily="18" charset="0"/>
              </a:rPr>
              <a:t>.</a:t>
            </a:r>
          </a:p>
          <a:p>
            <a:pPr>
              <a:defRPr/>
            </a:pPr>
            <a:r>
              <a:rPr lang="en-US" sz="2800" dirty="0">
                <a:latin typeface="Times New Roman" panose="02020603050405020304" pitchFamily="18" charset="0"/>
                <a:cs typeface="Times New Roman" panose="02020603050405020304" pitchFamily="18" charset="0"/>
              </a:rPr>
              <a:t>A full domain name is a </a:t>
            </a:r>
            <a:r>
              <a:rPr lang="en-US" sz="2800" b="1" dirty="0">
                <a:latin typeface="Times New Roman" panose="02020603050405020304" pitchFamily="18" charset="0"/>
                <a:cs typeface="Times New Roman" panose="02020603050405020304" pitchFamily="18" charset="0"/>
              </a:rPr>
              <a:t>sequence of labels </a:t>
            </a:r>
            <a:r>
              <a:rPr lang="en-US" sz="2800" dirty="0">
                <a:latin typeface="Times New Roman" panose="02020603050405020304" pitchFamily="18" charset="0"/>
                <a:cs typeface="Times New Roman" panose="02020603050405020304" pitchFamily="18" charset="0"/>
              </a:rPr>
              <a:t>separated by dots.</a:t>
            </a:r>
          </a:p>
          <a:p>
            <a:pPr>
              <a:defRPr/>
            </a:pPr>
            <a:r>
              <a:rPr lang="en-US" sz="2800" dirty="0" smtClean="0">
                <a:latin typeface="Times New Roman" panose="02020603050405020304" pitchFamily="18" charset="0"/>
                <a:cs typeface="Times New Roman" panose="02020603050405020304" pitchFamily="18" charset="0"/>
              </a:rPr>
              <a:t>Read the </a:t>
            </a:r>
            <a:r>
              <a:rPr lang="en-US" sz="2800" dirty="0">
                <a:latin typeface="Times New Roman" panose="02020603050405020304" pitchFamily="18" charset="0"/>
                <a:cs typeface="Times New Roman" panose="02020603050405020304" pitchFamily="18" charset="0"/>
              </a:rPr>
              <a:t>domain names </a:t>
            </a:r>
            <a:r>
              <a:rPr lang="en-US" sz="2800" dirty="0" smtClean="0">
                <a:latin typeface="Times New Roman" panose="02020603050405020304" pitchFamily="18" charset="0"/>
                <a:cs typeface="Times New Roman" panose="02020603050405020304" pitchFamily="18" charset="0"/>
              </a:rPr>
              <a:t>from the </a:t>
            </a:r>
            <a:r>
              <a:rPr lang="en-US" sz="2800" b="1" dirty="0">
                <a:latin typeface="Times New Roman" panose="02020603050405020304" pitchFamily="18" charset="0"/>
                <a:cs typeface="Times New Roman" panose="02020603050405020304" pitchFamily="18" charset="0"/>
              </a:rPr>
              <a:t>node up to the </a:t>
            </a:r>
            <a:r>
              <a:rPr lang="en-US" sz="2800" b="1" dirty="0" smtClean="0">
                <a:latin typeface="Times New Roman" panose="02020603050405020304" pitchFamily="18" charset="0"/>
                <a:cs typeface="Times New Roman" panose="02020603050405020304" pitchFamily="18" charset="0"/>
              </a:rPr>
              <a:t>top</a:t>
            </a:r>
            <a:r>
              <a:rPr lang="en-US" sz="2800" dirty="0" smtClean="0">
                <a:latin typeface="Times New Roman" panose="02020603050405020304" pitchFamily="18" charset="0"/>
                <a:cs typeface="Times New Roman" panose="02020603050405020304" pitchFamily="18" charset="0"/>
              </a:rPr>
              <a:t>(root).</a:t>
            </a:r>
          </a:p>
          <a:p>
            <a:pPr>
              <a:defRPr/>
            </a:pPr>
            <a:r>
              <a:rPr lang="en-US" sz="2800" dirty="0" smtClean="0">
                <a:latin typeface="Times New Roman" panose="02020603050405020304" pitchFamily="18" charset="0"/>
                <a:cs typeface="Times New Roman" panose="02020603050405020304" pitchFamily="18" charset="0"/>
              </a:rPr>
              <a:t>The last label is the label of the root(null).</a:t>
            </a:r>
          </a:p>
          <a:p>
            <a:pPr>
              <a:defRPr/>
            </a:pPr>
            <a:r>
              <a:rPr lang="en-US" sz="2800" dirty="0" smtClean="0">
                <a:latin typeface="Times New Roman" panose="02020603050405020304" pitchFamily="18" charset="0"/>
                <a:cs typeface="Times New Roman" panose="02020603050405020304" pitchFamily="18" charset="0"/>
              </a:rPr>
              <a:t>Last character is a dot because the null string is nothing.</a:t>
            </a:r>
          </a:p>
          <a:p>
            <a:pPr marL="914400" lvl="2" indent="0">
              <a:lnSpc>
                <a:spcPct val="80000"/>
              </a:lnSpc>
              <a:buNone/>
              <a:defRPr sz="1800">
                <a:uFillTx/>
              </a:defRPr>
            </a:pPr>
            <a:endParaRPr lang="en-IN" sz="2800" dirty="0" smtClean="0">
              <a:uFill>
                <a:solidFill/>
              </a:uFill>
              <a:latin typeface="Times New Roman" panose="02020603050405020304" pitchFamily="18" charset="0"/>
              <a:cs typeface="Times New Roman" panose="02020603050405020304" pitchFamily="18" charset="0"/>
            </a:endParaRPr>
          </a:p>
          <a:p>
            <a:pPr marL="0" indent="0">
              <a:buNone/>
              <a:defRPr/>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4"/>
          <p:cNvSpPr>
            <a:spLocks noChangeArrowheads="1"/>
          </p:cNvSpPr>
          <p:nvPr/>
        </p:nvSpPr>
        <p:spPr bwMode="auto">
          <a:xfrm>
            <a:off x="179512" y="76200"/>
            <a:ext cx="8856984" cy="584775"/>
          </a:xfrm>
          <a:prstGeom prst="rect">
            <a:avLst/>
          </a:prstGeom>
          <a:solidFill>
            <a:schemeClr val="bg1"/>
          </a:solidFill>
          <a:ln w="9525">
            <a:noFill/>
            <a:miter lim="800000"/>
            <a:headEnd/>
            <a:tailEnd/>
          </a:ln>
        </p:spPr>
        <p:txBody>
          <a:bodyPr wrap="square">
            <a:spAutoFit/>
          </a:bodyPr>
          <a:lstStyle/>
          <a:p>
            <a:pPr eaLnBrk="0" hangingPunct="0"/>
            <a:r>
              <a:rPr lang="en-US" sz="2000" dirty="0" smtClean="0">
                <a:solidFill>
                  <a:srgbClr val="FF0000"/>
                </a:solidFill>
                <a:latin typeface="Times-BoldItalic"/>
              </a:rPr>
              <a:t>  </a:t>
            </a:r>
            <a:r>
              <a:rPr lang="en-US" sz="3200" b="1" dirty="0">
                <a:solidFill>
                  <a:srgbClr val="0070C0"/>
                </a:solidFill>
                <a:latin typeface="Times New Roman" panose="02020603050405020304" pitchFamily="18" charset="0"/>
                <a:cs typeface="Times New Roman" panose="02020603050405020304" pitchFamily="18" charset="0"/>
              </a:rPr>
              <a:t>Domain names and labels</a:t>
            </a:r>
          </a:p>
        </p:txBody>
      </p:sp>
      <p:pic>
        <p:nvPicPr>
          <p:cNvPr id="57352" name="Picture 8"/>
          <p:cNvPicPr>
            <a:picLocks noChangeAspect="1" noChangeArrowheads="1"/>
          </p:cNvPicPr>
          <p:nvPr/>
        </p:nvPicPr>
        <p:blipFill>
          <a:blip r:embed="rId3" cstate="print"/>
          <a:srcRect/>
          <a:stretch>
            <a:fillRect/>
          </a:stretch>
        </p:blipFill>
        <p:spPr bwMode="auto">
          <a:xfrm>
            <a:off x="420512" y="843756"/>
            <a:ext cx="4359275" cy="5259388"/>
          </a:xfrm>
          <a:prstGeom prst="rect">
            <a:avLst/>
          </a:prstGeom>
          <a:noFill/>
          <a:ln w="9525">
            <a:noFill/>
            <a:miter lim="800000"/>
            <a:headEnd/>
            <a:tailEnd/>
          </a:ln>
        </p:spPr>
      </p:pic>
      <p:pic>
        <p:nvPicPr>
          <p:cNvPr id="57353" name="Picture 9"/>
          <p:cNvPicPr>
            <a:picLocks noChangeAspect="1" noChangeArrowheads="1"/>
          </p:cNvPicPr>
          <p:nvPr/>
        </p:nvPicPr>
        <p:blipFill>
          <a:blip r:embed="rId4" cstate="print"/>
          <a:srcRect/>
          <a:stretch>
            <a:fillRect/>
          </a:stretch>
        </p:blipFill>
        <p:spPr bwMode="auto">
          <a:xfrm>
            <a:off x="4124325" y="5638800"/>
            <a:ext cx="4333875" cy="755650"/>
          </a:xfrm>
          <a:prstGeom prst="rect">
            <a:avLst/>
          </a:prstGeom>
          <a:noFill/>
          <a:ln w="9525">
            <a:noFill/>
            <a:miter lim="800000"/>
            <a:headEnd/>
            <a:tailEnd/>
          </a:ln>
        </p:spPr>
      </p:pic>
      <p:pic>
        <p:nvPicPr>
          <p:cNvPr id="57354" name="Picture 10"/>
          <p:cNvPicPr>
            <a:picLocks noChangeAspect="1" noChangeArrowheads="1"/>
          </p:cNvPicPr>
          <p:nvPr/>
        </p:nvPicPr>
        <p:blipFill>
          <a:blip r:embed="rId5" cstate="print"/>
          <a:srcRect/>
          <a:stretch>
            <a:fillRect/>
          </a:stretch>
        </p:blipFill>
        <p:spPr bwMode="auto">
          <a:xfrm>
            <a:off x="4183063" y="4724400"/>
            <a:ext cx="2979737" cy="762000"/>
          </a:xfrm>
          <a:prstGeom prst="rect">
            <a:avLst/>
          </a:prstGeom>
          <a:noFill/>
          <a:ln w="9525">
            <a:noFill/>
            <a:miter lim="800000"/>
            <a:headEnd/>
            <a:tailEnd/>
          </a:ln>
        </p:spPr>
      </p:pic>
      <p:pic>
        <p:nvPicPr>
          <p:cNvPr id="57355" name="Picture 11"/>
          <p:cNvPicPr>
            <a:picLocks noChangeAspect="1" noChangeArrowheads="1"/>
          </p:cNvPicPr>
          <p:nvPr/>
        </p:nvPicPr>
        <p:blipFill>
          <a:blip r:embed="rId6" cstate="print"/>
          <a:srcRect/>
          <a:stretch>
            <a:fillRect/>
          </a:stretch>
        </p:blipFill>
        <p:spPr bwMode="auto">
          <a:xfrm>
            <a:off x="3843338" y="3810000"/>
            <a:ext cx="2247900" cy="755650"/>
          </a:xfrm>
          <a:prstGeom prst="rect">
            <a:avLst/>
          </a:prstGeom>
          <a:noFill/>
          <a:ln w="9525">
            <a:noFill/>
            <a:miter lim="800000"/>
            <a:headEnd/>
            <a:tailEnd/>
          </a:ln>
        </p:spPr>
      </p:pic>
      <p:pic>
        <p:nvPicPr>
          <p:cNvPr id="57356" name="Picture 12"/>
          <p:cNvPicPr>
            <a:picLocks noChangeAspect="1" noChangeArrowheads="1"/>
          </p:cNvPicPr>
          <p:nvPr/>
        </p:nvPicPr>
        <p:blipFill>
          <a:blip r:embed="rId7" cstate="print"/>
          <a:srcRect/>
          <a:stretch>
            <a:fillRect/>
          </a:stretch>
        </p:blipFill>
        <p:spPr bwMode="auto">
          <a:xfrm>
            <a:off x="3467100" y="2438400"/>
            <a:ext cx="876300" cy="1035050"/>
          </a:xfrm>
          <a:prstGeom prst="rect">
            <a:avLst/>
          </a:prstGeom>
          <a:noFill/>
          <a:ln w="9525">
            <a:noFill/>
            <a:miter lim="800000"/>
            <a:headEnd/>
            <a:tailEnd/>
          </a:ln>
        </p:spPr>
      </p:pic>
      <p:pic>
        <p:nvPicPr>
          <p:cNvPr id="57357" name="Picture 13"/>
          <p:cNvPicPr>
            <a:picLocks noChangeAspect="1" noChangeArrowheads="1"/>
          </p:cNvPicPr>
          <p:nvPr/>
        </p:nvPicPr>
        <p:blipFill>
          <a:blip r:embed="rId8" cstate="print"/>
          <a:srcRect/>
          <a:stretch>
            <a:fillRect/>
          </a:stretch>
        </p:blipFill>
        <p:spPr bwMode="auto">
          <a:xfrm>
            <a:off x="3787775" y="4876800"/>
            <a:ext cx="250825" cy="906463"/>
          </a:xfrm>
          <a:prstGeom prst="rect">
            <a:avLst/>
          </a:prstGeom>
          <a:noFill/>
          <a:ln w="9525">
            <a:noFill/>
            <a:miter lim="800000"/>
            <a:headEnd/>
            <a:tailEnd/>
          </a:ln>
        </p:spPr>
      </p:pic>
      <p:pic>
        <p:nvPicPr>
          <p:cNvPr id="57358" name="Picture 14"/>
          <p:cNvPicPr>
            <a:picLocks noChangeAspect="1" noChangeArrowheads="1"/>
          </p:cNvPicPr>
          <p:nvPr/>
        </p:nvPicPr>
        <p:blipFill>
          <a:blip r:embed="rId9" cstate="print"/>
          <a:srcRect/>
          <a:stretch>
            <a:fillRect/>
          </a:stretch>
        </p:blipFill>
        <p:spPr bwMode="auto">
          <a:xfrm>
            <a:off x="3497263" y="3989388"/>
            <a:ext cx="415925" cy="731837"/>
          </a:xfrm>
          <a:prstGeom prst="rect">
            <a:avLst/>
          </a:prstGeom>
          <a:noFill/>
          <a:ln w="9525">
            <a:noFill/>
            <a:miter lim="800000"/>
            <a:headEnd/>
            <a:tailEnd/>
          </a:ln>
        </p:spPr>
      </p:pic>
      <p:pic>
        <p:nvPicPr>
          <p:cNvPr id="57359" name="Picture 15"/>
          <p:cNvPicPr>
            <a:picLocks noChangeAspect="1" noChangeArrowheads="1"/>
          </p:cNvPicPr>
          <p:nvPr/>
        </p:nvPicPr>
        <p:blipFill>
          <a:blip r:embed="rId10" cstate="print"/>
          <a:srcRect/>
          <a:stretch>
            <a:fillRect/>
          </a:stretch>
        </p:blipFill>
        <p:spPr bwMode="auto">
          <a:xfrm>
            <a:off x="2971800" y="2590800"/>
            <a:ext cx="473075" cy="1069975"/>
          </a:xfrm>
          <a:prstGeom prst="rect">
            <a:avLst/>
          </a:prstGeom>
          <a:noFill/>
          <a:ln w="9525">
            <a:noFill/>
            <a:miter lim="800000"/>
            <a:headEnd/>
            <a:tailEnd/>
          </a:ln>
        </p:spPr>
      </p:pic>
      <p:pic>
        <p:nvPicPr>
          <p:cNvPr id="57360" name="Picture 16"/>
          <p:cNvPicPr>
            <a:picLocks noChangeAspect="1" noChangeArrowheads="1"/>
          </p:cNvPicPr>
          <p:nvPr/>
        </p:nvPicPr>
        <p:blipFill>
          <a:blip r:embed="rId11" cstate="print"/>
          <a:srcRect/>
          <a:stretch>
            <a:fillRect/>
          </a:stretch>
        </p:blipFill>
        <p:spPr bwMode="auto">
          <a:xfrm>
            <a:off x="3032125" y="1490663"/>
            <a:ext cx="1509713" cy="11001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7352"/>
                                        </p:tgtEl>
                                        <p:attrNameLst>
                                          <p:attrName>style.visibility</p:attrName>
                                        </p:attrNameLst>
                                      </p:cBhvr>
                                      <p:to>
                                        <p:strVal val="visible"/>
                                      </p:to>
                                    </p:set>
                                    <p:animEffect transition="in" filter="wipe(up)">
                                      <p:cBhvr>
                                        <p:cTn id="7" dur="500"/>
                                        <p:tgtEl>
                                          <p:spTgt spid="573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57353"/>
                                        </p:tgtEl>
                                        <p:attrNameLst>
                                          <p:attrName>style.visibility</p:attrName>
                                        </p:attrNameLst>
                                      </p:cBhvr>
                                      <p:to>
                                        <p:strVal val="visible"/>
                                      </p:to>
                                    </p:set>
                                    <p:anim calcmode="lin" valueType="num">
                                      <p:cBhvr>
                                        <p:cTn id="12" dur="500" fill="hold"/>
                                        <p:tgtEl>
                                          <p:spTgt spid="57353"/>
                                        </p:tgtEl>
                                        <p:attrNameLst>
                                          <p:attrName>ppt_w</p:attrName>
                                        </p:attrNameLst>
                                      </p:cBhvr>
                                      <p:tavLst>
                                        <p:tav tm="0">
                                          <p:val>
                                            <p:fltVal val="0"/>
                                          </p:val>
                                        </p:tav>
                                        <p:tav tm="100000">
                                          <p:val>
                                            <p:strVal val="#ppt_w"/>
                                          </p:val>
                                        </p:tav>
                                      </p:tavLst>
                                    </p:anim>
                                    <p:anim calcmode="lin" valueType="num">
                                      <p:cBhvr>
                                        <p:cTn id="13" dur="500" fill="hold"/>
                                        <p:tgtEl>
                                          <p:spTgt spid="57353"/>
                                        </p:tgtEl>
                                        <p:attrNameLst>
                                          <p:attrName>ppt_h</p:attrName>
                                        </p:attrNameLst>
                                      </p:cBhvr>
                                      <p:tavLst>
                                        <p:tav tm="0">
                                          <p:val>
                                            <p:fltVal val="0"/>
                                          </p:val>
                                        </p:tav>
                                        <p:tav tm="100000">
                                          <p:val>
                                            <p:strVal val="#ppt_h"/>
                                          </p:val>
                                        </p:tav>
                                      </p:tavLst>
                                    </p:anim>
                                    <p:animEffect transition="in" filter="fade">
                                      <p:cBhvr>
                                        <p:cTn id="14" dur="500"/>
                                        <p:tgtEl>
                                          <p:spTgt spid="5735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57357"/>
                                        </p:tgtEl>
                                        <p:attrNameLst>
                                          <p:attrName>style.visibility</p:attrName>
                                        </p:attrNameLst>
                                      </p:cBhvr>
                                      <p:to>
                                        <p:strVal val="visible"/>
                                      </p:to>
                                    </p:set>
                                    <p:animEffect transition="in" filter="wipe(down)">
                                      <p:cBhvr>
                                        <p:cTn id="19" dur="500"/>
                                        <p:tgtEl>
                                          <p:spTgt spid="5735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57354"/>
                                        </p:tgtEl>
                                        <p:attrNameLst>
                                          <p:attrName>style.visibility</p:attrName>
                                        </p:attrNameLst>
                                      </p:cBhvr>
                                      <p:to>
                                        <p:strVal val="visible"/>
                                      </p:to>
                                    </p:set>
                                    <p:anim calcmode="lin" valueType="num">
                                      <p:cBhvr>
                                        <p:cTn id="24" dur="500" fill="hold"/>
                                        <p:tgtEl>
                                          <p:spTgt spid="57354"/>
                                        </p:tgtEl>
                                        <p:attrNameLst>
                                          <p:attrName>ppt_w</p:attrName>
                                        </p:attrNameLst>
                                      </p:cBhvr>
                                      <p:tavLst>
                                        <p:tav tm="0">
                                          <p:val>
                                            <p:fltVal val="0"/>
                                          </p:val>
                                        </p:tav>
                                        <p:tav tm="100000">
                                          <p:val>
                                            <p:strVal val="#ppt_w"/>
                                          </p:val>
                                        </p:tav>
                                      </p:tavLst>
                                    </p:anim>
                                    <p:anim calcmode="lin" valueType="num">
                                      <p:cBhvr>
                                        <p:cTn id="25" dur="500" fill="hold"/>
                                        <p:tgtEl>
                                          <p:spTgt spid="57354"/>
                                        </p:tgtEl>
                                        <p:attrNameLst>
                                          <p:attrName>ppt_h</p:attrName>
                                        </p:attrNameLst>
                                      </p:cBhvr>
                                      <p:tavLst>
                                        <p:tav tm="0">
                                          <p:val>
                                            <p:fltVal val="0"/>
                                          </p:val>
                                        </p:tav>
                                        <p:tav tm="100000">
                                          <p:val>
                                            <p:strVal val="#ppt_h"/>
                                          </p:val>
                                        </p:tav>
                                      </p:tavLst>
                                    </p:anim>
                                    <p:animEffect transition="in" filter="fade">
                                      <p:cBhvr>
                                        <p:cTn id="26" dur="500"/>
                                        <p:tgtEl>
                                          <p:spTgt spid="5735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57358"/>
                                        </p:tgtEl>
                                        <p:attrNameLst>
                                          <p:attrName>style.visibility</p:attrName>
                                        </p:attrNameLst>
                                      </p:cBhvr>
                                      <p:to>
                                        <p:strVal val="visible"/>
                                      </p:to>
                                    </p:set>
                                    <p:animEffect transition="in" filter="wipe(down)">
                                      <p:cBhvr>
                                        <p:cTn id="31" dur="500"/>
                                        <p:tgtEl>
                                          <p:spTgt spid="5735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16" fill="hold" nodeType="clickEffect">
                                  <p:stCondLst>
                                    <p:cond delay="0"/>
                                  </p:stCondLst>
                                  <p:childTnLst>
                                    <p:set>
                                      <p:cBhvr>
                                        <p:cTn id="35" dur="1" fill="hold">
                                          <p:stCondLst>
                                            <p:cond delay="0"/>
                                          </p:stCondLst>
                                        </p:cTn>
                                        <p:tgtEl>
                                          <p:spTgt spid="57355"/>
                                        </p:tgtEl>
                                        <p:attrNameLst>
                                          <p:attrName>style.visibility</p:attrName>
                                        </p:attrNameLst>
                                      </p:cBhvr>
                                      <p:to>
                                        <p:strVal val="visible"/>
                                      </p:to>
                                    </p:set>
                                    <p:anim calcmode="lin" valueType="num">
                                      <p:cBhvr>
                                        <p:cTn id="36" dur="500" fill="hold"/>
                                        <p:tgtEl>
                                          <p:spTgt spid="57355"/>
                                        </p:tgtEl>
                                        <p:attrNameLst>
                                          <p:attrName>ppt_w</p:attrName>
                                        </p:attrNameLst>
                                      </p:cBhvr>
                                      <p:tavLst>
                                        <p:tav tm="0">
                                          <p:val>
                                            <p:fltVal val="0"/>
                                          </p:val>
                                        </p:tav>
                                        <p:tav tm="100000">
                                          <p:val>
                                            <p:strVal val="#ppt_w"/>
                                          </p:val>
                                        </p:tav>
                                      </p:tavLst>
                                    </p:anim>
                                    <p:anim calcmode="lin" valueType="num">
                                      <p:cBhvr>
                                        <p:cTn id="37" dur="500" fill="hold"/>
                                        <p:tgtEl>
                                          <p:spTgt spid="57355"/>
                                        </p:tgtEl>
                                        <p:attrNameLst>
                                          <p:attrName>ppt_h</p:attrName>
                                        </p:attrNameLst>
                                      </p:cBhvr>
                                      <p:tavLst>
                                        <p:tav tm="0">
                                          <p:val>
                                            <p:fltVal val="0"/>
                                          </p:val>
                                        </p:tav>
                                        <p:tav tm="100000">
                                          <p:val>
                                            <p:strVal val="#ppt_h"/>
                                          </p:val>
                                        </p:tav>
                                      </p:tavLst>
                                    </p:anim>
                                    <p:animEffect transition="in" filter="fade">
                                      <p:cBhvr>
                                        <p:cTn id="38" dur="500"/>
                                        <p:tgtEl>
                                          <p:spTgt spid="5735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57359"/>
                                        </p:tgtEl>
                                        <p:attrNameLst>
                                          <p:attrName>style.visibility</p:attrName>
                                        </p:attrNameLst>
                                      </p:cBhvr>
                                      <p:to>
                                        <p:strVal val="visible"/>
                                      </p:to>
                                    </p:set>
                                    <p:animEffect transition="in" filter="wipe(down)">
                                      <p:cBhvr>
                                        <p:cTn id="43" dur="500"/>
                                        <p:tgtEl>
                                          <p:spTgt spid="573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16" fill="hold" nodeType="clickEffect">
                                  <p:stCondLst>
                                    <p:cond delay="0"/>
                                  </p:stCondLst>
                                  <p:childTnLst>
                                    <p:set>
                                      <p:cBhvr>
                                        <p:cTn id="47" dur="1" fill="hold">
                                          <p:stCondLst>
                                            <p:cond delay="0"/>
                                          </p:stCondLst>
                                        </p:cTn>
                                        <p:tgtEl>
                                          <p:spTgt spid="57356"/>
                                        </p:tgtEl>
                                        <p:attrNameLst>
                                          <p:attrName>style.visibility</p:attrName>
                                        </p:attrNameLst>
                                      </p:cBhvr>
                                      <p:to>
                                        <p:strVal val="visible"/>
                                      </p:to>
                                    </p:set>
                                    <p:anim calcmode="lin" valueType="num">
                                      <p:cBhvr>
                                        <p:cTn id="48" dur="500" fill="hold"/>
                                        <p:tgtEl>
                                          <p:spTgt spid="57356"/>
                                        </p:tgtEl>
                                        <p:attrNameLst>
                                          <p:attrName>ppt_w</p:attrName>
                                        </p:attrNameLst>
                                      </p:cBhvr>
                                      <p:tavLst>
                                        <p:tav tm="0">
                                          <p:val>
                                            <p:fltVal val="0"/>
                                          </p:val>
                                        </p:tav>
                                        <p:tav tm="100000">
                                          <p:val>
                                            <p:strVal val="#ppt_w"/>
                                          </p:val>
                                        </p:tav>
                                      </p:tavLst>
                                    </p:anim>
                                    <p:anim calcmode="lin" valueType="num">
                                      <p:cBhvr>
                                        <p:cTn id="49" dur="500" fill="hold"/>
                                        <p:tgtEl>
                                          <p:spTgt spid="57356"/>
                                        </p:tgtEl>
                                        <p:attrNameLst>
                                          <p:attrName>ppt_h</p:attrName>
                                        </p:attrNameLst>
                                      </p:cBhvr>
                                      <p:tavLst>
                                        <p:tav tm="0">
                                          <p:val>
                                            <p:fltVal val="0"/>
                                          </p:val>
                                        </p:tav>
                                        <p:tav tm="100000">
                                          <p:val>
                                            <p:strVal val="#ppt_h"/>
                                          </p:val>
                                        </p:tav>
                                      </p:tavLst>
                                    </p:anim>
                                    <p:animEffect transition="in" filter="fade">
                                      <p:cBhvr>
                                        <p:cTn id="50" dur="500"/>
                                        <p:tgtEl>
                                          <p:spTgt spid="5735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57360"/>
                                        </p:tgtEl>
                                        <p:attrNameLst>
                                          <p:attrName>style.visibility</p:attrName>
                                        </p:attrNameLst>
                                      </p:cBhvr>
                                      <p:to>
                                        <p:strVal val="visible"/>
                                      </p:to>
                                    </p:set>
                                    <p:animEffect transition="in" filter="wipe(down)">
                                      <p:cBhvr>
                                        <p:cTn id="55" dur="500"/>
                                        <p:tgtEl>
                                          <p:spTgt spid="57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2814</TotalTime>
  <Words>2793</Words>
  <Application>Microsoft Office PowerPoint</Application>
  <PresentationFormat>On-screen Show (4:3)</PresentationFormat>
  <Paragraphs>288</Paragraphs>
  <Slides>65</Slides>
  <Notes>41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65</vt:i4>
      </vt:variant>
    </vt:vector>
  </HeadingPairs>
  <TitlesOfParts>
    <vt:vector size="79" baseType="lpstr">
      <vt:lpstr>Adobe Arabic</vt:lpstr>
      <vt:lpstr>Adobe Fangsong Std R</vt:lpstr>
      <vt:lpstr>Adobe Gothic Std B</vt:lpstr>
      <vt:lpstr>Aharoni</vt:lpstr>
      <vt:lpstr>Arial</vt:lpstr>
      <vt:lpstr>Baby Kruffy</vt:lpstr>
      <vt:lpstr>Calibri</vt:lpstr>
      <vt:lpstr>Palatino</vt:lpstr>
      <vt:lpstr>Tahoma</vt:lpstr>
      <vt:lpstr>Times</vt:lpstr>
      <vt:lpstr>Times New Roman</vt:lpstr>
      <vt:lpstr>Times-BoldItalic</vt:lpstr>
      <vt:lpstr>Wingdings</vt:lpstr>
      <vt:lpstr>Office Theme</vt:lpstr>
      <vt:lpstr>PowerPoint Presentation</vt:lpstr>
      <vt:lpstr>Domain Name System (DNS) (Getting the IP address of FTP server)</vt:lpstr>
      <vt:lpstr>PowerPoint Presentation</vt:lpstr>
      <vt:lpstr>Name space</vt:lpstr>
      <vt:lpstr>Domain Namespace </vt:lpstr>
      <vt:lpstr>PowerPoint Presentation</vt:lpstr>
      <vt:lpstr>PowerPoint Presentation</vt:lpstr>
      <vt:lpstr>Domain Names and Labels</vt:lpstr>
      <vt:lpstr>PowerPoint Presentation</vt:lpstr>
      <vt:lpstr>Domain names and labels</vt:lpstr>
      <vt:lpstr>PowerPoint Presentation</vt:lpstr>
      <vt:lpstr>PowerPoint Presentation</vt:lpstr>
      <vt:lpstr>PowerPoint Presentation</vt:lpstr>
      <vt:lpstr>PowerPoint Presentation</vt:lpstr>
      <vt:lpstr>Root Server</vt:lpstr>
      <vt:lpstr>Root Server</vt:lpstr>
      <vt:lpstr>PowerPoint Presentation</vt:lpstr>
      <vt:lpstr>PowerPoint Presentation</vt:lpstr>
      <vt:lpstr>PowerPoint Presentation</vt:lpstr>
      <vt:lpstr>Resolution</vt:lpstr>
      <vt:lpstr>PowerPoint Presentation</vt:lpstr>
      <vt:lpstr>PowerPoint Presentation</vt:lpstr>
      <vt:lpstr>Caching</vt:lpstr>
      <vt:lpstr>Resource Records</vt:lpstr>
      <vt:lpstr>Resource Records</vt:lpstr>
      <vt:lpstr>PowerPoint Presentation</vt:lpstr>
      <vt:lpstr>DNS Messages</vt:lpstr>
      <vt:lpstr>PowerPoint Presentation</vt:lpstr>
      <vt:lpstr>PowerPoint Presentation</vt:lpstr>
      <vt:lpstr>PEER-TO-PEER PARADIGM </vt:lpstr>
      <vt:lpstr>PowerPoint Presentation</vt:lpstr>
      <vt:lpstr>1. Centralized Networks</vt:lpstr>
      <vt:lpstr>PowerPoint Presentation</vt:lpstr>
      <vt:lpstr>2.Decentralized Network</vt:lpstr>
      <vt:lpstr>I. Unstructured Networks  </vt:lpstr>
      <vt:lpstr>II. Structured Networks</vt:lpstr>
      <vt:lpstr>PowerPoint Presentation</vt:lpstr>
      <vt:lpstr>PowerPoint Presentation</vt:lpstr>
      <vt:lpstr>Data Structure for Socket</vt:lpstr>
      <vt:lpstr>PowerPoint Presentation</vt:lpstr>
      <vt:lpstr>PowerPoint Presentation</vt:lpstr>
      <vt:lpstr>PowerPoint Presentation</vt:lpstr>
      <vt:lpstr>Sockets for UDP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Communication using TCP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Veena S</dc:creator>
  <cp:lastModifiedBy>Windows User</cp:lastModifiedBy>
  <cp:revision>62</cp:revision>
  <dcterms:created xsi:type="dcterms:W3CDTF">2017-09-14T04:40:04Z</dcterms:created>
  <dcterms:modified xsi:type="dcterms:W3CDTF">2018-09-07T03:55:09Z</dcterms:modified>
</cp:coreProperties>
</file>