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5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8" r:id="rId12"/>
    <p:sldId id="269" r:id="rId13"/>
    <p:sldId id="307" r:id="rId14"/>
    <p:sldId id="308" r:id="rId15"/>
    <p:sldId id="270" r:id="rId16"/>
    <p:sldId id="271" r:id="rId17"/>
    <p:sldId id="274" r:id="rId18"/>
    <p:sldId id="276" r:id="rId19"/>
    <p:sldId id="275" r:id="rId20"/>
    <p:sldId id="272" r:id="rId21"/>
    <p:sldId id="273" r:id="rId22"/>
    <p:sldId id="277" r:id="rId23"/>
    <p:sldId id="278" r:id="rId24"/>
    <p:sldId id="305" r:id="rId25"/>
    <p:sldId id="306" r:id="rId26"/>
    <p:sldId id="303" r:id="rId27"/>
    <p:sldId id="304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7124D-1264-4B16-9525-1CFF7F8E1C44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CB8F2-A0D5-47EC-99D4-312A89D757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The University of Adelaide, School of Computer Science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0C0817B-60D7-4012-8B8E-67E2D65DAC12}" type="datetime3">
              <a:rPr lang="en-US" smtClean="0">
                <a:latin typeface="Arial" pitchFamily="34" charset="0"/>
              </a:rPr>
              <a:pPr/>
              <a:t>1 November 2018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Chapter 2 — Instructions: Language of the Computer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76D0C-7A40-4654-A913-5A8DB96C03A6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The University of Adelaide, School of Computer Science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29778A0-C8D6-4144-9647-04B804A80ED6}" type="datetime3">
              <a:rPr lang="en-US" smtClean="0">
                <a:latin typeface="Arial" pitchFamily="34" charset="0"/>
              </a:rPr>
              <a:pPr/>
              <a:t>1 November 2018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Chapter 2 — Instructions: Language of the Computer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AA53D-2FB5-4D1B-A6F9-46900AF4D771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The University of Adelaide, School of Computer Science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544FE4-1C9C-4851-9A85-CCC8F547A8BD}" type="datetime3">
              <a:rPr lang="en-US" smtClean="0">
                <a:latin typeface="Arial" pitchFamily="34" charset="0"/>
              </a:rPr>
              <a:pPr/>
              <a:t>1 November 2018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Chapter 2 — Instructions: Language of the Computer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41D27-9255-488A-A65A-5A850A303221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Border Gateway Protocol, Open Shortest Path First 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CB8F2-A0D5-47EC-99D4-312A89D757CD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IFSC3315 – Applied Networking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Chapter 3 - Internetworking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9813D1-FECE-4BF9-BA79-9628A5A2585A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 this example Router F detects that its link to G has failed.  F sets G to </a:t>
            </a:r>
            <a:r>
              <a:rPr lang="en-US" altLang="en-US" smtClean="0">
                <a:cs typeface="Times New Roman" panose="02020603050405020304" pitchFamily="18" charset="0"/>
              </a:rPr>
              <a:t>∞ and updates A.  Since A was using F to get to G it sets distance to G to ∞ and updates B, C, and E.  Its next periodic update from C shows a route to G with cost 2. A sets costs to G to 3 and sends to F.  F now sets cost to G to 4 through A.  </a:t>
            </a:r>
          </a:p>
          <a:p>
            <a:pPr eaLnBrk="1" hangingPunct="1"/>
            <a:endParaRPr lang="en-AU" altLang="en-US" smtClean="0"/>
          </a:p>
        </p:txBody>
      </p:sp>
      <p:sp>
        <p:nvSpPr>
          <p:cNvPr id="57351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Spring 2012</a:t>
            </a:r>
          </a:p>
        </p:txBody>
      </p:sp>
    </p:spTree>
    <p:extLst>
      <p:ext uri="{BB962C8B-B14F-4D97-AF65-F5344CB8AC3E}">
        <p14:creationId xmlns:p14="http://schemas.microsoft.com/office/powerpoint/2010/main" val="416353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BAD-DC30-4962-95B3-61151A42C1EC}" type="datetimeFigureOut">
              <a:rPr lang="en-IN" smtClean="0"/>
              <a:pPr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1D00-31A8-4CAB-AC0A-9181FBDE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the Internet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SzPct val="100000"/>
              <a:buFont typeface="Wingdings" pitchFamily="2" charset="2"/>
              <a:buNone/>
              <a:defRPr/>
            </a:pPr>
            <a:r>
              <a:rPr lang="en-US" dirty="0"/>
              <a:t>Forwarding versus Routing</a:t>
            </a:r>
          </a:p>
          <a:p>
            <a:pPr lvl="2">
              <a:buSzPct val="100000"/>
              <a:buFontTx/>
              <a:buChar char="–"/>
              <a:defRPr/>
            </a:pPr>
            <a:r>
              <a:rPr lang="en-US" dirty="0"/>
              <a:t> Forwarding: </a:t>
            </a:r>
          </a:p>
          <a:p>
            <a:pPr lvl="3">
              <a:buSzPct val="100000"/>
              <a:buFontTx/>
              <a:buChar char="–"/>
              <a:defRPr/>
            </a:pPr>
            <a:r>
              <a:rPr lang="en-US" dirty="0"/>
              <a:t> to select an </a:t>
            </a:r>
            <a:r>
              <a:rPr lang="en-US" b="1" dirty="0"/>
              <a:t>output port</a:t>
            </a:r>
            <a:r>
              <a:rPr lang="en-US" dirty="0"/>
              <a:t> based on</a:t>
            </a:r>
            <a:r>
              <a:rPr lang="en-US" b="1" dirty="0"/>
              <a:t> destination address and routing table</a:t>
            </a:r>
          </a:p>
          <a:p>
            <a:pPr lvl="2">
              <a:buSzPct val="100000"/>
              <a:buFontTx/>
              <a:buChar char="–"/>
              <a:defRPr/>
            </a:pPr>
            <a:r>
              <a:rPr lang="en-US" dirty="0"/>
              <a:t> Routing: </a:t>
            </a:r>
          </a:p>
          <a:p>
            <a:pPr lvl="3">
              <a:buSzPct val="100000"/>
              <a:buFontTx/>
              <a:buChar char="–"/>
              <a:defRPr/>
            </a:pPr>
            <a:r>
              <a:rPr lang="en-US" dirty="0"/>
              <a:t> process by which</a:t>
            </a:r>
            <a:r>
              <a:rPr lang="en-US" b="1" dirty="0"/>
              <a:t> routing table is built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Times-BoldItalic"/>
              </a:rPr>
              <a:t> </a:t>
            </a:r>
            <a:r>
              <a:rPr lang="en-US" sz="2000" dirty="0">
                <a:latin typeface="Times-BoldItalic"/>
              </a:rPr>
              <a:t>Updating distance vectors</a:t>
            </a: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96925"/>
            <a:ext cx="382905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505200"/>
            <a:ext cx="3757613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3688" y="1565275"/>
            <a:ext cx="215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Times-BoldItalic"/>
              </a:rPr>
              <a:t>  </a:t>
            </a:r>
            <a:r>
              <a:rPr lang="en-US" sz="2000" dirty="0" smtClean="0">
                <a:latin typeface="Times-BoldItalic"/>
              </a:rPr>
              <a:t> </a:t>
            </a:r>
            <a:r>
              <a:rPr lang="en-US" sz="2000" dirty="0">
                <a:latin typeface="Times-BoldItalic"/>
              </a:rPr>
              <a:t>The </a:t>
            </a:r>
            <a:r>
              <a:rPr lang="en-US" sz="2000" dirty="0" smtClean="0">
                <a:latin typeface="Times-BoldItalic"/>
              </a:rPr>
              <a:t>final </a:t>
            </a:r>
            <a:r>
              <a:rPr lang="en-US" sz="2000" dirty="0">
                <a:latin typeface="Times-BoldItalic"/>
              </a:rPr>
              <a:t>distance vector for an internet</a:t>
            </a:r>
          </a:p>
        </p:txBody>
      </p:sp>
      <p:pic>
        <p:nvPicPr>
          <p:cNvPr id="7886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757488"/>
            <a:ext cx="5214937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19671" y="692696"/>
          <a:ext cx="416560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47864" y="692696"/>
          <a:ext cx="416560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04048" y="692696"/>
          <a:ext cx="648072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64288" y="2348880"/>
          <a:ext cx="416560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004048" y="4841776"/>
          <a:ext cx="648072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619672" y="4841776"/>
          <a:ext cx="648072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275856" y="4841776"/>
          <a:ext cx="648072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7638"/>
            <a:ext cx="8363272" cy="470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seconds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router sends its table to its neighbor.  Each router then updates its table based on the new information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(periodic updates)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there is a topology change then the router will send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 updates.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8" y="1341438"/>
            <a:ext cx="8589962" cy="3662362"/>
          </a:xfrm>
        </p:spPr>
      </p:pic>
      <p:sp>
        <p:nvSpPr>
          <p:cNvPr id="55299" name="Title 2"/>
          <p:cNvSpPr>
            <a:spLocks noGrp="1"/>
          </p:cNvSpPr>
          <p:nvPr>
            <p:ph type="title"/>
          </p:nvPr>
        </p:nvSpPr>
        <p:spPr>
          <a:xfrm>
            <a:off x="14288" y="-87313"/>
            <a:ext cx="8734400" cy="1428751"/>
          </a:xfrm>
        </p:spPr>
        <p:txBody>
          <a:bodyPr>
            <a:normAutofit/>
          </a:bodyPr>
          <a:lstStyle/>
          <a:p>
            <a:r>
              <a:rPr lang="en-I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9806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Vector</a:t>
            </a:r>
            <a:endParaRPr lang="en-AU" altLang="en-US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7564"/>
            <a:ext cx="8686800" cy="6139828"/>
          </a:xfrm>
        </p:spPr>
        <p:txBody>
          <a:bodyPr/>
          <a:lstStyle/>
          <a:p>
            <a:pPr lvl="1">
              <a:buSzPct val="100000"/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node detects a link failure</a:t>
            </a: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detects that link to G has failed</a:t>
            </a: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sets distance to G to infinity and sends update to A</a:t>
            </a: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sets distance to G to infinity since it uses F to reach G</a:t>
            </a: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receives periodic update from C with 2-hop path to G</a:t>
            </a: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sets distance to G to 3 and sends update to F</a:t>
            </a: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decides it can reach G in 4 hops via A</a:t>
            </a:r>
          </a:p>
          <a:p>
            <a:pPr lvl="1">
              <a:buSzPct val="100000"/>
              <a:buFontTx/>
              <a:buChar char="•"/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pic>
        <p:nvPicPr>
          <p:cNvPr id="56324" name="Picture 5" descr="f03-29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05064"/>
            <a:ext cx="504056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0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4"/>
          <p:cNvSpPr>
            <a:spLocks noChangeArrowheads="1"/>
          </p:cNvSpPr>
          <p:nvPr/>
        </p:nvSpPr>
        <p:spPr bwMode="auto">
          <a:xfrm>
            <a:off x="152400" y="10210"/>
            <a:ext cx="899160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3600" dirty="0" smtClean="0">
                <a:solidFill>
                  <a:srgbClr val="FF0000"/>
                </a:solidFill>
                <a:latin typeface="Times-BoldItalic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Two-node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instability (count to infinity)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1111250"/>
            <a:ext cx="2805113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0" y="1803400"/>
            <a:ext cx="28067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8363" y="3405188"/>
            <a:ext cx="2806700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3" y="3406775"/>
            <a:ext cx="2820987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5100638"/>
            <a:ext cx="2811463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29100" y="4940300"/>
            <a:ext cx="5715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9208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State Routing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90465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to all nodes (not just neighbors) information about directly connected links (not entire routing table).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state Routing uses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mechanisms: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Reliable dissemination of link state information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Route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(formation of least cost trees)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flooding: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link state information from every node to everybody else in the network reliably.</a:t>
            </a:r>
          </a:p>
          <a:p>
            <a:pPr>
              <a:lnSpc>
                <a:spcPct val="85000"/>
              </a:lnSpc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State Packet (LSP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of the node that created the LSP</a:t>
            </a:r>
          </a:p>
          <a:p>
            <a:pPr lvl="1">
              <a:lnSpc>
                <a:spcPct val="8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link to each directly connected neighbor</a:t>
            </a:r>
          </a:p>
          <a:p>
            <a:pPr lvl="1">
              <a:lnSpc>
                <a:spcPct val="8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 (SEQNO)</a:t>
            </a:r>
          </a:p>
          <a:p>
            <a:pPr lvl="1">
              <a:lnSpc>
                <a:spcPct val="8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time-to-live (TTL) for this packet</a:t>
            </a:r>
          </a:p>
          <a:p>
            <a:pPr lvl="1">
              <a:lnSpc>
                <a:spcPct val="8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2 used for route calculation and</a:t>
            </a:r>
          </a:p>
          <a:p>
            <a:pPr lvl="1">
              <a:lnSpc>
                <a:spcPct val="8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and 4 used for reliable flooding.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State Routing</a:t>
            </a:r>
            <a:endParaRPr lang="en-AU" sz="3600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036496" cy="580526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Reliable Flooding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 of link-state packets. (a) LSP arrives at node X;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X floods LSP to A and C;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A and C flood LSP to B (but not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(d) flooding is complete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100000"/>
              <a:buFontTx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pic>
        <p:nvPicPr>
          <p:cNvPr id="71684" name="Picture 5" descr="f03-32-9780123850591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556792"/>
            <a:ext cx="575786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Times-BoldItalic"/>
              </a:rPr>
              <a:t> </a:t>
            </a:r>
            <a:r>
              <a:rPr lang="en-US" sz="2000" b="1" dirty="0">
                <a:latin typeface="Times-BoldItalic"/>
              </a:rPr>
              <a:t>Example of a link-state database</a:t>
            </a: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5535613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5063" y="3352800"/>
            <a:ext cx="343693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4"/>
          <p:cNvSpPr>
            <a:spLocks noChangeArrowheads="1"/>
          </p:cNvSpPr>
          <p:nvPr/>
        </p:nvSpPr>
        <p:spPr bwMode="auto">
          <a:xfrm>
            <a:off x="152400" y="133350"/>
            <a:ext cx="87630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Times-BoldItalic"/>
              </a:rPr>
              <a:t> </a:t>
            </a:r>
            <a:r>
              <a:rPr lang="en-US" sz="2000" dirty="0">
                <a:latin typeface="Times-BoldItalic"/>
              </a:rPr>
              <a:t>LSPs created and sent out by each node to build LSDB</a:t>
            </a: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649605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333500"/>
            <a:ext cx="13271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073150"/>
            <a:ext cx="1327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1079500"/>
            <a:ext cx="1327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3205163"/>
            <a:ext cx="13271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6800" y="5170488"/>
            <a:ext cx="1327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35250" y="5170488"/>
            <a:ext cx="1327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5170488"/>
            <a:ext cx="13271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i="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9042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2" eaLnBrk="0" hangingPunct="0">
              <a:defRPr/>
            </a:pPr>
            <a:r>
              <a:rPr lang="en-US" sz="32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UNICAST </a:t>
            </a:r>
            <a:r>
              <a:rPr lang="en-US" sz="32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ROUTING</a:t>
            </a:r>
          </a:p>
          <a:p>
            <a:pPr marL="0" lvl="2" eaLnBrk="0" hangingPunct="0">
              <a:defRPr/>
            </a:pP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1800" i="0">
              <a:latin typeface="Times New Roman" pitchFamily="18" charset="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1528068"/>
            <a:ext cx="8458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internet,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network layer is to deliver a datagram from its source to its destination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destinations.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datagram is destined for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destination (one-to-one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delivery)-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routing---one-to-many 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Broadcast routing --- one- to -all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4" y="0"/>
            <a:ext cx="8850916" cy="6206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calculation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has the LSP from everybody else.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each node has the full topology of the network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(LSDB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shortest path algorithm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route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destination.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it creates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tree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keeping the source as the root. (by referring to LSDB)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Routing</a:t>
            </a:r>
            <a:endParaRPr lang="en-A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066800"/>
            <a:ext cx="8893175" cy="52425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Assume non-negative link weights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 set of nodes in the graph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l((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j): the non-negative cost associated with the edge between nodes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N and l(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j) =  if no edge connects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and j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N be the starting node which executes the algorithm to find shortest paths to all other nodes in N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variables used by the algorithm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M: set of nodes incorporated so far by the algorithm (processed nodes)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C(n) : the cost of the path from s to each node n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 = {s}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each n in N – {s}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C(n) = l(s, n)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 ( 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M)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= M  {w} such that C(w) is the minimum  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for all w in (N-M)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For each n in (N-M)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C(n) = MIN (C(n), C(w) + l(w, n))</a:t>
            </a:r>
          </a:p>
          <a:p>
            <a:pPr lvl="1">
              <a:buSzPct val="100000"/>
              <a:buFontTx/>
              <a:buChar char="•"/>
              <a:defRPr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579296" cy="112474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calculation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60486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each switch maintains two lists, known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</a:p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lists contains a set of entries of the form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(Destination, Cost,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NextHop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with an entry for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this entry has a cost of 0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node just added to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in the previous step, call it node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select its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neighbor (Neighbor)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calculate the cost (Cost) to reach this Neighbor as the sum of the cost from myself to Next and from Next to Neighbor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Neighbor is currently on neither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list, then add (Neighbor, Cost,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Nexthop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list, where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Nexthop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direction I go to reach Next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Neighbor is currently on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list, and the Cost is less than the currently listed cost for the Neighbor, then replace the current entry with (Neighbor, Cost,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Nexthop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Nexthop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direction I go to reach Next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is empty, stop. Otherwise, pick the entry from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with the lowest cost, move it to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list, and return to Step 2.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Routing</a:t>
            </a:r>
            <a:endParaRPr lang="en-A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803" name="Picture 5" descr="f03-33-9780123850591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981075"/>
            <a:ext cx="2808287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ijkstra's examp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862" y="2852936"/>
            <a:ext cx="8268626" cy="4005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2060848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D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92480" cy="1143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network Topology. Apply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to calculate the shortest path from node B to every other node.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263123"/>
              </p:ext>
            </p:extLst>
          </p:nvPr>
        </p:nvGraphicFramePr>
        <p:xfrm>
          <a:off x="4644008" y="1925696"/>
          <a:ext cx="4320482" cy="3497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631">
                  <a:extLst>
                    <a:ext uri="{9D8B030D-6E8A-4147-A177-3AD203B41FA5}">
                      <a16:colId xmlns:a16="http://schemas.microsoft.com/office/drawing/2014/main" val="1673192279"/>
                    </a:ext>
                  </a:extLst>
                </a:gridCol>
                <a:gridCol w="1971761">
                  <a:extLst>
                    <a:ext uri="{9D8B030D-6E8A-4147-A177-3AD203B41FA5}">
                      <a16:colId xmlns:a16="http://schemas.microsoft.com/office/drawing/2014/main" val="843136023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3396801119"/>
                    </a:ext>
                  </a:extLst>
                </a:gridCol>
              </a:tblGrid>
              <a:tr h="81847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N’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D(v) </a:t>
                      </a:r>
                      <a:endParaRPr lang="en-IN" sz="2000" dirty="0">
                        <a:effectLst/>
                      </a:endParaRP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A  B   C   D </a:t>
                      </a:r>
                      <a:r>
                        <a:rPr lang="en-IN" sz="2000" dirty="0">
                          <a:effectLst/>
                        </a:rPr>
                        <a:t> 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w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31429"/>
                  </a:ext>
                </a:extLst>
              </a:tr>
              <a:tr h="44643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{B}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2000" dirty="0">
                          <a:effectLst/>
                        </a:rPr>
                        <a:t>1,  0,  3,  5,  INF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34199"/>
                  </a:ext>
                </a:extLst>
              </a:tr>
              <a:tr h="44643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 </a:t>
                      </a: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 </a:t>
                      </a: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45966"/>
                  </a:ext>
                </a:extLst>
              </a:tr>
              <a:tr h="44643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{B, A}</a:t>
                      </a:r>
                      <a:r>
                        <a:rPr lang="en-IN" sz="2000">
                          <a:effectLst/>
                        </a:rPr>
                        <a:t>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1,  0,  3,  3,  INF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40373"/>
                  </a:ext>
                </a:extLst>
              </a:tr>
              <a:tr h="44643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{B, A, C}</a:t>
                      </a:r>
                      <a:r>
                        <a:rPr lang="en-IN" sz="2000">
                          <a:effectLst/>
                        </a:rPr>
                        <a:t>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1,  0,  3,  3,   6     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82841"/>
                  </a:ext>
                </a:extLst>
              </a:tr>
              <a:tr h="44643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{B, A, C, D}</a:t>
                      </a:r>
                      <a:r>
                        <a:rPr lang="en-IN" sz="2000">
                          <a:effectLst/>
                        </a:rPr>
                        <a:t>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1,  0,  3,  3,   5     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2000" dirty="0">
                          <a:effectLst/>
                        </a:rPr>
                        <a:t>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62295"/>
                  </a:ext>
                </a:extLst>
              </a:tr>
              <a:tr h="44643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{B, A, C, D, E}</a:t>
                      </a:r>
                      <a:r>
                        <a:rPr lang="en-IN" sz="2000">
                          <a:effectLst/>
                        </a:rPr>
                        <a:t>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03579"/>
                  </a:ext>
                </a:extLst>
              </a:tr>
            </a:tbl>
          </a:graphicData>
        </a:graphic>
      </p:graphicFrame>
      <p:pic>
        <p:nvPicPr>
          <p:cNvPr id="1028" name="Picture 4" descr="make-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772816"/>
            <a:ext cx="3960439" cy="380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9592" y="5733256"/>
            <a:ext cx="2095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Source Vertex 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67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8458200" cy="1178768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Protocols RIP, OSPF, BGP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4005064"/>
            <a:ext cx="8206680" cy="2471936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protocols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neighborhood information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metrics.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 (one hop count, how many networks a packet crosses), Networks are treated equally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(depend on the policy, set by administrator)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 (TOS, minimize delay, maximize throughput)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4864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212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085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F0D04835-2C80-4EC5-B400-AA76B8A50A9C}" type="slidenum">
              <a:rPr lang="en-US"/>
              <a:pPr/>
              <a:t>26</a:t>
            </a:fld>
            <a:endParaRPr lang="en-US"/>
          </a:p>
        </p:txBody>
      </p:sp>
      <p:pic>
        <p:nvPicPr>
          <p:cNvPr id="108548" name="Picture 5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84931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70863" cy="94138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RIP ( Routing Information Protocol)</a:t>
            </a: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89050"/>
            <a:ext cx="8362950" cy="1695450"/>
          </a:xfrm>
        </p:spPr>
        <p:txBody>
          <a:bodyPr>
            <a:normAutofit fontScale="25000" lnSpcReduction="20000"/>
          </a:bodyPr>
          <a:lstStyle/>
          <a:p>
            <a:r>
              <a:rPr lang="en-US" sz="7400" dirty="0" smtClean="0"/>
              <a:t>included in BSD-UNIX distribution in 1982</a:t>
            </a:r>
          </a:p>
          <a:p>
            <a:r>
              <a:rPr lang="en-US" sz="7400" dirty="0" smtClean="0"/>
              <a:t>distance vector algorithm</a:t>
            </a:r>
          </a:p>
          <a:p>
            <a:pPr lvl="1"/>
            <a:r>
              <a:rPr lang="en-US" sz="7400" dirty="0" smtClean="0"/>
              <a:t>distance metric: # hops (max = 15 hops), each link has cost 1</a:t>
            </a:r>
          </a:p>
          <a:p>
            <a:pPr lvl="1"/>
            <a:r>
              <a:rPr lang="en-US" sz="7400" dirty="0" smtClean="0"/>
              <a:t>DVs exchanged with neighbors every 30 sec in response message (aka </a:t>
            </a:r>
            <a:r>
              <a:rPr lang="en-US" sz="7400" dirty="0" smtClean="0">
                <a:solidFill>
                  <a:srgbClr val="CC0000"/>
                </a:solidFill>
              </a:rPr>
              <a:t>advertisement</a:t>
            </a:r>
            <a:r>
              <a:rPr lang="en-US" sz="7400" dirty="0" smtClean="0"/>
              <a:t>)</a:t>
            </a:r>
          </a:p>
          <a:p>
            <a:pPr lvl="1"/>
            <a:r>
              <a:rPr lang="en-US" sz="7400" dirty="0" smtClean="0"/>
              <a:t>each advertisement: list of up to 25 destination </a:t>
            </a:r>
            <a:r>
              <a:rPr lang="en-US" sz="7400" i="1" dirty="0" smtClean="0">
                <a:solidFill>
                  <a:srgbClr val="CC0000"/>
                </a:solidFill>
              </a:rPr>
              <a:t>subnets</a:t>
            </a:r>
            <a:r>
              <a:rPr lang="en-US" sz="7400" i="1" dirty="0" smtClean="0">
                <a:solidFill>
                  <a:srgbClr val="FF0000"/>
                </a:solidFill>
              </a:rPr>
              <a:t> </a:t>
            </a:r>
            <a:r>
              <a:rPr lang="en-US" sz="7400" i="1" dirty="0" smtClean="0"/>
              <a:t>(in IP addressing sense)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None/>
            </a:pPr>
            <a:endParaRPr lang="en-US" i="1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5025" y="4143375"/>
            <a:ext cx="3968750" cy="2336800"/>
            <a:chOff x="1824" y="912"/>
            <a:chExt cx="2688" cy="1745"/>
          </a:xfrm>
        </p:grpSpPr>
        <p:sp>
          <p:nvSpPr>
            <p:cNvPr id="108554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>
                <a:gd name="T0" fmla="*/ 0 w 2250"/>
                <a:gd name="T1" fmla="*/ 4278 h 1409"/>
                <a:gd name="T2" fmla="*/ 1087 w 2250"/>
                <a:gd name="T3" fmla="*/ 2207 h 1409"/>
                <a:gd name="T4" fmla="*/ 2625 w 2250"/>
                <a:gd name="T5" fmla="*/ 239 h 1409"/>
                <a:gd name="T6" fmla="*/ 7690 w 2250"/>
                <a:gd name="T7" fmla="*/ 759 h 1409"/>
                <a:gd name="T8" fmla="*/ 9756 w 2250"/>
                <a:gd name="T9" fmla="*/ 3313 h 1409"/>
                <a:gd name="T10" fmla="*/ 10901 w 2250"/>
                <a:gd name="T11" fmla="*/ 6207 h 1409"/>
                <a:gd name="T12" fmla="*/ 8225 w 2250"/>
                <a:gd name="T13" fmla="*/ 9006 h 1409"/>
                <a:gd name="T14" fmla="*/ 4924 w 2250"/>
                <a:gd name="T15" fmla="*/ 9502 h 1409"/>
                <a:gd name="T16" fmla="*/ 2303 w 2250"/>
                <a:gd name="T17" fmla="*/ 9290 h 1409"/>
                <a:gd name="T18" fmla="*/ 505 w 2250"/>
                <a:gd name="T19" fmla="*/ 7321 h 1409"/>
                <a:gd name="T20" fmla="*/ 0 w 2250"/>
                <a:gd name="T21" fmla="*/ 4278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55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57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58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8559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0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1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62" name="Line 13"/>
            <p:cNvSpPr>
              <a:spLocks noChangeShapeType="1"/>
            </p:cNvSpPr>
            <p:nvPr/>
          </p:nvSpPr>
          <p:spPr bwMode="auto">
            <a:xfrm>
              <a:off x="2874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63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2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8564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5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6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67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68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5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8569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0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1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72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8573" name="Oval 24"/>
            <p:cNvSpPr>
              <a:spLocks noChangeArrowheads="1"/>
            </p:cNvSpPr>
            <p:nvPr/>
          </p:nvSpPr>
          <p:spPr bwMode="auto">
            <a:xfrm>
              <a:off x="3252" y="2116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4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75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76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77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3289" y="2064"/>
              <a:ext cx="250" cy="296"/>
              <a:chOff x="2932" y="2424"/>
              <a:chExt cx="253" cy="296"/>
            </a:xfrm>
          </p:grpSpPr>
          <p:sp>
            <p:nvSpPr>
              <p:cNvPr id="108601" name="Rectangle 30"/>
              <p:cNvSpPr>
                <a:spLocks noChangeArrowheads="1"/>
              </p:cNvSpPr>
              <p:nvPr/>
            </p:nvSpPr>
            <p:spPr bwMode="auto">
              <a:xfrm>
                <a:off x="2984" y="2491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2" name="Text Box 31"/>
              <p:cNvSpPr txBox="1">
                <a:spLocks noChangeArrowheads="1"/>
              </p:cNvSpPr>
              <p:nvPr/>
            </p:nvSpPr>
            <p:spPr bwMode="auto">
              <a:xfrm>
                <a:off x="2934" y="2424"/>
                <a:ext cx="251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D</a:t>
                </a:r>
                <a:endParaRPr lang="en-US" sz="2400"/>
              </a:p>
            </p:txBody>
          </p:sp>
        </p:grp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2595" y="2031"/>
              <a:ext cx="274" cy="341"/>
              <a:chOff x="2920" y="2394"/>
              <a:chExt cx="275" cy="341"/>
            </a:xfrm>
          </p:grpSpPr>
          <p:sp>
            <p:nvSpPr>
              <p:cNvPr id="108599" name="Rectangle 33"/>
              <p:cNvSpPr>
                <a:spLocks noChangeArrowheads="1"/>
              </p:cNvSpPr>
              <p:nvPr/>
            </p:nvSpPr>
            <p:spPr bwMode="auto">
              <a:xfrm>
                <a:off x="2981" y="2490"/>
                <a:ext cx="145" cy="133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0" name="Text Box 34"/>
              <p:cNvSpPr txBox="1">
                <a:spLocks noChangeArrowheads="1"/>
              </p:cNvSpPr>
              <p:nvPr/>
            </p:nvSpPr>
            <p:spPr bwMode="auto">
              <a:xfrm>
                <a:off x="2920" y="2394"/>
                <a:ext cx="275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C</a:t>
                </a:r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3287" y="1374"/>
              <a:ext cx="239" cy="297"/>
              <a:chOff x="2936" y="2424"/>
              <a:chExt cx="242" cy="297"/>
            </a:xfrm>
          </p:grpSpPr>
          <p:sp>
            <p:nvSpPr>
              <p:cNvPr id="108597" name="Rectangle 36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8" name="Text Box 37"/>
              <p:cNvSpPr txBox="1">
                <a:spLocks noChangeArrowheads="1"/>
              </p:cNvSpPr>
              <p:nvPr/>
            </p:nvSpPr>
            <p:spPr bwMode="auto">
              <a:xfrm>
                <a:off x="2936" y="2424"/>
                <a:ext cx="24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B</a:t>
                </a:r>
                <a:endParaRPr lang="en-US" sz="2400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603" y="1374"/>
              <a:ext cx="241" cy="297"/>
              <a:chOff x="2936" y="2424"/>
              <a:chExt cx="244" cy="297"/>
            </a:xfrm>
          </p:grpSpPr>
          <p:sp>
            <p:nvSpPr>
              <p:cNvPr id="108595" name="Rectangle 39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6" name="Text Box 40"/>
              <p:cNvSpPr txBox="1">
                <a:spLocks noChangeArrowheads="1"/>
              </p:cNvSpPr>
              <p:nvPr/>
            </p:nvSpPr>
            <p:spPr bwMode="auto">
              <a:xfrm>
                <a:off x="2938" y="2424"/>
                <a:ext cx="244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A</a:t>
                </a:r>
                <a:endParaRPr lang="en-US" sz="2400"/>
              </a:p>
            </p:txBody>
          </p:sp>
        </p:grpSp>
        <p:sp>
          <p:nvSpPr>
            <p:cNvPr id="108582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583" name="Line 42"/>
            <p:cNvSpPr>
              <a:spLocks noChangeShapeType="1"/>
            </p:cNvSpPr>
            <p:nvPr/>
          </p:nvSpPr>
          <p:spPr bwMode="auto">
            <a:xfrm flipV="1">
              <a:off x="3505" y="1247"/>
              <a:ext cx="1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584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585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586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587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588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589" name="Text Box 48"/>
            <p:cNvSpPr txBox="1">
              <a:spLocks noChangeArrowheads="1"/>
            </p:cNvSpPr>
            <p:nvPr/>
          </p:nvSpPr>
          <p:spPr bwMode="auto">
            <a:xfrm>
              <a:off x="2448" y="1100"/>
              <a:ext cx="21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u</a:t>
              </a:r>
            </a:p>
          </p:txBody>
        </p:sp>
        <p:sp>
          <p:nvSpPr>
            <p:cNvPr id="108590" name="Text Box 49"/>
            <p:cNvSpPr txBox="1">
              <a:spLocks noChangeArrowheads="1"/>
            </p:cNvSpPr>
            <p:nvPr/>
          </p:nvSpPr>
          <p:spPr bwMode="auto">
            <a:xfrm>
              <a:off x="3408" y="1103"/>
              <a:ext cx="20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108591" name="Text Box 50"/>
            <p:cNvSpPr txBox="1">
              <a:spLocks noChangeArrowheads="1"/>
            </p:cNvSpPr>
            <p:nvPr/>
          </p:nvSpPr>
          <p:spPr bwMode="auto">
            <a:xfrm>
              <a:off x="3648" y="1344"/>
              <a:ext cx="23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w</a:t>
              </a:r>
            </a:p>
          </p:txBody>
        </p:sp>
        <p:sp>
          <p:nvSpPr>
            <p:cNvPr id="108592" name="Text Box 51"/>
            <p:cNvSpPr txBox="1">
              <a:spLocks noChangeArrowheads="1"/>
            </p:cNvSpPr>
            <p:nvPr/>
          </p:nvSpPr>
          <p:spPr bwMode="auto">
            <a:xfrm>
              <a:off x="3696" y="1920"/>
              <a:ext cx="20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108593" name="Text Box 52"/>
            <p:cNvSpPr txBox="1">
              <a:spLocks noChangeArrowheads="1"/>
            </p:cNvSpPr>
            <p:nvPr/>
          </p:nvSpPr>
          <p:spPr bwMode="auto">
            <a:xfrm>
              <a:off x="3600" y="2255"/>
              <a:ext cx="20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108594" name="Text Box 53"/>
            <p:cNvSpPr txBox="1">
              <a:spLocks noChangeArrowheads="1"/>
            </p:cNvSpPr>
            <p:nvPr/>
          </p:nvSpPr>
          <p:spPr bwMode="auto">
            <a:xfrm>
              <a:off x="2304" y="2112"/>
              <a:ext cx="20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z</a:t>
              </a:r>
            </a:p>
          </p:txBody>
        </p:sp>
      </p:grpSp>
      <p:sp>
        <p:nvSpPr>
          <p:cNvPr id="108552" name="Text Box 54"/>
          <p:cNvSpPr txBox="1">
            <a:spLocks noChangeArrowheads="1"/>
          </p:cNvSpPr>
          <p:nvPr/>
        </p:nvSpPr>
        <p:spPr bwMode="auto">
          <a:xfrm>
            <a:off x="5811838" y="4394200"/>
            <a:ext cx="16192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u="sng"/>
              <a:t>subnet</a:t>
            </a:r>
            <a:r>
              <a:rPr lang="en-US"/>
              <a:t>    </a:t>
            </a:r>
            <a:r>
              <a:rPr lang="en-US" u="sng"/>
              <a:t>hops</a:t>
            </a:r>
          </a:p>
          <a:p>
            <a:pPr eaLnBrk="1" hangingPunct="1"/>
            <a:r>
              <a:rPr lang="en-US"/>
              <a:t>      u         1</a:t>
            </a:r>
          </a:p>
          <a:p>
            <a:pPr eaLnBrk="1" hangingPunct="1"/>
            <a:r>
              <a:rPr lang="en-US"/>
              <a:t>      v         2</a:t>
            </a:r>
          </a:p>
          <a:p>
            <a:pPr eaLnBrk="1" hangingPunct="1"/>
            <a:r>
              <a:rPr lang="en-US"/>
              <a:t>      w        2</a:t>
            </a:r>
          </a:p>
          <a:p>
            <a:pPr eaLnBrk="1" hangingPunct="1"/>
            <a:r>
              <a:rPr lang="en-US"/>
              <a:t>      x         3</a:t>
            </a:r>
          </a:p>
          <a:p>
            <a:pPr eaLnBrk="1" hangingPunct="1"/>
            <a:r>
              <a:rPr lang="en-US"/>
              <a:t>      y         3</a:t>
            </a:r>
          </a:p>
          <a:p>
            <a:pPr eaLnBrk="1" hangingPunct="1"/>
            <a:r>
              <a:rPr lang="en-US"/>
              <a:t>      z         2</a:t>
            </a:r>
          </a:p>
          <a:p>
            <a:pPr eaLnBrk="1" hangingPunct="1"/>
            <a:r>
              <a:rPr lang="en-US"/>
              <a:t>  </a:t>
            </a:r>
          </a:p>
        </p:txBody>
      </p:sp>
      <p:sp>
        <p:nvSpPr>
          <p:cNvPr id="108553" name="Text Box 55"/>
          <p:cNvSpPr txBox="1">
            <a:spLocks noChangeArrowheads="1"/>
          </p:cNvSpPr>
          <p:nvPr/>
        </p:nvSpPr>
        <p:spPr bwMode="auto">
          <a:xfrm>
            <a:off x="4716463" y="4054475"/>
            <a:ext cx="386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from router A to destination</a:t>
            </a:r>
            <a:r>
              <a:rPr lang="en-US" u="sng">
                <a:solidFill>
                  <a:srgbClr val="FF0000"/>
                </a:solidFill>
              </a:rPr>
              <a:t> </a:t>
            </a:r>
            <a:r>
              <a:rPr lang="en-US" i="1" u="sng">
                <a:solidFill>
                  <a:srgbClr val="CC0000"/>
                </a:solidFill>
              </a:rPr>
              <a:t>subnets: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136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CAB5F82C-24D8-44BE-97F6-DB83A078A5B8}" type="slidenum">
              <a:rPr lang="en-US"/>
              <a:pPr/>
              <a:t>27</a:t>
            </a:fld>
            <a:endParaRPr lang="en-US"/>
          </a:p>
        </p:txBody>
      </p:sp>
      <p:pic>
        <p:nvPicPr>
          <p:cNvPr id="113668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04888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OSPF (Open Shortest Path First)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ja-JP" altLang="en-US" smtClean="0"/>
              <a:t>“</a:t>
            </a:r>
            <a:r>
              <a:rPr lang="en-US" altLang="ja-JP" dirty="0" smtClean="0"/>
              <a:t>open</a:t>
            </a:r>
            <a:r>
              <a:rPr lang="ja-JP" altLang="en-US" smtClean="0"/>
              <a:t>”</a:t>
            </a:r>
            <a:r>
              <a:rPr lang="en-US" altLang="ja-JP" dirty="0" smtClean="0"/>
              <a:t>: publicly available</a:t>
            </a:r>
          </a:p>
          <a:p>
            <a:r>
              <a:rPr lang="en-US" dirty="0" smtClean="0"/>
              <a:t>uses link state algorithm </a:t>
            </a:r>
          </a:p>
          <a:p>
            <a:pPr lvl="1"/>
            <a:r>
              <a:rPr lang="en-US" dirty="0" smtClean="0"/>
              <a:t>LS packet dissemination</a:t>
            </a:r>
          </a:p>
          <a:p>
            <a:pPr lvl="1"/>
            <a:r>
              <a:rPr lang="en-US" dirty="0" smtClean="0"/>
              <a:t>topology map at each node</a:t>
            </a:r>
          </a:p>
          <a:p>
            <a:pPr lvl="1"/>
            <a:r>
              <a:rPr lang="en-US" dirty="0" smtClean="0"/>
              <a:t>route computation using </a:t>
            </a:r>
            <a:r>
              <a:rPr lang="en-US" dirty="0" err="1" smtClean="0"/>
              <a:t>Dijkstra’</a:t>
            </a:r>
            <a:r>
              <a:rPr lang="en-US" altLang="ja-JP" dirty="0" err="1" smtClean="0"/>
              <a:t>s</a:t>
            </a:r>
            <a:r>
              <a:rPr lang="en-US" altLang="ja-JP" dirty="0" smtClean="0"/>
              <a:t> algorithm</a:t>
            </a:r>
          </a:p>
          <a:p>
            <a:r>
              <a:rPr lang="en-US" dirty="0" smtClean="0"/>
              <a:t>OSPF advertisement carries one entry per neighbor </a:t>
            </a:r>
          </a:p>
          <a:p>
            <a:r>
              <a:rPr lang="en-US" dirty="0" smtClean="0"/>
              <a:t>advertisements flooded to </a:t>
            </a:r>
            <a:r>
              <a:rPr lang="en-US" i="1" dirty="0" smtClean="0">
                <a:solidFill>
                  <a:srgbClr val="CC0000"/>
                </a:solidFill>
              </a:rPr>
              <a:t>entire</a:t>
            </a:r>
            <a:r>
              <a:rPr lang="en-US" dirty="0" smtClean="0"/>
              <a:t> AS</a:t>
            </a:r>
          </a:p>
          <a:p>
            <a:pPr lvl="1"/>
            <a:r>
              <a:rPr lang="en-US" dirty="0" smtClean="0"/>
              <a:t>carried in OSPF messages directly over IP (rather than TCP or UDP)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sp>
        <p:nvSpPr>
          <p:cNvPr id="1177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BBB46A6C-B63B-4271-836F-DE12909F18A0}" type="slidenum">
              <a:rPr lang="en-US"/>
              <a:pPr/>
              <a:t>28</a:t>
            </a:fld>
            <a:endParaRPr lang="en-US"/>
          </a:p>
        </p:txBody>
      </p:sp>
      <p:pic>
        <p:nvPicPr>
          <p:cNvPr id="117764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Internet inter-AS routing: BGP</a:t>
            </a:r>
            <a:endParaRPr lang="en-US" sz="3200" smtClean="0"/>
          </a:p>
        </p:txBody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927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CC0000"/>
                </a:solidFill>
              </a:rPr>
              <a:t>BGP (Border Gateway Protocol):</a:t>
            </a:r>
            <a:r>
              <a:rPr lang="en-US" dirty="0" smtClean="0"/>
              <a:t> </a:t>
            </a:r>
            <a:r>
              <a:rPr lang="en-US" i="1" dirty="0" smtClean="0"/>
              <a:t>the</a:t>
            </a:r>
            <a:r>
              <a:rPr lang="en-US" dirty="0" smtClean="0"/>
              <a:t> de facto inter-domain routing protocol</a:t>
            </a:r>
          </a:p>
          <a:p>
            <a:pPr>
              <a:defRPr/>
            </a:pPr>
            <a:r>
              <a:rPr lang="en-US" dirty="0" smtClean="0"/>
              <a:t>The goal of Inter-domain routing is to find </a:t>
            </a:r>
            <a:r>
              <a:rPr lang="en-US" b="1" dirty="0" smtClean="0"/>
              <a:t>some loop free</a:t>
            </a:r>
            <a:r>
              <a:rPr lang="en-US" dirty="0" smtClean="0"/>
              <a:t> path to the intended destination </a:t>
            </a:r>
          </a:p>
          <a:p>
            <a:pPr>
              <a:defRPr/>
            </a:pPr>
            <a:r>
              <a:rPr lang="en-US" dirty="0" smtClean="0"/>
              <a:t>We are concerned with </a:t>
            </a:r>
            <a:r>
              <a:rPr lang="en-US" b="1" dirty="0" err="1" smtClean="0"/>
              <a:t>reachability</a:t>
            </a:r>
            <a:r>
              <a:rPr lang="en-US" b="1" dirty="0" smtClean="0"/>
              <a:t> than optimality</a:t>
            </a:r>
          </a:p>
          <a:p>
            <a:pPr marL="381000" indent="-381000"/>
            <a:r>
              <a:rPr lang="en-US" dirty="0" smtClean="0"/>
              <a:t>BGP provides each AS a means to:</a:t>
            </a:r>
          </a:p>
          <a:p>
            <a:pPr marL="800100" lvl="1" indent="-342900"/>
            <a:r>
              <a:rPr lang="en-US" dirty="0" smtClean="0"/>
              <a:t>obtain subnet </a:t>
            </a:r>
            <a:r>
              <a:rPr lang="en-US" dirty="0" err="1" smtClean="0"/>
              <a:t>reachability</a:t>
            </a:r>
            <a:r>
              <a:rPr lang="en-US" dirty="0" smtClean="0"/>
              <a:t> information from neighboring AS’s: </a:t>
            </a:r>
            <a:r>
              <a:rPr lang="en-US" dirty="0" err="1" smtClean="0">
                <a:solidFill>
                  <a:srgbClr val="CC0000"/>
                </a:solidFill>
              </a:rPr>
              <a:t>eBGP</a:t>
            </a:r>
            <a:endParaRPr lang="en-US" dirty="0" smtClean="0"/>
          </a:p>
          <a:p>
            <a:pPr marL="800100" lvl="1" indent="-342900"/>
            <a:r>
              <a:rPr lang="en-US" dirty="0" smtClean="0"/>
              <a:t>propagate </a:t>
            </a:r>
            <a:r>
              <a:rPr lang="en-US" dirty="0" err="1" smtClean="0"/>
              <a:t>reachability</a:t>
            </a:r>
            <a:r>
              <a:rPr lang="en-US" dirty="0" smtClean="0"/>
              <a:t> information to all AS-internal routers: </a:t>
            </a:r>
            <a:r>
              <a:rPr lang="en-US" dirty="0" err="1" smtClean="0">
                <a:solidFill>
                  <a:srgbClr val="CC0000"/>
                </a:solidFill>
              </a:rPr>
              <a:t>iBGP</a:t>
            </a:r>
            <a:endParaRPr lang="en-US" dirty="0" smtClean="0"/>
          </a:p>
          <a:p>
            <a:pPr marL="800100" lvl="1" indent="-342900"/>
            <a:r>
              <a:rPr lang="en-US" dirty="0" smtClean="0"/>
              <a:t>determine </a:t>
            </a:r>
            <a:r>
              <a:rPr lang="ja-JP" altLang="en-US" smtClean="0"/>
              <a:t>“</a:t>
            </a:r>
            <a:r>
              <a:rPr lang="en-US" altLang="ja-JP" dirty="0" smtClean="0"/>
              <a:t>good</a:t>
            </a:r>
            <a:r>
              <a:rPr lang="ja-JP" altLang="en-US" smtClean="0"/>
              <a:t>”</a:t>
            </a:r>
            <a:r>
              <a:rPr lang="en-US" altLang="ja-JP" dirty="0" smtClean="0"/>
              <a:t> routes to other networks based on </a:t>
            </a:r>
            <a:r>
              <a:rPr lang="en-US" altLang="ja-JP" dirty="0" err="1" smtClean="0"/>
              <a:t>reachability</a:t>
            </a:r>
            <a:r>
              <a:rPr lang="en-US" altLang="ja-JP" dirty="0" smtClean="0"/>
              <a:t> information and policy.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5131" name="Text Box 9"/>
          <p:cNvSpPr txBox="1">
            <a:spLocks noChangeArrowheads="1"/>
          </p:cNvSpPr>
          <p:nvPr/>
        </p:nvSpPr>
        <p:spPr bwMode="auto">
          <a:xfrm>
            <a:off x="1143000" y="0"/>
            <a:ext cx="2787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 smtClean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sz="3600" dirty="0">
                <a:solidFill>
                  <a:schemeClr val="hlink"/>
                </a:solidFill>
                <a:latin typeface="Times New Roman" pitchFamily="18" charset="0"/>
              </a:rPr>
              <a:t>General Idea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76200" y="1044674"/>
            <a:ext cx="8229600" cy="48320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eaLnBrk="0" hangingPunct="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 unicast routing, a packet is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routed, hop by hop, from its source to its destination by the help of forwarding tables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.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The source host needs no forwarding table because it delivers its packet to the default router in its local network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.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The destination host needs no forwarding table either because it receives the packet from its default router in its local network. 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457200" indent="-457200" algn="just" eaLnBrk="0" hangingPunct="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means that only the routers that glue together the networks in the internet need forwarding 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4.</a:t>
            </a:r>
            <a:fld id="{C42DC4DC-6CB7-4D38-BF83-EDF1AFABC4EC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Slide Number Placeholder 1"/>
          <p:cNvSpPr txBox="1">
            <a:spLocks noGrp="1"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 i="0">
                <a:latin typeface="Arial" pitchFamily="34" charset="0"/>
              </a:rPr>
              <a:t>1.</a:t>
            </a:r>
            <a:fld id="{7BBCB043-F7E1-4B2B-BB40-A5C103377AAB}" type="slidenum">
              <a:rPr lang="en-US" sz="1200" i="0">
                <a:latin typeface="Arial" pitchFamily="34" charset="0"/>
              </a:rPr>
              <a:pPr/>
              <a:t>4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7172" name="Rectangle 14"/>
          <p:cNvSpPr>
            <a:spLocks noChangeArrowheads="1"/>
          </p:cNvSpPr>
          <p:nvPr/>
        </p:nvSpPr>
        <p:spPr bwMode="auto">
          <a:xfrm>
            <a:off x="152400" y="10209"/>
            <a:ext cx="815340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3600" dirty="0">
                <a:ea typeface="ＭＳ Ｐゴシック" charset="0"/>
              </a:rPr>
              <a:t>Graph abstraction</a:t>
            </a:r>
            <a:endParaRPr lang="en-US" sz="3600" dirty="0">
              <a:latin typeface="Times-BoldItalic"/>
            </a:endParaRP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90600"/>
            <a:ext cx="55911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175" y="2547938"/>
            <a:ext cx="449262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348163"/>
            <a:ext cx="4075683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5"/>
          <p:cNvSpPr txBox="1">
            <a:spLocks noChangeArrowheads="1"/>
          </p:cNvSpPr>
          <p:nvPr/>
        </p:nvSpPr>
        <p:spPr bwMode="auto">
          <a:xfrm>
            <a:off x="179512" y="4653136"/>
            <a:ext cx="4176464" cy="206210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key question:</a:t>
            </a:r>
            <a:r>
              <a:rPr lang="en-US" sz="2400" dirty="0">
                <a:latin typeface="Gill Sans MT" pitchFamily="34" charset="0"/>
              </a:rPr>
              <a:t> what is the least-cost path between </a:t>
            </a:r>
            <a:r>
              <a:rPr lang="en-US" sz="2400" dirty="0" smtClean="0">
                <a:latin typeface="Gill Sans MT" pitchFamily="34" charset="0"/>
              </a:rPr>
              <a:t> any two nodes </a:t>
            </a:r>
            <a:r>
              <a:rPr lang="en-US" sz="2400" dirty="0">
                <a:latin typeface="Gill Sans MT" pitchFamily="34" charset="0"/>
              </a:rPr>
              <a:t>?</a:t>
            </a:r>
          </a:p>
          <a:p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routing algorithm:</a:t>
            </a:r>
            <a:r>
              <a:rPr lang="en-US" sz="2400" dirty="0">
                <a:latin typeface="Gill Sans MT" pitchFamily="34" charset="0"/>
              </a:rPr>
              <a:t> algorithm that finds that least cost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 b="0" i="0">
              <a:latin typeface="Tahoma" pitchFamily="34" charset="0"/>
            </a:endParaRPr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1143000" y="0"/>
            <a:ext cx="36858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 smtClean="0">
                <a:solidFill>
                  <a:schemeClr val="hlink"/>
                </a:solidFill>
                <a:latin typeface="Times New Roman" pitchFamily="18" charset="0"/>
              </a:rPr>
              <a:t>Routing </a:t>
            </a:r>
            <a:r>
              <a:rPr lang="en-US" sz="3600" dirty="0">
                <a:solidFill>
                  <a:schemeClr val="hlink"/>
                </a:solidFill>
                <a:latin typeface="Times New Roman" pitchFamily="18" charset="0"/>
              </a:rPr>
              <a:t>Algorithm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-108520" y="1004889"/>
            <a:ext cx="8640960" cy="1815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eaLnBrk="0" hangingPunct="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Several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routing algorithms have been designed in the past.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The differences between these methods are in the way they interpret the least cost and the way they create the least-cost tree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for each node.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6713" y="3429000"/>
            <a:ext cx="87772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00000"/>
              <a:buFontTx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problem of routing is to find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lowest-cost path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any two nodes</a:t>
            </a:r>
          </a:p>
          <a:p>
            <a:pPr lvl="2">
              <a:buSzPct val="100000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cost of a path equals the sum of the costs of all the edges that make up the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Network Layer</a:t>
            </a:r>
          </a:p>
        </p:txBody>
      </p:sp>
      <p:pic>
        <p:nvPicPr>
          <p:cNvPr id="80900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r>
              <a:rPr lang="en-US" sz="4000" smtClean="0"/>
              <a:t>Routing algorithm classification</a:t>
            </a:r>
            <a:endParaRPr lang="en-US" smtClean="0"/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974725"/>
            <a:ext cx="4559176" cy="504507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CC0000"/>
                </a:solidFill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CC0000"/>
                </a:solidFill>
              </a:rPr>
              <a:t>global:</a:t>
            </a:r>
          </a:p>
          <a:p>
            <a:r>
              <a:rPr lang="en-US" sz="2400" dirty="0" smtClean="0"/>
              <a:t>all routers have complete topology, link cost info</a:t>
            </a:r>
          </a:p>
          <a:p>
            <a:r>
              <a:rPr lang="ja-JP" altLang="en-US" sz="2400" dirty="0" smtClean="0">
                <a:solidFill>
                  <a:srgbClr val="000099"/>
                </a:solidFill>
              </a:rPr>
              <a:t>“</a:t>
            </a:r>
            <a:r>
              <a:rPr lang="en-US" altLang="ja-JP" sz="2400" dirty="0" smtClean="0">
                <a:solidFill>
                  <a:srgbClr val="000099"/>
                </a:solidFill>
              </a:rPr>
              <a:t>link state</a:t>
            </a:r>
            <a:r>
              <a:rPr lang="ja-JP" altLang="en-US" sz="2400" dirty="0" smtClean="0">
                <a:solidFill>
                  <a:srgbClr val="000099"/>
                </a:solidFill>
              </a:rPr>
              <a:t>”</a:t>
            </a:r>
            <a:r>
              <a:rPr lang="en-US" altLang="ja-JP" sz="2400" dirty="0" smtClean="0">
                <a:solidFill>
                  <a:srgbClr val="000099"/>
                </a:solidFill>
              </a:rPr>
              <a:t> algorithms</a:t>
            </a:r>
          </a:p>
          <a:p>
            <a:pPr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CC0000"/>
                </a:solidFill>
              </a:rPr>
              <a:t>decentralized: </a:t>
            </a:r>
          </a:p>
          <a:p>
            <a:r>
              <a:rPr lang="en-US" sz="2400" dirty="0" smtClean="0"/>
              <a:t>router knows physically-connected neighbors, link costs to neighbors</a:t>
            </a:r>
          </a:p>
          <a:p>
            <a:r>
              <a:rPr lang="en-US" sz="2400" dirty="0" smtClean="0"/>
              <a:t>iterative process of computation, exchange of info with neighbors</a:t>
            </a:r>
          </a:p>
          <a:p>
            <a:r>
              <a:rPr lang="ja-JP" altLang="en-US" sz="2400" dirty="0" smtClean="0">
                <a:solidFill>
                  <a:srgbClr val="000099"/>
                </a:solidFill>
              </a:rPr>
              <a:t>“</a:t>
            </a:r>
            <a:r>
              <a:rPr lang="en-US" altLang="ja-JP" sz="2400" dirty="0" smtClean="0">
                <a:solidFill>
                  <a:srgbClr val="000099"/>
                </a:solidFill>
              </a:rPr>
              <a:t>distance vector</a:t>
            </a:r>
            <a:r>
              <a:rPr lang="ja-JP" altLang="en-US" sz="2400" dirty="0" smtClean="0">
                <a:solidFill>
                  <a:srgbClr val="000099"/>
                </a:solidFill>
              </a:rPr>
              <a:t>”</a:t>
            </a:r>
            <a:r>
              <a:rPr lang="en-US" altLang="ja-JP" sz="2400" dirty="0" smtClean="0">
                <a:solidFill>
                  <a:srgbClr val="000099"/>
                </a:solidFill>
              </a:rPr>
              <a:t> algorithms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974725"/>
            <a:ext cx="4125788" cy="50212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Q: static or dynamic?</a:t>
            </a:r>
          </a:p>
          <a:p>
            <a:pPr>
              <a:spcBef>
                <a:spcPct val="40000"/>
              </a:spcBef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static: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dynamic: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routes change more quickly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periodic update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 response to link cost changes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5657671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SzPct val="100000"/>
              <a:defRPr/>
            </a:pPr>
            <a:r>
              <a:rPr lang="en-US" sz="2400" b="1" dirty="0"/>
              <a:t>Two main classes of protocols</a:t>
            </a:r>
          </a:p>
          <a:p>
            <a:pPr lvl="3">
              <a:buSzPct val="100000"/>
              <a:buFontTx/>
              <a:buChar char="•"/>
              <a:defRPr/>
            </a:pPr>
            <a:r>
              <a:rPr lang="en-US" sz="2400" b="1" dirty="0"/>
              <a:t>Distance Vector –uses Bellman Ford’s </a:t>
            </a:r>
            <a:r>
              <a:rPr lang="en-US" sz="2400" b="1" dirty="0" smtClean="0"/>
              <a:t>algorithm (RIP)</a:t>
            </a:r>
            <a:endParaRPr lang="en-US" sz="2400" b="1" dirty="0"/>
          </a:p>
          <a:p>
            <a:pPr lvl="3">
              <a:buSzPct val="100000"/>
              <a:buFontTx/>
              <a:buChar char="•"/>
              <a:defRPr/>
            </a:pPr>
            <a:r>
              <a:rPr lang="en-US" sz="2400" b="1" dirty="0"/>
              <a:t>Link State </a:t>
            </a:r>
            <a:r>
              <a:rPr lang="en-US" sz="2400" b="1" dirty="0" smtClean="0"/>
              <a:t>– uses </a:t>
            </a:r>
            <a:r>
              <a:rPr lang="en-US" sz="2400" b="1" dirty="0" err="1"/>
              <a:t>Dijkstra’s</a:t>
            </a:r>
            <a:r>
              <a:rPr lang="en-US" sz="2400" b="1" dirty="0"/>
              <a:t> </a:t>
            </a:r>
            <a:r>
              <a:rPr lang="en-US" sz="2400" b="1" dirty="0" smtClean="0"/>
              <a:t>algorithm  (OSPF)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Vector Routing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8686800" cy="4569371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constructs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array (a vector)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“distances” (costs)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 other nodes and distributes that vector to its immediate neighbors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assumption is that each node knows the cost of the link to each of its directly connected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 that is down is assigned an infinite cost.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Vector Routing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568952" cy="53732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sends a message to its directly connected neighbors containing its personal list of distances.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absence of any topology changes, after few exchanges every router knows the distance to every other router.  This state is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state.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will be forwarded as per the entries in the routing table.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Times-BoldItalic"/>
              </a:rPr>
              <a:t>  </a:t>
            </a:r>
            <a:r>
              <a:rPr lang="en-US" sz="2000" dirty="0" smtClean="0">
                <a:latin typeface="Times-BoldItalic"/>
              </a:rPr>
              <a:t> </a:t>
            </a:r>
            <a:r>
              <a:rPr lang="en-US" sz="2000" dirty="0">
                <a:latin typeface="Times-BoldItalic"/>
              </a:rPr>
              <a:t>The first distance vector for an internet</a:t>
            </a:r>
          </a:p>
        </p:txBody>
      </p:sp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7175" y="1028700"/>
            <a:ext cx="611188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5000" y="1028700"/>
            <a:ext cx="611188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9025" y="1012825"/>
            <a:ext cx="6096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5488" y="3074988"/>
            <a:ext cx="609600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2413" y="5041900"/>
            <a:ext cx="620712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2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70238" y="5041900"/>
            <a:ext cx="620712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43475" y="5041900"/>
            <a:ext cx="619125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4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43063" y="2757488"/>
            <a:ext cx="5214937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1964</Words>
  <Application>Microsoft Office PowerPoint</Application>
  <PresentationFormat>On-screen Show (4:3)</PresentationFormat>
  <Paragraphs>367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MS PGothic</vt:lpstr>
      <vt:lpstr>MS PGothic</vt:lpstr>
      <vt:lpstr>Arial</vt:lpstr>
      <vt:lpstr>Calibri</vt:lpstr>
      <vt:lpstr>Gill Sans MT</vt:lpstr>
      <vt:lpstr>Symbol</vt:lpstr>
      <vt:lpstr>Tahoma</vt:lpstr>
      <vt:lpstr>Times</vt:lpstr>
      <vt:lpstr>Times New Roman</vt:lpstr>
      <vt:lpstr>Times-BoldItalic</vt:lpstr>
      <vt:lpstr>Wingdings</vt:lpstr>
      <vt:lpstr>Office Theme</vt:lpstr>
      <vt:lpstr>Routing in the Internet</vt:lpstr>
      <vt:lpstr>PowerPoint Presentation</vt:lpstr>
      <vt:lpstr>PowerPoint Presentation</vt:lpstr>
      <vt:lpstr>PowerPoint Presentation</vt:lpstr>
      <vt:lpstr>PowerPoint Presentation</vt:lpstr>
      <vt:lpstr>Routing algorithm classification</vt:lpstr>
      <vt:lpstr>Distance Vector Routing</vt:lpstr>
      <vt:lpstr>Distance Vector Routing</vt:lpstr>
      <vt:lpstr>PowerPoint Presentation</vt:lpstr>
      <vt:lpstr>PowerPoint Presentation</vt:lpstr>
      <vt:lpstr>PowerPoint Presentation</vt:lpstr>
      <vt:lpstr>Updates</vt:lpstr>
      <vt:lpstr>SUMMARY</vt:lpstr>
      <vt:lpstr>Distance Vector</vt:lpstr>
      <vt:lpstr>PowerPoint Presentation</vt:lpstr>
      <vt:lpstr>Link State Routing</vt:lpstr>
      <vt:lpstr>Link State Routing</vt:lpstr>
      <vt:lpstr>PowerPoint Presentation</vt:lpstr>
      <vt:lpstr>PowerPoint Presentation</vt:lpstr>
      <vt:lpstr>Route calculation</vt:lpstr>
      <vt:lpstr>Shortest Path Routing</vt:lpstr>
      <vt:lpstr>Route calculation</vt:lpstr>
      <vt:lpstr>Shortest Path Routing</vt:lpstr>
      <vt:lpstr>Consider the following network Topology. Apply Dijkstra’s Algorithm to calculate the shortest path from node B to every other node.            </vt:lpstr>
      <vt:lpstr>Routing Protocols RIP, OSPF, BGP</vt:lpstr>
      <vt:lpstr>RIP ( Routing Information Protocol)</vt:lpstr>
      <vt:lpstr>OSPF (Open Shortest Path First)</vt:lpstr>
      <vt:lpstr>Internet inter-AS routing: BGP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Veena S</dc:creator>
  <cp:lastModifiedBy>Windows User</cp:lastModifiedBy>
  <cp:revision>28</cp:revision>
  <dcterms:created xsi:type="dcterms:W3CDTF">2015-10-26T06:23:50Z</dcterms:created>
  <dcterms:modified xsi:type="dcterms:W3CDTF">2018-11-01T17:29:04Z</dcterms:modified>
</cp:coreProperties>
</file>