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6" r:id="rId15"/>
    <p:sldId id="277" r:id="rId16"/>
    <p:sldId id="278" r:id="rId17"/>
    <p:sldId id="280" r:id="rId18"/>
    <p:sldId id="281" r:id="rId19"/>
    <p:sldId id="279" r:id="rId20"/>
    <p:sldId id="270" r:id="rId21"/>
    <p:sldId id="282" r:id="rId22"/>
    <p:sldId id="271" r:id="rId23"/>
    <p:sldId id="272" r:id="rId24"/>
    <p:sldId id="273" r:id="rId25"/>
    <p:sldId id="274" r:id="rId26"/>
    <p:sldId id="275"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27DB02-8FB8-41F8-AB71-281F37B9BA20}"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114205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27DB02-8FB8-41F8-AB71-281F37B9BA20}"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116887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27DB02-8FB8-41F8-AB71-281F37B9BA20}"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13676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27DB02-8FB8-41F8-AB71-281F37B9BA20}"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306994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27DB02-8FB8-41F8-AB71-281F37B9BA20}"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356737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27DB02-8FB8-41F8-AB71-281F37B9BA20}"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222776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27DB02-8FB8-41F8-AB71-281F37B9BA20}"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155766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27DB02-8FB8-41F8-AB71-281F37B9BA20}"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34963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7DB02-8FB8-41F8-AB71-281F37B9BA20}"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272319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7DB02-8FB8-41F8-AB71-281F37B9BA20}"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285699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7DB02-8FB8-41F8-AB71-281F37B9BA20}"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93BD1-61BB-40DA-903A-C7E19870076A}" type="slidenum">
              <a:rPr lang="en-US" smtClean="0"/>
              <a:t>‹#›</a:t>
            </a:fld>
            <a:endParaRPr lang="en-US"/>
          </a:p>
        </p:txBody>
      </p:sp>
    </p:spTree>
    <p:extLst>
      <p:ext uri="{BB962C8B-B14F-4D97-AF65-F5344CB8AC3E}">
        <p14:creationId xmlns:p14="http://schemas.microsoft.com/office/powerpoint/2010/main" val="386874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7DB02-8FB8-41F8-AB71-281F37B9BA20}" type="datetimeFigureOut">
              <a:rPr lang="en-US" smtClean="0"/>
              <a:t>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93BD1-61BB-40DA-903A-C7E19870076A}" type="slidenum">
              <a:rPr lang="en-US" smtClean="0"/>
              <a:t>‹#›</a:t>
            </a:fld>
            <a:endParaRPr lang="en-US"/>
          </a:p>
        </p:txBody>
      </p:sp>
    </p:spTree>
    <p:extLst>
      <p:ext uri="{BB962C8B-B14F-4D97-AF65-F5344CB8AC3E}">
        <p14:creationId xmlns:p14="http://schemas.microsoft.com/office/powerpoint/2010/main" val="310161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627031" y="2228046"/>
            <a:ext cx="9144000" cy="4262906"/>
          </a:xfrm>
        </p:spPr>
        <p:txBody>
          <a:bodyPr>
            <a:normAutofit lnSpcReduction="10000"/>
          </a:bodyPr>
          <a:lstStyle/>
          <a:p>
            <a:pPr algn="l"/>
            <a:r>
              <a:rPr lang="en-IN" b="1" dirty="0"/>
              <a:t>PL/SQL - Arrays</a:t>
            </a:r>
            <a:endParaRPr lang="en-US" dirty="0"/>
          </a:p>
          <a:p>
            <a:pPr algn="l"/>
            <a:r>
              <a:rPr lang="en-IN" b="1" dirty="0"/>
              <a:t> </a:t>
            </a:r>
            <a:endParaRPr lang="en-US" dirty="0"/>
          </a:p>
          <a:p>
            <a:pPr lvl="0" algn="just"/>
            <a:r>
              <a:rPr lang="en-IN" dirty="0"/>
              <a:t>PL/SQL programming language provides a data structure called the VARRAY, which can store a fixed-size sequential collection of elements of the same type.</a:t>
            </a:r>
            <a:endParaRPr lang="en-US" dirty="0"/>
          </a:p>
          <a:p>
            <a:pPr algn="just"/>
            <a:r>
              <a:rPr lang="en-IN" dirty="0"/>
              <a:t> </a:t>
            </a:r>
            <a:endParaRPr lang="en-US" dirty="0"/>
          </a:p>
          <a:p>
            <a:pPr lvl="0" algn="just"/>
            <a:r>
              <a:rPr lang="en-IN" dirty="0"/>
              <a:t>A </a:t>
            </a:r>
            <a:r>
              <a:rPr lang="en-IN" dirty="0" err="1"/>
              <a:t>varray</a:t>
            </a:r>
            <a:r>
              <a:rPr lang="en-IN" dirty="0"/>
              <a:t> is used to store an ordered collection of data, but it is often more useful to think of an array as a collection of variables of the same type.</a:t>
            </a:r>
            <a:endParaRPr lang="en-US" dirty="0"/>
          </a:p>
          <a:p>
            <a:pPr algn="just"/>
            <a:r>
              <a:rPr lang="en-IN" dirty="0"/>
              <a:t> </a:t>
            </a:r>
            <a:endParaRPr lang="en-US" dirty="0"/>
          </a:p>
          <a:p>
            <a:pPr lvl="0" algn="just"/>
            <a:r>
              <a:rPr lang="en-IN" dirty="0"/>
              <a:t>All </a:t>
            </a:r>
            <a:r>
              <a:rPr lang="en-IN" dirty="0" err="1"/>
              <a:t>varrays</a:t>
            </a:r>
            <a:r>
              <a:rPr lang="en-IN" dirty="0"/>
              <a:t> consist of contiguous memory locations</a:t>
            </a:r>
            <a:endParaRPr lang="en-US" dirty="0"/>
          </a:p>
        </p:txBody>
      </p:sp>
    </p:spTree>
    <p:extLst>
      <p:ext uri="{BB962C8B-B14F-4D97-AF65-F5344CB8AC3E}">
        <p14:creationId xmlns:p14="http://schemas.microsoft.com/office/powerpoint/2010/main" val="220725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normAutofit/>
          </a:bodyPr>
          <a:lstStyle/>
          <a:p>
            <a:r>
              <a:rPr lang="en-US" sz="2400" dirty="0"/>
              <a:t>The following points need to be considered here −</a:t>
            </a:r>
          </a:p>
          <a:p>
            <a:r>
              <a:rPr lang="en-US" sz="2400" dirty="0"/>
              <a:t>OLD and NEW references are not available for table-level triggers, rather you can use them for record-level triggers.</a:t>
            </a:r>
          </a:p>
          <a:p>
            <a:r>
              <a:rPr lang="en-US" sz="2400" dirty="0"/>
              <a:t>If you want to query the table in the same trigger, then you should use the AFTER keyword, because triggers can query the table or change it again only after the initial changes are applied and the table is back in a consistent state.</a:t>
            </a:r>
          </a:p>
          <a:p>
            <a:r>
              <a:rPr lang="en-US" sz="2400" dirty="0"/>
              <a:t>The 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endParaRPr lang="en-US" dirty="0"/>
          </a:p>
        </p:txBody>
      </p:sp>
    </p:spTree>
    <p:extLst>
      <p:ext uri="{BB962C8B-B14F-4D97-AF65-F5344CB8AC3E}">
        <p14:creationId xmlns:p14="http://schemas.microsoft.com/office/powerpoint/2010/main" val="72027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2823648"/>
          </a:xfrm>
        </p:spPr>
        <p:txBody>
          <a:bodyPr/>
          <a:lstStyle/>
          <a:p>
            <a:pPr marL="0" indent="0">
              <a:buNone/>
            </a:pPr>
            <a:r>
              <a:rPr lang="en-US" dirty="0"/>
              <a:t>Triggering a Trigger</a:t>
            </a:r>
          </a:p>
          <a:p>
            <a:r>
              <a:rPr lang="en-US" dirty="0"/>
              <a:t>Let us perform some DML operations on the CUSTOMERS table. Here is one INSERT statement, which will create a new record in the table −</a:t>
            </a:r>
          </a:p>
          <a:p>
            <a:r>
              <a:rPr lang="en-US" dirty="0" smtClean="0"/>
              <a:t>INSERT INTO CUSTOMERS (ID,NAME,AGE,ADDRESS,SALARY) </a:t>
            </a:r>
          </a:p>
          <a:p>
            <a:r>
              <a:rPr lang="en-US" dirty="0" smtClean="0"/>
              <a:t>VALUES (7, '</a:t>
            </a:r>
            <a:r>
              <a:rPr lang="en-US" dirty="0" err="1" smtClean="0"/>
              <a:t>Kriti</a:t>
            </a:r>
            <a:r>
              <a:rPr lang="en-US" dirty="0" smtClean="0"/>
              <a:t>', 22, 'HP', 7500.00 ); </a:t>
            </a:r>
            <a:endParaRPr lang="en-US" dirty="0"/>
          </a:p>
        </p:txBody>
      </p:sp>
    </p:spTree>
    <p:extLst>
      <p:ext uri="{BB962C8B-B14F-4D97-AF65-F5344CB8AC3E}">
        <p14:creationId xmlns:p14="http://schemas.microsoft.com/office/powerpoint/2010/main" val="3981704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70044" y="2506662"/>
            <a:ext cx="8593911" cy="4351338"/>
          </a:xfrm>
        </p:spPr>
        <p:txBody>
          <a:bodyPr/>
          <a:lstStyle/>
          <a:p>
            <a:r>
              <a:rPr lang="en-US" dirty="0"/>
              <a:t>When a record is created in the CUSTOMERS table, the above create trigger, </a:t>
            </a:r>
            <a:r>
              <a:rPr lang="en-US" b="1" dirty="0" err="1"/>
              <a:t>display_salary_changes</a:t>
            </a:r>
            <a:r>
              <a:rPr lang="en-US" dirty="0"/>
              <a:t> will be fired and it will display the following result </a:t>
            </a:r>
            <a:r>
              <a:rPr lang="en-US" dirty="0" smtClean="0"/>
              <a:t>−</a:t>
            </a:r>
          </a:p>
          <a:p>
            <a:endParaRPr lang="en-US" dirty="0"/>
          </a:p>
        </p:txBody>
      </p:sp>
      <p:sp>
        <p:nvSpPr>
          <p:cNvPr id="4" name="Rectangle 1"/>
          <p:cNvSpPr>
            <a:spLocks noChangeArrowheads="1"/>
          </p:cNvSpPr>
          <p:nvPr/>
        </p:nvSpPr>
        <p:spPr bwMode="auto">
          <a:xfrm>
            <a:off x="2988972" y="4036000"/>
            <a:ext cx="3720921" cy="129266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13131"/>
                </a:solidFill>
                <a:effectLst/>
              </a:rPr>
              <a:t>Old salary: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13131"/>
                </a:solidFill>
                <a:effectLst/>
              </a:rPr>
              <a:t>New salary: 7500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13131"/>
                </a:solidFill>
                <a:effectLst/>
              </a:rPr>
              <a:t>Salary difference:</a:t>
            </a:r>
            <a:r>
              <a:rPr kumimoji="0" lang="en-US" sz="2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11799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pPr marL="0" indent="0">
              <a:buNone/>
            </a:pPr>
            <a:r>
              <a:rPr lang="en-US" sz="2400" dirty="0"/>
              <a:t>Because this is a new record, old salary is not available and the above result comes as null. Let us now perform one more DML operation on the CUSTOMERS table. The UPDATE statement will update an existing record </a:t>
            </a:r>
            <a:r>
              <a:rPr lang="en-US" sz="2400" dirty="0" smtClean="0"/>
              <a:t>in </a:t>
            </a:r>
            <a:r>
              <a:rPr lang="en-US" sz="2400" dirty="0"/>
              <a:t>the table </a:t>
            </a:r>
            <a:r>
              <a:rPr lang="en-US" sz="2400" dirty="0" smtClean="0"/>
              <a:t>−</a:t>
            </a:r>
          </a:p>
          <a:p>
            <a:r>
              <a:rPr lang="en-US" sz="2400" dirty="0" smtClean="0"/>
              <a:t>UPDATE customers </a:t>
            </a:r>
          </a:p>
          <a:p>
            <a:r>
              <a:rPr lang="en-US" sz="2400" dirty="0" smtClean="0"/>
              <a:t>SET salary = salary + 500 </a:t>
            </a:r>
          </a:p>
          <a:p>
            <a:r>
              <a:rPr lang="en-US" sz="2400" dirty="0" smtClean="0"/>
              <a:t>WHERE id = 2; </a:t>
            </a:r>
          </a:p>
          <a:p>
            <a:pPr marL="0" indent="0">
              <a:buNone/>
            </a:pPr>
            <a:endParaRPr lang="en-US" sz="2400" dirty="0"/>
          </a:p>
          <a:p>
            <a:pPr marL="0" indent="0">
              <a:buNone/>
            </a:pPr>
            <a:r>
              <a:rPr lang="en-US" sz="2400" dirty="0" smtClean="0"/>
              <a:t>When </a:t>
            </a:r>
            <a:r>
              <a:rPr lang="en-US" sz="2400" dirty="0"/>
              <a:t>a record is updated in the CUSTOMERS table, the above create trigger, </a:t>
            </a:r>
            <a:r>
              <a:rPr lang="en-US" sz="2400" b="1" dirty="0" err="1"/>
              <a:t>display_salary_changes</a:t>
            </a:r>
            <a:r>
              <a:rPr lang="en-US" sz="2400" dirty="0"/>
              <a:t> will be fired and it will display the following result </a:t>
            </a:r>
            <a:r>
              <a:rPr lang="en-US" sz="2400" dirty="0" smtClean="0"/>
              <a:t>−</a:t>
            </a:r>
          </a:p>
          <a:p>
            <a:pPr marL="0" indent="0">
              <a:buNone/>
            </a:pPr>
            <a:endParaRPr lang="en-US" sz="2400" dirty="0"/>
          </a:p>
          <a:p>
            <a:r>
              <a:rPr lang="en-US" sz="2400" dirty="0" smtClean="0"/>
              <a:t>Old salary: 1500 </a:t>
            </a:r>
          </a:p>
          <a:p>
            <a:r>
              <a:rPr lang="en-US" sz="2400" dirty="0" smtClean="0"/>
              <a:t>New salary: 2000 </a:t>
            </a:r>
          </a:p>
          <a:p>
            <a:r>
              <a:rPr lang="en-US" sz="2400" dirty="0" smtClean="0"/>
              <a:t>Salary difference: 500 </a:t>
            </a:r>
            <a:endParaRPr lang="en-US" sz="2400" dirty="0"/>
          </a:p>
        </p:txBody>
      </p:sp>
    </p:spTree>
    <p:extLst>
      <p:ext uri="{BB962C8B-B14F-4D97-AF65-F5344CB8AC3E}">
        <p14:creationId xmlns:p14="http://schemas.microsoft.com/office/powerpoint/2010/main" val="4194141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What is PL/SQL Trigger?</a:t>
            </a:r>
          </a:p>
          <a:p>
            <a:pPr algn="just"/>
            <a:r>
              <a:rPr lang="en-US" dirty="0"/>
              <a:t>Oracle engine invokes automatically whenever a specified event occurs</a:t>
            </a:r>
            <a:r>
              <a:rPr lang="en-US" dirty="0" smtClean="0"/>
              <a:t>. Trigger </a:t>
            </a:r>
            <a:r>
              <a:rPr lang="en-US" dirty="0"/>
              <a:t>is stored into database and invoked repeatedly, when specific condition match.</a:t>
            </a:r>
          </a:p>
          <a:p>
            <a:pPr algn="just"/>
            <a:endParaRPr lang="en-US" dirty="0" smtClean="0"/>
          </a:p>
          <a:p>
            <a:pPr algn="just"/>
            <a:r>
              <a:rPr lang="en-US" dirty="0"/>
              <a:t>You can change trigger mode activate/deactivate but you can't explicitly </a:t>
            </a:r>
            <a:r>
              <a:rPr lang="en-US" dirty="0" err="1" smtClean="0"/>
              <a:t>run.Trigger</a:t>
            </a:r>
            <a:r>
              <a:rPr lang="en-US" dirty="0" smtClean="0"/>
              <a:t> </a:t>
            </a:r>
            <a:r>
              <a:rPr lang="en-US" dirty="0"/>
              <a:t>automatically associated with DML statement, when DML statement execute trigger implicitly execute.</a:t>
            </a:r>
          </a:p>
          <a:p>
            <a:endParaRPr lang="en-US" dirty="0"/>
          </a:p>
        </p:txBody>
      </p:sp>
    </p:spTree>
    <p:extLst>
      <p:ext uri="{BB962C8B-B14F-4D97-AF65-F5344CB8AC3E}">
        <p14:creationId xmlns:p14="http://schemas.microsoft.com/office/powerpoint/2010/main" val="3270195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Components </a:t>
            </a:r>
            <a:r>
              <a:rPr lang="en-US" b="1" dirty="0"/>
              <a:t>of Trigger</a:t>
            </a:r>
          </a:p>
          <a:p>
            <a:r>
              <a:rPr lang="en-US" dirty="0"/>
              <a:t>Triggering SQL statement: SQL DML (INSERT, UPDATE and DELETE) statement that execute and implicitly called trigger to execute.</a:t>
            </a:r>
          </a:p>
          <a:p>
            <a:r>
              <a:rPr lang="en-US" dirty="0"/>
              <a:t>Trigger Action: When the triggering SQL statement is execute, trigger automatically call and PL/SQL trigger block execute.</a:t>
            </a:r>
          </a:p>
          <a:p>
            <a:r>
              <a:rPr lang="en-US" dirty="0"/>
              <a:t>Trigger Restriction: We can specify the condition inside trigger to when trigger is fire.</a:t>
            </a:r>
          </a:p>
          <a:p>
            <a:endParaRPr lang="en-US" dirty="0"/>
          </a:p>
        </p:txBody>
      </p:sp>
    </p:spTree>
    <p:extLst>
      <p:ext uri="{BB962C8B-B14F-4D97-AF65-F5344CB8AC3E}">
        <p14:creationId xmlns:p14="http://schemas.microsoft.com/office/powerpoint/2010/main" val="2289574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73806" y="442525"/>
            <a:ext cx="1094596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5A54B"/>
                </a:solidFill>
                <a:effectLst/>
                <a:latin typeface="+mn-lt"/>
                <a:cs typeface="Arial" panose="020B0604020202020204" pitchFamily="34" charset="0"/>
              </a:rPr>
              <a:t>Type of Triggers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FC5E5E"/>
                </a:solidFill>
                <a:effectLst/>
                <a:latin typeface="+mn-lt"/>
              </a:rPr>
              <a:t>BEFORE Trigger</a:t>
            </a:r>
            <a:r>
              <a:rPr kumimoji="0" lang="en-US" sz="1800" b="0" i="0" u="none" strike="noStrike" cap="none" normalizeH="0" baseline="0" dirty="0" smtClean="0">
                <a:ln>
                  <a:noFill/>
                </a:ln>
                <a:solidFill>
                  <a:srgbClr val="333333"/>
                </a:solidFill>
                <a:effectLst/>
                <a:latin typeface="+mn-lt"/>
              </a:rPr>
              <a:t>: BEFORE trigger execute before the triggering DML statement (INSERT, UPDATE, DELETE) execute. Triggering SQL statement is may or may not execute, depending on the BEFORE trigger conditions block.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FC5E5E"/>
                </a:solidFill>
                <a:effectLst/>
                <a:latin typeface="+mn-lt"/>
              </a:rPr>
              <a:t>AFTER Trigger</a:t>
            </a:r>
            <a:r>
              <a:rPr kumimoji="0" lang="en-US" sz="1800" b="0" i="0" u="none" strike="noStrike" cap="none" normalizeH="0" baseline="0" dirty="0" smtClean="0">
                <a:ln>
                  <a:noFill/>
                </a:ln>
                <a:solidFill>
                  <a:srgbClr val="333333"/>
                </a:solidFill>
                <a:effectLst/>
                <a:latin typeface="+mn-lt"/>
              </a:rPr>
              <a:t>: AFTER trigger execute after the triggering DML statement (INSERT, UPDATE, DELETE) executed. Triggering SQL statement is execute as soon as followed by the code of trigger before performing Database operation.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rgbClr val="FC5E5E"/>
                </a:solidFill>
                <a:effectLst/>
                <a:latin typeface="+mn-lt"/>
              </a:rPr>
              <a:t>ROW Trigger</a:t>
            </a:r>
            <a:r>
              <a:rPr kumimoji="0" lang="en-US" sz="1800" b="0" i="0" u="none" strike="noStrike" cap="none" normalizeH="0" baseline="0" dirty="0" smtClean="0">
                <a:ln>
                  <a:noFill/>
                </a:ln>
                <a:solidFill>
                  <a:srgbClr val="333333"/>
                </a:solidFill>
                <a:effectLst/>
                <a:latin typeface="+mn-lt"/>
              </a:rPr>
              <a:t>: ROW trigger fire for each and every record which are performing INSERT, UPDATE, DELETE from the database table. If row deleting is define as trigger event, when trigger file, deletes the five rows each times from the table.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rgbClr val="FC5E5E"/>
                </a:solidFill>
                <a:effectLst/>
                <a:latin typeface="+mn-lt"/>
              </a:rPr>
              <a:t>Statement Trigger</a:t>
            </a:r>
            <a:r>
              <a:rPr kumimoji="0" lang="en-US" sz="1800" b="0" i="0" u="none" strike="noStrike" cap="none" normalizeH="0" baseline="0" dirty="0" smtClean="0">
                <a:ln>
                  <a:noFill/>
                </a:ln>
                <a:solidFill>
                  <a:srgbClr val="333333"/>
                </a:solidFill>
                <a:effectLst/>
                <a:latin typeface="+mn-lt"/>
              </a:rPr>
              <a:t>: Statement trigger fire only once for each statement. If row deleting is define as trigger event, when trigger file, deletes the five rows at once from the table.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rgbClr val="FC5E5E"/>
                </a:solidFill>
                <a:effectLst/>
                <a:latin typeface="+mn-lt"/>
              </a:rPr>
              <a:t>Combination Trigger</a:t>
            </a:r>
            <a:r>
              <a:rPr kumimoji="0" lang="en-US" sz="1800" b="0" i="0" u="none" strike="noStrike" cap="none" normalizeH="0" baseline="0" dirty="0" smtClean="0">
                <a:ln>
                  <a:noFill/>
                </a:ln>
                <a:solidFill>
                  <a:srgbClr val="333333"/>
                </a:solidFill>
                <a:effectLst/>
                <a:latin typeface="+mn-lt"/>
              </a:rPr>
              <a:t>: Combination trigger are combination of two trigger type,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FC5E5E"/>
                </a:solidFill>
                <a:effectLst/>
                <a:latin typeface="+mn-lt"/>
              </a:rPr>
              <a:t>Before Statement Trigger</a:t>
            </a:r>
            <a:r>
              <a:rPr kumimoji="0" lang="en-US" sz="1800" b="0" i="0" u="none" strike="noStrike" cap="none" normalizeH="0" baseline="0" dirty="0" smtClean="0">
                <a:ln>
                  <a:noFill/>
                </a:ln>
                <a:solidFill>
                  <a:srgbClr val="333333"/>
                </a:solidFill>
                <a:effectLst/>
                <a:latin typeface="+mn-lt"/>
              </a:rPr>
              <a:t>: Trigger fire only once for each statement before the triggering DML statement.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FC5E5E"/>
                </a:solidFill>
                <a:effectLst/>
                <a:latin typeface="+mn-lt"/>
              </a:rPr>
              <a:t>Before Row Trigger</a:t>
            </a:r>
            <a:r>
              <a:rPr kumimoji="0" lang="en-US" sz="1800" b="0" i="0" u="none" strike="noStrike" cap="none" normalizeH="0" baseline="0" dirty="0" smtClean="0">
                <a:ln>
                  <a:noFill/>
                </a:ln>
                <a:solidFill>
                  <a:srgbClr val="333333"/>
                </a:solidFill>
                <a:effectLst/>
                <a:latin typeface="+mn-lt"/>
              </a:rPr>
              <a:t> : Trigger fire for each and every record before the triggering DML statement.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rgbClr val="FC5E5E"/>
                </a:solidFill>
                <a:effectLst/>
                <a:latin typeface="+mn-lt"/>
              </a:rPr>
              <a:t>After Statement Trigger</a:t>
            </a:r>
            <a:r>
              <a:rPr kumimoji="0" lang="en-US" sz="1800" b="0" i="0" u="none" strike="noStrike" cap="none" normalizeH="0" baseline="0" dirty="0" smtClean="0">
                <a:ln>
                  <a:noFill/>
                </a:ln>
                <a:solidFill>
                  <a:srgbClr val="333333"/>
                </a:solidFill>
                <a:effectLst/>
                <a:latin typeface="+mn-lt"/>
              </a:rPr>
              <a:t>: Trigger fire only once for each statement after the triggering DML statement executing.</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rgbClr val="FC5E5E"/>
                </a:solidFill>
                <a:effectLst/>
                <a:latin typeface="+mn-lt"/>
              </a:rPr>
              <a:t>After Row Trigger</a:t>
            </a:r>
            <a:r>
              <a:rPr kumimoji="0" lang="en-US" sz="1800" b="0" i="0" u="none" strike="noStrike" cap="none" normalizeH="0" baseline="0" dirty="0" smtClean="0">
                <a:ln>
                  <a:noFill/>
                </a:ln>
                <a:solidFill>
                  <a:srgbClr val="333333"/>
                </a:solidFill>
                <a:effectLst/>
                <a:latin typeface="+mn-lt"/>
              </a:rPr>
              <a:t>: Trigger fire for each and every record after the triggering DML statement executing.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r>
            <a:br>
              <a:rPr kumimoji="0" lang="en-US" sz="1800" b="0" i="0" u="none" strike="noStrike" cap="none" normalizeH="0" baseline="0" dirty="0" smtClean="0">
                <a:ln>
                  <a:noFill/>
                </a:ln>
                <a:solidFill>
                  <a:schemeClr val="tx1"/>
                </a:solidFill>
                <a:effectLst/>
                <a:latin typeface="+mn-lt"/>
              </a:rPr>
            </a:br>
            <a:endParaRPr kumimoji="0" 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070693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581104"/>
          </a:xfrm>
        </p:spPr>
        <p:txBody>
          <a:bodyPr>
            <a:noAutofit/>
          </a:bodyPr>
          <a:lstStyle/>
          <a:p>
            <a:r>
              <a:rPr lang="en-US" sz="1400" dirty="0" smtClean="0"/>
              <a:t>CREATE </a:t>
            </a:r>
            <a:r>
              <a:rPr lang="en-US" sz="1400" dirty="0"/>
              <a:t>[OR REPLACE] TRIGGER </a:t>
            </a:r>
            <a:r>
              <a:rPr lang="en-US" sz="1400" dirty="0" err="1"/>
              <a:t>trigger_name</a:t>
            </a:r>
            <a:r>
              <a:rPr lang="en-US" sz="1400" dirty="0"/>
              <a:t>      </a:t>
            </a:r>
          </a:p>
          <a:p>
            <a:r>
              <a:rPr lang="en-US" sz="1400" dirty="0"/>
              <a:t>    BEFORE | AFTER</a:t>
            </a:r>
          </a:p>
          <a:p>
            <a:r>
              <a:rPr lang="en-US" sz="1400" dirty="0"/>
              <a:t>    [INSERT, UPDATE, DELETE [COLUMN NAME..]</a:t>
            </a:r>
          </a:p>
          <a:p>
            <a:r>
              <a:rPr lang="en-US" sz="1400" dirty="0"/>
              <a:t>    ON </a:t>
            </a:r>
            <a:r>
              <a:rPr lang="en-US" sz="1400" dirty="0" err="1"/>
              <a:t>table_name</a:t>
            </a:r>
            <a:endParaRPr lang="en-US" sz="1400" dirty="0"/>
          </a:p>
          <a:p>
            <a:r>
              <a:rPr lang="en-US" sz="1400" dirty="0" smtClean="0"/>
              <a:t>    </a:t>
            </a:r>
            <a:r>
              <a:rPr lang="en-US" sz="1400" dirty="0"/>
              <a:t>Referencing [ OLD AS OLD | NEW AS NEW ]</a:t>
            </a:r>
          </a:p>
          <a:p>
            <a:r>
              <a:rPr lang="en-US" sz="1400" dirty="0"/>
              <a:t>    FOR EACH ROW | FOR EACH STATEMENT [ WHEN Condition ]</a:t>
            </a:r>
          </a:p>
          <a:p>
            <a:r>
              <a:rPr lang="en-US" sz="1400" dirty="0" smtClean="0"/>
              <a:t>DECLARE</a:t>
            </a:r>
            <a:endParaRPr lang="en-US" sz="1400" dirty="0"/>
          </a:p>
          <a:p>
            <a:r>
              <a:rPr lang="en-US" sz="1400" dirty="0"/>
              <a:t>    [</a:t>
            </a:r>
            <a:r>
              <a:rPr lang="en-US" sz="1400" dirty="0" err="1"/>
              <a:t>declaration_section</a:t>
            </a:r>
            <a:endParaRPr lang="en-US" sz="1400" dirty="0"/>
          </a:p>
          <a:p>
            <a:r>
              <a:rPr lang="en-US" sz="1400" dirty="0"/>
              <a:t>        variable declarations;</a:t>
            </a:r>
          </a:p>
          <a:p>
            <a:r>
              <a:rPr lang="en-US" sz="1400" dirty="0"/>
              <a:t>        constant declarations;</a:t>
            </a:r>
          </a:p>
          <a:p>
            <a:r>
              <a:rPr lang="en-US" sz="1400" dirty="0"/>
              <a:t>    ]</a:t>
            </a:r>
          </a:p>
          <a:p>
            <a:r>
              <a:rPr lang="en-US" sz="1400" dirty="0" smtClean="0"/>
              <a:t>BEGIN</a:t>
            </a:r>
            <a:endParaRPr lang="en-US" sz="1400" dirty="0"/>
          </a:p>
          <a:p>
            <a:r>
              <a:rPr lang="en-US" sz="1400" dirty="0"/>
              <a:t>    [</a:t>
            </a:r>
            <a:r>
              <a:rPr lang="en-US" sz="1400" dirty="0" err="1"/>
              <a:t>executable_section</a:t>
            </a:r>
            <a:endParaRPr lang="en-US" sz="1400" dirty="0"/>
          </a:p>
          <a:p>
            <a:r>
              <a:rPr lang="en-US" sz="1400" dirty="0"/>
              <a:t>        PL/SQL execute/subprogram body</a:t>
            </a:r>
          </a:p>
          <a:p>
            <a:r>
              <a:rPr lang="en-US" sz="1400" dirty="0"/>
              <a:t>    ]</a:t>
            </a:r>
          </a:p>
          <a:p>
            <a:r>
              <a:rPr lang="en-US" sz="1400" dirty="0" smtClean="0"/>
              <a:t>EXCEPTION</a:t>
            </a:r>
            <a:endParaRPr lang="en-US" sz="1400" dirty="0"/>
          </a:p>
          <a:p>
            <a:r>
              <a:rPr lang="en-US" sz="1400" dirty="0"/>
              <a:t>    [</a:t>
            </a:r>
            <a:r>
              <a:rPr lang="en-US" sz="1400" dirty="0" err="1"/>
              <a:t>exception_section</a:t>
            </a:r>
            <a:endParaRPr lang="en-US" sz="1400" dirty="0"/>
          </a:p>
          <a:p>
            <a:r>
              <a:rPr lang="en-US" sz="1400" dirty="0"/>
              <a:t>        PL/SQL Exception block</a:t>
            </a:r>
          </a:p>
          <a:p>
            <a:r>
              <a:rPr lang="en-US" sz="1400" dirty="0"/>
              <a:t>    ]</a:t>
            </a:r>
          </a:p>
          <a:p>
            <a:r>
              <a:rPr lang="en-US" sz="1400" dirty="0" smtClean="0"/>
              <a:t>END;</a:t>
            </a:r>
          </a:p>
          <a:p>
            <a:r>
              <a:rPr lang="en-US" sz="1400" dirty="0"/>
              <a:t>/</a:t>
            </a:r>
          </a:p>
        </p:txBody>
      </p:sp>
    </p:spTree>
    <p:extLst>
      <p:ext uri="{BB962C8B-B14F-4D97-AF65-F5344CB8AC3E}">
        <p14:creationId xmlns:p14="http://schemas.microsoft.com/office/powerpoint/2010/main" val="2137817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60926" y="457114"/>
            <a:ext cx="6180786" cy="30443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C5E5E"/>
                </a:solidFill>
                <a:effectLst/>
                <a:latin typeface="+mn-lt"/>
              </a:rPr>
              <a:t>Inserting Trigger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mn-lt"/>
              </a:rPr>
              <a:t>This trigger execute BEFORE to convert </a:t>
            </a:r>
            <a:r>
              <a:rPr kumimoji="0" lang="en-US" sz="2400" b="0" i="0" u="none" strike="noStrike" cap="none" normalizeH="0" baseline="0" dirty="0" err="1" smtClean="0">
                <a:ln>
                  <a:noFill/>
                </a:ln>
                <a:solidFill>
                  <a:srgbClr val="222222"/>
                </a:solidFill>
                <a:effectLst/>
                <a:latin typeface="+mn-lt"/>
              </a:rPr>
              <a:t>ename</a:t>
            </a:r>
            <a:r>
              <a:rPr kumimoji="0" lang="en-US" sz="2400" b="0" i="0" u="none" strike="noStrike" cap="none" normalizeH="0" baseline="0" dirty="0" smtClean="0">
                <a:ln>
                  <a:noFill/>
                </a:ln>
                <a:solidFill>
                  <a:srgbClr val="222222"/>
                </a:solidFill>
                <a:effectLst/>
                <a:latin typeface="+mn-lt"/>
              </a:rPr>
              <a:t> field lowercase to uppercase.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77AA"/>
                </a:solidFill>
                <a:effectLst/>
                <a:latin typeface="+mn-lt"/>
              </a:rPr>
              <a:t>CREATE</a:t>
            </a: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A67F59"/>
                </a:solidFill>
                <a:effectLst/>
                <a:latin typeface="+mn-lt"/>
              </a:rPr>
              <a:t>or</a:t>
            </a:r>
            <a:r>
              <a:rPr kumimoji="0" lang="en-US" sz="2400" b="0" i="0" u="none" strike="noStrike" cap="none" normalizeH="0" baseline="0" dirty="0" smtClean="0">
                <a:ln>
                  <a:noFill/>
                </a:ln>
                <a:solidFill>
                  <a:srgbClr val="000000"/>
                </a:solidFill>
                <a:effectLst/>
                <a:latin typeface="+mn-lt"/>
              </a:rPr>
              <a:t> REPLACE </a:t>
            </a:r>
            <a:r>
              <a:rPr kumimoji="0" lang="en-US" sz="2400" b="0" i="0" u="none" strike="noStrike" cap="none" normalizeH="0" baseline="0" dirty="0" smtClean="0">
                <a:ln>
                  <a:noFill/>
                </a:ln>
                <a:solidFill>
                  <a:srgbClr val="0077AA"/>
                </a:solidFill>
                <a:effectLst/>
                <a:latin typeface="+mn-lt"/>
              </a:rPr>
              <a:t>TRIGGER</a:t>
            </a:r>
            <a:r>
              <a:rPr kumimoji="0" lang="en-US" sz="2400" b="0" i="0" u="none" strike="noStrike" cap="none" normalizeH="0" baseline="0" dirty="0" smtClean="0">
                <a:ln>
                  <a:noFill/>
                </a:ln>
                <a:solidFill>
                  <a:srgbClr val="000000"/>
                </a:solidFill>
                <a:effectLst/>
                <a:latin typeface="+mn-lt"/>
              </a:rPr>
              <a:t> trg1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rPr>
              <a:t>BEFORE </a:t>
            </a:r>
            <a:r>
              <a:rPr kumimoji="0" lang="en-US" sz="2400" b="0" i="0" u="none" strike="noStrike" cap="none" normalizeH="0" baseline="0" dirty="0" smtClean="0">
                <a:ln>
                  <a:noFill/>
                </a:ln>
                <a:solidFill>
                  <a:srgbClr val="0077AA"/>
                </a:solidFill>
                <a:effectLst/>
                <a:latin typeface="+mn-lt"/>
              </a:rPr>
              <a:t>INSERT</a:t>
            </a: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0077AA"/>
                </a:solidFill>
                <a:effectLst/>
                <a:latin typeface="+mn-lt"/>
              </a:rPr>
              <a:t>ON</a:t>
            </a:r>
            <a:r>
              <a:rPr kumimoji="0" lang="en-US" sz="2400" b="0" i="0" u="none" strike="noStrike" cap="none" normalizeH="0" baseline="0" dirty="0" smtClean="0">
                <a:ln>
                  <a:noFill/>
                </a:ln>
                <a:solidFill>
                  <a:srgbClr val="000000"/>
                </a:solidFill>
                <a:effectLst/>
                <a:latin typeface="+mn-lt"/>
              </a:rPr>
              <a:t> emp1 </a:t>
            </a:r>
            <a:r>
              <a:rPr kumimoji="0" lang="en-US" sz="2400" b="0" i="0" u="none" strike="noStrike" cap="none" normalizeH="0" baseline="0" dirty="0" smtClean="0">
                <a:ln>
                  <a:noFill/>
                </a:ln>
                <a:solidFill>
                  <a:srgbClr val="0077AA"/>
                </a:solidFill>
                <a:effectLst/>
                <a:latin typeface="+mn-lt"/>
              </a:rPr>
              <a:t>FOR</a:t>
            </a:r>
            <a:r>
              <a:rPr kumimoji="0" lang="en-US" sz="2400" b="0" i="0" u="none" strike="noStrike" cap="none" normalizeH="0" baseline="0" dirty="0" smtClean="0">
                <a:ln>
                  <a:noFill/>
                </a:ln>
                <a:solidFill>
                  <a:srgbClr val="000000"/>
                </a:solidFill>
                <a:effectLst/>
                <a:latin typeface="+mn-lt"/>
              </a:rPr>
              <a:t> EACH </a:t>
            </a:r>
            <a:r>
              <a:rPr kumimoji="0" lang="en-US" sz="2400" b="0" i="0" u="none" strike="noStrike" cap="none" normalizeH="0" baseline="0" dirty="0" smtClean="0">
                <a:ln>
                  <a:noFill/>
                </a:ln>
                <a:solidFill>
                  <a:srgbClr val="0077AA"/>
                </a:solidFill>
                <a:effectLst/>
                <a:latin typeface="+mn-lt"/>
              </a:rPr>
              <a:t>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0077AA"/>
                </a:solidFill>
                <a:effectLst/>
                <a:latin typeface="+mn-lt"/>
              </a:rPr>
              <a:t>BEGIN</a:t>
            </a: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err="1" smtClean="0">
                <a:ln>
                  <a:noFill/>
                </a:ln>
                <a:solidFill>
                  <a:srgbClr val="000000"/>
                </a:solidFill>
                <a:effectLst/>
                <a:latin typeface="+mn-lt"/>
              </a:rPr>
              <a:t>new</a:t>
            </a:r>
            <a:r>
              <a:rPr kumimoji="0" lang="en-US" sz="2400" b="0" i="0" u="none" strike="noStrike" cap="none" normalizeH="0" baseline="0" dirty="0" err="1" smtClean="0">
                <a:ln>
                  <a:noFill/>
                </a:ln>
                <a:solidFill>
                  <a:srgbClr val="999999"/>
                </a:solidFill>
                <a:effectLst/>
                <a:latin typeface="+mn-lt"/>
              </a:rPr>
              <a:t>.</a:t>
            </a:r>
            <a:r>
              <a:rPr kumimoji="0" lang="en-US" sz="2400" b="0" i="0" u="none" strike="noStrike" cap="none" normalizeH="0" baseline="0" dirty="0" err="1" smtClean="0">
                <a:ln>
                  <a:noFill/>
                </a:ln>
                <a:solidFill>
                  <a:srgbClr val="000000"/>
                </a:solidFill>
                <a:effectLst/>
                <a:latin typeface="+mn-lt"/>
              </a:rPr>
              <a:t>ename</a:t>
            </a: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A67F59"/>
                </a:solidFill>
                <a:effectLst/>
                <a:latin typeface="+mn-lt"/>
              </a:rPr>
              <a:t>=</a:t>
            </a:r>
            <a:r>
              <a:rPr kumimoji="0" lang="en-US" sz="2400" b="0" i="0" u="none" strike="noStrike" cap="none" normalizeH="0" baseline="0" dirty="0" smtClean="0">
                <a:ln>
                  <a:noFill/>
                </a:ln>
                <a:solidFill>
                  <a:srgbClr val="000000"/>
                </a:solidFill>
                <a:effectLst/>
                <a:latin typeface="+mn-lt"/>
              </a:rPr>
              <a:t> upper</a:t>
            </a:r>
            <a:r>
              <a:rPr kumimoji="0" lang="en-US" sz="2400" b="0" i="0" u="none" strike="noStrike" cap="none" normalizeH="0" baseline="0" dirty="0" smtClean="0">
                <a:ln>
                  <a:noFill/>
                </a:ln>
                <a:solidFill>
                  <a:srgbClr val="999999"/>
                </a:solidFill>
                <a:effectLst/>
                <a:latin typeface="+mn-lt"/>
              </a:rPr>
              <a:t>(</a:t>
            </a:r>
            <a:r>
              <a:rPr kumimoji="0" lang="en-US" sz="2400" b="0" i="0" u="none" strike="noStrike" cap="none" normalizeH="0" baseline="0" dirty="0" smtClean="0">
                <a:ln>
                  <a:noFill/>
                </a:ln>
                <a:solidFill>
                  <a:srgbClr val="000000"/>
                </a:solidFill>
                <a:effectLst/>
                <a:latin typeface="+mn-lt"/>
              </a:rPr>
              <a:t>:</a:t>
            </a:r>
            <a:r>
              <a:rPr kumimoji="0" lang="en-US" sz="2400" b="0" i="0" u="none" strike="noStrike" cap="none" normalizeH="0" baseline="0" dirty="0" err="1" smtClean="0">
                <a:ln>
                  <a:noFill/>
                </a:ln>
                <a:solidFill>
                  <a:srgbClr val="000000"/>
                </a:solidFill>
                <a:effectLst/>
                <a:latin typeface="+mn-lt"/>
              </a:rPr>
              <a:t>new</a:t>
            </a:r>
            <a:r>
              <a:rPr kumimoji="0" lang="en-US" sz="2400" b="0" i="0" u="none" strike="noStrike" cap="none" normalizeH="0" baseline="0" dirty="0" err="1" smtClean="0">
                <a:ln>
                  <a:noFill/>
                </a:ln>
                <a:solidFill>
                  <a:srgbClr val="999999"/>
                </a:solidFill>
                <a:effectLst/>
                <a:latin typeface="+mn-lt"/>
              </a:rPr>
              <a:t>.</a:t>
            </a:r>
            <a:r>
              <a:rPr kumimoji="0" lang="en-US" sz="2400" b="0" i="0" u="none" strike="noStrike" cap="none" normalizeH="0" baseline="0" dirty="0" err="1" smtClean="0">
                <a:ln>
                  <a:noFill/>
                </a:ln>
                <a:solidFill>
                  <a:srgbClr val="000000"/>
                </a:solidFill>
                <a:effectLst/>
                <a:latin typeface="+mn-lt"/>
              </a:rPr>
              <a:t>ename</a:t>
            </a:r>
            <a:r>
              <a:rPr kumimoji="0" lang="en-US" sz="2400" b="0" i="0" u="none" strike="noStrike" cap="none" normalizeH="0" baseline="0" dirty="0" smtClean="0">
                <a:ln>
                  <a:noFill/>
                </a:ln>
                <a:solidFill>
                  <a:srgbClr val="999999"/>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0077AA"/>
                </a:solidFill>
                <a:effectLst/>
                <a:latin typeface="+mn-lt"/>
              </a:rPr>
              <a:t>END</a:t>
            </a:r>
            <a:r>
              <a:rPr kumimoji="0" lang="en-US" sz="2400" b="0" i="0" u="none" strike="noStrike" cap="none" normalizeH="0" baseline="0" dirty="0" smtClean="0">
                <a:ln>
                  <a:noFill/>
                </a:ln>
                <a:solidFill>
                  <a:srgbClr val="999999"/>
                </a:solidFill>
                <a:effectLst/>
                <a:latin typeface="+mn-lt"/>
              </a:rPr>
              <a:t>;</a:t>
            </a:r>
            <a:r>
              <a:rPr kumimoji="0" lang="en-US" sz="2400" b="0" i="0" u="none" strike="noStrike" cap="none" normalizeH="0" baseline="0" dirty="0" smtClean="0">
                <a:ln>
                  <a:noFill/>
                </a:ln>
                <a:solidFill>
                  <a:srgbClr val="000000"/>
                </a:solidFill>
                <a:effectLst/>
                <a:latin typeface="+mn-lt"/>
              </a:rPr>
              <a:t> </a:t>
            </a:r>
            <a:r>
              <a:rPr kumimoji="0" lang="en-US" sz="2400" b="0" i="0" u="none" strike="noStrike" cap="none" normalizeH="0" baseline="0" dirty="0" smtClean="0">
                <a:ln>
                  <a:noFill/>
                </a:ln>
                <a:solidFill>
                  <a:srgbClr val="A67F59"/>
                </a:solidFill>
                <a:effectLst/>
                <a:latin typeface="+mn-lt"/>
              </a:rPr>
              <a:t>/</a:t>
            </a:r>
            <a:endParaRPr kumimoji="0" lang="en-US" sz="2400" b="0" i="0" u="none" strike="noStrike" cap="none" normalizeH="0" baseline="0" dirty="0" smtClean="0">
              <a:ln>
                <a:noFill/>
              </a:ln>
              <a:solidFill>
                <a:schemeClr val="tx1"/>
              </a:solidFill>
              <a:effectLst/>
              <a:latin typeface="+mn-lt"/>
            </a:endParaRPr>
          </a:p>
        </p:txBody>
      </p:sp>
      <p:sp>
        <p:nvSpPr>
          <p:cNvPr id="5" name="Rectangle 2"/>
          <p:cNvSpPr>
            <a:spLocks noChangeArrowheads="1"/>
          </p:cNvSpPr>
          <p:nvPr/>
        </p:nvSpPr>
        <p:spPr bwMode="auto">
          <a:xfrm>
            <a:off x="7199289" y="3283753"/>
            <a:ext cx="4632101" cy="313672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C5E5E"/>
                </a:solidFill>
                <a:effectLst/>
                <a:latin typeface="+mn-lt"/>
              </a:rPr>
              <a:t>Restriction to Deleting Trigger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n-lt"/>
              </a:rPr>
              <a:t>This trigger is preventing to deleting row.</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C5E5E"/>
                </a:solidFill>
                <a:effectLst/>
                <a:latin typeface="+mn-lt"/>
              </a:rPr>
              <a:t>Delete Trigger Example</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mn-lt"/>
              </a:rPr>
              <a:t>CREATE</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A67F59"/>
                </a:solidFill>
                <a:effectLst/>
                <a:latin typeface="+mn-lt"/>
              </a:rPr>
              <a:t>or</a:t>
            </a:r>
            <a:r>
              <a:rPr kumimoji="0" lang="en-US" b="0" i="0" u="none" strike="noStrike" cap="none" normalizeH="0" baseline="0" dirty="0" smtClean="0">
                <a:ln>
                  <a:noFill/>
                </a:ln>
                <a:solidFill>
                  <a:srgbClr val="000000"/>
                </a:solidFill>
                <a:effectLst/>
                <a:latin typeface="+mn-lt"/>
              </a:rPr>
              <a:t> REPLACE </a:t>
            </a:r>
            <a:r>
              <a:rPr kumimoji="0" lang="en-US" b="0" i="0" u="none" strike="noStrike" cap="none" normalizeH="0" baseline="0" dirty="0" smtClean="0">
                <a:ln>
                  <a:noFill/>
                </a:ln>
                <a:solidFill>
                  <a:srgbClr val="0077AA"/>
                </a:solidFill>
                <a:effectLst/>
                <a:latin typeface="+mn-lt"/>
              </a:rPr>
              <a:t>TRIGGER</a:t>
            </a:r>
            <a:r>
              <a:rPr kumimoji="0" lang="en-US" b="0" i="0" u="none" strike="noStrike" cap="none" normalizeH="0" baseline="0" dirty="0" smtClean="0">
                <a:ln>
                  <a:noFill/>
                </a:ln>
                <a:solidFill>
                  <a:srgbClr val="000000"/>
                </a:solidFill>
                <a:effectLst/>
                <a:latin typeface="+mn-lt"/>
              </a:rPr>
              <a:t> trg1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mn-lt"/>
              </a:rPr>
              <a:t>AFTER</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DELETE</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ON</a:t>
            </a:r>
            <a:r>
              <a:rPr kumimoji="0" lang="en-US" b="0" i="0" u="none" strike="noStrike" cap="none" normalizeH="0" baseline="0" dirty="0" smtClean="0">
                <a:ln>
                  <a:noFill/>
                </a:ln>
                <a:solidFill>
                  <a:srgbClr val="000000"/>
                </a:solidFill>
                <a:effectLst/>
                <a:latin typeface="+mn-lt"/>
              </a:rPr>
              <a:t> emp1 </a:t>
            </a:r>
            <a:r>
              <a:rPr kumimoji="0" lang="en-US" b="0" i="0" u="none" strike="noStrike" cap="none" normalizeH="0" baseline="0" dirty="0" smtClean="0">
                <a:ln>
                  <a:noFill/>
                </a:ln>
                <a:solidFill>
                  <a:srgbClr val="0077AA"/>
                </a:solidFill>
                <a:effectLst/>
                <a:latin typeface="+mn-lt"/>
              </a:rPr>
              <a:t>FOR</a:t>
            </a:r>
            <a:r>
              <a:rPr kumimoji="0" lang="en-US" b="0" i="0" u="none" strike="noStrike" cap="none" normalizeH="0" baseline="0" dirty="0" smtClean="0">
                <a:ln>
                  <a:noFill/>
                </a:ln>
                <a:solidFill>
                  <a:srgbClr val="000000"/>
                </a:solidFill>
                <a:effectLst/>
                <a:latin typeface="+mn-lt"/>
              </a:rPr>
              <a:t> EACH </a:t>
            </a:r>
            <a:r>
              <a:rPr kumimoji="0" lang="en-US" b="0" i="0" u="none" strike="noStrike" cap="none" normalizeH="0" baseline="0" dirty="0" smtClean="0">
                <a:ln>
                  <a:noFill/>
                </a:ln>
                <a:solidFill>
                  <a:srgbClr val="0077AA"/>
                </a:solidFill>
                <a:effectLst/>
                <a:latin typeface="+mn-lt"/>
              </a:rPr>
              <a:t>ROW</a:t>
            </a:r>
            <a:r>
              <a:rPr kumimoji="0" lang="en-US"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mn-lt"/>
              </a:rPr>
              <a:t>BEGIN</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IF</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err="1" smtClean="0">
                <a:ln>
                  <a:noFill/>
                </a:ln>
                <a:solidFill>
                  <a:srgbClr val="000000"/>
                </a:solidFill>
                <a:effectLst/>
                <a:latin typeface="+mn-lt"/>
              </a:rPr>
              <a:t>old</a:t>
            </a:r>
            <a:r>
              <a:rPr kumimoji="0" lang="en-US" b="0" i="0" u="none" strike="noStrike" cap="none" normalizeH="0" baseline="0" dirty="0" err="1" smtClean="0">
                <a:ln>
                  <a:noFill/>
                </a:ln>
                <a:solidFill>
                  <a:srgbClr val="999999"/>
                </a:solidFill>
                <a:effectLst/>
                <a:latin typeface="+mn-lt"/>
              </a:rPr>
              <a:t>.</a:t>
            </a:r>
            <a:r>
              <a:rPr kumimoji="0" lang="en-US" b="0" i="0" u="none" strike="noStrike" cap="none" normalizeH="0" baseline="0" dirty="0" err="1" smtClean="0">
                <a:ln>
                  <a:noFill/>
                </a:ln>
                <a:solidFill>
                  <a:srgbClr val="000000"/>
                </a:solidFill>
                <a:effectLst/>
                <a:latin typeface="+mn-lt"/>
              </a:rPr>
              <a:t>eno</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A67F59"/>
                </a:solidFill>
                <a:effectLst/>
                <a:latin typeface="+mn-lt"/>
              </a:rPr>
              <a:t>=</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990055"/>
                </a:solidFill>
                <a:effectLst/>
                <a:latin typeface="+mn-lt"/>
              </a:rPr>
              <a:t>1</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THEN</a:t>
            </a:r>
            <a:r>
              <a:rPr kumimoji="0" lang="en-US"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mn-lt"/>
              </a:rPr>
              <a:t>raise_application_error</a:t>
            </a:r>
            <a:r>
              <a:rPr kumimoji="0" lang="en-US" b="0" i="0" u="none" strike="noStrike" cap="none" normalizeH="0" baseline="0" dirty="0" smtClean="0">
                <a:ln>
                  <a:noFill/>
                </a:ln>
                <a:solidFill>
                  <a:srgbClr val="999999"/>
                </a:solidFill>
                <a:effectLst/>
                <a:latin typeface="+mn-lt"/>
              </a:rPr>
              <a:t>(</a:t>
            </a:r>
            <a:r>
              <a:rPr kumimoji="0" lang="en-US" b="0" i="0" u="none" strike="noStrike" cap="none" normalizeH="0" baseline="0" dirty="0" smtClean="0">
                <a:ln>
                  <a:noFill/>
                </a:ln>
                <a:solidFill>
                  <a:srgbClr val="A67F59"/>
                </a:solidFill>
                <a:effectLst/>
                <a:latin typeface="+mn-lt"/>
              </a:rPr>
              <a:t>-</a:t>
            </a:r>
            <a:r>
              <a:rPr kumimoji="0" lang="en-US" b="0" i="0" u="none" strike="noStrike" cap="none" normalizeH="0" baseline="0" dirty="0" smtClean="0">
                <a:ln>
                  <a:noFill/>
                </a:ln>
                <a:solidFill>
                  <a:srgbClr val="990055"/>
                </a:solidFill>
                <a:effectLst/>
                <a:latin typeface="+mn-lt"/>
              </a:rPr>
              <a:t>20015</a:t>
            </a:r>
            <a:r>
              <a:rPr kumimoji="0" lang="en-US" b="0" i="0" u="none" strike="noStrike" cap="none" normalizeH="0" baseline="0" dirty="0" smtClean="0">
                <a:ln>
                  <a:noFill/>
                </a:ln>
                <a:solidFill>
                  <a:srgbClr val="999999"/>
                </a:solidFill>
                <a:effectLst/>
                <a:latin typeface="+mn-lt"/>
              </a:rPr>
              <a:t>,</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669900"/>
                </a:solidFill>
                <a:effectLst/>
                <a:latin typeface="+mn-lt"/>
              </a:rPr>
              <a:t>'You can'</a:t>
            </a:r>
            <a:r>
              <a:rPr kumimoji="0" lang="en-US" b="0" i="0" u="none" strike="noStrike" cap="none" normalizeH="0" baseline="0" dirty="0" smtClean="0">
                <a:ln>
                  <a:noFill/>
                </a:ln>
                <a:solidFill>
                  <a:srgbClr val="000000"/>
                </a:solidFill>
                <a:effectLst/>
                <a:latin typeface="+mn-lt"/>
              </a:rPr>
              <a:t>t </a:t>
            </a:r>
            <a:r>
              <a:rPr kumimoji="0" lang="en-US" b="0" i="0" u="none" strike="noStrike" cap="none" normalizeH="0" baseline="0" dirty="0" smtClean="0">
                <a:ln>
                  <a:noFill/>
                </a:ln>
                <a:solidFill>
                  <a:srgbClr val="0077AA"/>
                </a:solidFill>
                <a:effectLst/>
                <a:latin typeface="+mn-lt"/>
              </a:rPr>
              <a:t>delete</a:t>
            </a:r>
            <a:r>
              <a:rPr kumimoji="0" lang="en-US" b="0" i="0" u="none" strike="noStrike" cap="none" normalizeH="0" baseline="0" dirty="0" smtClean="0">
                <a:ln>
                  <a:noFill/>
                </a:ln>
                <a:solidFill>
                  <a:srgbClr val="000000"/>
                </a:solidFill>
                <a:effectLst/>
                <a:latin typeface="+mn-lt"/>
              </a:rPr>
              <a:t> this </a:t>
            </a:r>
            <a:r>
              <a:rPr kumimoji="0" lang="en-US" b="0" i="0" u="none" strike="noStrike" cap="none" normalizeH="0" baseline="0" dirty="0" smtClean="0">
                <a:ln>
                  <a:noFill/>
                </a:ln>
                <a:solidFill>
                  <a:srgbClr val="0077AA"/>
                </a:solidFill>
                <a:effectLst/>
                <a:latin typeface="+mn-lt"/>
              </a:rPr>
              <a:t>row</a:t>
            </a:r>
            <a:r>
              <a:rPr kumimoji="0" lang="en-US" b="0" i="0" u="none" strike="noStrike" cap="none" normalizeH="0" baseline="0" dirty="0" smtClean="0">
                <a:ln>
                  <a:noFill/>
                </a:ln>
                <a:solidFill>
                  <a:srgbClr val="000000"/>
                </a:solidFill>
                <a:effectLst/>
                <a:latin typeface="+mn-lt"/>
              </a:rPr>
              <a:t>'</a:t>
            </a:r>
            <a:r>
              <a:rPr kumimoji="0" lang="en-US" b="0" i="0" u="none" strike="noStrike" cap="none" normalizeH="0" baseline="0" dirty="0" smtClean="0">
                <a:ln>
                  <a:noFill/>
                </a:ln>
                <a:solidFill>
                  <a:srgbClr val="999999"/>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END</a:t>
            </a:r>
            <a:r>
              <a:rPr kumimoji="0" lang="en-US" b="0" i="0" u="none" strike="noStrike" cap="none" normalizeH="0" baseline="0" dirty="0" smtClean="0">
                <a:ln>
                  <a:noFill/>
                </a:ln>
                <a:solidFill>
                  <a:srgbClr val="000000"/>
                </a:solidFill>
                <a:effectLst/>
                <a:latin typeface="+mn-lt"/>
              </a:rPr>
              <a:t> </a:t>
            </a:r>
            <a:r>
              <a:rPr kumimoji="0" lang="en-US" b="0" i="0" u="none" strike="noStrike" cap="none" normalizeH="0" baseline="0" dirty="0" smtClean="0">
                <a:ln>
                  <a:noFill/>
                </a:ln>
                <a:solidFill>
                  <a:srgbClr val="0077AA"/>
                </a:solidFill>
                <a:effectLst/>
                <a:latin typeface="+mn-lt"/>
              </a:rPr>
              <a:t>IF</a:t>
            </a:r>
            <a:r>
              <a:rPr kumimoji="0" lang="en-US" b="0" i="0" u="none" strike="noStrike" cap="none" normalizeH="0" baseline="0" dirty="0" smtClean="0">
                <a:ln>
                  <a:noFill/>
                </a:ln>
                <a:solidFill>
                  <a:srgbClr val="999999"/>
                </a:solidFill>
                <a:effectLst/>
                <a:latin typeface="+mn-lt"/>
              </a:rPr>
              <a:t>;</a:t>
            </a:r>
            <a:r>
              <a:rPr kumimoji="0" lang="en-US"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mn-lt"/>
              </a:rPr>
              <a:t>END</a:t>
            </a:r>
            <a:r>
              <a:rPr kumimoji="0" lang="en-US" b="0" i="0" u="none" strike="noStrike" cap="none" normalizeH="0" baseline="0" dirty="0" smtClean="0">
                <a:ln>
                  <a:noFill/>
                </a:ln>
                <a:solidFill>
                  <a:srgbClr val="999999"/>
                </a:solidFill>
                <a:effectLst/>
                <a:latin typeface="+mn-lt"/>
              </a:rPr>
              <a:t>;</a:t>
            </a:r>
            <a:r>
              <a:rPr kumimoji="0" lang="en-US"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A67F59"/>
                </a:solidFill>
                <a:effectLst/>
                <a:latin typeface="+mn-lt"/>
              </a:rPr>
              <a:t>/</a:t>
            </a:r>
            <a:endParaRPr kumimoji="0" 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710960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Packages are schema objects that groups logically related PL/SQL types, variables, and subprograms.</a:t>
            </a:r>
          </a:p>
          <a:p>
            <a:pPr marL="0" indent="0">
              <a:buNone/>
            </a:pPr>
            <a:endParaRPr lang="en-US" dirty="0" smtClean="0"/>
          </a:p>
          <a:p>
            <a:pPr marL="0" indent="0">
              <a:buNone/>
            </a:pPr>
            <a:r>
              <a:rPr lang="en-US" dirty="0" smtClean="0"/>
              <a:t>A </a:t>
            </a:r>
            <a:r>
              <a:rPr lang="en-US" dirty="0"/>
              <a:t>package will have two mandatory parts −</a:t>
            </a:r>
          </a:p>
          <a:p>
            <a:r>
              <a:rPr lang="en-US" dirty="0"/>
              <a:t>Package specification</a:t>
            </a:r>
          </a:p>
          <a:p>
            <a:r>
              <a:rPr lang="en-US" dirty="0"/>
              <a:t>Package body or definition</a:t>
            </a:r>
          </a:p>
          <a:p>
            <a:endParaRPr lang="en-US" dirty="0"/>
          </a:p>
        </p:txBody>
      </p:sp>
    </p:spTree>
    <p:extLst>
      <p:ext uri="{BB962C8B-B14F-4D97-AF65-F5344CB8AC3E}">
        <p14:creationId xmlns:p14="http://schemas.microsoft.com/office/powerpoint/2010/main" val="2220266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627031" y="2228046"/>
            <a:ext cx="9144000" cy="4262906"/>
          </a:xfrm>
        </p:spPr>
        <p:txBody>
          <a:bodyPr>
            <a:normAutofit/>
          </a:bodyPr>
          <a:lstStyle/>
          <a:p>
            <a:pPr lvl="0" algn="just"/>
            <a:r>
              <a:rPr lang="en-IN" dirty="0"/>
              <a:t>The lowest address corresponds to the first element and the highest address to the last element.</a:t>
            </a:r>
            <a:endParaRPr lang="en-US" dirty="0"/>
          </a:p>
          <a:p>
            <a:pPr lvl="0" algn="just"/>
            <a:r>
              <a:rPr lang="en-IN" dirty="0"/>
              <a:t>In oracle environment, the starting index for </a:t>
            </a:r>
            <a:r>
              <a:rPr lang="en-IN" dirty="0" err="1"/>
              <a:t>varrays</a:t>
            </a:r>
            <a:r>
              <a:rPr lang="en-IN" dirty="0"/>
              <a:t> is always 1.</a:t>
            </a:r>
            <a:endParaRPr lang="en-US" dirty="0"/>
          </a:p>
          <a:p>
            <a:pPr lvl="0" algn="just"/>
            <a:r>
              <a:rPr lang="en-IN" dirty="0"/>
              <a:t>Each element in a </a:t>
            </a:r>
            <a:r>
              <a:rPr lang="en-IN" dirty="0" err="1"/>
              <a:t>varray</a:t>
            </a:r>
            <a:r>
              <a:rPr lang="en-IN" dirty="0"/>
              <a:t> has an index associated with it.</a:t>
            </a:r>
            <a:endParaRPr lang="en-US" dirty="0"/>
          </a:p>
          <a:p>
            <a:pPr algn="just"/>
            <a:r>
              <a:rPr lang="en-IN" dirty="0"/>
              <a:t> </a:t>
            </a:r>
            <a:endParaRPr lang="en-US" dirty="0"/>
          </a:p>
          <a:p>
            <a:pPr lvl="0" algn="just"/>
            <a:r>
              <a:rPr lang="en-IN" dirty="0"/>
              <a:t>A </a:t>
            </a:r>
            <a:r>
              <a:rPr lang="en-IN" dirty="0" err="1"/>
              <a:t>varray</a:t>
            </a:r>
            <a:r>
              <a:rPr lang="en-IN" dirty="0"/>
              <a:t> is automatically NULL when it is declared and must be initialized before its elements can be referenced.</a:t>
            </a:r>
            <a:endParaRPr lang="en-US" dirty="0"/>
          </a:p>
          <a:p>
            <a:pPr algn="just"/>
            <a:r>
              <a:rPr lang="en-IN" dirty="0"/>
              <a:t> </a:t>
            </a:r>
            <a:endParaRPr lang="en-US" dirty="0"/>
          </a:p>
          <a:p>
            <a:pPr lvl="0" algn="just"/>
            <a:r>
              <a:rPr lang="en-IN" dirty="0"/>
              <a:t>It also has a maximum size that can be changed dynamically.</a:t>
            </a:r>
            <a:endParaRPr lang="en-US" dirty="0"/>
          </a:p>
          <a:p>
            <a:pPr algn="l"/>
            <a:endParaRPr lang="en-US" dirty="0"/>
          </a:p>
        </p:txBody>
      </p:sp>
    </p:spTree>
    <p:extLst>
      <p:ext uri="{BB962C8B-B14F-4D97-AF65-F5344CB8AC3E}">
        <p14:creationId xmlns:p14="http://schemas.microsoft.com/office/powerpoint/2010/main" val="1261106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lnSpcReduction="10000"/>
          </a:bodyPr>
          <a:lstStyle/>
          <a:p>
            <a:pPr marL="0" indent="0" algn="just">
              <a:buNone/>
            </a:pPr>
            <a:r>
              <a:rPr lang="en-US" sz="2600" dirty="0"/>
              <a:t>Package Specification</a:t>
            </a:r>
          </a:p>
          <a:p>
            <a:pPr algn="just"/>
            <a:r>
              <a:rPr lang="en-US" sz="2600" dirty="0"/>
              <a:t>The specification is the interface to the package. It just </a:t>
            </a:r>
            <a:r>
              <a:rPr lang="en-US" sz="2600" b="1" dirty="0"/>
              <a:t>DECLARES</a:t>
            </a:r>
            <a:r>
              <a:rPr lang="en-US" sz="2600" dirty="0"/>
              <a:t> the types, variables, constants, exceptions, cursors, and subprograms that can be referenced from outside the package. In other words, it contains all information about the content of the package, but excludes the code for the subprograms</a:t>
            </a:r>
            <a:r>
              <a:rPr lang="en-US" sz="2600" dirty="0" smtClean="0"/>
              <a:t>.</a:t>
            </a:r>
          </a:p>
          <a:p>
            <a:pPr algn="just"/>
            <a:endParaRPr lang="en-US" sz="2600" dirty="0"/>
          </a:p>
          <a:p>
            <a:pPr algn="just"/>
            <a:r>
              <a:rPr lang="en-US" sz="2600" dirty="0"/>
              <a:t>All objects placed in the specification are called </a:t>
            </a:r>
            <a:r>
              <a:rPr lang="en-US" sz="2600" b="1" dirty="0"/>
              <a:t>public</a:t>
            </a:r>
            <a:r>
              <a:rPr lang="en-US" sz="2600" dirty="0"/>
              <a:t> objects. Any subprogram not in the package specification but coded in the package body is called a </a:t>
            </a:r>
            <a:r>
              <a:rPr lang="en-US" sz="2600" b="1" dirty="0"/>
              <a:t>private</a:t>
            </a:r>
            <a:r>
              <a:rPr lang="en-US" sz="2600" dirty="0"/>
              <a:t> object</a:t>
            </a:r>
            <a:r>
              <a:rPr lang="en-US" sz="2600" dirty="0" smtClean="0"/>
              <a:t>.</a:t>
            </a:r>
          </a:p>
          <a:p>
            <a:pPr algn="just"/>
            <a:endParaRPr lang="en-US" sz="2600" dirty="0"/>
          </a:p>
          <a:p>
            <a:pPr algn="just"/>
            <a:r>
              <a:rPr lang="en-US" sz="2600" dirty="0"/>
              <a:t>The following code snippet shows a package specification having a single procedure. You can have many global variables defined and multiple procedures or functions inside a package.</a:t>
            </a:r>
          </a:p>
          <a:p>
            <a:endParaRPr lang="en-US" dirty="0"/>
          </a:p>
        </p:txBody>
      </p:sp>
    </p:spTree>
    <p:extLst>
      <p:ext uri="{BB962C8B-B14F-4D97-AF65-F5344CB8AC3E}">
        <p14:creationId xmlns:p14="http://schemas.microsoft.com/office/powerpoint/2010/main" val="1949748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7" y="537738"/>
            <a:ext cx="10515600" cy="4351338"/>
          </a:xfrm>
        </p:spPr>
        <p:txBody>
          <a:bodyPr>
            <a:normAutofit fontScale="92500" lnSpcReduction="10000"/>
          </a:bodyPr>
          <a:lstStyle/>
          <a:p>
            <a:r>
              <a:rPr lang="en-US" dirty="0"/>
              <a:t>PL/SQL Package Advantages</a:t>
            </a:r>
          </a:p>
          <a:p>
            <a:r>
              <a:rPr lang="en-US" dirty="0"/>
              <a:t>You can create package to store all related functions and procedures are grouped together into single unit called packages.</a:t>
            </a:r>
          </a:p>
          <a:p>
            <a:r>
              <a:rPr lang="en-US" dirty="0"/>
              <a:t>Package are reliable to granting a privileges.</a:t>
            </a:r>
          </a:p>
          <a:p>
            <a:r>
              <a:rPr lang="en-US" dirty="0"/>
              <a:t>All function and procedure within a package can share variable among them.</a:t>
            </a:r>
          </a:p>
          <a:p>
            <a:r>
              <a:rPr lang="en-US" dirty="0" smtClean="0"/>
              <a:t>Packages support</a:t>
            </a:r>
            <a:r>
              <a:rPr lang="en-US" dirty="0"/>
              <a:t> overloading to overload functions and procedures.</a:t>
            </a:r>
          </a:p>
          <a:p>
            <a:r>
              <a:rPr lang="en-US" dirty="0" smtClean="0"/>
              <a:t>Packages improve </a:t>
            </a:r>
            <a:r>
              <a:rPr lang="en-US" dirty="0"/>
              <a:t>the performance to loading the multiple object into memory at once, therefore, subsequent calls to related program doesn't required to calling physically I/O.</a:t>
            </a:r>
          </a:p>
          <a:p>
            <a:r>
              <a:rPr lang="en-US" dirty="0" smtClean="0"/>
              <a:t>Packages reduce </a:t>
            </a:r>
            <a:r>
              <a:rPr lang="en-US" dirty="0"/>
              <a:t>the traffic because all block execute all at once.</a:t>
            </a:r>
          </a:p>
          <a:p>
            <a:endParaRPr lang="en-US" dirty="0"/>
          </a:p>
        </p:txBody>
      </p:sp>
    </p:spTree>
    <p:extLst>
      <p:ext uri="{BB962C8B-B14F-4D97-AF65-F5344CB8AC3E}">
        <p14:creationId xmlns:p14="http://schemas.microsoft.com/office/powerpoint/2010/main" val="642263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CREATE PACKAGE </a:t>
            </a:r>
            <a:r>
              <a:rPr lang="en-US" dirty="0" smtClean="0"/>
              <a:t>cust_sal2 </a:t>
            </a:r>
            <a:r>
              <a:rPr lang="en-US" dirty="0" smtClean="0"/>
              <a:t>AS </a:t>
            </a:r>
          </a:p>
          <a:p>
            <a:r>
              <a:rPr lang="en-US" dirty="0" smtClean="0"/>
              <a:t>   PROCEDURE </a:t>
            </a:r>
            <a:r>
              <a:rPr lang="en-US" dirty="0" err="1" smtClean="0"/>
              <a:t>find_sal</a:t>
            </a:r>
            <a:r>
              <a:rPr lang="en-US" dirty="0" smtClean="0"/>
              <a:t>(</a:t>
            </a:r>
            <a:r>
              <a:rPr lang="en-US" dirty="0" err="1" smtClean="0"/>
              <a:t>c_id</a:t>
            </a:r>
            <a:r>
              <a:rPr lang="en-US" dirty="0" smtClean="0"/>
              <a:t> </a:t>
            </a:r>
            <a:r>
              <a:rPr lang="en-US" dirty="0" err="1" smtClean="0"/>
              <a:t>customers.id%type</a:t>
            </a:r>
            <a:r>
              <a:rPr lang="en-US" dirty="0" smtClean="0"/>
              <a:t>); </a:t>
            </a:r>
          </a:p>
          <a:p>
            <a:r>
              <a:rPr lang="en-US" dirty="0" smtClean="0"/>
              <a:t>END </a:t>
            </a:r>
            <a:r>
              <a:rPr lang="en-US" dirty="0" smtClean="0"/>
              <a:t>cust_sal2; </a:t>
            </a:r>
            <a:endParaRPr lang="en-US" dirty="0" smtClean="0"/>
          </a:p>
          <a:p>
            <a:r>
              <a:rPr lang="en-US" dirty="0" smtClean="0"/>
              <a:t>/</a:t>
            </a:r>
          </a:p>
          <a:p>
            <a:endParaRPr lang="en-US" dirty="0"/>
          </a:p>
          <a:p>
            <a:r>
              <a:rPr lang="en-US" dirty="0" smtClean="0"/>
              <a:t>When the above code is executed at SQL prompt, it produces Package created.</a:t>
            </a:r>
            <a:endParaRPr lang="en-US" dirty="0"/>
          </a:p>
        </p:txBody>
      </p:sp>
    </p:spTree>
    <p:extLst>
      <p:ext uri="{BB962C8B-B14F-4D97-AF65-F5344CB8AC3E}">
        <p14:creationId xmlns:p14="http://schemas.microsoft.com/office/powerpoint/2010/main" val="3604545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Package Body</a:t>
            </a:r>
          </a:p>
          <a:p>
            <a:r>
              <a:rPr lang="en-US" dirty="0"/>
              <a:t>The package body has the codes for various methods declared in the package specification and other private declarations, which are hidden from the code outside the package.</a:t>
            </a:r>
          </a:p>
          <a:p>
            <a:r>
              <a:rPr lang="en-US" dirty="0"/>
              <a:t>The </a:t>
            </a:r>
            <a:r>
              <a:rPr lang="en-US" b="1" dirty="0"/>
              <a:t>CREATE PACKAGE BODY</a:t>
            </a:r>
            <a:r>
              <a:rPr lang="en-US" dirty="0"/>
              <a:t> Statement is used for creating the package body. The following code snippet shows the package body declaration for the </a:t>
            </a:r>
            <a:r>
              <a:rPr lang="en-US" b="1" i="1" dirty="0" err="1"/>
              <a:t>cust_sal</a:t>
            </a:r>
            <a:r>
              <a:rPr lang="en-US" dirty="0"/>
              <a:t> package created above.</a:t>
            </a:r>
          </a:p>
          <a:p>
            <a:endParaRPr lang="en-US" dirty="0"/>
          </a:p>
        </p:txBody>
      </p:sp>
    </p:spTree>
    <p:extLst>
      <p:ext uri="{BB962C8B-B14F-4D97-AF65-F5344CB8AC3E}">
        <p14:creationId xmlns:p14="http://schemas.microsoft.com/office/powerpoint/2010/main" val="84303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smtClean="0"/>
              <a:t>CREATE OR REPLACE PACKAGE BODY </a:t>
            </a:r>
            <a:r>
              <a:rPr lang="en-US" sz="2000" dirty="0" err="1" smtClean="0"/>
              <a:t>cust_sal</a:t>
            </a:r>
            <a:r>
              <a:rPr lang="en-US" sz="2000" dirty="0" smtClean="0"/>
              <a:t> </a:t>
            </a:r>
            <a:r>
              <a:rPr lang="en-US" sz="2000" dirty="0" smtClean="0"/>
              <a:t>AS  </a:t>
            </a:r>
          </a:p>
          <a:p>
            <a:r>
              <a:rPr lang="en-US" sz="2000" dirty="0" smtClean="0"/>
              <a:t>      PROCEDURE </a:t>
            </a:r>
            <a:r>
              <a:rPr lang="en-US" sz="2000" dirty="0" err="1" smtClean="0"/>
              <a:t>find_sal</a:t>
            </a:r>
            <a:r>
              <a:rPr lang="en-US" sz="2000" dirty="0" smtClean="0"/>
              <a:t>(</a:t>
            </a:r>
            <a:r>
              <a:rPr lang="en-US" sz="2000" dirty="0" err="1" smtClean="0"/>
              <a:t>c_id</a:t>
            </a:r>
            <a:r>
              <a:rPr lang="en-US" sz="2000" dirty="0" smtClean="0"/>
              <a:t> </a:t>
            </a:r>
            <a:r>
              <a:rPr lang="en-US" sz="2000" dirty="0" err="1" smtClean="0"/>
              <a:t>customers.id%TYPE</a:t>
            </a:r>
            <a:r>
              <a:rPr lang="en-US" sz="2000" dirty="0" smtClean="0"/>
              <a:t>) IS </a:t>
            </a:r>
          </a:p>
          <a:p>
            <a:r>
              <a:rPr lang="en-US" sz="2000" dirty="0" smtClean="0"/>
              <a:t>   </a:t>
            </a:r>
            <a:r>
              <a:rPr lang="en-US" sz="2000" dirty="0" err="1" smtClean="0"/>
              <a:t>c_sal</a:t>
            </a:r>
            <a:r>
              <a:rPr lang="en-US" sz="2000" dirty="0" smtClean="0"/>
              <a:t> </a:t>
            </a:r>
            <a:r>
              <a:rPr lang="en-US" sz="2000" dirty="0" err="1" smtClean="0"/>
              <a:t>customers.salary%TYPE</a:t>
            </a:r>
            <a:r>
              <a:rPr lang="en-US" sz="2000" dirty="0" smtClean="0"/>
              <a:t>; </a:t>
            </a:r>
          </a:p>
          <a:p>
            <a:r>
              <a:rPr lang="en-US" sz="2000" dirty="0" smtClean="0"/>
              <a:t>   BEGIN </a:t>
            </a:r>
          </a:p>
          <a:p>
            <a:r>
              <a:rPr lang="en-US" sz="2000" dirty="0" smtClean="0"/>
              <a:t>      SELECT salary INTO </a:t>
            </a:r>
            <a:r>
              <a:rPr lang="en-US" sz="2000" dirty="0" err="1" smtClean="0"/>
              <a:t>c_sal</a:t>
            </a:r>
            <a:r>
              <a:rPr lang="en-US" sz="2000" dirty="0" smtClean="0"/>
              <a:t> </a:t>
            </a:r>
          </a:p>
          <a:p>
            <a:r>
              <a:rPr lang="en-US" sz="2000" dirty="0" smtClean="0"/>
              <a:t>      FROM customers </a:t>
            </a:r>
          </a:p>
          <a:p>
            <a:r>
              <a:rPr lang="en-US" sz="2000" dirty="0" smtClean="0"/>
              <a:t>      WHERE id = </a:t>
            </a:r>
            <a:r>
              <a:rPr lang="en-US" sz="2000" dirty="0" err="1" smtClean="0"/>
              <a:t>c_id</a:t>
            </a:r>
            <a:r>
              <a:rPr lang="en-US" sz="2000" dirty="0" smtClean="0"/>
              <a:t>; </a:t>
            </a:r>
          </a:p>
          <a:p>
            <a:r>
              <a:rPr lang="en-US" sz="2000" dirty="0" smtClean="0"/>
              <a:t>      </a:t>
            </a:r>
            <a:r>
              <a:rPr lang="en-US" sz="2000" dirty="0" err="1" smtClean="0"/>
              <a:t>dbms_output.put_line</a:t>
            </a:r>
            <a:r>
              <a:rPr lang="en-US" sz="2000" dirty="0" smtClean="0"/>
              <a:t>('Salary: '|| </a:t>
            </a:r>
            <a:r>
              <a:rPr lang="en-US" sz="2000" dirty="0" err="1" smtClean="0"/>
              <a:t>c_sal</a:t>
            </a:r>
            <a:r>
              <a:rPr lang="en-US" sz="2000" dirty="0" smtClean="0"/>
              <a:t>); </a:t>
            </a:r>
          </a:p>
          <a:p>
            <a:r>
              <a:rPr lang="en-US" sz="2000" dirty="0" smtClean="0"/>
              <a:t>   END </a:t>
            </a:r>
            <a:r>
              <a:rPr lang="en-US" sz="2000" dirty="0" err="1" smtClean="0"/>
              <a:t>find_sal</a:t>
            </a:r>
            <a:r>
              <a:rPr lang="en-US" sz="2000" dirty="0" smtClean="0"/>
              <a:t>; </a:t>
            </a:r>
          </a:p>
          <a:p>
            <a:r>
              <a:rPr lang="en-US" sz="2000" dirty="0" smtClean="0"/>
              <a:t>END </a:t>
            </a:r>
            <a:r>
              <a:rPr lang="en-US" sz="2000" dirty="0" err="1" smtClean="0"/>
              <a:t>cust_sal</a:t>
            </a:r>
            <a:r>
              <a:rPr lang="en-US" sz="2000" dirty="0" smtClean="0"/>
              <a:t>; </a:t>
            </a:r>
            <a:endParaRPr lang="en-US" sz="2000" dirty="0" smtClean="0"/>
          </a:p>
          <a:p>
            <a:r>
              <a:rPr lang="en-US" sz="2000" dirty="0" smtClean="0"/>
              <a:t>/</a:t>
            </a:r>
          </a:p>
          <a:p>
            <a:r>
              <a:rPr lang="en-US" sz="2000" dirty="0" smtClean="0"/>
              <a:t>When the above code is executed, one will get a message that package body is created.</a:t>
            </a:r>
            <a:endParaRPr lang="en-US" sz="2000" dirty="0"/>
          </a:p>
        </p:txBody>
      </p:sp>
    </p:spTree>
    <p:extLst>
      <p:ext uri="{BB962C8B-B14F-4D97-AF65-F5344CB8AC3E}">
        <p14:creationId xmlns:p14="http://schemas.microsoft.com/office/powerpoint/2010/main" val="3567621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743" y="370311"/>
            <a:ext cx="10515600" cy="6069125"/>
          </a:xfrm>
        </p:spPr>
        <p:txBody>
          <a:bodyPr>
            <a:normAutofit/>
          </a:bodyPr>
          <a:lstStyle/>
          <a:p>
            <a:r>
              <a:rPr lang="en-US" sz="2400" dirty="0" smtClean="0"/>
              <a:t>Using the Package Elements</a:t>
            </a:r>
          </a:p>
          <a:p>
            <a:r>
              <a:rPr lang="en-US" sz="2400" dirty="0" smtClean="0"/>
              <a:t>The package elements (variables, procedures or functions) are accessed with the following syntax −</a:t>
            </a:r>
          </a:p>
          <a:p>
            <a:r>
              <a:rPr lang="en-US" sz="2400" dirty="0" err="1" smtClean="0"/>
              <a:t>package_name.element_name</a:t>
            </a:r>
            <a:r>
              <a:rPr lang="en-US" sz="2400" dirty="0" smtClean="0"/>
              <a:t>;</a:t>
            </a:r>
          </a:p>
          <a:p>
            <a:r>
              <a:rPr lang="en-US" sz="2400" dirty="0" smtClean="0"/>
              <a:t>Consider, we already have created the above package in our database schema, the following program uses the </a:t>
            </a:r>
            <a:r>
              <a:rPr lang="en-US" sz="2400" dirty="0" err="1" smtClean="0"/>
              <a:t>find_sal</a:t>
            </a:r>
            <a:r>
              <a:rPr lang="en-US" sz="2400" dirty="0" smtClean="0"/>
              <a:t> method of the </a:t>
            </a:r>
            <a:r>
              <a:rPr lang="en-US" sz="2400" dirty="0" err="1" smtClean="0"/>
              <a:t>cust_sal</a:t>
            </a:r>
            <a:r>
              <a:rPr lang="en-US" sz="2400" dirty="0" smtClean="0"/>
              <a:t> package −</a:t>
            </a:r>
          </a:p>
          <a:p>
            <a:r>
              <a:rPr lang="en-US" sz="2400" dirty="0" smtClean="0"/>
              <a:t>DECLARE </a:t>
            </a:r>
          </a:p>
          <a:p>
            <a:r>
              <a:rPr lang="en-US" sz="2400" dirty="0" smtClean="0"/>
              <a:t>   code </a:t>
            </a:r>
            <a:r>
              <a:rPr lang="en-US" sz="2400" dirty="0" err="1" smtClean="0"/>
              <a:t>customers.id%type</a:t>
            </a:r>
            <a:r>
              <a:rPr lang="en-US" sz="2400" dirty="0" smtClean="0"/>
              <a:t> := &amp;</a:t>
            </a:r>
            <a:r>
              <a:rPr lang="en-US" sz="2400" dirty="0" err="1" smtClean="0"/>
              <a:t>cc_id</a:t>
            </a:r>
            <a:r>
              <a:rPr lang="en-US" sz="2400" dirty="0" smtClean="0"/>
              <a:t>; </a:t>
            </a:r>
          </a:p>
          <a:p>
            <a:r>
              <a:rPr lang="en-US" sz="2400" dirty="0" smtClean="0"/>
              <a:t>BEGIN </a:t>
            </a:r>
          </a:p>
          <a:p>
            <a:r>
              <a:rPr lang="en-US" sz="2400" dirty="0" smtClean="0"/>
              <a:t>   </a:t>
            </a:r>
            <a:r>
              <a:rPr lang="en-US" sz="2400" dirty="0" err="1" smtClean="0"/>
              <a:t>cust_sal.find_sal</a:t>
            </a:r>
            <a:r>
              <a:rPr lang="en-US" sz="2400" dirty="0" smtClean="0"/>
              <a:t>(code); </a:t>
            </a:r>
          </a:p>
          <a:p>
            <a:r>
              <a:rPr lang="en-US" sz="2400" dirty="0" smtClean="0"/>
              <a:t>END; </a:t>
            </a:r>
          </a:p>
          <a:p>
            <a:r>
              <a:rPr lang="en-US" sz="2400" dirty="0" smtClean="0"/>
              <a:t>/</a:t>
            </a:r>
          </a:p>
          <a:p>
            <a:r>
              <a:rPr lang="en-US" sz="2400" dirty="0" smtClean="0"/>
              <a:t>When the above code is executed at SQL prompt, it prompts for customer code and when customer code is entered, one will get the salary.</a:t>
            </a:r>
            <a:endParaRPr lang="en-US" sz="2400" dirty="0"/>
          </a:p>
        </p:txBody>
      </p:sp>
    </p:spTree>
    <p:extLst>
      <p:ext uri="{BB962C8B-B14F-4D97-AF65-F5344CB8AC3E}">
        <p14:creationId xmlns:p14="http://schemas.microsoft.com/office/powerpoint/2010/main" val="991603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Enter value for </a:t>
            </a:r>
            <a:r>
              <a:rPr lang="en-US" dirty="0" err="1" smtClean="0"/>
              <a:t>cc_id</a:t>
            </a:r>
            <a:r>
              <a:rPr lang="en-US" dirty="0" smtClean="0"/>
              <a:t>: 1 </a:t>
            </a:r>
          </a:p>
          <a:p>
            <a:r>
              <a:rPr lang="en-US" dirty="0" smtClean="0"/>
              <a:t>Salary: 3000 </a:t>
            </a:r>
          </a:p>
          <a:p>
            <a:r>
              <a:rPr lang="en-US" dirty="0" smtClean="0"/>
              <a:t>PL/SQL procedure successfully completed. </a:t>
            </a:r>
            <a:endParaRPr lang="en-US" dirty="0"/>
          </a:p>
        </p:txBody>
      </p:sp>
    </p:spTree>
    <p:extLst>
      <p:ext uri="{BB962C8B-B14F-4D97-AF65-F5344CB8AC3E}">
        <p14:creationId xmlns:p14="http://schemas.microsoft.com/office/powerpoint/2010/main" val="3400375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198808" y="1261076"/>
            <a:ext cx="4622442" cy="439861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C5E5E"/>
                </a:solidFill>
                <a:effectLst/>
                <a:latin typeface="+mn-lt"/>
              </a:rPr>
              <a:t>Package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FC5E5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n-lt"/>
              </a:rPr>
              <a:t>Create Package specification code for defining procedure, function IN or OUT parameter and execute package specification program.</a:t>
            </a:r>
            <a:br>
              <a:rPr kumimoji="0" lang="en-US" sz="2000" b="0" i="0" u="none" strike="noStrike" cap="none" normalizeH="0" baseline="0" dirty="0" smtClean="0">
                <a:ln>
                  <a:noFill/>
                </a:ln>
                <a:solidFill>
                  <a:srgbClr val="222222"/>
                </a:solidFill>
                <a:effectLst/>
                <a:latin typeface="+mn-lt"/>
              </a:rPr>
            </a:br>
            <a:endParaRPr kumimoji="0" lang="en-US" sz="2000"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CREATE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or</a:t>
            </a:r>
            <a:r>
              <a:rPr kumimoji="0" lang="en-US" sz="2000" b="0" i="0" u="none" strike="noStrike" cap="none" normalizeH="0" baseline="0" dirty="0" smtClean="0">
                <a:ln>
                  <a:noFill/>
                </a:ln>
                <a:solidFill>
                  <a:srgbClr val="000000"/>
                </a:solidFill>
                <a:effectLst/>
                <a:latin typeface="+mn-lt"/>
              </a:rPr>
              <a:t> REPLACE PACKAGE pkg1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IS</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AS</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PROCEDURE</a:t>
            </a:r>
            <a:r>
              <a:rPr kumimoji="0" lang="en-US" sz="2000" b="0" i="0" u="none" strike="noStrike" cap="none" normalizeH="0" baseline="0" dirty="0" smtClean="0">
                <a:ln>
                  <a:noFill/>
                </a:ln>
                <a:solidFill>
                  <a:srgbClr val="000000"/>
                </a:solidFill>
                <a:effectLst/>
                <a:latin typeface="+mn-lt"/>
              </a:rPr>
              <a:t> pro1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in</a:t>
            </a:r>
            <a:r>
              <a:rPr kumimoji="0" lang="en-US" sz="2000" b="0" i="0" u="none" strike="noStrike" cap="none" normalizeH="0" baseline="0" dirty="0" smtClean="0">
                <a:ln>
                  <a:noFill/>
                </a:ln>
                <a:solidFill>
                  <a:srgbClr val="000000"/>
                </a:solidFill>
                <a:effectLst/>
                <a:latin typeface="+mn-lt"/>
              </a:rPr>
              <a:t> number</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name </a:t>
            </a:r>
            <a:r>
              <a:rPr kumimoji="0" lang="en-US" sz="2000" b="0" i="0" u="none" strike="noStrike" cap="none" normalizeH="0" baseline="0" dirty="0" smtClean="0">
                <a:ln>
                  <a:noFill/>
                </a:ln>
                <a:solidFill>
                  <a:srgbClr val="0077AA"/>
                </a:solidFill>
                <a:effectLst/>
                <a:latin typeface="+mn-lt"/>
              </a:rPr>
              <a:t>out</a:t>
            </a:r>
            <a:r>
              <a:rPr kumimoji="0" lang="en-US" sz="2000" b="0" i="0" u="none" strike="noStrike" cap="none" normalizeH="0" baseline="0" dirty="0" smtClean="0">
                <a:ln>
                  <a:noFill/>
                </a:ln>
                <a:solidFill>
                  <a:srgbClr val="000000"/>
                </a:solidFill>
                <a:effectLst/>
                <a:latin typeface="+mn-lt"/>
              </a:rPr>
              <a:t> varchar2</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FUNCTION</a:t>
            </a:r>
            <a:r>
              <a:rPr kumimoji="0" lang="en-US" sz="2000" b="0" i="0" u="none" strike="noStrike" cap="none" normalizeH="0" baseline="0" dirty="0" smtClean="0">
                <a:ln>
                  <a:noFill/>
                </a:ln>
                <a:solidFill>
                  <a:srgbClr val="000000"/>
                </a:solidFill>
                <a:effectLst/>
                <a:latin typeface="+mn-lt"/>
              </a:rPr>
              <a:t> fun1 </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in</a:t>
            </a:r>
            <a:r>
              <a:rPr kumimoji="0" lang="en-US" sz="2000" b="0" i="0" u="none" strike="noStrike" cap="none" normalizeH="0" baseline="0" dirty="0" smtClean="0">
                <a:ln>
                  <a:noFill/>
                </a:ln>
                <a:solidFill>
                  <a:srgbClr val="000000"/>
                </a:solidFill>
                <a:effectLst/>
                <a:latin typeface="+mn-lt"/>
              </a:rPr>
              <a:t> number</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RETURN</a:t>
            </a:r>
            <a:r>
              <a:rPr kumimoji="0" lang="en-US" sz="2000" b="0" i="0" u="none" strike="noStrike" cap="none" normalizeH="0" baseline="0" dirty="0" smtClean="0">
                <a:ln>
                  <a:noFill/>
                </a:ln>
                <a:solidFill>
                  <a:srgbClr val="000000"/>
                </a:solidFill>
                <a:effectLst/>
                <a:latin typeface="+mn-lt"/>
              </a:rPr>
              <a:t> varchar2</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END</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endParaRPr kumimoji="0" lang="en-US" sz="2000" b="0" i="0" u="none" strike="noStrike" cap="none" normalizeH="0" baseline="0" dirty="0" smtClean="0">
              <a:ln>
                <a:noFill/>
              </a:ln>
              <a:solidFill>
                <a:schemeClr val="tx1"/>
              </a:solidFill>
              <a:effectLst/>
              <a:latin typeface="+mn-lt"/>
            </a:endParaRPr>
          </a:p>
        </p:txBody>
      </p:sp>
      <p:sp>
        <p:nvSpPr>
          <p:cNvPr id="5" name="Rectangle 2"/>
          <p:cNvSpPr>
            <a:spLocks noChangeArrowheads="1"/>
          </p:cNvSpPr>
          <p:nvPr/>
        </p:nvSpPr>
        <p:spPr bwMode="auto">
          <a:xfrm>
            <a:off x="7397186" y="366047"/>
            <a:ext cx="3956614" cy="59374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C5E5E"/>
                </a:solidFill>
                <a:effectLst/>
                <a:latin typeface="+mn-lt"/>
              </a:rPr>
              <a:t>Package 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n-lt"/>
              </a:rPr>
              <a:t>Create Package body code for implementing procedure or function that are defined package specification. Once you implement execute this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CREATE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or</a:t>
            </a:r>
            <a:r>
              <a:rPr kumimoji="0" lang="en-US" sz="2000" b="0" i="0" u="none" strike="noStrike" cap="none" normalizeH="0" baseline="0" dirty="0" smtClean="0">
                <a:ln>
                  <a:noFill/>
                </a:ln>
                <a:solidFill>
                  <a:srgbClr val="000000"/>
                </a:solidFill>
                <a:effectLst/>
                <a:latin typeface="+mn-lt"/>
              </a:rPr>
              <a:t> REPLACE PACKAGE BODY pkg1 </a:t>
            </a:r>
            <a:r>
              <a:rPr kumimoji="0" lang="en-US" sz="2000" b="0" i="0" u="none" strike="noStrike" cap="none" normalizeH="0" baseline="0" dirty="0" smtClean="0">
                <a:ln>
                  <a:noFill/>
                </a:ln>
                <a:solidFill>
                  <a:srgbClr val="A67F59"/>
                </a:solidFill>
                <a:effectLst/>
                <a:latin typeface="+mn-lt"/>
              </a:rPr>
              <a:t>IS</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PROCEDURE</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pro1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in</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number</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smtClean="0">
                <a:ln>
                  <a:noFill/>
                </a:ln>
                <a:solidFill>
                  <a:srgbClr val="000000"/>
                </a:solidFill>
                <a:effectLst/>
                <a:latin typeface="+mn-lt"/>
              </a:rPr>
              <a:t> our varchar2</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IS</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BEGIN</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SELECT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INTO</a:t>
            </a:r>
            <a:r>
              <a:rPr kumimoji="0" lang="en-US" sz="2000" b="0" i="0" u="none" strike="noStrike" cap="none" normalizeH="0" baseline="0" dirty="0" smtClean="0">
                <a:ln>
                  <a:noFill/>
                </a:ln>
                <a:solidFill>
                  <a:srgbClr val="000000"/>
                </a:solidFill>
                <a:effectLst/>
                <a:latin typeface="+mn-lt"/>
              </a:rPr>
              <a:t> temp </a:t>
            </a:r>
            <a:r>
              <a:rPr kumimoji="0" lang="en-US" sz="2000" b="0" i="0" u="none" strike="noStrike" cap="none" normalizeH="0" baseline="0" dirty="0" smtClean="0">
                <a:ln>
                  <a:noFill/>
                </a:ln>
                <a:solidFill>
                  <a:srgbClr val="0077AA"/>
                </a:solidFill>
                <a:effectLst/>
                <a:latin typeface="+mn-lt"/>
              </a:rPr>
              <a:t>FROM</a:t>
            </a:r>
            <a:r>
              <a:rPr kumimoji="0" lang="en-US" sz="2000" b="0" i="0" u="none" strike="noStrike" cap="none" normalizeH="0" baseline="0" dirty="0" smtClean="0">
                <a:ln>
                  <a:noFill/>
                </a:ln>
                <a:solidFill>
                  <a:srgbClr val="000000"/>
                </a:solidFill>
                <a:effectLst/>
                <a:latin typeface="+mn-lt"/>
              </a:rPr>
              <a:t> emp1 </a:t>
            </a:r>
            <a:r>
              <a:rPr kumimoji="0" lang="en-US" sz="2000" b="0" i="0" u="none" strike="noStrike" cap="none" normalizeH="0" baseline="0" dirty="0" smtClean="0">
                <a:ln>
                  <a:noFill/>
                </a:ln>
                <a:solidFill>
                  <a:srgbClr val="0077AA"/>
                </a:solidFill>
                <a:effectLst/>
                <a:latin typeface="+mn-lt"/>
              </a:rPr>
              <a:t>WHERE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eno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END</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FUNCTION</a:t>
            </a:r>
            <a:r>
              <a:rPr kumimoji="0" lang="en-US" sz="2000" b="0" i="0" u="none" strike="noStrike" cap="none" normalizeH="0" baseline="0" dirty="0" smtClean="0">
                <a:ln>
                  <a:noFill/>
                </a:ln>
                <a:solidFill>
                  <a:srgbClr val="000000"/>
                </a:solidFill>
                <a:effectLst/>
                <a:latin typeface="+mn-lt"/>
              </a:rPr>
              <a:t> fun1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in</a:t>
            </a:r>
            <a:r>
              <a:rPr kumimoji="0" lang="en-US" sz="2000" b="0" i="0" u="none" strike="noStrike" cap="none" normalizeH="0" baseline="0" dirty="0" smtClean="0">
                <a:ln>
                  <a:noFill/>
                </a:ln>
                <a:solidFill>
                  <a:srgbClr val="000000"/>
                </a:solidFill>
                <a:effectLst/>
                <a:latin typeface="+mn-lt"/>
              </a:rPr>
              <a:t> number</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return</a:t>
            </a:r>
            <a:r>
              <a:rPr kumimoji="0" lang="en-US" sz="2000" b="0" i="0" u="none" strike="noStrike" cap="none" normalizeH="0" baseline="0" dirty="0" smtClean="0">
                <a:ln>
                  <a:noFill/>
                </a:ln>
                <a:solidFill>
                  <a:srgbClr val="000000"/>
                </a:solidFill>
                <a:effectLst/>
                <a:latin typeface="+mn-lt"/>
              </a:rPr>
              <a:t> varchar2 </a:t>
            </a:r>
            <a:r>
              <a:rPr kumimoji="0" lang="en-US" sz="2000" b="0" i="0" u="none" strike="noStrike" cap="none" normalizeH="0" baseline="0" dirty="0" smtClean="0">
                <a:ln>
                  <a:noFill/>
                </a:ln>
                <a:solidFill>
                  <a:srgbClr val="A67F59"/>
                </a:solidFill>
                <a:effectLst/>
                <a:latin typeface="+mn-lt"/>
              </a:rPr>
              <a:t>IS</a:t>
            </a:r>
            <a:r>
              <a:rPr kumimoji="0" lang="en-US" sz="2000" b="0" i="0" u="none" strike="noStrike" cap="none" normalizeH="0" baseline="0" dirty="0" smtClean="0">
                <a:ln>
                  <a:noFill/>
                </a:ln>
                <a:solidFill>
                  <a:srgbClr val="000000"/>
                </a:solidFill>
                <a:effectLst/>
                <a:latin typeface="+mn-lt"/>
              </a:rPr>
              <a:t> name varchar2</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990055"/>
                </a:solidFill>
                <a:effectLst/>
                <a:latin typeface="+mn-lt"/>
              </a:rPr>
              <a:t>20</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BEGIN</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SELECT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ename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INTO</a:t>
            </a:r>
            <a:r>
              <a:rPr kumimoji="0" lang="en-US" sz="2000" b="0" i="0" u="none" strike="noStrike" cap="none" normalizeH="0" baseline="0" dirty="0" smtClean="0">
                <a:ln>
                  <a:noFill/>
                </a:ln>
                <a:solidFill>
                  <a:srgbClr val="000000"/>
                </a:solidFill>
                <a:effectLst/>
                <a:latin typeface="+mn-lt"/>
              </a:rPr>
              <a:t> name </a:t>
            </a:r>
            <a:r>
              <a:rPr kumimoji="0" lang="en-US" sz="2000" b="0" i="0" u="none" strike="noStrike" cap="none" normalizeH="0" baseline="0" dirty="0" smtClean="0">
                <a:ln>
                  <a:noFill/>
                </a:ln>
                <a:solidFill>
                  <a:srgbClr val="0077AA"/>
                </a:solidFill>
                <a:effectLst/>
                <a:latin typeface="+mn-lt"/>
              </a:rPr>
              <a:t>FROM</a:t>
            </a:r>
            <a:r>
              <a:rPr kumimoji="0" lang="en-US" sz="2000" b="0" i="0" u="none" strike="noStrike" cap="none" normalizeH="0" baseline="0" dirty="0" smtClean="0">
                <a:ln>
                  <a:noFill/>
                </a:ln>
                <a:solidFill>
                  <a:srgbClr val="000000"/>
                </a:solidFill>
                <a:effectLst/>
                <a:latin typeface="+mn-lt"/>
              </a:rPr>
              <a:t> emp1 </a:t>
            </a:r>
            <a:r>
              <a:rPr kumimoji="0" lang="en-US" sz="2000" b="0" i="0" u="none" strike="noStrike" cap="none" normalizeH="0" baseline="0" dirty="0" smtClean="0">
                <a:ln>
                  <a:noFill/>
                </a:ln>
                <a:solidFill>
                  <a:srgbClr val="0077AA"/>
                </a:solidFill>
                <a:effectLst/>
                <a:latin typeface="+mn-lt"/>
              </a:rPr>
              <a:t>WHERE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eno</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RETURN</a:t>
            </a:r>
            <a:r>
              <a:rPr kumimoji="0" lang="en-US" sz="2000" b="0" i="0" u="none" strike="noStrike" cap="none" normalizeH="0" baseline="0" dirty="0" smtClean="0">
                <a:ln>
                  <a:noFill/>
                </a:ln>
                <a:solidFill>
                  <a:srgbClr val="000000"/>
                </a:solidFill>
                <a:effectLst/>
                <a:latin typeface="+mn-lt"/>
              </a:rPr>
              <a:t> name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END</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END</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t>
            </a:r>
            <a:endParaRPr kumimoji="0" 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016854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651655"/>
            <a:ext cx="6283816" cy="470638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C5E5E"/>
                </a:solidFill>
                <a:effectLst/>
                <a:latin typeface="+mn-lt"/>
              </a:rPr>
              <a:t>Pl/SQL Program calling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n-lt"/>
              </a:rPr>
              <a:t>Now we have a one package </a:t>
            </a:r>
            <a:r>
              <a:rPr kumimoji="0" lang="en-US" sz="2000" b="0" i="0" u="none" strike="noStrike" cap="none" normalizeH="0" baseline="0" dirty="0" smtClean="0">
                <a:ln>
                  <a:noFill/>
                </a:ln>
                <a:solidFill>
                  <a:srgbClr val="FC5E5E"/>
                </a:solidFill>
                <a:effectLst/>
                <a:latin typeface="+mn-lt"/>
              </a:rPr>
              <a:t>pkg1</a:t>
            </a:r>
            <a:r>
              <a:rPr kumimoji="0" lang="en-US" sz="2000" b="0" i="0" u="none" strike="noStrike" cap="none" normalizeH="0" baseline="0" dirty="0" smtClean="0">
                <a:ln>
                  <a:noFill/>
                </a:ln>
                <a:solidFill>
                  <a:srgbClr val="222222"/>
                </a:solidFill>
                <a:effectLst/>
                <a:latin typeface="+mn-lt"/>
              </a:rPr>
              <a:t>, to call package defined function, procedures also pass the parameter and get the return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err="1" smtClean="0">
                <a:ln>
                  <a:noFill/>
                </a:ln>
                <a:solidFill>
                  <a:srgbClr val="666666"/>
                </a:solidFill>
                <a:effectLst/>
                <a:latin typeface="+mn-lt"/>
              </a:rPr>
              <a:t>pkg_prg.sql</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DECLARE</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000000"/>
                </a:solidFill>
                <a:effectLst/>
                <a:latin typeface="+mn-lt"/>
              </a:rPr>
              <a:t> number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A67F59"/>
                </a:solidFill>
                <a:effectLst/>
                <a:latin typeface="+mn-lt"/>
              </a:rPr>
              <a:t>&amp;</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name varchar2</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990055"/>
                </a:solidFill>
                <a:effectLst/>
                <a:latin typeface="+mn-lt"/>
              </a:rPr>
              <a:t>20</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smtClean="0">
                <a:ln>
                  <a:noFill/>
                </a:ln>
                <a:solidFill>
                  <a:srgbClr val="0077AA"/>
                </a:solidFill>
                <a:effectLst/>
                <a:latin typeface="+mn-lt"/>
              </a:rPr>
              <a:t>BEGIN</a:t>
            </a:r>
            <a:r>
              <a:rPr kumimoji="0" lang="en-US" sz="2000" b="0" i="0" u="none" strike="noStrike" cap="none" normalizeH="0" baseline="0" dirty="0" smtClean="0">
                <a:ln>
                  <a:noFill/>
                </a:ln>
                <a:solidFill>
                  <a:srgbClr val="000000"/>
                </a:solidFill>
                <a:effectLst/>
                <a:latin typeface="+mn-lt"/>
              </a:rPr>
              <a:t> pkg1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pro1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err="1" smtClean="0">
                <a:ln>
                  <a:noFill/>
                </a:ln>
                <a:solidFill>
                  <a:srgbClr val="0077AA"/>
                </a:solidFill>
                <a:effectLst/>
                <a:latin typeface="+mn-lt"/>
              </a:rPr>
              <a:t>no</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mn-lt"/>
              </a:rPr>
              <a:t>dbms_output</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put_line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669900"/>
                </a:solidFill>
                <a:effectLst/>
                <a:latin typeface="+mn-lt"/>
              </a:rPr>
              <a:t>'Procedure Result'</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dbms_output</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put_line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eno</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6699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ename</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6699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edept</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6699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info</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esalary</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669900"/>
                </a:solidFill>
                <a:effectLst/>
                <a:latin typeface="+mn-lt"/>
              </a:rPr>
              <a:t>'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dbms_output</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put_line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669900"/>
                </a:solidFill>
                <a:effectLst/>
                <a:latin typeface="+mn-lt"/>
              </a:rPr>
              <a:t>'Function Result'</a:t>
            </a:r>
            <a:r>
              <a:rPr kumimoji="0" lang="en-US" sz="2000" b="0" i="0" u="none" strike="noStrike" cap="none" normalizeH="0" baseline="0" dirty="0" smtClean="0">
                <a:ln>
                  <a:noFill/>
                </a:ln>
                <a:solidFill>
                  <a:srgbClr val="999999"/>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 name :</a:t>
            </a:r>
            <a:r>
              <a:rPr kumimoji="0" lang="en-US" sz="2000" b="0" i="0" u="none" strike="noStrike" cap="none" normalizeH="0" baseline="0" dirty="0" smtClean="0">
                <a:ln>
                  <a:noFill/>
                </a:ln>
                <a:solidFill>
                  <a:srgbClr val="A67F59"/>
                </a:solidFill>
                <a:effectLst/>
                <a:latin typeface="+mn-lt"/>
              </a:rPr>
              <a:t>=</a:t>
            </a:r>
            <a:r>
              <a:rPr kumimoji="0" lang="en-US" sz="2000" b="0" i="0" u="none" strike="noStrike" cap="none" normalizeH="0" baseline="0" dirty="0" smtClean="0">
                <a:ln>
                  <a:noFill/>
                </a:ln>
                <a:solidFill>
                  <a:srgbClr val="000000"/>
                </a:solidFill>
                <a:effectLst/>
                <a:latin typeface="+mn-lt"/>
              </a:rPr>
              <a:t> pkg1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fun1</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77AA"/>
                </a:solidFill>
                <a:effectLst/>
                <a:latin typeface="+mn-lt"/>
              </a:rPr>
              <a:t>no</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r>
              <a:rPr kumimoji="0" lang="en-US" sz="2000" b="0" i="0" u="none" strike="noStrike" cap="none" normalizeH="0" baseline="0" dirty="0" err="1" smtClean="0">
                <a:ln>
                  <a:noFill/>
                </a:ln>
                <a:solidFill>
                  <a:srgbClr val="000000"/>
                </a:solidFill>
                <a:effectLst/>
                <a:latin typeface="+mn-lt"/>
              </a:rPr>
              <a:t>dbms_output</a:t>
            </a:r>
            <a:r>
              <a:rPr kumimoji="0" lang="en-US" sz="2000" b="0" i="0" u="none" strike="noStrike" cap="none" normalizeH="0" baseline="0" dirty="0" err="1" smtClean="0">
                <a:ln>
                  <a:noFill/>
                </a:ln>
                <a:solidFill>
                  <a:srgbClr val="999999"/>
                </a:solidFill>
                <a:effectLst/>
                <a:latin typeface="+mn-lt"/>
              </a:rPr>
              <a:t>.</a:t>
            </a:r>
            <a:r>
              <a:rPr kumimoji="0" lang="en-US" sz="2000" b="0" i="0" u="none" strike="noStrike" cap="none" normalizeH="0" baseline="0" dirty="0" err="1" smtClean="0">
                <a:ln>
                  <a:noFill/>
                </a:ln>
                <a:solidFill>
                  <a:srgbClr val="000000"/>
                </a:solidFill>
                <a:effectLst/>
                <a:latin typeface="+mn-lt"/>
              </a:rPr>
              <a:t>put_line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name</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mn-lt"/>
              </a:rPr>
              <a:t>END</a:t>
            </a:r>
            <a:r>
              <a:rPr kumimoji="0" lang="en-US" sz="2000" b="0" i="0" u="none" strike="noStrike" cap="none" normalizeH="0" baseline="0" dirty="0" smtClean="0">
                <a:ln>
                  <a:noFill/>
                </a:ln>
                <a:solidFill>
                  <a:srgbClr val="999999"/>
                </a:solidFill>
                <a:effectLst/>
                <a:latin typeface="+mn-lt"/>
              </a:rPr>
              <a:t>;</a:t>
            </a:r>
            <a:r>
              <a:rPr kumimoji="0" lang="en-US" sz="20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67F59"/>
                </a:solidFill>
                <a:effectLst/>
                <a:latin typeface="+mn-lt"/>
              </a:rPr>
              <a:t>/</a:t>
            </a:r>
            <a:endParaRPr kumimoji="0" lang="en-US" sz="2000" b="0" i="0" u="none" strike="noStrike" cap="none" normalizeH="0" baseline="0" dirty="0" smtClean="0">
              <a:ln>
                <a:noFill/>
              </a:ln>
              <a:solidFill>
                <a:schemeClr val="tx1"/>
              </a:solidFill>
              <a:effectLst/>
              <a:latin typeface="+mn-lt"/>
            </a:endParaRPr>
          </a:p>
        </p:txBody>
      </p:sp>
      <p:sp>
        <p:nvSpPr>
          <p:cNvPr id="5" name="Rectangle 4"/>
          <p:cNvSpPr/>
          <p:nvPr/>
        </p:nvSpPr>
        <p:spPr>
          <a:xfrm>
            <a:off x="7366714" y="2038418"/>
            <a:ext cx="4675031" cy="3693319"/>
          </a:xfrm>
          <a:prstGeom prst="rect">
            <a:avLst/>
          </a:prstGeom>
        </p:spPr>
        <p:txBody>
          <a:bodyPr wrap="square">
            <a:spAutoFit/>
          </a:bodyPr>
          <a:lstStyle/>
          <a:p>
            <a:r>
              <a:rPr lang="en-US" dirty="0">
                <a:solidFill>
                  <a:srgbClr val="FC5E5E"/>
                </a:solidFill>
                <a:latin typeface="Droid Sans"/>
              </a:rPr>
              <a:t>Result</a:t>
            </a:r>
            <a:endParaRPr lang="en-US" dirty="0">
              <a:solidFill>
                <a:srgbClr val="222222"/>
              </a:solidFill>
              <a:latin typeface="Droid Sans"/>
            </a:endParaRPr>
          </a:p>
          <a:p>
            <a:r>
              <a:rPr lang="en-US" dirty="0">
                <a:solidFill>
                  <a:srgbClr val="222222"/>
                </a:solidFill>
                <a:latin typeface="Droid Sans"/>
              </a:rPr>
              <a:t>Now execute the above created </a:t>
            </a:r>
            <a:r>
              <a:rPr lang="en-US" dirty="0" err="1">
                <a:solidFill>
                  <a:srgbClr val="FC5E5E"/>
                </a:solidFill>
                <a:latin typeface="Droid Sans"/>
              </a:rPr>
              <a:t>pkg_prg.sql</a:t>
            </a:r>
            <a:r>
              <a:rPr lang="en-US" dirty="0">
                <a:solidFill>
                  <a:srgbClr val="222222"/>
                </a:solidFill>
                <a:latin typeface="Droid Sans"/>
              </a:rPr>
              <a:t> program to asking which user information you want to get, you put user id and give information.</a:t>
            </a:r>
          </a:p>
          <a:p>
            <a:r>
              <a:rPr lang="en-US" b="1" dirty="0">
                <a:solidFill>
                  <a:srgbClr val="000000"/>
                </a:solidFill>
                <a:latin typeface="arial" panose="020B0604020202020204" pitchFamily="34" charset="0"/>
              </a:rPr>
              <a:t>SQL&gt;@</a:t>
            </a:r>
            <a:r>
              <a:rPr lang="en-US" b="1" dirty="0" err="1">
                <a:solidFill>
                  <a:srgbClr val="000000"/>
                </a:solidFill>
                <a:latin typeface="arial" panose="020B0604020202020204" pitchFamily="34" charset="0"/>
              </a:rPr>
              <a:t>pkg_prg</a:t>
            </a:r>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no number &amp;n=2</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Procedure Result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2    marks </a:t>
            </a:r>
            <a:r>
              <a:rPr lang="en-US" dirty="0" err="1">
                <a:solidFill>
                  <a:srgbClr val="000000"/>
                </a:solidFill>
                <a:latin typeface="arial" panose="020B0604020202020204" pitchFamily="34" charset="0"/>
              </a:rPr>
              <a:t>jems</a:t>
            </a:r>
            <a:r>
              <a:rPr lang="en-US" dirty="0">
                <a:solidFill>
                  <a:srgbClr val="000000"/>
                </a:solidFill>
                <a:latin typeface="arial" panose="020B0604020202020204" pitchFamily="34" charset="0"/>
              </a:rPr>
              <a:t>    Program Developer    38K</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Function Result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marks </a:t>
            </a:r>
            <a:r>
              <a:rPr lang="en-US" dirty="0" err="1">
                <a:solidFill>
                  <a:srgbClr val="000000"/>
                </a:solidFill>
                <a:latin typeface="arial" panose="020B0604020202020204" pitchFamily="34" charset="0"/>
              </a:rPr>
              <a:t>jems</a:t>
            </a:r>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PL/SQL procedure successfully completed.</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00473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61401"/>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627031" y="1429555"/>
            <a:ext cx="9144000" cy="5061397"/>
          </a:xfrm>
        </p:spPr>
        <p:txBody>
          <a:bodyPr>
            <a:normAutofit fontScale="92500" lnSpcReduction="20000"/>
          </a:bodyPr>
          <a:lstStyle/>
          <a:p>
            <a:pPr lvl="0" algn="l"/>
            <a:r>
              <a:rPr lang="en-IN" dirty="0"/>
              <a:t>A </a:t>
            </a:r>
            <a:r>
              <a:rPr lang="en-IN" dirty="0" err="1"/>
              <a:t>varray</a:t>
            </a:r>
            <a:r>
              <a:rPr lang="en-IN" dirty="0"/>
              <a:t> type is created with the CREATE TYPE statement.</a:t>
            </a:r>
            <a:endParaRPr lang="en-US" dirty="0"/>
          </a:p>
          <a:p>
            <a:pPr lvl="0" algn="l"/>
            <a:r>
              <a:rPr lang="en-IN" dirty="0"/>
              <a:t>We must specify the maximum size and the type of elements stored in the </a:t>
            </a:r>
            <a:r>
              <a:rPr lang="en-IN" dirty="0" err="1"/>
              <a:t>varray</a:t>
            </a:r>
            <a:r>
              <a:rPr lang="en-IN" dirty="0" smtClean="0"/>
              <a:t>.</a:t>
            </a:r>
          </a:p>
          <a:p>
            <a:pPr lvl="0" algn="l"/>
            <a:endParaRPr lang="en-US" dirty="0"/>
          </a:p>
          <a:p>
            <a:pPr lvl="0" algn="l"/>
            <a:r>
              <a:rPr lang="en-IN" dirty="0"/>
              <a:t>CREATE OR REPLACE TYPE </a:t>
            </a:r>
            <a:r>
              <a:rPr lang="en-IN" dirty="0" err="1"/>
              <a:t>varray_type_name</a:t>
            </a:r>
            <a:r>
              <a:rPr lang="en-IN" dirty="0"/>
              <a:t> IS VARRAY(n) of &lt;</a:t>
            </a:r>
            <a:r>
              <a:rPr lang="en-IN" dirty="0" err="1"/>
              <a:t>element_type</a:t>
            </a:r>
            <a:r>
              <a:rPr lang="en-IN" dirty="0"/>
              <a:t>&gt;</a:t>
            </a:r>
            <a:endParaRPr lang="en-US" dirty="0"/>
          </a:p>
          <a:p>
            <a:pPr lvl="0" algn="l"/>
            <a:r>
              <a:rPr lang="en-IN" dirty="0" err="1" smtClean="0"/>
              <a:t>Where,varray_type_name</a:t>
            </a:r>
            <a:r>
              <a:rPr lang="en-IN" dirty="0" smtClean="0"/>
              <a:t> </a:t>
            </a:r>
            <a:r>
              <a:rPr lang="en-IN" dirty="0"/>
              <a:t>is a valid attribute name,</a:t>
            </a:r>
            <a:endParaRPr lang="en-US" dirty="0"/>
          </a:p>
          <a:p>
            <a:pPr algn="l"/>
            <a:r>
              <a:rPr lang="en-IN" dirty="0"/>
              <a:t> </a:t>
            </a:r>
            <a:endParaRPr lang="en-US" dirty="0"/>
          </a:p>
          <a:p>
            <a:pPr algn="l"/>
            <a:r>
              <a:rPr lang="en-IN" dirty="0"/>
              <a:t>n is the number of elements (maximum) in the </a:t>
            </a:r>
            <a:r>
              <a:rPr lang="en-IN" dirty="0" err="1"/>
              <a:t>varray</a:t>
            </a:r>
            <a:r>
              <a:rPr lang="en-IN" dirty="0"/>
              <a:t>, </a:t>
            </a:r>
            <a:r>
              <a:rPr lang="en-IN" dirty="0" err="1"/>
              <a:t>element_type</a:t>
            </a:r>
            <a:r>
              <a:rPr lang="en-IN" dirty="0"/>
              <a:t> is the data type of the elements of the array.</a:t>
            </a:r>
            <a:endParaRPr lang="en-US" dirty="0"/>
          </a:p>
          <a:p>
            <a:pPr algn="l"/>
            <a:r>
              <a:rPr lang="en-IN" dirty="0"/>
              <a:t> </a:t>
            </a:r>
            <a:endParaRPr lang="en-US" dirty="0"/>
          </a:p>
          <a:p>
            <a:pPr lvl="0" algn="l"/>
            <a:r>
              <a:rPr lang="en-IN" dirty="0"/>
              <a:t>Maximum size of a </a:t>
            </a:r>
            <a:r>
              <a:rPr lang="en-IN" dirty="0" err="1"/>
              <a:t>varray</a:t>
            </a:r>
            <a:r>
              <a:rPr lang="en-IN" dirty="0"/>
              <a:t> can be changed using the ALTER TYPE statement.</a:t>
            </a:r>
            <a:endParaRPr lang="en-US" dirty="0"/>
          </a:p>
          <a:p>
            <a:pPr lvl="0" algn="l"/>
            <a:r>
              <a:rPr lang="en-IN" dirty="0"/>
              <a:t>The syntax for creating a VRRAY type within a PL/SQL block is:</a:t>
            </a:r>
            <a:endParaRPr lang="en-US" dirty="0"/>
          </a:p>
          <a:p>
            <a:pPr lvl="0" algn="l"/>
            <a:r>
              <a:rPr lang="en-IN" dirty="0"/>
              <a:t>TYPE </a:t>
            </a:r>
            <a:r>
              <a:rPr lang="en-IN" dirty="0" err="1"/>
              <a:t>namearray</a:t>
            </a:r>
            <a:r>
              <a:rPr lang="en-IN" dirty="0"/>
              <a:t> IS VARRAY(5) OF VARCHAR2(10);</a:t>
            </a:r>
            <a:endParaRPr lang="en-US" dirty="0"/>
          </a:p>
          <a:p>
            <a:pPr lvl="0" algn="l"/>
            <a:r>
              <a:rPr lang="en-IN" dirty="0"/>
              <a:t>Type grades IS VARRAY(5) OF INTEGER</a:t>
            </a:r>
            <a:endParaRPr lang="en-US" dirty="0"/>
          </a:p>
          <a:p>
            <a:pPr algn="l"/>
            <a:endParaRPr lang="en-US" dirty="0"/>
          </a:p>
        </p:txBody>
      </p:sp>
    </p:spTree>
    <p:extLst>
      <p:ext uri="{BB962C8B-B14F-4D97-AF65-F5344CB8AC3E}">
        <p14:creationId xmlns:p14="http://schemas.microsoft.com/office/powerpoint/2010/main" val="426945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61401"/>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627031" y="1249251"/>
            <a:ext cx="9144000" cy="5061397"/>
          </a:xfrm>
        </p:spPr>
        <p:txBody>
          <a:bodyPr>
            <a:normAutofit fontScale="62500" lnSpcReduction="20000"/>
          </a:bodyPr>
          <a:lstStyle/>
          <a:p>
            <a:pPr algn="l"/>
            <a:r>
              <a:rPr lang="en-IN" b="1" dirty="0">
                <a:latin typeface="Arial" panose="020B0604020202020204" pitchFamily="34" charset="0"/>
                <a:cs typeface="Arial" panose="020B0604020202020204" pitchFamily="34" charset="0"/>
              </a:rPr>
              <a:t>DECLARE</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type </a:t>
            </a:r>
            <a:r>
              <a:rPr lang="en-IN" b="1" dirty="0" err="1">
                <a:latin typeface="Arial" panose="020B0604020202020204" pitchFamily="34" charset="0"/>
                <a:cs typeface="Arial" panose="020B0604020202020204" pitchFamily="34" charset="0"/>
              </a:rPr>
              <a:t>namesarray</a:t>
            </a:r>
            <a:r>
              <a:rPr lang="en-IN" b="1" dirty="0">
                <a:latin typeface="Arial" panose="020B0604020202020204" pitchFamily="34" charset="0"/>
                <a:cs typeface="Arial" panose="020B0604020202020204" pitchFamily="34" charset="0"/>
              </a:rPr>
              <a:t> IS VARRAY(5) OF VARCHAR2(10);</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type grades IS VARRAY(5) OF INTEGER;</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names </a:t>
            </a:r>
            <a:r>
              <a:rPr lang="en-IN" b="1" dirty="0" err="1">
                <a:latin typeface="Arial" panose="020B0604020202020204" pitchFamily="34" charset="0"/>
                <a:cs typeface="Arial" panose="020B0604020202020204" pitchFamily="34" charset="0"/>
              </a:rPr>
              <a:t>namesarray</a:t>
            </a:r>
            <a:r>
              <a:rPr lang="en-IN"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marks grades;</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total integer;</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BEGIN</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names := </a:t>
            </a:r>
            <a:r>
              <a:rPr lang="en-IN" b="1" dirty="0" err="1">
                <a:latin typeface="Arial" panose="020B0604020202020204" pitchFamily="34" charset="0"/>
                <a:cs typeface="Arial" panose="020B0604020202020204" pitchFamily="34" charset="0"/>
              </a:rPr>
              <a:t>namesarray</a:t>
            </a:r>
            <a:r>
              <a:rPr lang="en-IN" b="1"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neelam</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lekha</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lolika</a:t>
            </a:r>
            <a:r>
              <a:rPr lang="en-IN"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marks:= grades(98, 97, 78);</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total := </a:t>
            </a:r>
            <a:r>
              <a:rPr lang="en-IN" b="1" dirty="0" err="1">
                <a:latin typeface="Arial" panose="020B0604020202020204" pitchFamily="34" charset="0"/>
                <a:cs typeface="Arial" panose="020B0604020202020204" pitchFamily="34" charset="0"/>
              </a:rPr>
              <a:t>names.count</a:t>
            </a:r>
            <a:r>
              <a:rPr lang="en-IN"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r>
              <a:rPr lang="en-IN" b="1" dirty="0" err="1">
                <a:latin typeface="Arial" panose="020B0604020202020204" pitchFamily="34" charset="0"/>
                <a:cs typeface="Arial" panose="020B0604020202020204" pitchFamily="34" charset="0"/>
              </a:rPr>
              <a:t>dbms_output.put_line</a:t>
            </a:r>
            <a:r>
              <a:rPr lang="en-IN" b="1" dirty="0">
                <a:latin typeface="Arial" panose="020B0604020202020204" pitchFamily="34" charset="0"/>
                <a:cs typeface="Arial" panose="020B0604020202020204" pitchFamily="34" charset="0"/>
              </a:rPr>
              <a:t>('Total '|| total || ' Students');</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FOR </a:t>
            </a:r>
            <a:r>
              <a:rPr lang="en-IN" b="1" dirty="0" err="1">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 in 1 .. total LOOP</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 </a:t>
            </a:r>
            <a:r>
              <a:rPr lang="en-IN" b="1" dirty="0" err="1" smtClean="0">
                <a:latin typeface="Arial" panose="020B0604020202020204" pitchFamily="34" charset="0"/>
                <a:cs typeface="Arial" panose="020B0604020202020204" pitchFamily="34" charset="0"/>
              </a:rPr>
              <a:t>dbms_output.put_line</a:t>
            </a:r>
            <a:r>
              <a:rPr lang="en-IN" b="1" dirty="0">
                <a:latin typeface="Arial" panose="020B0604020202020204" pitchFamily="34" charset="0"/>
                <a:cs typeface="Arial" panose="020B0604020202020204" pitchFamily="34" charset="0"/>
              </a:rPr>
              <a:t>('Student: ' || names(</a:t>
            </a:r>
            <a:r>
              <a:rPr lang="en-IN" b="1" dirty="0" err="1">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 || ‘ Marks: ' || marks(</a:t>
            </a:r>
            <a:r>
              <a:rPr lang="en-IN" b="1" dirty="0" err="1">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 END LOOP;</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END;</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271576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317938" y="1918952"/>
            <a:ext cx="9144000" cy="3361386"/>
          </a:xfrm>
        </p:spPr>
        <p:txBody>
          <a:bodyPr>
            <a:normAutofit/>
          </a:bodyPr>
          <a:lstStyle/>
          <a:p>
            <a:pPr algn="l"/>
            <a:r>
              <a:rPr lang="en-US" b="1" dirty="0" smtClean="0"/>
              <a:t>Triggers</a:t>
            </a:r>
          </a:p>
          <a:p>
            <a:pPr algn="l"/>
            <a:endParaRPr lang="en-US" b="1" dirty="0" smtClean="0"/>
          </a:p>
          <a:p>
            <a:pPr algn="l"/>
            <a:r>
              <a:rPr lang="en-US" sz="2000" dirty="0"/>
              <a:t>Triggers are stored programs, which are automatically executed or fired when some events occur. Triggers are, in fact, written to be executed in response to any of the following events −</a:t>
            </a:r>
          </a:p>
          <a:p>
            <a:pPr algn="l"/>
            <a:r>
              <a:rPr lang="en-US" sz="2000" dirty="0"/>
              <a:t>A </a:t>
            </a:r>
            <a:r>
              <a:rPr lang="en-US" sz="2000" b="1" dirty="0"/>
              <a:t>database manipulation (DML)</a:t>
            </a:r>
            <a:r>
              <a:rPr lang="en-US" sz="2000" dirty="0"/>
              <a:t> statement (DELETE, INSERT, or UPDATE)</a:t>
            </a:r>
          </a:p>
          <a:p>
            <a:pPr algn="l"/>
            <a:r>
              <a:rPr lang="en-US" sz="2000" dirty="0"/>
              <a:t>A </a:t>
            </a:r>
            <a:r>
              <a:rPr lang="en-US" sz="2000" b="1" dirty="0"/>
              <a:t>database definition (DDL)</a:t>
            </a:r>
            <a:r>
              <a:rPr lang="en-US" sz="2000" dirty="0"/>
              <a:t> statement (CREATE, ALTER, or DROP).</a:t>
            </a:r>
          </a:p>
          <a:p>
            <a:pPr algn="l"/>
            <a:r>
              <a:rPr lang="en-US" sz="2000" dirty="0"/>
              <a:t>A </a:t>
            </a:r>
            <a:r>
              <a:rPr lang="en-US" sz="2000" b="1" dirty="0"/>
              <a:t>database operation</a:t>
            </a:r>
            <a:r>
              <a:rPr lang="en-US" sz="2000" dirty="0"/>
              <a:t> (SERVERERROR, LOGON, LOGOFF, STARTUP, or SHUTDOWN).</a:t>
            </a:r>
          </a:p>
          <a:p>
            <a:pPr algn="l"/>
            <a:endParaRPr lang="en-US" sz="2000" dirty="0"/>
          </a:p>
        </p:txBody>
      </p:sp>
    </p:spTree>
    <p:extLst>
      <p:ext uri="{BB962C8B-B14F-4D97-AF65-F5344CB8AC3E}">
        <p14:creationId xmlns:p14="http://schemas.microsoft.com/office/powerpoint/2010/main" val="33977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317938" y="1918951"/>
            <a:ext cx="9144000" cy="4198513"/>
          </a:xfrm>
        </p:spPr>
        <p:txBody>
          <a:bodyPr>
            <a:normAutofit fontScale="77500" lnSpcReduction="20000"/>
          </a:bodyPr>
          <a:lstStyle/>
          <a:p>
            <a:pPr algn="l"/>
            <a:r>
              <a:rPr lang="en-US" b="1" dirty="0" smtClean="0"/>
              <a:t>Triggers</a:t>
            </a:r>
          </a:p>
          <a:p>
            <a:pPr algn="l"/>
            <a:r>
              <a:rPr lang="en-US" dirty="0"/>
              <a:t>Triggers can be defined on the table, view, schema, or database with which the event is associated</a:t>
            </a:r>
            <a:r>
              <a:rPr lang="en-US" dirty="0" smtClean="0"/>
              <a:t>.</a:t>
            </a:r>
          </a:p>
          <a:p>
            <a:pPr algn="l"/>
            <a:endParaRPr lang="en-US" dirty="0"/>
          </a:p>
          <a:p>
            <a:pPr algn="l"/>
            <a:r>
              <a:rPr lang="en-US" b="1" dirty="0"/>
              <a:t>Benefits of Triggers</a:t>
            </a:r>
          </a:p>
          <a:p>
            <a:pPr algn="l"/>
            <a:r>
              <a:rPr lang="en-US" dirty="0"/>
              <a:t>Triggers can be written for the following purposes −</a:t>
            </a:r>
          </a:p>
          <a:p>
            <a:pPr algn="l"/>
            <a:r>
              <a:rPr lang="en-US" dirty="0"/>
              <a:t>Generating some derived column values automatically</a:t>
            </a:r>
          </a:p>
          <a:p>
            <a:pPr algn="l"/>
            <a:r>
              <a:rPr lang="en-US" dirty="0"/>
              <a:t>Enforcing referential integrity</a:t>
            </a:r>
          </a:p>
          <a:p>
            <a:pPr algn="l"/>
            <a:r>
              <a:rPr lang="en-US" dirty="0"/>
              <a:t>Event logging and storing information on table access</a:t>
            </a:r>
          </a:p>
          <a:p>
            <a:pPr algn="l"/>
            <a:r>
              <a:rPr lang="en-US" dirty="0"/>
              <a:t>Auditing</a:t>
            </a:r>
          </a:p>
          <a:p>
            <a:pPr algn="l"/>
            <a:r>
              <a:rPr lang="en-US" dirty="0"/>
              <a:t>Synchronous replication of tables</a:t>
            </a:r>
          </a:p>
          <a:p>
            <a:pPr algn="l"/>
            <a:r>
              <a:rPr lang="en-US" dirty="0"/>
              <a:t>Imposing security authorizations</a:t>
            </a:r>
          </a:p>
          <a:p>
            <a:pPr algn="l"/>
            <a:r>
              <a:rPr lang="en-US" dirty="0"/>
              <a:t>Preventing invalid transactions</a:t>
            </a:r>
          </a:p>
          <a:p>
            <a:pPr algn="l"/>
            <a:endParaRPr lang="en-US" b="1" dirty="0" smtClean="0"/>
          </a:p>
          <a:p>
            <a:pPr algn="l"/>
            <a:endParaRPr lang="en-US" sz="2000" dirty="0"/>
          </a:p>
        </p:txBody>
      </p:sp>
    </p:spTree>
    <p:extLst>
      <p:ext uri="{BB962C8B-B14F-4D97-AF65-F5344CB8AC3E}">
        <p14:creationId xmlns:p14="http://schemas.microsoft.com/office/powerpoint/2010/main" val="1012884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813775" y="1966783"/>
            <a:ext cx="8484378" cy="6842619"/>
          </a:xfrm>
        </p:spPr>
        <p:txBody>
          <a:bodyPr>
            <a:normAutofit/>
          </a:bodyPr>
          <a:lstStyle/>
          <a:p>
            <a:pPr algn="l"/>
            <a:r>
              <a:rPr lang="en-US" b="1" dirty="0" smtClean="0"/>
              <a:t>Triggers</a:t>
            </a:r>
          </a:p>
          <a:p>
            <a:pPr algn="l"/>
            <a:r>
              <a:rPr lang="en-US" b="1" dirty="0" smtClean="0"/>
              <a:t>Syntax</a:t>
            </a:r>
          </a:p>
        </p:txBody>
      </p:sp>
      <p:sp>
        <p:nvSpPr>
          <p:cNvPr id="5" name="Rectangle 2"/>
          <p:cNvSpPr>
            <a:spLocks noChangeArrowheads="1"/>
          </p:cNvSpPr>
          <p:nvPr/>
        </p:nvSpPr>
        <p:spPr bwMode="auto">
          <a:xfrm>
            <a:off x="1493949" y="2965763"/>
            <a:ext cx="8641723" cy="21941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13131"/>
                </a:solidFill>
                <a:effectLst/>
                <a:latin typeface="Bookman Old Style" panose="02050604050505020204" pitchFamily="18" charset="0"/>
              </a:rPr>
              <a:t>CREATE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OR REPLACE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TRIGGER </a:t>
            </a:r>
            <a:r>
              <a:rPr kumimoji="0" lang="en-US" sz="1600" b="0" i="0" u="none" strike="noStrike" cap="none" normalizeH="0" baseline="0" dirty="0" err="1" smtClean="0">
                <a:ln>
                  <a:noFill/>
                </a:ln>
                <a:solidFill>
                  <a:srgbClr val="313131"/>
                </a:solidFill>
                <a:effectLst/>
                <a:latin typeface="Bookman Old Style" panose="02050604050505020204" pitchFamily="18" charset="0"/>
              </a:rPr>
              <a:t>trigger_name</a:t>
            </a:r>
            <a:endParaRPr kumimoji="0" lang="en-US" sz="1600" b="0" i="0" u="none" strike="noStrike" cap="none" normalizeH="0" baseline="0" dirty="0" smtClean="0">
              <a:ln>
                <a:noFill/>
              </a:ln>
              <a:solidFill>
                <a:srgbClr val="31313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BEFORE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AFTER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INSTEAD OF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INSERT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OR</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UPDATE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OR</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DELETE</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OF </a:t>
            </a:r>
            <a:r>
              <a:rPr kumimoji="0" lang="en-US" sz="1600" b="0" i="0" u="none" strike="noStrike" cap="none" normalizeH="0" baseline="0" dirty="0" err="1" smtClean="0">
                <a:ln>
                  <a:noFill/>
                </a:ln>
                <a:solidFill>
                  <a:srgbClr val="313131"/>
                </a:solidFill>
                <a:effectLst/>
                <a:latin typeface="Bookman Old Style" panose="02050604050505020204" pitchFamily="18" charset="0"/>
              </a:rPr>
              <a:t>col_name</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13131"/>
                </a:solidFill>
                <a:effectLst/>
                <a:latin typeface="Bookman Old Style" panose="02050604050505020204" pitchFamily="18" charset="0"/>
              </a:rPr>
              <a:t>ON </a:t>
            </a:r>
            <a:r>
              <a:rPr kumimoji="0" lang="en-US" sz="1600" b="0" i="0" u="none" strike="noStrike" cap="none" normalizeH="0" baseline="0" dirty="0" err="1" smtClean="0">
                <a:ln>
                  <a:noFill/>
                </a:ln>
                <a:solidFill>
                  <a:srgbClr val="313131"/>
                </a:solidFill>
                <a:effectLst/>
                <a:latin typeface="Bookman Old Style" panose="02050604050505020204" pitchFamily="18" charset="0"/>
              </a:rPr>
              <a:t>table_name</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REFERENCING OLD AS o NEW AS n</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FOR EACH ROW</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WHEN </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condition</a:t>
            </a:r>
            <a:r>
              <a:rPr kumimoji="0" lang="en-US" sz="1600" b="0" i="0" u="none" strike="noStrike" cap="none" normalizeH="0" baseline="0" dirty="0" smtClean="0">
                <a:ln>
                  <a:noFill/>
                </a:ln>
                <a:solidFill>
                  <a:srgbClr val="666600"/>
                </a:solidFill>
                <a:effectLst/>
                <a:latin typeface="Bookman Old Style" panose="0205060405050502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13131"/>
                </a:solidFill>
                <a:effectLst/>
                <a:latin typeface="Bookman Old Style" panose="02050604050505020204" pitchFamily="18" charset="0"/>
              </a:rPr>
              <a:t> DECLARE </a:t>
            </a:r>
            <a:r>
              <a:rPr kumimoji="0" lang="en-US" sz="1600" b="0" i="0" u="none" strike="noStrike" cap="none" normalizeH="0" baseline="0" dirty="0" smtClean="0">
                <a:ln>
                  <a:noFill/>
                </a:ln>
                <a:solidFill>
                  <a:srgbClr val="7F0055"/>
                </a:solidFill>
                <a:effectLst/>
                <a:latin typeface="Bookman Old Style" panose="02050604050505020204" pitchFamily="18" charset="0"/>
              </a:rPr>
              <a:t>Declaration</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Bookman Old Style" panose="02050604050505020204" pitchFamily="18" charset="0"/>
              </a:rPr>
              <a:t>BEGIN</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r>
              <a:rPr kumimoji="0" lang="en-US" sz="1600" b="0" i="0" u="none" strike="noStrike" cap="none" normalizeH="0" baseline="0" dirty="0" smtClean="0">
                <a:ln>
                  <a:noFill/>
                </a:ln>
                <a:solidFill>
                  <a:srgbClr val="7F0055"/>
                </a:solidFill>
                <a:effectLst/>
                <a:latin typeface="Bookman Old Style" panose="02050604050505020204" pitchFamily="18" charset="0"/>
              </a:rPr>
              <a:t>Executable</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13131"/>
                </a:solidFill>
                <a:effectLst/>
                <a:latin typeface="Bookman Old Style" panose="02050604050505020204" pitchFamily="18" charset="0"/>
              </a:rPr>
              <a:t>EXCEPTION </a:t>
            </a:r>
            <a:r>
              <a:rPr kumimoji="0" lang="en-US" sz="1600" b="0" i="0" u="none" strike="noStrike" cap="none" normalizeH="0" baseline="0" dirty="0" smtClean="0">
                <a:ln>
                  <a:noFill/>
                </a:ln>
                <a:solidFill>
                  <a:srgbClr val="7F0055"/>
                </a:solidFill>
                <a:effectLst/>
                <a:latin typeface="Bookman Old Style" panose="02050604050505020204" pitchFamily="18" charset="0"/>
              </a:rPr>
              <a:t>Exception</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handling</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statements </a:t>
            </a:r>
            <a:r>
              <a:rPr kumimoji="0" lang="en-US" sz="1600" b="0" i="0" u="none" strike="noStrike" cap="none" normalizeH="0" baseline="0" dirty="0" smtClean="0">
                <a:ln>
                  <a:noFill/>
                </a:ln>
                <a:solidFill>
                  <a:srgbClr val="000088"/>
                </a:solidFill>
                <a:effectLst/>
                <a:latin typeface="Bookman Old Style" panose="02050604050505020204" pitchFamily="18" charset="0"/>
              </a:rPr>
              <a:t>END</a:t>
            </a:r>
            <a:r>
              <a:rPr kumimoji="0" lang="en-US" sz="1600" b="0" i="0" u="none" strike="noStrike" cap="none" normalizeH="0" baseline="0" dirty="0" smtClean="0">
                <a:ln>
                  <a:noFill/>
                </a:ln>
                <a:solidFill>
                  <a:srgbClr val="666600"/>
                </a:solidFill>
                <a:effectLst/>
                <a:latin typeface="Bookman Old Style" panose="02050604050505020204" pitchFamily="18" charset="0"/>
              </a:rPr>
              <a:t>;</a:t>
            </a:r>
            <a:r>
              <a:rPr kumimoji="0" lang="en-US" sz="1600" b="0" i="0" u="none" strike="noStrike" cap="none" normalizeH="0" baseline="0" dirty="0" smtClean="0">
                <a:ln>
                  <a:noFill/>
                </a:ln>
                <a:solidFill>
                  <a:srgbClr val="313131"/>
                </a:solidFill>
                <a:effectLst/>
                <a:latin typeface="Bookman Old Style" panose="02050604050505020204" pitchFamily="18" charset="0"/>
              </a:rPr>
              <a:t> </a:t>
            </a:r>
            <a:endParaRPr kumimoji="0" lang="en-US" sz="1600" b="0" i="0" u="none" strike="noStrike" cap="none" normalizeH="0" baseline="0" dirty="0" smtClean="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2252817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437882"/>
            <a:ext cx="10515600" cy="5764839"/>
          </a:xfrm>
        </p:spPr>
        <p:txBody>
          <a:bodyPr>
            <a:noAutofit/>
          </a:bodyPr>
          <a:lstStyle/>
          <a:p>
            <a:r>
              <a:rPr lang="en-US" sz="2400" dirty="0"/>
              <a:t>CREATE [OR REPLACE] TRIGGER </a:t>
            </a:r>
            <a:r>
              <a:rPr lang="en-US" sz="2400" dirty="0" err="1"/>
              <a:t>trigger_name</a:t>
            </a:r>
            <a:r>
              <a:rPr lang="en-US" sz="2400" dirty="0"/>
              <a:t> − Creates or replaces an existing trigger with the </a:t>
            </a:r>
            <a:r>
              <a:rPr lang="en-US" sz="2400" i="1" dirty="0" err="1"/>
              <a:t>trigger_name</a:t>
            </a:r>
            <a:r>
              <a:rPr lang="en-US" sz="2400" dirty="0"/>
              <a:t>.</a:t>
            </a:r>
          </a:p>
          <a:p>
            <a:r>
              <a:rPr lang="en-US" sz="2400" dirty="0"/>
              <a:t>{BEFORE | AFTER | INSTEAD OF} − This specifies when the trigger will be executed. The INSTEAD OF clause is used for creating trigger on a view.</a:t>
            </a:r>
          </a:p>
          <a:p>
            <a:r>
              <a:rPr lang="en-US" sz="2400" dirty="0"/>
              <a:t>{INSERT [OR] | UPDATE [OR] | DELETE} − This specifies the DML operation.</a:t>
            </a:r>
          </a:p>
          <a:p>
            <a:r>
              <a:rPr lang="en-US" sz="2400" dirty="0"/>
              <a:t>[OF </a:t>
            </a:r>
            <a:r>
              <a:rPr lang="en-US" sz="2400" dirty="0" err="1"/>
              <a:t>col_name</a:t>
            </a:r>
            <a:r>
              <a:rPr lang="en-US" sz="2400" dirty="0"/>
              <a:t>] − This specifies the column name that will be updated.</a:t>
            </a:r>
          </a:p>
          <a:p>
            <a:r>
              <a:rPr lang="en-US" sz="2400" dirty="0"/>
              <a:t>[ON </a:t>
            </a:r>
            <a:r>
              <a:rPr lang="en-US" sz="2400" dirty="0" err="1"/>
              <a:t>table_name</a:t>
            </a:r>
            <a:r>
              <a:rPr lang="en-US" sz="2400" dirty="0"/>
              <a:t>] − This specifies the name of the table associated with the trigger.</a:t>
            </a:r>
          </a:p>
          <a:p>
            <a:r>
              <a:rPr lang="en-US" sz="2400" dirty="0"/>
              <a:t>[REFERENCING OLD AS o NEW AS n] − This allows you to refer new and old values for various DML statements, such as INSERT, UPDATE, and DELETE.</a:t>
            </a:r>
          </a:p>
          <a:p>
            <a:r>
              <a:rPr lang="en-US" sz="2400" dirty="0"/>
              <a:t>[FOR EACH ROW] − This specifies a row-level trigger, i.e., the trigger will be executed for each row being affected. Otherwise the trigger will execute just once when the SQL statement is executed, which is called a table level trigger.</a:t>
            </a:r>
          </a:p>
          <a:p>
            <a:r>
              <a:rPr lang="en-US" sz="2400" dirty="0"/>
              <a:t>WHEN (condition) − This provides a condition for rows for which the trigger would fire. This clause is valid only for row-level triggers.</a:t>
            </a:r>
          </a:p>
        </p:txBody>
      </p:sp>
    </p:spTree>
    <p:extLst>
      <p:ext uri="{BB962C8B-B14F-4D97-AF65-F5344CB8AC3E}">
        <p14:creationId xmlns:p14="http://schemas.microsoft.com/office/powerpoint/2010/main" val="387263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763677"/>
            <a:ext cx="9144000" cy="987850"/>
          </a:xfrm>
        </p:spPr>
        <p:txBody>
          <a:bodyPr/>
          <a:lstStyle/>
          <a:p>
            <a:r>
              <a:rPr lang="en-US" dirty="0" smtClean="0"/>
              <a:t>Arrays, Triggers and Packages</a:t>
            </a:r>
            <a:endParaRPr lang="en-US" dirty="0"/>
          </a:p>
        </p:txBody>
      </p:sp>
      <p:sp>
        <p:nvSpPr>
          <p:cNvPr id="3" name="Subtitle 2"/>
          <p:cNvSpPr>
            <a:spLocks noGrp="1"/>
          </p:cNvSpPr>
          <p:nvPr>
            <p:ph type="subTitle" idx="1"/>
          </p:nvPr>
        </p:nvSpPr>
        <p:spPr>
          <a:xfrm>
            <a:off x="1813775" y="1966783"/>
            <a:ext cx="8484378" cy="6842619"/>
          </a:xfrm>
        </p:spPr>
        <p:txBody>
          <a:bodyPr>
            <a:normAutofit/>
          </a:bodyPr>
          <a:lstStyle/>
          <a:p>
            <a:pPr algn="l"/>
            <a:r>
              <a:rPr lang="en-US" b="1" dirty="0" smtClean="0"/>
              <a:t>Triggers</a:t>
            </a:r>
          </a:p>
          <a:p>
            <a:pPr algn="l"/>
            <a:r>
              <a:rPr lang="en-US" b="1" dirty="0" smtClean="0"/>
              <a:t>Example</a:t>
            </a:r>
          </a:p>
        </p:txBody>
      </p:sp>
      <p:sp>
        <p:nvSpPr>
          <p:cNvPr id="4" name="Rectangle 1"/>
          <p:cNvSpPr>
            <a:spLocks noChangeArrowheads="1"/>
          </p:cNvSpPr>
          <p:nvPr/>
        </p:nvSpPr>
        <p:spPr bwMode="auto">
          <a:xfrm>
            <a:off x="1239078" y="2971546"/>
            <a:ext cx="9919906" cy="21633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313131"/>
                </a:solidFill>
                <a:latin typeface="Menlo"/>
              </a:rPr>
              <a:t>C</a:t>
            </a:r>
            <a:r>
              <a:rPr kumimoji="0" lang="en-US" b="0" i="0" u="none" strike="noStrike" cap="none" normalizeH="0" baseline="0" dirty="0" smtClean="0">
                <a:ln>
                  <a:noFill/>
                </a:ln>
                <a:solidFill>
                  <a:srgbClr val="313131"/>
                </a:solidFill>
                <a:effectLst/>
                <a:latin typeface="Menlo"/>
              </a:rPr>
              <a:t>REATE OR REPLACE TRIGGER </a:t>
            </a:r>
            <a:r>
              <a:rPr kumimoji="0" lang="en-US" b="0" i="0" u="none" strike="noStrike" cap="none" normalizeH="0" baseline="0" dirty="0" err="1" smtClean="0">
                <a:ln>
                  <a:noFill/>
                </a:ln>
                <a:solidFill>
                  <a:srgbClr val="313131"/>
                </a:solidFill>
                <a:effectLst/>
                <a:latin typeface="Menlo"/>
              </a:rPr>
              <a:t>display_salary_changes</a:t>
            </a:r>
            <a:r>
              <a:rPr kumimoji="0" lang="en-US"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Menlo"/>
              </a:rPr>
              <a:t>BEFORE DELETE OR INSERT OR UPDATE ON customers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Menlo"/>
              </a:rPr>
              <a:t>FOR EACH ROW WHEN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NEW</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ID </a:t>
            </a:r>
            <a:r>
              <a:rPr kumimoji="0" lang="en-US" b="0" i="0" u="none" strike="noStrike" cap="none" normalizeH="0" baseline="0" dirty="0" smtClean="0">
                <a:ln>
                  <a:noFill/>
                </a:ln>
                <a:solidFill>
                  <a:srgbClr val="666600"/>
                </a:solidFill>
                <a:effectLst/>
                <a:latin typeface="Menlo"/>
              </a:rPr>
              <a:t>&gt;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006666"/>
                </a:solidFill>
                <a:effectLst/>
                <a:latin typeface="Menlo"/>
              </a:rPr>
              <a:t>0</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Menlo"/>
              </a:rPr>
              <a:t>DECLARE </a:t>
            </a:r>
            <a:r>
              <a:rPr kumimoji="0" lang="en-US" b="0" i="0" u="none" strike="noStrike" cap="none" normalizeH="0" baseline="0" dirty="0" err="1" smtClean="0">
                <a:ln>
                  <a:noFill/>
                </a:ln>
                <a:solidFill>
                  <a:srgbClr val="313131"/>
                </a:solidFill>
                <a:effectLst/>
                <a:latin typeface="Menlo"/>
              </a:rPr>
              <a:t>sal_diff</a:t>
            </a:r>
            <a:r>
              <a:rPr kumimoji="0" lang="en-US" b="0" i="0" u="none" strike="noStrike" cap="none" normalizeH="0" baseline="0" dirty="0" smtClean="0">
                <a:ln>
                  <a:noFill/>
                </a:ln>
                <a:solidFill>
                  <a:srgbClr val="313131"/>
                </a:solidFill>
                <a:effectLst/>
                <a:latin typeface="Menlo"/>
              </a:rPr>
              <a:t> number</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Menlo"/>
              </a:rPr>
              <a:t>BEGIN</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err="1" smtClean="0">
                <a:ln>
                  <a:noFill/>
                </a:ln>
                <a:solidFill>
                  <a:srgbClr val="313131"/>
                </a:solidFill>
                <a:effectLst/>
                <a:latin typeface="Menlo"/>
              </a:rPr>
              <a:t>sal_diff</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NEW</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salary</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OLD</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salary</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13131"/>
                </a:solidFill>
                <a:effectLst/>
                <a:latin typeface="Menlo"/>
              </a:rPr>
              <a:t>dbms_output</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put_line</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008800"/>
                </a:solidFill>
                <a:effectLst/>
                <a:latin typeface="Menlo"/>
              </a:rPr>
              <a:t>'Old salary: '</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OLD</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salary</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err="1" smtClean="0">
                <a:ln>
                  <a:noFill/>
                </a:ln>
                <a:solidFill>
                  <a:srgbClr val="313131"/>
                </a:solidFill>
                <a:effectLst/>
                <a:latin typeface="Menlo"/>
              </a:rPr>
              <a:t>dbms_output</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put_line</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008800"/>
                </a:solidFill>
                <a:effectLst/>
                <a:latin typeface="Menlo"/>
              </a:rPr>
              <a:t>'New salary: '</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NEW</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salary</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err="1" smtClean="0">
                <a:ln>
                  <a:noFill/>
                </a:ln>
                <a:solidFill>
                  <a:srgbClr val="313131"/>
                </a:solidFill>
                <a:effectLst/>
                <a:latin typeface="Menlo"/>
              </a:rPr>
              <a:t>dbms_output</a:t>
            </a:r>
            <a:r>
              <a:rPr kumimoji="0" lang="en-US" b="0" i="0" u="none" strike="noStrike" cap="none" normalizeH="0" baseline="0" dirty="0" err="1" smtClean="0">
                <a:ln>
                  <a:noFill/>
                </a:ln>
                <a:solidFill>
                  <a:srgbClr val="666600"/>
                </a:solidFill>
                <a:effectLst/>
                <a:latin typeface="Menlo"/>
              </a:rPr>
              <a:t>.</a:t>
            </a:r>
            <a:r>
              <a:rPr kumimoji="0" lang="en-US" b="0" i="0" u="none" strike="noStrike" cap="none" normalizeH="0" baseline="0" dirty="0" err="1" smtClean="0">
                <a:ln>
                  <a:noFill/>
                </a:ln>
                <a:solidFill>
                  <a:srgbClr val="313131"/>
                </a:solidFill>
                <a:effectLst/>
                <a:latin typeface="Menlo"/>
              </a:rPr>
              <a:t>put_line</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008800"/>
                </a:solidFill>
                <a:effectLst/>
                <a:latin typeface="Menlo"/>
              </a:rPr>
              <a:t>'Salary difference: '</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err="1" smtClean="0">
                <a:ln>
                  <a:noFill/>
                </a:ln>
                <a:solidFill>
                  <a:srgbClr val="313131"/>
                </a:solidFill>
                <a:effectLst/>
                <a:latin typeface="Menlo"/>
              </a:rPr>
              <a:t>sal_diff</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000088"/>
                </a:solidFill>
                <a:effectLst/>
                <a:latin typeface="Menlo"/>
              </a:rPr>
              <a:t>END</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r>
              <a:rPr kumimoji="0" lang="en-US" b="0" i="0" u="none" strike="noStrike" cap="none" normalizeH="0" baseline="0" dirty="0" smtClean="0">
                <a:ln>
                  <a:noFill/>
                </a:ln>
                <a:solidFill>
                  <a:srgbClr val="666600"/>
                </a:solidFill>
                <a:effectLst/>
                <a:latin typeface="Menlo"/>
              </a:rPr>
              <a:t>/</a:t>
            </a:r>
            <a:r>
              <a:rPr kumimoji="0" lang="en-US" b="0" i="0" u="none" strike="noStrike" cap="none" normalizeH="0" baseline="0" dirty="0" smtClean="0">
                <a:ln>
                  <a:noFill/>
                </a:ln>
                <a:solidFill>
                  <a:srgbClr val="313131"/>
                </a:solidFill>
                <a:effectLst/>
                <a:latin typeface="Menlo"/>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6259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1573</Words>
  <Application>Microsoft Office PowerPoint</Application>
  <PresentationFormat>Widescreen</PresentationFormat>
  <Paragraphs>256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Bookman Old Style</vt:lpstr>
      <vt:lpstr>Calibri</vt:lpstr>
      <vt:lpstr>Calibri Light</vt:lpstr>
      <vt:lpstr>Droid Sans</vt:lpstr>
      <vt:lpstr>Menlo</vt:lpstr>
      <vt:lpstr>Office Theme</vt:lpstr>
      <vt:lpstr>Arrays, Triggers and Packages</vt:lpstr>
      <vt:lpstr>Arrays, Triggers and Packages</vt:lpstr>
      <vt:lpstr>Arrays, Triggers and Packages</vt:lpstr>
      <vt:lpstr>Arrays, Triggers and Packages</vt:lpstr>
      <vt:lpstr>Arrays, Triggers and Packages</vt:lpstr>
      <vt:lpstr>Arrays, Triggers and Packages</vt:lpstr>
      <vt:lpstr>Arrays, Triggers and Packages</vt:lpstr>
      <vt:lpstr>PowerPoint Presentation</vt:lpstr>
      <vt:lpstr>Arrays, Triggers and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Triggers and Packages</dc:title>
  <dc:creator>sreenivas</dc:creator>
  <cp:lastModifiedBy>sreenivas</cp:lastModifiedBy>
  <cp:revision>11</cp:revision>
  <dcterms:created xsi:type="dcterms:W3CDTF">2018-10-29T23:17:45Z</dcterms:created>
  <dcterms:modified xsi:type="dcterms:W3CDTF">2018-11-02T13:57:53Z</dcterms:modified>
</cp:coreProperties>
</file>